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3"/>
  </p:notesMasterIdLst>
  <p:handoutMasterIdLst>
    <p:handoutMasterId r:id="rId14"/>
  </p:handoutMasterIdLst>
  <p:sldIdLst>
    <p:sldId id="265" r:id="rId3"/>
    <p:sldId id="276" r:id="rId4"/>
    <p:sldId id="278" r:id="rId5"/>
    <p:sldId id="274" r:id="rId6"/>
    <p:sldId id="277" r:id="rId7"/>
    <p:sldId id="266" r:id="rId8"/>
    <p:sldId id="268" r:id="rId9"/>
    <p:sldId id="270" r:id="rId10"/>
    <p:sldId id="269" r:id="rId11"/>
    <p:sldId id="275" r:id="rId12"/>
  </p:sldIdLst>
  <p:sldSz cx="9144000" cy="6858000" type="screen4x3"/>
  <p:notesSz cx="7102475" cy="9388475"/>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snapToObjects="1">
      <p:cViewPr varScale="1">
        <p:scale>
          <a:sx n="99" d="100"/>
          <a:sy n="99" d="100"/>
        </p:scale>
        <p:origin x="444" y="7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5/2/2022</a:t>
            </a:fld>
            <a:endParaRPr lang="en-US" alt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5/2/2022</a:t>
            </a:fld>
            <a:endParaRPr lang="en-US" alt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03 May 2022</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endParaRPr lang="en-US" b="1" dirty="0"/>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03 May 2022</a:t>
            </a:r>
          </a:p>
        </p:txBody>
      </p:sp>
      <p:sp>
        <p:nvSpPr>
          <p:cNvPr id="8" name="Footer Placeholder 4"/>
          <p:cNvSpPr>
            <a:spLocks noGrp="1"/>
          </p:cNvSpPr>
          <p:nvPr>
            <p:ph type="ftr" sz="quarter" idx="20"/>
          </p:nvPr>
        </p:nvSpPr>
        <p:spPr/>
        <p:txBody>
          <a:bodyPr/>
          <a:lstStyle>
            <a:lvl1pPr>
              <a:defRPr sz="1200" dirty="0" smtClean="0"/>
            </a:lvl1pPr>
          </a:lstStyle>
          <a:p>
            <a:pPr>
              <a:defRPr/>
            </a:pPr>
            <a:endParaRPr lang="en-US" b="1" dirty="0"/>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03 May 2022</a:t>
            </a:r>
          </a:p>
        </p:txBody>
      </p:sp>
      <p:sp>
        <p:nvSpPr>
          <p:cNvPr id="6" name="Footer Placeholder 4"/>
          <p:cNvSpPr>
            <a:spLocks noGrp="1"/>
          </p:cNvSpPr>
          <p:nvPr>
            <p:ph type="ftr" sz="quarter" idx="17"/>
          </p:nvPr>
        </p:nvSpPr>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03 May 2022</a:t>
            </a:r>
          </a:p>
        </p:txBody>
      </p:sp>
      <p:sp>
        <p:nvSpPr>
          <p:cNvPr id="6" name="Footer Placeholder 4"/>
          <p:cNvSpPr>
            <a:spLocks noGrp="1"/>
          </p:cNvSpPr>
          <p:nvPr>
            <p:ph type="ftr" sz="quarter" idx="11"/>
          </p:nvPr>
        </p:nvSpPr>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03 May 2022</a:t>
            </a:r>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endParaRPr lang="en-US" b="1" dirty="0"/>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03 May 2022</a:t>
            </a:r>
          </a:p>
        </p:txBody>
      </p:sp>
      <p:sp>
        <p:nvSpPr>
          <p:cNvPr id="5"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endParaRPr lang="en-US" b="1" dirty="0"/>
          </a:p>
        </p:txBody>
      </p:sp>
      <p:sp>
        <p:nvSpPr>
          <p:cNvPr id="6"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03 May 2022</a:t>
            </a:r>
          </a:p>
        </p:txBody>
      </p:sp>
      <p:sp>
        <p:nvSpPr>
          <p:cNvPr id="5" name="Footer Placeholder 4"/>
          <p:cNvSpPr>
            <a:spLocks noGrp="1"/>
          </p:cNvSpPr>
          <p:nvPr>
            <p:ph type="ftr"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endParaRPr lang="en-US" b="1" dirty="0"/>
          </a:p>
        </p:txBody>
      </p:sp>
      <p:sp>
        <p:nvSpPr>
          <p:cNvPr id="8" name="Slide Number Placeholder 5"/>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03 May 2022</a:t>
            </a:r>
          </a:p>
        </p:txBody>
      </p:sp>
      <p:sp>
        <p:nvSpPr>
          <p:cNvPr id="11" name="Footer Placeholder 4"/>
          <p:cNvSpPr>
            <a:spLocks noGrp="1"/>
          </p:cNvSpPr>
          <p:nvPr>
            <p:ph type="ftr" sz="quarter" idx="2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endParaRPr lang="en-US" b="1" dirty="0"/>
          </a:p>
        </p:txBody>
      </p:sp>
      <p:sp>
        <p:nvSpPr>
          <p:cNvPr id="12" name="Slide Number Placeholder 5"/>
          <p:cNvSpPr>
            <a:spLocks noGrp="1"/>
          </p:cNvSpPr>
          <p:nvPr>
            <p:ph type="sldNum" sz="quarter" idx="2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a:t>03 May 2022</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sldNum="0" hdr="0" ft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a:t>03 May 2022</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hf sldNum="0" hdr="0" ft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FD2_Vertical Drift PSD Fiber Install Sequence</a:t>
            </a:r>
          </a:p>
        </p:txBody>
      </p:sp>
      <p:sp>
        <p:nvSpPr>
          <p:cNvPr id="14338" name="Text Placeholder 2"/>
          <p:cNvSpPr>
            <a:spLocks noGrp="1"/>
          </p:cNvSpPr>
          <p:nvPr>
            <p:ph type="body" sz="quarter" idx="10"/>
          </p:nvPr>
        </p:nvSpPr>
        <p:spPr bwMode="auto">
          <a:xfrm>
            <a:off x="814003"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ea typeface="Geneva" pitchFamily="121" charset="-128"/>
              </a:rPr>
              <a:t>Dave Pushka</a:t>
            </a:r>
          </a:p>
          <a:p>
            <a:pPr eaLnBrk="1" hangingPunct="1"/>
            <a:r>
              <a:rPr lang="en-US" altLang="en-US" dirty="0">
                <a:latin typeface="Helvetica" panose="020B0604020202020204" pitchFamily="34" charset="0"/>
                <a:ea typeface="Geneva" pitchFamily="121" charset="-128"/>
              </a:rPr>
              <a:t>DUNE FD2 PDS Installation </a:t>
            </a:r>
          </a:p>
          <a:p>
            <a:pPr eaLnBrk="1" hangingPunct="1"/>
            <a:r>
              <a:rPr lang="en-US" altLang="en-US" dirty="0">
                <a:latin typeface="Helvetica" panose="020B0604020202020204" pitchFamily="34" charset="0"/>
                <a:ea typeface="Geneva" pitchFamily="121" charset="-128"/>
              </a:rPr>
              <a:t>3-May-2022</a:t>
            </a:r>
          </a:p>
          <a:p>
            <a:pPr eaLnBrk="1" hangingPunct="1"/>
            <a:endParaRPr lang="en-US" altLang="en-US" dirty="0">
              <a:latin typeface="Helvetica" panose="020B0604020202020204" pitchFamily="34" charset="0"/>
              <a:ea typeface="Geneva" pitchFamily="121"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8CE8D-1B24-4248-87AF-9785BFBF4187}"/>
              </a:ext>
            </a:extLst>
          </p:cNvPr>
          <p:cNvSpPr>
            <a:spLocks noGrp="1"/>
          </p:cNvSpPr>
          <p:nvPr>
            <p:ph type="body" sz="half" idx="2"/>
          </p:nvPr>
        </p:nvSpPr>
        <p:spPr>
          <a:xfrm>
            <a:off x="228600" y="1043692"/>
            <a:ext cx="8614064" cy="5241959"/>
          </a:xfrm>
        </p:spPr>
        <p:txBody>
          <a:bodyPr/>
          <a:lstStyle/>
          <a:p>
            <a:pPr marL="342900" indent="-342900">
              <a:buFont typeface="Arial" panose="020B0604020202020204" pitchFamily="34" charset="0"/>
              <a:buChar char="•"/>
            </a:pPr>
            <a:r>
              <a:rPr lang="en-US" dirty="0"/>
              <a:t>95% of Efforts to Plan the PDS installation has been to understand the geometry.</a:t>
            </a:r>
          </a:p>
          <a:p>
            <a:pPr marL="800100" lvl="1" indent="-342900">
              <a:buFont typeface="Arial" panose="020B0604020202020204" pitchFamily="34" charset="0"/>
              <a:buChar char="•"/>
            </a:pPr>
            <a:r>
              <a:rPr lang="en-US" sz="1800" dirty="0"/>
              <a:t>No single source of Geometric Data exists</a:t>
            </a:r>
          </a:p>
          <a:p>
            <a:pPr marL="800100" lvl="1" indent="-342900">
              <a:buFont typeface="Arial" panose="020B0604020202020204" pitchFamily="34" charset="0"/>
              <a:buChar char="•"/>
            </a:pPr>
            <a:r>
              <a:rPr lang="en-US" sz="1800" dirty="0"/>
              <a:t>CAD Data on the EDMS is not all up-to-date</a:t>
            </a:r>
          </a:p>
          <a:p>
            <a:pPr marL="800100" lvl="1" indent="-342900">
              <a:buFont typeface="Arial" panose="020B0604020202020204" pitchFamily="34" charset="0"/>
              <a:buChar char="•"/>
            </a:pPr>
            <a:r>
              <a:rPr lang="en-US" sz="1800" dirty="0"/>
              <a:t>It appears that each group is building and maintaining their own active assembly model. </a:t>
            </a:r>
          </a:p>
          <a:p>
            <a:pPr marL="800100" lvl="1" indent="-342900">
              <a:buFont typeface="Arial" panose="020B0604020202020204" pitchFamily="34" charset="0"/>
              <a:buChar char="•"/>
            </a:pPr>
            <a:r>
              <a:rPr lang="en-US" sz="1800" dirty="0"/>
              <a:t>Therefore, Sharing Model files and STEP files between key contributors; A Big Thank-You to:</a:t>
            </a:r>
          </a:p>
          <a:p>
            <a:pPr marL="1257300" lvl="2" indent="-342900">
              <a:buFont typeface="Arial" panose="020B0604020202020204" pitchFamily="34" charset="0"/>
              <a:buChar char="•"/>
            </a:pPr>
            <a:r>
              <a:rPr lang="en-US" sz="1600" dirty="0"/>
              <a:t>Field Cage (Bo Yu at BNL), </a:t>
            </a:r>
          </a:p>
          <a:p>
            <a:pPr marL="1257300" lvl="2" indent="-342900">
              <a:buFont typeface="Arial" panose="020B0604020202020204" pitchFamily="34" charset="0"/>
              <a:buChar char="•"/>
            </a:pPr>
            <a:r>
              <a:rPr lang="en-US" sz="1600" dirty="0"/>
              <a:t>Cathode (Philippe Rosier at IJCLAB) </a:t>
            </a:r>
          </a:p>
          <a:p>
            <a:pPr marL="1257300" lvl="2" indent="-342900">
              <a:buFont typeface="Arial" panose="020B0604020202020204" pitchFamily="34" charset="0"/>
              <a:buChar char="•"/>
            </a:pPr>
            <a:r>
              <a:rPr lang="en-US" sz="1600" dirty="0"/>
              <a:t>CRP (Dominique Duchesneau at LAPP)</a:t>
            </a:r>
          </a:p>
          <a:p>
            <a:pPr marL="1257300" lvl="2" indent="-342900">
              <a:buFont typeface="Arial" panose="020B0604020202020204" pitchFamily="34" charset="0"/>
              <a:buChar char="•"/>
            </a:pPr>
            <a:r>
              <a:rPr lang="en-US" sz="1600" dirty="0"/>
              <a:t>Superstructure Cat Walk (Nicolas </a:t>
            </a:r>
            <a:r>
              <a:rPr lang="en-US" sz="1600" dirty="0" err="1"/>
              <a:t>Geffroy</a:t>
            </a:r>
            <a:r>
              <a:rPr lang="en-US" sz="1600" dirty="0"/>
              <a:t> at LAPP)</a:t>
            </a:r>
          </a:p>
          <a:p>
            <a:pPr lvl="2"/>
            <a:r>
              <a:rPr lang="en-US" sz="1600" dirty="0"/>
              <a:t>To these teams for sharing their up-to-date CAD models </a:t>
            </a:r>
          </a:p>
          <a:p>
            <a:pPr marL="800100" lvl="1" indent="-342900">
              <a:buFont typeface="Arial" panose="020B0604020202020204" pitchFamily="34" charset="0"/>
              <a:buChar char="•"/>
            </a:pPr>
            <a:r>
              <a:rPr lang="en-US" sz="1800" dirty="0"/>
              <a:t>Effort expending on model file creation and maintenance represents an opportunity cost, slowing the development of parts, components and using the models to develop installation plans.</a:t>
            </a:r>
          </a:p>
        </p:txBody>
      </p:sp>
      <p:sp>
        <p:nvSpPr>
          <p:cNvPr id="2" name="Title 1">
            <a:extLst>
              <a:ext uri="{FF2B5EF4-FFF2-40B4-BE49-F238E27FC236}">
                <a16:creationId xmlns:a16="http://schemas.microsoft.com/office/drawing/2014/main" id="{15F727CB-BCDF-4EAF-9B2D-CD15E0C2A6CC}"/>
              </a:ext>
            </a:extLst>
          </p:cNvPr>
          <p:cNvSpPr>
            <a:spLocks noGrp="1"/>
          </p:cNvSpPr>
          <p:nvPr>
            <p:ph type="title"/>
          </p:nvPr>
        </p:nvSpPr>
        <p:spPr>
          <a:xfrm>
            <a:off x="228600" y="103664"/>
            <a:ext cx="8686800" cy="641739"/>
          </a:xfrm>
        </p:spPr>
        <p:txBody>
          <a:bodyPr/>
          <a:lstStyle/>
          <a:p>
            <a:r>
              <a:rPr lang="en-US" dirty="0"/>
              <a:t>Efforts to Date</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03 May 2022</a:t>
            </a:r>
          </a:p>
        </p:txBody>
      </p:sp>
    </p:spTree>
    <p:extLst>
      <p:ext uri="{BB962C8B-B14F-4D97-AF65-F5344CB8AC3E}">
        <p14:creationId xmlns:p14="http://schemas.microsoft.com/office/powerpoint/2010/main" val="340510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E787-A9DE-4DEA-9793-040F0871682D}"/>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E0B053AA-D161-493C-B2E7-F4BFD690F8C0}"/>
              </a:ext>
            </a:extLst>
          </p:cNvPr>
          <p:cNvSpPr>
            <a:spLocks noGrp="1"/>
          </p:cNvSpPr>
          <p:nvPr>
            <p:ph idx="1"/>
          </p:nvPr>
        </p:nvSpPr>
        <p:spPr/>
        <p:txBody>
          <a:bodyPr/>
          <a:lstStyle/>
          <a:p>
            <a:r>
              <a:rPr lang="en-US" dirty="0"/>
              <a:t>CRP and Cathode are installed before Field Cage</a:t>
            </a:r>
          </a:p>
          <a:p>
            <a:r>
              <a:rPr lang="en-US" dirty="0"/>
              <a:t>Cathode has PDS pre-mounted and PDS Fiber Optic are terminated to the electronics of the PDS on the Cathode</a:t>
            </a:r>
          </a:p>
          <a:p>
            <a:r>
              <a:rPr lang="en-US" dirty="0"/>
              <a:t>It is superior to work from ground level rather than from elevated platforms:</a:t>
            </a:r>
          </a:p>
          <a:p>
            <a:pPr lvl="1"/>
            <a:r>
              <a:rPr lang="en-US" dirty="0"/>
              <a:t>Higher efficiency</a:t>
            </a:r>
          </a:p>
          <a:p>
            <a:r>
              <a:rPr lang="en-US" dirty="0"/>
              <a:t>Constraints on going down or thru the field cage and unbalances weights on FC</a:t>
            </a:r>
          </a:p>
          <a:p>
            <a:r>
              <a:rPr lang="en-US" dirty="0"/>
              <a:t>Goal is to avoid permanent mechanical failure (bubbling or contamination): </a:t>
            </a:r>
          </a:p>
          <a:p>
            <a:pPr lvl="1"/>
            <a:r>
              <a:rPr lang="en-US" dirty="0"/>
              <a:t>Conservative bending radius of 20cm (17cm target; 13cm minimum)</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66094042-0156-4127-9B7D-324475492AE1}"/>
              </a:ext>
            </a:extLst>
          </p:cNvPr>
          <p:cNvSpPr>
            <a:spLocks noGrp="1"/>
          </p:cNvSpPr>
          <p:nvPr>
            <p:ph type="dt" sz="half" idx="10"/>
          </p:nvPr>
        </p:nvSpPr>
        <p:spPr/>
        <p:txBody>
          <a:bodyPr/>
          <a:lstStyle/>
          <a:p>
            <a:r>
              <a:rPr lang="en-US" altLang="en-US"/>
              <a:t>03 May 2022</a:t>
            </a:r>
          </a:p>
        </p:txBody>
      </p:sp>
    </p:spTree>
    <p:extLst>
      <p:ext uri="{BB962C8B-B14F-4D97-AF65-F5344CB8AC3E}">
        <p14:creationId xmlns:p14="http://schemas.microsoft.com/office/powerpoint/2010/main" val="380572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E787-A9DE-4DEA-9793-040F0871682D}"/>
              </a:ext>
            </a:extLst>
          </p:cNvPr>
          <p:cNvSpPr>
            <a:spLocks noGrp="1"/>
          </p:cNvSpPr>
          <p:nvPr>
            <p:ph type="title"/>
          </p:nvPr>
        </p:nvSpPr>
        <p:spPr/>
        <p:txBody>
          <a:bodyPr/>
          <a:lstStyle/>
          <a:p>
            <a:r>
              <a:rPr lang="en-US" dirty="0"/>
              <a:t>Assumptions (continued):</a:t>
            </a:r>
          </a:p>
        </p:txBody>
      </p:sp>
      <p:sp>
        <p:nvSpPr>
          <p:cNvPr id="3" name="Content Placeholder 2">
            <a:extLst>
              <a:ext uri="{FF2B5EF4-FFF2-40B4-BE49-F238E27FC236}">
                <a16:creationId xmlns:a16="http://schemas.microsoft.com/office/drawing/2014/main" id="{E0B053AA-D161-493C-B2E7-F4BFD690F8C0}"/>
              </a:ext>
            </a:extLst>
          </p:cNvPr>
          <p:cNvSpPr>
            <a:spLocks noGrp="1"/>
          </p:cNvSpPr>
          <p:nvPr>
            <p:ph idx="1"/>
          </p:nvPr>
        </p:nvSpPr>
        <p:spPr>
          <a:xfrm>
            <a:off x="228600" y="1043046"/>
            <a:ext cx="8686800" cy="4010217"/>
          </a:xfrm>
        </p:spPr>
        <p:txBody>
          <a:bodyPr/>
          <a:lstStyle/>
          <a:p>
            <a:r>
              <a:rPr lang="en-US" dirty="0"/>
              <a:t>No fiber optic couplers are used; the fibers are continuous from the PDS to the cryostat feed thrus.</a:t>
            </a:r>
          </a:p>
          <a:p>
            <a:r>
              <a:rPr lang="en-US" dirty="0"/>
              <a:t>The current installation plan was chosen under the assumption that a patch panel in the cryostat is not viable.</a:t>
            </a:r>
          </a:p>
          <a:p>
            <a:r>
              <a:rPr lang="en-US" dirty="0"/>
              <a:t>The validity of this assumption is under study.</a:t>
            </a:r>
          </a:p>
          <a:p>
            <a:r>
              <a:rPr lang="en-US" dirty="0"/>
              <a:t>If a patch panel is shown viable, then the alternative installation path of preinstalled fibers on the membrane and patch panel on the floor will be reconsidered along with cost, schedule, and risks.</a:t>
            </a:r>
          </a:p>
          <a:p>
            <a:r>
              <a:rPr lang="en-US" dirty="0"/>
              <a:t>Inefficient connector </a:t>
            </a:r>
            <a:br>
              <a:rPr lang="en-US" dirty="0"/>
            </a:br>
            <a:r>
              <a:rPr lang="en-US" dirty="0"/>
              <a:t>mating can cause </a:t>
            </a:r>
            <a:br>
              <a:rPr lang="en-US" dirty="0"/>
            </a:br>
            <a:r>
              <a:rPr lang="en-US" dirty="0"/>
              <a:t>runaway heating.</a:t>
            </a:r>
          </a:p>
          <a:p>
            <a:endParaRPr lang="en-US" dirty="0"/>
          </a:p>
        </p:txBody>
      </p:sp>
      <p:sp>
        <p:nvSpPr>
          <p:cNvPr id="4" name="Date Placeholder 3">
            <a:extLst>
              <a:ext uri="{FF2B5EF4-FFF2-40B4-BE49-F238E27FC236}">
                <a16:creationId xmlns:a16="http://schemas.microsoft.com/office/drawing/2014/main" id="{66094042-0156-4127-9B7D-324475492AE1}"/>
              </a:ext>
            </a:extLst>
          </p:cNvPr>
          <p:cNvSpPr>
            <a:spLocks noGrp="1"/>
          </p:cNvSpPr>
          <p:nvPr>
            <p:ph type="dt" sz="half" idx="10"/>
          </p:nvPr>
        </p:nvSpPr>
        <p:spPr/>
        <p:txBody>
          <a:bodyPr/>
          <a:lstStyle/>
          <a:p>
            <a:r>
              <a:rPr lang="en-US" altLang="en-US"/>
              <a:t>03 May 2022</a:t>
            </a:r>
          </a:p>
        </p:txBody>
      </p:sp>
      <p:pic>
        <p:nvPicPr>
          <p:cNvPr id="5" name="Picture 4">
            <a:extLst>
              <a:ext uri="{FF2B5EF4-FFF2-40B4-BE49-F238E27FC236}">
                <a16:creationId xmlns:a16="http://schemas.microsoft.com/office/drawing/2014/main" id="{E8D9422F-7273-4703-A2FF-A99BFE9702AD}"/>
              </a:ext>
            </a:extLst>
          </p:cNvPr>
          <p:cNvPicPr>
            <a:picLocks noChangeAspect="1"/>
          </p:cNvPicPr>
          <p:nvPr/>
        </p:nvPicPr>
        <p:blipFill rotWithShape="1">
          <a:blip r:embed="rId2"/>
          <a:srcRect t="22358" r="24805" b="7041"/>
          <a:stretch/>
        </p:blipFill>
        <p:spPr>
          <a:xfrm>
            <a:off x="3977902" y="4206239"/>
            <a:ext cx="2384397" cy="2091821"/>
          </a:xfrm>
          <a:prstGeom prst="rect">
            <a:avLst/>
          </a:prstGeom>
        </p:spPr>
      </p:pic>
      <p:pic>
        <p:nvPicPr>
          <p:cNvPr id="6" name="Picture 5">
            <a:extLst>
              <a:ext uri="{FF2B5EF4-FFF2-40B4-BE49-F238E27FC236}">
                <a16:creationId xmlns:a16="http://schemas.microsoft.com/office/drawing/2014/main" id="{1B4ABB05-4894-4ACB-9F09-B96109EC3FCB}"/>
              </a:ext>
            </a:extLst>
          </p:cNvPr>
          <p:cNvPicPr>
            <a:picLocks noChangeAspect="1"/>
          </p:cNvPicPr>
          <p:nvPr/>
        </p:nvPicPr>
        <p:blipFill rotWithShape="1">
          <a:blip r:embed="rId3"/>
          <a:srcRect l="1" r="35733" b="17484"/>
          <a:stretch/>
        </p:blipFill>
        <p:spPr>
          <a:xfrm>
            <a:off x="6450013" y="4206239"/>
            <a:ext cx="1666075" cy="2091821"/>
          </a:xfrm>
          <a:prstGeom prst="rect">
            <a:avLst/>
          </a:prstGeom>
        </p:spPr>
      </p:pic>
    </p:spTree>
    <p:extLst>
      <p:ext uri="{BB962C8B-B14F-4D97-AF65-F5344CB8AC3E}">
        <p14:creationId xmlns:p14="http://schemas.microsoft.com/office/powerpoint/2010/main" val="263516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33A30E-CE11-413E-908D-4E4DD6F38AF8}"/>
              </a:ext>
            </a:extLst>
          </p:cNvPr>
          <p:cNvPicPr>
            <a:picLocks noChangeAspect="1"/>
          </p:cNvPicPr>
          <p:nvPr/>
        </p:nvPicPr>
        <p:blipFill>
          <a:blip r:embed="rId2"/>
          <a:stretch>
            <a:fillRect/>
          </a:stretch>
        </p:blipFill>
        <p:spPr>
          <a:xfrm>
            <a:off x="3129782" y="1043693"/>
            <a:ext cx="2858117" cy="4317580"/>
          </a:xfrm>
          <a:prstGeom prst="rect">
            <a:avLst/>
          </a:prstGeom>
        </p:spPr>
      </p:pic>
      <p:sp>
        <p:nvSpPr>
          <p:cNvPr id="3" name="Text Placeholder 2">
            <a:extLst>
              <a:ext uri="{FF2B5EF4-FFF2-40B4-BE49-F238E27FC236}">
                <a16:creationId xmlns:a16="http://schemas.microsoft.com/office/drawing/2014/main" id="{9158CE8D-1B24-4248-87AF-9785BFBF4187}"/>
              </a:ext>
            </a:extLst>
          </p:cNvPr>
          <p:cNvSpPr>
            <a:spLocks noGrp="1"/>
          </p:cNvSpPr>
          <p:nvPr>
            <p:ph type="body" sz="half" idx="2"/>
          </p:nvPr>
        </p:nvSpPr>
        <p:spPr>
          <a:xfrm>
            <a:off x="228600" y="1043692"/>
            <a:ext cx="3303872" cy="5241959"/>
          </a:xfrm>
        </p:spPr>
        <p:txBody>
          <a:bodyPr/>
          <a:lstStyle/>
          <a:p>
            <a:pPr marL="342900" indent="-342900">
              <a:buFont typeface="Arial" panose="020B0604020202020204" pitchFamily="34" charset="0"/>
              <a:buChar char="•"/>
            </a:pPr>
            <a:r>
              <a:rPr lang="en-US" dirty="0"/>
              <a:t>PDS shares penetration space with the CRP.</a:t>
            </a:r>
          </a:p>
          <a:p>
            <a:pPr marL="342900" indent="-342900">
              <a:buFont typeface="Arial" panose="020B0604020202020204" pitchFamily="34" charset="0"/>
              <a:buChar char="•"/>
            </a:pPr>
            <a:r>
              <a:rPr lang="en-US" dirty="0"/>
              <a:t>PDS uses the top of a cross to avoid bending of the fibers. </a:t>
            </a:r>
          </a:p>
          <a:p>
            <a:pPr marL="342900" indent="-342900">
              <a:buFont typeface="Arial" panose="020B0604020202020204" pitchFamily="34" charset="0"/>
              <a:buChar char="•"/>
            </a:pPr>
            <a:r>
              <a:rPr lang="en-US" dirty="0"/>
              <a:t>Fiber guides (as yet not designed) will guide fibers thru the penetration and in to the right position along the length of the detector.</a:t>
            </a:r>
          </a:p>
          <a:p>
            <a:pPr marL="342900" indent="-342900">
              <a:buFont typeface="Arial" panose="020B0604020202020204" pitchFamily="34" charset="0"/>
              <a:buChar char="•"/>
            </a:pPr>
            <a:r>
              <a:rPr lang="en-US" dirty="0"/>
              <a:t>Using commercial compression type feed thru into a conflat flange</a:t>
            </a:r>
          </a:p>
        </p:txBody>
      </p:sp>
      <p:sp>
        <p:nvSpPr>
          <p:cNvPr id="2" name="Title 1">
            <a:extLst>
              <a:ext uri="{FF2B5EF4-FFF2-40B4-BE49-F238E27FC236}">
                <a16:creationId xmlns:a16="http://schemas.microsoft.com/office/drawing/2014/main" id="{15F727CB-BCDF-4EAF-9B2D-CD15E0C2A6CC}"/>
              </a:ext>
            </a:extLst>
          </p:cNvPr>
          <p:cNvSpPr>
            <a:spLocks noGrp="1"/>
          </p:cNvSpPr>
          <p:nvPr>
            <p:ph type="title"/>
          </p:nvPr>
        </p:nvSpPr>
        <p:spPr>
          <a:xfrm>
            <a:off x="228600" y="103664"/>
            <a:ext cx="8686800" cy="641739"/>
          </a:xfrm>
        </p:spPr>
        <p:txBody>
          <a:bodyPr/>
          <a:lstStyle/>
          <a:p>
            <a:r>
              <a:rPr lang="en-US" dirty="0"/>
              <a:t>Connections at the penetrations</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03 May 2022</a:t>
            </a:r>
          </a:p>
        </p:txBody>
      </p:sp>
      <p:pic>
        <p:nvPicPr>
          <p:cNvPr id="19" name="Picture 18">
            <a:extLst>
              <a:ext uri="{FF2B5EF4-FFF2-40B4-BE49-F238E27FC236}">
                <a16:creationId xmlns:a16="http://schemas.microsoft.com/office/drawing/2014/main" id="{066F32D7-7223-4021-859E-E49CCB4C91DC}"/>
              </a:ext>
            </a:extLst>
          </p:cNvPr>
          <p:cNvPicPr>
            <a:picLocks noChangeAspect="1"/>
          </p:cNvPicPr>
          <p:nvPr/>
        </p:nvPicPr>
        <p:blipFill>
          <a:blip r:embed="rId3"/>
          <a:stretch>
            <a:fillRect/>
          </a:stretch>
        </p:blipFill>
        <p:spPr>
          <a:xfrm rot="5400000">
            <a:off x="6158805" y="1563457"/>
            <a:ext cx="2508030" cy="2508030"/>
          </a:xfrm>
          <a:prstGeom prst="rect">
            <a:avLst/>
          </a:prstGeom>
        </p:spPr>
      </p:pic>
    </p:spTree>
    <p:extLst>
      <p:ext uri="{BB962C8B-B14F-4D97-AF65-F5344CB8AC3E}">
        <p14:creationId xmlns:p14="http://schemas.microsoft.com/office/powerpoint/2010/main" val="272568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AAFDF-D647-4128-BAE4-EB01DB045E9B}"/>
              </a:ext>
            </a:extLst>
          </p:cNvPr>
          <p:cNvSpPr>
            <a:spLocks noGrp="1"/>
          </p:cNvSpPr>
          <p:nvPr>
            <p:ph type="body" sz="half" idx="2"/>
          </p:nvPr>
        </p:nvSpPr>
        <p:spPr>
          <a:xfrm>
            <a:off x="228599" y="1043693"/>
            <a:ext cx="4814113" cy="4994276"/>
          </a:xfrm>
        </p:spPr>
        <p:txBody>
          <a:bodyPr/>
          <a:lstStyle/>
          <a:p>
            <a:pPr marL="342900" indent="-342900">
              <a:buFont typeface="Arial" panose="020B0604020202020204" pitchFamily="34" charset="0"/>
              <a:buChar char="•"/>
            </a:pPr>
            <a:r>
              <a:rPr lang="en-US" dirty="0"/>
              <a:t>Routing of PDS fibers on Cathode courtesy of Phillipe Rosier</a:t>
            </a:r>
          </a:p>
          <a:p>
            <a:pPr marL="342900" indent="-342900">
              <a:buFont typeface="Arial" panose="020B0604020202020204" pitchFamily="34" charset="0"/>
              <a:buChar char="•"/>
            </a:pPr>
            <a:r>
              <a:rPr lang="en-US" dirty="0"/>
              <a:t>Fibers for eight ARAPUCAS are routed to one location.</a:t>
            </a:r>
          </a:p>
          <a:p>
            <a:pPr marL="342900" indent="-342900">
              <a:buFont typeface="Arial" panose="020B0604020202020204" pitchFamily="34" charset="0"/>
              <a:buChar char="•"/>
            </a:pPr>
            <a:r>
              <a:rPr lang="en-US" dirty="0"/>
              <a:t>Exceeding the minimum bend radius of the fibers requires some effort and compromises, but necessary.</a:t>
            </a:r>
          </a:p>
          <a:p>
            <a:pPr marL="342900" indent="-34290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FFFC7588-7F65-4F64-8FD2-82A5CD0652CE}"/>
              </a:ext>
            </a:extLst>
          </p:cNvPr>
          <p:cNvPicPr>
            <a:picLocks noGrp="1" noChangeAspect="1"/>
          </p:cNvPicPr>
          <p:nvPr>
            <p:ph sz="half" idx="15"/>
          </p:nvPr>
        </p:nvPicPr>
        <p:blipFill>
          <a:blip r:embed="rId2"/>
          <a:stretch>
            <a:fillRect/>
          </a:stretch>
        </p:blipFill>
        <p:spPr>
          <a:xfrm>
            <a:off x="6083166" y="755938"/>
            <a:ext cx="2502569" cy="5494218"/>
          </a:xfrm>
          <a:prstGeom prst="rect">
            <a:avLst/>
          </a:prstGeom>
        </p:spPr>
      </p:pic>
      <p:sp>
        <p:nvSpPr>
          <p:cNvPr id="4" name="Title 3">
            <a:extLst>
              <a:ext uri="{FF2B5EF4-FFF2-40B4-BE49-F238E27FC236}">
                <a16:creationId xmlns:a16="http://schemas.microsoft.com/office/drawing/2014/main" id="{D8CDC86D-71A0-42E8-91B4-F544377A7B13}"/>
              </a:ext>
            </a:extLst>
          </p:cNvPr>
          <p:cNvSpPr>
            <a:spLocks noGrp="1"/>
          </p:cNvSpPr>
          <p:nvPr>
            <p:ph type="title"/>
          </p:nvPr>
        </p:nvSpPr>
        <p:spPr/>
        <p:txBody>
          <a:bodyPr/>
          <a:lstStyle/>
          <a:p>
            <a:r>
              <a:rPr lang="en-US" dirty="0"/>
              <a:t>Interface to cathode</a:t>
            </a:r>
          </a:p>
        </p:txBody>
      </p:sp>
      <p:sp>
        <p:nvSpPr>
          <p:cNvPr id="5" name="Date Placeholder 4">
            <a:extLst>
              <a:ext uri="{FF2B5EF4-FFF2-40B4-BE49-F238E27FC236}">
                <a16:creationId xmlns:a16="http://schemas.microsoft.com/office/drawing/2014/main" id="{52D4D429-25FF-421E-A09D-72F410C96AA8}"/>
              </a:ext>
            </a:extLst>
          </p:cNvPr>
          <p:cNvSpPr>
            <a:spLocks noGrp="1"/>
          </p:cNvSpPr>
          <p:nvPr>
            <p:ph type="dt" sz="half" idx="16"/>
          </p:nvPr>
        </p:nvSpPr>
        <p:spPr/>
        <p:txBody>
          <a:bodyPr/>
          <a:lstStyle/>
          <a:p>
            <a:r>
              <a:rPr lang="en-US" altLang="en-US"/>
              <a:t>03 May 2022</a:t>
            </a:r>
          </a:p>
        </p:txBody>
      </p:sp>
      <p:cxnSp>
        <p:nvCxnSpPr>
          <p:cNvPr id="8" name="Straight Arrow Connector 7">
            <a:extLst>
              <a:ext uri="{FF2B5EF4-FFF2-40B4-BE49-F238E27FC236}">
                <a16:creationId xmlns:a16="http://schemas.microsoft.com/office/drawing/2014/main" id="{A790582A-1E49-4B0E-95CD-C3B3D6D8195B}"/>
              </a:ext>
            </a:extLst>
          </p:cNvPr>
          <p:cNvCxnSpPr>
            <a:cxnSpLocks/>
          </p:cNvCxnSpPr>
          <p:nvPr/>
        </p:nvCxnSpPr>
        <p:spPr>
          <a:xfrm>
            <a:off x="5226877" y="2242686"/>
            <a:ext cx="1481932" cy="379528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2DA48F5F-E78B-4314-A93A-EE08B710BA3C}"/>
              </a:ext>
            </a:extLst>
          </p:cNvPr>
          <p:cNvCxnSpPr>
            <a:cxnSpLocks/>
          </p:cNvCxnSpPr>
          <p:nvPr/>
        </p:nvCxnSpPr>
        <p:spPr>
          <a:xfrm>
            <a:off x="2425566" y="2175309"/>
            <a:ext cx="2801311" cy="67377"/>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8522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8CE8D-1B24-4248-87AF-9785BFBF4187}"/>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CRP is suspended  about 2 meters above the floor.</a:t>
            </a:r>
          </a:p>
          <a:p>
            <a:pPr marL="342900" indent="-342900">
              <a:buFont typeface="Arial" panose="020B0604020202020204" pitchFamily="34" charset="0"/>
              <a:buChar char="•"/>
            </a:pPr>
            <a:r>
              <a:rPr lang="en-US" dirty="0"/>
              <a:t>Cathode with the PDS is placed on rolling tables  rolled below it.</a:t>
            </a:r>
          </a:p>
          <a:p>
            <a:pPr marL="342900" indent="-342900">
              <a:buFont typeface="Arial" panose="020B0604020202020204" pitchFamily="34" charset="0"/>
              <a:buChar char="•"/>
            </a:pPr>
            <a:r>
              <a:rPr lang="en-US" dirty="0"/>
              <a:t>PDS fibers are already terminated on the cathode.</a:t>
            </a:r>
          </a:p>
          <a:p>
            <a:pPr marL="342900" indent="-342900">
              <a:buFont typeface="Arial" panose="020B0604020202020204" pitchFamily="34" charset="0"/>
              <a:buChar char="•"/>
            </a:pPr>
            <a:r>
              <a:rPr lang="en-US" dirty="0"/>
              <a:t>Coil of PDS fiber is placed on cathode (about 3 to 4 kg of fiber).</a:t>
            </a:r>
          </a:p>
          <a:p>
            <a:endParaRPr lang="en-US" dirty="0"/>
          </a:p>
          <a:p>
            <a:endParaRPr lang="en-US" dirty="0"/>
          </a:p>
        </p:txBody>
      </p:sp>
      <p:sp>
        <p:nvSpPr>
          <p:cNvPr id="2" name="Title 1">
            <a:extLst>
              <a:ext uri="{FF2B5EF4-FFF2-40B4-BE49-F238E27FC236}">
                <a16:creationId xmlns:a16="http://schemas.microsoft.com/office/drawing/2014/main" id="{15F727CB-BCDF-4EAF-9B2D-CD15E0C2A6CC}"/>
              </a:ext>
            </a:extLst>
          </p:cNvPr>
          <p:cNvSpPr>
            <a:spLocks noGrp="1"/>
          </p:cNvSpPr>
          <p:nvPr>
            <p:ph type="title"/>
          </p:nvPr>
        </p:nvSpPr>
        <p:spPr/>
        <p:txBody>
          <a:bodyPr/>
          <a:lstStyle/>
          <a:p>
            <a:r>
              <a:rPr lang="en-US" dirty="0"/>
              <a:t>Initial Preparation Steps</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03 May 2022</a:t>
            </a:r>
          </a:p>
        </p:txBody>
      </p:sp>
      <p:pic>
        <p:nvPicPr>
          <p:cNvPr id="10" name="Content Placeholder 3">
            <a:extLst>
              <a:ext uri="{FF2B5EF4-FFF2-40B4-BE49-F238E27FC236}">
                <a16:creationId xmlns:a16="http://schemas.microsoft.com/office/drawing/2014/main" id="{42764389-3FFC-43AD-9689-1D961EFD40D5}"/>
              </a:ext>
            </a:extLst>
          </p:cNvPr>
          <p:cNvPicPr>
            <a:picLocks noGrp="1" noChangeAspect="1"/>
          </p:cNvPicPr>
          <p:nvPr>
            <p:ph sz="half" idx="15"/>
          </p:nvPr>
        </p:nvPicPr>
        <p:blipFill>
          <a:blip r:embed="rId2"/>
          <a:stretch>
            <a:fillRect/>
          </a:stretch>
        </p:blipFill>
        <p:spPr>
          <a:xfrm>
            <a:off x="3470275" y="1169115"/>
            <a:ext cx="5419725" cy="4519770"/>
          </a:xfrm>
          <a:prstGeom prst="rect">
            <a:avLst/>
          </a:prstGeom>
        </p:spPr>
      </p:pic>
      <p:sp>
        <p:nvSpPr>
          <p:cNvPr id="5" name="Rectangle: Rounded Corners 4">
            <a:extLst>
              <a:ext uri="{FF2B5EF4-FFF2-40B4-BE49-F238E27FC236}">
                <a16:creationId xmlns:a16="http://schemas.microsoft.com/office/drawing/2014/main" id="{63010B82-50D4-432D-8AC2-85645CC0FFDD}"/>
              </a:ext>
            </a:extLst>
          </p:cNvPr>
          <p:cNvSpPr/>
          <p:nvPr/>
        </p:nvSpPr>
        <p:spPr>
          <a:xfrm>
            <a:off x="4509655" y="4904509"/>
            <a:ext cx="322118" cy="83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D4445C0-DE60-403A-B5A7-1619A7D944DE}"/>
              </a:ext>
            </a:extLst>
          </p:cNvPr>
          <p:cNvSpPr/>
          <p:nvPr/>
        </p:nvSpPr>
        <p:spPr>
          <a:xfrm>
            <a:off x="5858019" y="4904509"/>
            <a:ext cx="322118" cy="83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0EC8825-A09C-43DD-AFB5-EE625D0CA643}"/>
              </a:ext>
            </a:extLst>
          </p:cNvPr>
          <p:cNvSpPr/>
          <p:nvPr/>
        </p:nvSpPr>
        <p:spPr>
          <a:xfrm>
            <a:off x="7051891" y="4904509"/>
            <a:ext cx="322118" cy="83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2D3DC2-F896-400A-B79A-3916216D274A}"/>
              </a:ext>
            </a:extLst>
          </p:cNvPr>
          <p:cNvSpPr/>
          <p:nvPr/>
        </p:nvSpPr>
        <p:spPr>
          <a:xfrm>
            <a:off x="2545773" y="5153891"/>
            <a:ext cx="6452754" cy="831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1CD5660-0258-4D14-870F-B8CF6D5FEF82}"/>
              </a:ext>
            </a:extLst>
          </p:cNvPr>
          <p:cNvSpPr txBox="1"/>
          <p:nvPr/>
        </p:nvSpPr>
        <p:spPr>
          <a:xfrm>
            <a:off x="8225319" y="4726059"/>
            <a:ext cx="827471"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Floor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8CE8D-1B24-4248-87AF-9785BFBF4187}"/>
              </a:ext>
            </a:extLst>
          </p:cNvPr>
          <p:cNvSpPr>
            <a:spLocks noGrp="1"/>
          </p:cNvSpPr>
          <p:nvPr>
            <p:ph type="body" sz="half" idx="2"/>
          </p:nvPr>
        </p:nvSpPr>
        <p:spPr>
          <a:xfrm>
            <a:off x="228600" y="1043693"/>
            <a:ext cx="2765064" cy="4994276"/>
          </a:xfrm>
        </p:spPr>
        <p:txBody>
          <a:bodyPr/>
          <a:lstStyle/>
          <a:p>
            <a:r>
              <a:rPr lang="en-US" dirty="0"/>
              <a:t>A </a:t>
            </a:r>
            <a:r>
              <a:rPr lang="en-US" dirty="0">
                <a:solidFill>
                  <a:srgbClr val="92D050"/>
                </a:solidFill>
              </a:rPr>
              <a:t>fiber pull cord </a:t>
            </a:r>
            <a:r>
              <a:rPr lang="en-US" dirty="0"/>
              <a:t>is dropped down from the penetration, thru a </a:t>
            </a:r>
            <a:r>
              <a:rPr lang="en-US" dirty="0">
                <a:solidFill>
                  <a:schemeClr val="accent2">
                    <a:lumMod val="75000"/>
                  </a:schemeClr>
                </a:solidFill>
              </a:rPr>
              <a:t>guide</a:t>
            </a:r>
            <a:r>
              <a:rPr lang="en-US" dirty="0"/>
              <a:t> to align with the right spot on the CRP  superstructure  to the elevation of the CRP superstructure.</a:t>
            </a:r>
          </a:p>
          <a:p>
            <a:endParaRPr lang="en-US" dirty="0"/>
          </a:p>
          <a:p>
            <a:r>
              <a:rPr lang="en-US" dirty="0"/>
              <a:t>This </a:t>
            </a:r>
            <a:r>
              <a:rPr lang="en-US" dirty="0">
                <a:solidFill>
                  <a:schemeClr val="accent2">
                    <a:lumMod val="75000"/>
                  </a:schemeClr>
                </a:solidFill>
              </a:rPr>
              <a:t>fiber guide </a:t>
            </a:r>
            <a:r>
              <a:rPr lang="en-US" dirty="0"/>
              <a:t>is only necessary because of the difference in the penetration location w.r.t. to the cathode suspension wire location.</a:t>
            </a:r>
          </a:p>
        </p:txBody>
      </p:sp>
      <p:sp>
        <p:nvSpPr>
          <p:cNvPr id="2" name="Title 1">
            <a:extLst>
              <a:ext uri="{FF2B5EF4-FFF2-40B4-BE49-F238E27FC236}">
                <a16:creationId xmlns:a16="http://schemas.microsoft.com/office/drawing/2014/main" id="{15F727CB-BCDF-4EAF-9B2D-CD15E0C2A6CC}"/>
              </a:ext>
            </a:extLst>
          </p:cNvPr>
          <p:cNvSpPr>
            <a:spLocks noGrp="1"/>
          </p:cNvSpPr>
          <p:nvPr>
            <p:ph type="title"/>
          </p:nvPr>
        </p:nvSpPr>
        <p:spPr/>
        <p:txBody>
          <a:bodyPr/>
          <a:lstStyle/>
          <a:p>
            <a:r>
              <a:rPr lang="en-US" dirty="0"/>
              <a:t>Second Set of Preparation Steps</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03 May 2022</a:t>
            </a:r>
          </a:p>
        </p:txBody>
      </p:sp>
      <p:pic>
        <p:nvPicPr>
          <p:cNvPr id="9" name="Content Placeholder 3">
            <a:extLst>
              <a:ext uri="{FF2B5EF4-FFF2-40B4-BE49-F238E27FC236}">
                <a16:creationId xmlns:a16="http://schemas.microsoft.com/office/drawing/2014/main" id="{65C3E8E9-6EEA-417D-81A8-088289F8502A}"/>
              </a:ext>
            </a:extLst>
          </p:cNvPr>
          <p:cNvPicPr>
            <a:picLocks noChangeAspect="1"/>
          </p:cNvPicPr>
          <p:nvPr/>
        </p:nvPicPr>
        <p:blipFill>
          <a:blip r:embed="rId2"/>
          <a:stretch>
            <a:fillRect/>
          </a:stretch>
        </p:blipFill>
        <p:spPr>
          <a:xfrm>
            <a:off x="3440475" y="1127553"/>
            <a:ext cx="5419725" cy="4519770"/>
          </a:xfrm>
          <a:prstGeom prst="rect">
            <a:avLst/>
          </a:prstGeom>
        </p:spPr>
      </p:pic>
      <p:sp>
        <p:nvSpPr>
          <p:cNvPr id="10" name="Rectangle: Rounded Corners 9">
            <a:extLst>
              <a:ext uri="{FF2B5EF4-FFF2-40B4-BE49-F238E27FC236}">
                <a16:creationId xmlns:a16="http://schemas.microsoft.com/office/drawing/2014/main" id="{DC37AA79-0B46-4C26-BA9F-0F0B1192C818}"/>
              </a:ext>
            </a:extLst>
          </p:cNvPr>
          <p:cNvSpPr/>
          <p:nvPr/>
        </p:nvSpPr>
        <p:spPr>
          <a:xfrm>
            <a:off x="4509655" y="4904509"/>
            <a:ext cx="322118" cy="83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90D309F-CFC4-4DBD-9E3B-BAF02AC58C27}"/>
              </a:ext>
            </a:extLst>
          </p:cNvPr>
          <p:cNvSpPr/>
          <p:nvPr/>
        </p:nvSpPr>
        <p:spPr>
          <a:xfrm>
            <a:off x="5858019" y="4904509"/>
            <a:ext cx="322118" cy="83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CFC187-E3EE-4CB6-96B1-61796582E3E4}"/>
              </a:ext>
            </a:extLst>
          </p:cNvPr>
          <p:cNvSpPr/>
          <p:nvPr/>
        </p:nvSpPr>
        <p:spPr>
          <a:xfrm>
            <a:off x="7051891" y="4904509"/>
            <a:ext cx="322118" cy="83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57B21B-6BD0-4DEF-98CC-6B0CE6807519}"/>
              </a:ext>
            </a:extLst>
          </p:cNvPr>
          <p:cNvSpPr/>
          <p:nvPr/>
        </p:nvSpPr>
        <p:spPr>
          <a:xfrm>
            <a:off x="2545773" y="5153891"/>
            <a:ext cx="6452754" cy="831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4E0E6B0-20E4-4E20-8A4A-EE0F61466A0E}"/>
              </a:ext>
            </a:extLst>
          </p:cNvPr>
          <p:cNvSpPr txBox="1"/>
          <p:nvPr/>
        </p:nvSpPr>
        <p:spPr>
          <a:xfrm>
            <a:off x="2536850" y="4987637"/>
            <a:ext cx="827471"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Floor</a:t>
            </a:r>
          </a:p>
        </p:txBody>
      </p:sp>
      <p:cxnSp>
        <p:nvCxnSpPr>
          <p:cNvPr id="16" name="Straight Connector 15">
            <a:extLst>
              <a:ext uri="{FF2B5EF4-FFF2-40B4-BE49-F238E27FC236}">
                <a16:creationId xmlns:a16="http://schemas.microsoft.com/office/drawing/2014/main" id="{FA153F64-55A7-451D-91D6-E40E4342B653}"/>
              </a:ext>
            </a:extLst>
          </p:cNvPr>
          <p:cNvCxnSpPr/>
          <p:nvPr/>
        </p:nvCxnSpPr>
        <p:spPr>
          <a:xfrm>
            <a:off x="4831773" y="2202873"/>
            <a:ext cx="0" cy="2254827"/>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2F81F8D-6A7B-4035-BAC1-E9028AD4B30E}"/>
              </a:ext>
            </a:extLst>
          </p:cNvPr>
          <p:cNvCxnSpPr/>
          <p:nvPr/>
        </p:nvCxnSpPr>
        <p:spPr>
          <a:xfrm>
            <a:off x="6176674" y="2202872"/>
            <a:ext cx="0" cy="2254827"/>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9AAFDBD-8A65-43D2-8EB3-4F22335F7597}"/>
              </a:ext>
            </a:extLst>
          </p:cNvPr>
          <p:cNvCxnSpPr/>
          <p:nvPr/>
        </p:nvCxnSpPr>
        <p:spPr>
          <a:xfrm>
            <a:off x="7374009" y="2202871"/>
            <a:ext cx="0" cy="2254827"/>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79F6B778-FB0F-440D-A0DC-09EEA351345F}"/>
              </a:ext>
            </a:extLst>
          </p:cNvPr>
          <p:cNvCxnSpPr>
            <a:cxnSpLocks/>
          </p:cNvCxnSpPr>
          <p:nvPr/>
        </p:nvCxnSpPr>
        <p:spPr>
          <a:xfrm rot="5400000">
            <a:off x="4805110" y="2063282"/>
            <a:ext cx="207818" cy="154493"/>
          </a:xfrm>
          <a:prstGeom prst="bentConnector3">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8644DB90-2084-4BF4-AEF9-65826B66C8B5}"/>
              </a:ext>
            </a:extLst>
          </p:cNvPr>
          <p:cNvCxnSpPr>
            <a:cxnSpLocks/>
          </p:cNvCxnSpPr>
          <p:nvPr/>
        </p:nvCxnSpPr>
        <p:spPr>
          <a:xfrm rot="5400000">
            <a:off x="6150010" y="2063281"/>
            <a:ext cx="207818" cy="154493"/>
          </a:xfrm>
          <a:prstGeom prst="bentConnector3">
            <a:avLst>
              <a:gd name="adj1" fmla="val 54999"/>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A8B045A0-85CD-4718-B03C-7DC0C556B848}"/>
              </a:ext>
            </a:extLst>
          </p:cNvPr>
          <p:cNvCxnSpPr>
            <a:cxnSpLocks/>
          </p:cNvCxnSpPr>
          <p:nvPr/>
        </p:nvCxnSpPr>
        <p:spPr>
          <a:xfrm rot="5400000">
            <a:off x="7375852" y="1969981"/>
            <a:ext cx="352131" cy="341092"/>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ACC19FD8-F0DB-4573-8A6A-EA568A360492}"/>
              </a:ext>
            </a:extLst>
          </p:cNvPr>
          <p:cNvCxnSpPr>
            <a:cxnSpLocks/>
          </p:cNvCxnSpPr>
          <p:nvPr/>
        </p:nvCxnSpPr>
        <p:spPr>
          <a:xfrm rot="5400000">
            <a:off x="4805110" y="2063283"/>
            <a:ext cx="207818" cy="154493"/>
          </a:xfrm>
          <a:prstGeom prst="bentConnector3">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80E78265-40E7-4B9C-9050-409E7054421A}"/>
              </a:ext>
            </a:extLst>
          </p:cNvPr>
          <p:cNvCxnSpPr>
            <a:cxnSpLocks/>
          </p:cNvCxnSpPr>
          <p:nvPr/>
        </p:nvCxnSpPr>
        <p:spPr>
          <a:xfrm rot="5400000">
            <a:off x="6150010" y="2063282"/>
            <a:ext cx="207818" cy="154493"/>
          </a:xfrm>
          <a:prstGeom prst="bentConnector3">
            <a:avLst>
              <a:gd name="adj1" fmla="val 54999"/>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06F615C5-6F3F-4B44-AED7-90A6EED4EC9E}"/>
              </a:ext>
            </a:extLst>
          </p:cNvPr>
          <p:cNvCxnSpPr>
            <a:cxnSpLocks/>
          </p:cNvCxnSpPr>
          <p:nvPr/>
        </p:nvCxnSpPr>
        <p:spPr>
          <a:xfrm rot="5400000">
            <a:off x="7375852" y="1969982"/>
            <a:ext cx="352131" cy="341092"/>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590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8CE8D-1B24-4248-87AF-9785BFBF4187}"/>
              </a:ext>
            </a:extLst>
          </p:cNvPr>
          <p:cNvSpPr>
            <a:spLocks noGrp="1"/>
          </p:cNvSpPr>
          <p:nvPr>
            <p:ph type="body" sz="half" idx="2"/>
          </p:nvPr>
        </p:nvSpPr>
        <p:spPr>
          <a:xfrm>
            <a:off x="228600" y="1043693"/>
            <a:ext cx="3027894" cy="4994276"/>
          </a:xfrm>
          <a:ln>
            <a:noFill/>
          </a:ln>
        </p:spPr>
        <p:txBody>
          <a:bodyPr/>
          <a:lstStyle/>
          <a:p>
            <a:r>
              <a:rPr lang="en-US" dirty="0"/>
              <a:t>PDS fiber bundle is firmly attached to the CRP superstructure.</a:t>
            </a:r>
          </a:p>
          <a:p>
            <a:endParaRPr lang="en-US" dirty="0"/>
          </a:p>
          <a:p>
            <a:r>
              <a:rPr lang="en-US" dirty="0"/>
              <a:t>Approximately 6 meters of </a:t>
            </a:r>
            <a:r>
              <a:rPr lang="en-US" dirty="0">
                <a:solidFill>
                  <a:srgbClr val="00B0F0"/>
                </a:solidFill>
              </a:rPr>
              <a:t>fiber</a:t>
            </a:r>
            <a:r>
              <a:rPr lang="en-US" dirty="0"/>
              <a:t> remain between the attachment and the cathode. </a:t>
            </a:r>
          </a:p>
          <a:p>
            <a:endParaRPr lang="en-US" dirty="0"/>
          </a:p>
          <a:p>
            <a:r>
              <a:rPr lang="en-US" dirty="0"/>
              <a:t>Free end of PDS fiber bundle atop the CRP super structure is attached to the </a:t>
            </a:r>
            <a:r>
              <a:rPr lang="en-US" dirty="0">
                <a:solidFill>
                  <a:schemeClr val="accent3">
                    <a:lumMod val="60000"/>
                    <a:lumOff val="40000"/>
                  </a:schemeClr>
                </a:solidFill>
              </a:rPr>
              <a:t>pull cord </a:t>
            </a:r>
            <a:r>
              <a:rPr lang="en-US" dirty="0"/>
              <a:t>from the penetration.</a:t>
            </a:r>
          </a:p>
        </p:txBody>
      </p:sp>
      <p:sp>
        <p:nvSpPr>
          <p:cNvPr id="2" name="Title 1">
            <a:extLst>
              <a:ext uri="{FF2B5EF4-FFF2-40B4-BE49-F238E27FC236}">
                <a16:creationId xmlns:a16="http://schemas.microsoft.com/office/drawing/2014/main" id="{15F727CB-BCDF-4EAF-9B2D-CD15E0C2A6CC}"/>
              </a:ext>
            </a:extLst>
          </p:cNvPr>
          <p:cNvSpPr>
            <a:spLocks noGrp="1"/>
          </p:cNvSpPr>
          <p:nvPr>
            <p:ph type="title"/>
          </p:nvPr>
        </p:nvSpPr>
        <p:spPr/>
        <p:txBody>
          <a:bodyPr/>
          <a:lstStyle/>
          <a:p>
            <a:r>
              <a:rPr lang="en-US" dirty="0"/>
              <a:t>Third Set of Steps</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03 May 2022</a:t>
            </a:r>
          </a:p>
        </p:txBody>
      </p:sp>
      <p:pic>
        <p:nvPicPr>
          <p:cNvPr id="6" name="Picture Placeholder 4">
            <a:extLst>
              <a:ext uri="{FF2B5EF4-FFF2-40B4-BE49-F238E27FC236}">
                <a16:creationId xmlns:a16="http://schemas.microsoft.com/office/drawing/2014/main" id="{4C9AA39C-60E8-4EC8-8A9E-E324FE9A6E41}"/>
              </a:ext>
            </a:extLst>
          </p:cNvPr>
          <p:cNvPicPr>
            <a:picLocks noGrp="1" noChangeAspect="1"/>
          </p:cNvPicPr>
          <p:nvPr>
            <p:ph sz="half" idx="15"/>
          </p:nvPr>
        </p:nvPicPr>
        <p:blipFill>
          <a:blip r:embed="rId2"/>
          <a:stretch>
            <a:fillRect/>
          </a:stretch>
        </p:blipFill>
        <p:spPr>
          <a:xfrm>
            <a:off x="3242235" y="820031"/>
            <a:ext cx="5838046" cy="4022344"/>
          </a:xfrm>
          <a:prstGeom prst="rect">
            <a:avLst/>
          </a:prstGeom>
        </p:spPr>
      </p:pic>
      <p:sp>
        <p:nvSpPr>
          <p:cNvPr id="7" name="Rectangle 6">
            <a:extLst>
              <a:ext uri="{FF2B5EF4-FFF2-40B4-BE49-F238E27FC236}">
                <a16:creationId xmlns:a16="http://schemas.microsoft.com/office/drawing/2014/main" id="{EA266D93-CED4-462A-89F7-B9DA1D2E7A1D}"/>
              </a:ext>
            </a:extLst>
          </p:cNvPr>
          <p:cNvSpPr/>
          <p:nvPr/>
        </p:nvSpPr>
        <p:spPr>
          <a:xfrm flipH="1">
            <a:off x="4794363" y="3117273"/>
            <a:ext cx="45719" cy="15794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047095-8446-49C8-8AA5-F32634397093}"/>
              </a:ext>
            </a:extLst>
          </p:cNvPr>
          <p:cNvSpPr/>
          <p:nvPr/>
        </p:nvSpPr>
        <p:spPr>
          <a:xfrm flipH="1">
            <a:off x="4554812" y="4622063"/>
            <a:ext cx="262410" cy="74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4C5663-2887-445F-BF1B-7DF4A9F79FC3}"/>
              </a:ext>
            </a:extLst>
          </p:cNvPr>
          <p:cNvSpPr/>
          <p:nvPr/>
        </p:nvSpPr>
        <p:spPr>
          <a:xfrm flipH="1">
            <a:off x="5875988" y="4622063"/>
            <a:ext cx="262410" cy="74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AAF164-D62E-492B-B90F-BDAC885361C8}"/>
              </a:ext>
            </a:extLst>
          </p:cNvPr>
          <p:cNvSpPr/>
          <p:nvPr/>
        </p:nvSpPr>
        <p:spPr>
          <a:xfrm flipH="1">
            <a:off x="6115539" y="3117273"/>
            <a:ext cx="45719" cy="15794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700FD3-BD2D-4297-926B-A5DDC004F7C1}"/>
              </a:ext>
            </a:extLst>
          </p:cNvPr>
          <p:cNvSpPr/>
          <p:nvPr/>
        </p:nvSpPr>
        <p:spPr>
          <a:xfrm flipH="1">
            <a:off x="7222853" y="4622063"/>
            <a:ext cx="262410" cy="74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A5838D-1415-47D1-8835-C6642B88CD4D}"/>
              </a:ext>
            </a:extLst>
          </p:cNvPr>
          <p:cNvSpPr/>
          <p:nvPr/>
        </p:nvSpPr>
        <p:spPr>
          <a:xfrm flipH="1">
            <a:off x="7462404" y="3117273"/>
            <a:ext cx="45719" cy="15794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F28ADE-54D8-4BEA-ABBE-8001CCEB77B1}"/>
              </a:ext>
            </a:extLst>
          </p:cNvPr>
          <p:cNvSpPr/>
          <p:nvPr/>
        </p:nvSpPr>
        <p:spPr>
          <a:xfrm>
            <a:off x="4534590" y="2928345"/>
            <a:ext cx="259773" cy="114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40851E-900D-4081-81CE-CFFAFF14DAAA}"/>
              </a:ext>
            </a:extLst>
          </p:cNvPr>
          <p:cNvSpPr/>
          <p:nvPr/>
        </p:nvSpPr>
        <p:spPr>
          <a:xfrm>
            <a:off x="5849529" y="2921578"/>
            <a:ext cx="259773" cy="114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A425D0-967E-477D-AF3C-6E19C9882503}"/>
              </a:ext>
            </a:extLst>
          </p:cNvPr>
          <p:cNvSpPr/>
          <p:nvPr/>
        </p:nvSpPr>
        <p:spPr>
          <a:xfrm>
            <a:off x="7158231" y="2926985"/>
            <a:ext cx="259773" cy="114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AFC6AF-9FB4-4CD7-BFDF-839F5FCF85F5}"/>
              </a:ext>
            </a:extLst>
          </p:cNvPr>
          <p:cNvCxnSpPr>
            <a:cxnSpLocks/>
            <a:endCxn id="10" idx="3"/>
          </p:cNvCxnSpPr>
          <p:nvPr/>
        </p:nvCxnSpPr>
        <p:spPr>
          <a:xfrm flipH="1">
            <a:off x="4794363" y="1794164"/>
            <a:ext cx="10392" cy="1191331"/>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EC5C24C-DC27-46E4-B4CE-878C032FA70B}"/>
              </a:ext>
            </a:extLst>
          </p:cNvPr>
          <p:cNvCxnSpPr>
            <a:cxnSpLocks/>
          </p:cNvCxnSpPr>
          <p:nvPr/>
        </p:nvCxnSpPr>
        <p:spPr>
          <a:xfrm flipH="1">
            <a:off x="6067263" y="1758007"/>
            <a:ext cx="10392" cy="1191331"/>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AB4E48A-3C31-4A8A-8756-B8E7CBBB8DB5}"/>
              </a:ext>
            </a:extLst>
          </p:cNvPr>
          <p:cNvCxnSpPr>
            <a:cxnSpLocks/>
          </p:cNvCxnSpPr>
          <p:nvPr/>
        </p:nvCxnSpPr>
        <p:spPr>
          <a:xfrm flipH="1">
            <a:off x="7372500" y="1787397"/>
            <a:ext cx="10392" cy="1191331"/>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3CDEDB06-F38F-4465-99F5-81E0E9F1B76F}"/>
              </a:ext>
            </a:extLst>
          </p:cNvPr>
          <p:cNvCxnSpPr>
            <a:cxnSpLocks/>
          </p:cNvCxnSpPr>
          <p:nvPr/>
        </p:nvCxnSpPr>
        <p:spPr>
          <a:xfrm rot="5400000">
            <a:off x="4780493" y="1714387"/>
            <a:ext cx="240708" cy="173881"/>
          </a:xfrm>
          <a:prstGeom prst="bentConnector3">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793F2B37-777E-4E3A-985A-8A647332FDAB}"/>
              </a:ext>
            </a:extLst>
          </p:cNvPr>
          <p:cNvCxnSpPr>
            <a:cxnSpLocks/>
          </p:cNvCxnSpPr>
          <p:nvPr/>
        </p:nvCxnSpPr>
        <p:spPr>
          <a:xfrm rot="5400000">
            <a:off x="6073250" y="1580486"/>
            <a:ext cx="311469" cy="305141"/>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7A49B1DE-18B7-42EF-B035-26A263912001}"/>
              </a:ext>
            </a:extLst>
          </p:cNvPr>
          <p:cNvCxnSpPr>
            <a:cxnSpLocks/>
          </p:cNvCxnSpPr>
          <p:nvPr/>
        </p:nvCxnSpPr>
        <p:spPr>
          <a:xfrm rot="5400000">
            <a:off x="7360501" y="1486984"/>
            <a:ext cx="496351" cy="451569"/>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1A9847A6-F534-4450-B5E8-D8B78D2BC7F0}"/>
              </a:ext>
            </a:extLst>
          </p:cNvPr>
          <p:cNvSpPr/>
          <p:nvPr/>
        </p:nvSpPr>
        <p:spPr>
          <a:xfrm>
            <a:off x="7419271" y="1146190"/>
            <a:ext cx="212318" cy="45719"/>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ED083FA-4BAF-4FE7-9C51-5D2164EEB2DD}"/>
              </a:ext>
            </a:extLst>
          </p:cNvPr>
          <p:cNvSpPr/>
          <p:nvPr/>
        </p:nvSpPr>
        <p:spPr>
          <a:xfrm>
            <a:off x="6130761" y="1156162"/>
            <a:ext cx="212318" cy="45719"/>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AAB887D-B6C0-4D00-9947-32FF34EB14C2}"/>
              </a:ext>
            </a:extLst>
          </p:cNvPr>
          <p:cNvSpPr/>
          <p:nvPr/>
        </p:nvSpPr>
        <p:spPr>
          <a:xfrm>
            <a:off x="4775470" y="1157287"/>
            <a:ext cx="212318" cy="45719"/>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9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8CE8D-1B24-4248-87AF-9785BFBF4187}"/>
              </a:ext>
            </a:extLst>
          </p:cNvPr>
          <p:cNvSpPr>
            <a:spLocks noGrp="1"/>
          </p:cNvSpPr>
          <p:nvPr>
            <p:ph type="body" sz="half" idx="2"/>
          </p:nvPr>
        </p:nvSpPr>
        <p:spPr>
          <a:xfrm>
            <a:off x="228600" y="1043692"/>
            <a:ext cx="3301682" cy="5241959"/>
          </a:xfrm>
        </p:spPr>
        <p:txBody>
          <a:bodyPr/>
          <a:lstStyle/>
          <a:p>
            <a:r>
              <a:rPr lang="en-US" dirty="0"/>
              <a:t>CRP super structure is raised to final elevation</a:t>
            </a:r>
          </a:p>
          <a:p>
            <a:endParaRPr lang="en-US" dirty="0"/>
          </a:p>
          <a:p>
            <a:r>
              <a:rPr lang="en-US" dirty="0"/>
              <a:t>Cathode lifted to final elevation by suspension cable.</a:t>
            </a:r>
          </a:p>
          <a:p>
            <a:endParaRPr lang="en-US" dirty="0"/>
          </a:p>
          <a:p>
            <a:r>
              <a:rPr lang="en-US" dirty="0">
                <a:solidFill>
                  <a:schemeClr val="accent1">
                    <a:lumMod val="75000"/>
                  </a:schemeClr>
                </a:solidFill>
              </a:rPr>
              <a:t>PDS Fibers </a:t>
            </a:r>
            <a:r>
              <a:rPr lang="en-US" dirty="0"/>
              <a:t>attached to CRP superstructure and to the cathode suspension cables.</a:t>
            </a:r>
          </a:p>
          <a:p>
            <a:endParaRPr lang="en-US" dirty="0"/>
          </a:p>
          <a:p>
            <a:r>
              <a:rPr lang="en-US" dirty="0">
                <a:solidFill>
                  <a:srgbClr val="92D050"/>
                </a:solidFill>
              </a:rPr>
              <a:t>Pull cord </a:t>
            </a:r>
            <a:r>
              <a:rPr lang="en-US" dirty="0"/>
              <a:t>is used to draw PDS fibers into penetration and off of the CRP superstructure.</a:t>
            </a:r>
          </a:p>
        </p:txBody>
      </p:sp>
      <p:sp>
        <p:nvSpPr>
          <p:cNvPr id="2" name="Title 1">
            <a:extLst>
              <a:ext uri="{FF2B5EF4-FFF2-40B4-BE49-F238E27FC236}">
                <a16:creationId xmlns:a16="http://schemas.microsoft.com/office/drawing/2014/main" id="{15F727CB-BCDF-4EAF-9B2D-CD15E0C2A6CC}"/>
              </a:ext>
            </a:extLst>
          </p:cNvPr>
          <p:cNvSpPr>
            <a:spLocks noGrp="1"/>
          </p:cNvSpPr>
          <p:nvPr>
            <p:ph type="title"/>
          </p:nvPr>
        </p:nvSpPr>
        <p:spPr>
          <a:xfrm>
            <a:off x="228600" y="103664"/>
            <a:ext cx="8686800" cy="641739"/>
          </a:xfrm>
        </p:spPr>
        <p:txBody>
          <a:bodyPr/>
          <a:lstStyle/>
          <a:p>
            <a:r>
              <a:rPr lang="en-US" dirty="0"/>
              <a:t>Forth Set of Steps</a:t>
            </a:r>
          </a:p>
        </p:txBody>
      </p:sp>
      <p:sp>
        <p:nvSpPr>
          <p:cNvPr id="24579" name="Date Placeholder 3"/>
          <p:cNvSpPr>
            <a:spLocks noGrp="1"/>
          </p:cNvSpPr>
          <p:nvPr>
            <p:ph type="dt" sz="half"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a:solidFill>
                  <a:srgbClr val="004C97"/>
                </a:solidFill>
                <a:latin typeface="Helvetica" panose="020B0604020202020204" pitchFamily="34" charset="0"/>
              </a:rPr>
              <a:t>03 May 2022</a:t>
            </a:r>
          </a:p>
        </p:txBody>
      </p:sp>
      <p:pic>
        <p:nvPicPr>
          <p:cNvPr id="6" name="Content Placeholder 3">
            <a:extLst>
              <a:ext uri="{FF2B5EF4-FFF2-40B4-BE49-F238E27FC236}">
                <a16:creationId xmlns:a16="http://schemas.microsoft.com/office/drawing/2014/main" id="{F2C9CADA-5D13-408E-B535-F92763D9BCF0}"/>
              </a:ext>
            </a:extLst>
          </p:cNvPr>
          <p:cNvPicPr>
            <a:picLocks noGrp="1" noChangeAspect="1"/>
          </p:cNvPicPr>
          <p:nvPr>
            <p:ph sz="half" idx="15"/>
          </p:nvPr>
        </p:nvPicPr>
        <p:blipFill>
          <a:blip r:embed="rId2"/>
          <a:stretch>
            <a:fillRect/>
          </a:stretch>
        </p:blipFill>
        <p:spPr>
          <a:xfrm>
            <a:off x="3530282" y="1042988"/>
            <a:ext cx="5299710" cy="4994275"/>
          </a:xfrm>
          <a:prstGeom prst="rect">
            <a:avLst/>
          </a:prstGeom>
        </p:spPr>
      </p:pic>
      <p:sp>
        <p:nvSpPr>
          <p:cNvPr id="7" name="Rectangle 6">
            <a:extLst>
              <a:ext uri="{FF2B5EF4-FFF2-40B4-BE49-F238E27FC236}">
                <a16:creationId xmlns:a16="http://schemas.microsoft.com/office/drawing/2014/main" id="{00E6FD27-E484-4317-9D6E-DA2888D3DD67}"/>
              </a:ext>
            </a:extLst>
          </p:cNvPr>
          <p:cNvSpPr/>
          <p:nvPr/>
        </p:nvSpPr>
        <p:spPr>
          <a:xfrm>
            <a:off x="2536850" y="6562589"/>
            <a:ext cx="6452754" cy="831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8F77E7B-4CB2-4D71-ACD2-AF1FDFB7062C}"/>
              </a:ext>
            </a:extLst>
          </p:cNvPr>
          <p:cNvSpPr txBox="1"/>
          <p:nvPr/>
        </p:nvSpPr>
        <p:spPr>
          <a:xfrm>
            <a:off x="2527927" y="6396335"/>
            <a:ext cx="827471"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Floor</a:t>
            </a:r>
          </a:p>
        </p:txBody>
      </p:sp>
      <p:sp>
        <p:nvSpPr>
          <p:cNvPr id="5" name="Rectangle 4">
            <a:extLst>
              <a:ext uri="{FF2B5EF4-FFF2-40B4-BE49-F238E27FC236}">
                <a16:creationId xmlns:a16="http://schemas.microsoft.com/office/drawing/2014/main" id="{0AC372CE-B621-45CD-8735-535BA1426101}"/>
              </a:ext>
            </a:extLst>
          </p:cNvPr>
          <p:cNvSpPr/>
          <p:nvPr/>
        </p:nvSpPr>
        <p:spPr>
          <a:xfrm>
            <a:off x="4748645" y="1932709"/>
            <a:ext cx="45719" cy="25769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2CA7E6-FF89-4DCF-9DFA-D9FEECA999A9}"/>
              </a:ext>
            </a:extLst>
          </p:cNvPr>
          <p:cNvSpPr/>
          <p:nvPr/>
        </p:nvSpPr>
        <p:spPr>
          <a:xfrm>
            <a:off x="5989867" y="1932709"/>
            <a:ext cx="45719" cy="25769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0DBC44-14F6-440C-B6DF-71E6E808A0A4}"/>
              </a:ext>
            </a:extLst>
          </p:cNvPr>
          <p:cNvSpPr/>
          <p:nvPr/>
        </p:nvSpPr>
        <p:spPr>
          <a:xfrm>
            <a:off x="7242171" y="1932709"/>
            <a:ext cx="45719" cy="25769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57933906-2B56-4B42-97C2-0EC4C5491E89}"/>
              </a:ext>
            </a:extLst>
          </p:cNvPr>
          <p:cNvCxnSpPr>
            <a:cxnSpLocks/>
          </p:cNvCxnSpPr>
          <p:nvPr/>
        </p:nvCxnSpPr>
        <p:spPr>
          <a:xfrm rot="5400000">
            <a:off x="4727862" y="1661787"/>
            <a:ext cx="207818" cy="154493"/>
          </a:xfrm>
          <a:prstGeom prst="bentConnector3">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Connector: Elbow 12">
            <a:extLst>
              <a:ext uri="{FF2B5EF4-FFF2-40B4-BE49-F238E27FC236}">
                <a16:creationId xmlns:a16="http://schemas.microsoft.com/office/drawing/2014/main" id="{B40B4C06-C40B-450E-8F05-C62E3B8C7E0D}"/>
              </a:ext>
            </a:extLst>
          </p:cNvPr>
          <p:cNvCxnSpPr>
            <a:cxnSpLocks/>
          </p:cNvCxnSpPr>
          <p:nvPr/>
        </p:nvCxnSpPr>
        <p:spPr>
          <a:xfrm rot="5400000">
            <a:off x="6072762" y="1661786"/>
            <a:ext cx="207818" cy="154493"/>
          </a:xfrm>
          <a:prstGeom prst="bentConnector3">
            <a:avLst>
              <a:gd name="adj1" fmla="val 54999"/>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08A51246-4E04-41EC-A978-0AD45E3348E1}"/>
              </a:ext>
            </a:extLst>
          </p:cNvPr>
          <p:cNvCxnSpPr>
            <a:cxnSpLocks/>
          </p:cNvCxnSpPr>
          <p:nvPr/>
        </p:nvCxnSpPr>
        <p:spPr>
          <a:xfrm rot="5400000">
            <a:off x="7298604" y="1568486"/>
            <a:ext cx="352131" cy="341092"/>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0BA3702D-B829-4591-80CA-88D90069E3BD}"/>
              </a:ext>
            </a:extLst>
          </p:cNvPr>
          <p:cNvSpPr/>
          <p:nvPr/>
        </p:nvSpPr>
        <p:spPr>
          <a:xfrm>
            <a:off x="7439891" y="1033016"/>
            <a:ext cx="276046" cy="12427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901F821-90D2-4DB7-874F-6BA9BC544319}"/>
              </a:ext>
            </a:extLst>
          </p:cNvPr>
          <p:cNvSpPr/>
          <p:nvPr/>
        </p:nvSpPr>
        <p:spPr>
          <a:xfrm>
            <a:off x="6151381" y="1042988"/>
            <a:ext cx="276046" cy="12427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167142-47A2-4089-B51F-95779DDEF579}"/>
              </a:ext>
            </a:extLst>
          </p:cNvPr>
          <p:cNvSpPr/>
          <p:nvPr/>
        </p:nvSpPr>
        <p:spPr>
          <a:xfrm>
            <a:off x="4796090" y="1044113"/>
            <a:ext cx="276046" cy="12427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17086"/>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4570</TotalTime>
  <Words>675</Words>
  <Application>Microsoft Office PowerPoint</Application>
  <PresentationFormat>On-screen Show (4:3)</PresentationFormat>
  <Paragraphs>75</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ＭＳ Ｐゴシック</vt:lpstr>
      <vt:lpstr>ＭＳ Ｐゴシック</vt:lpstr>
      <vt:lpstr>Arial</vt:lpstr>
      <vt:lpstr>Calibri</vt:lpstr>
      <vt:lpstr>Geneva</vt:lpstr>
      <vt:lpstr>Helvetica</vt:lpstr>
      <vt:lpstr>FNAL_TemplateMac_060514</vt:lpstr>
      <vt:lpstr>Fermilab: Footer Only</vt:lpstr>
      <vt:lpstr>FD2_Vertical Drift PSD Fiber Install Sequence</vt:lpstr>
      <vt:lpstr>Assumptions:</vt:lpstr>
      <vt:lpstr>Assumptions (continued):</vt:lpstr>
      <vt:lpstr>Connections at the penetrations</vt:lpstr>
      <vt:lpstr>Interface to cathode</vt:lpstr>
      <vt:lpstr>Initial Preparation Steps</vt:lpstr>
      <vt:lpstr>Second Set of Preparation Steps</vt:lpstr>
      <vt:lpstr>Third Set of Steps</vt:lpstr>
      <vt:lpstr>Forth Set of Steps</vt:lpstr>
      <vt:lpstr>Efforts to Date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 Fiber Install Sequence</dc:title>
  <dc:creator>David R. Pushka x8767 10239N</dc:creator>
  <cp:lastModifiedBy>David R. Pushka x8767 10239N</cp:lastModifiedBy>
  <cp:revision>31</cp:revision>
  <cp:lastPrinted>2022-03-08T21:30:28Z</cp:lastPrinted>
  <dcterms:created xsi:type="dcterms:W3CDTF">2022-03-08T17:49:39Z</dcterms:created>
  <dcterms:modified xsi:type="dcterms:W3CDTF">2022-05-03T13:20:42Z</dcterms:modified>
</cp:coreProperties>
</file>