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8"/>
  </p:notesMasterIdLst>
  <p:handoutMasterIdLst>
    <p:handoutMasterId r:id="rId19"/>
  </p:handoutMasterIdLst>
  <p:sldIdLst>
    <p:sldId id="969" r:id="rId3"/>
    <p:sldId id="965" r:id="rId4"/>
    <p:sldId id="975" r:id="rId5"/>
    <p:sldId id="976" r:id="rId6"/>
    <p:sldId id="999" r:id="rId7"/>
    <p:sldId id="1002" r:id="rId8"/>
    <p:sldId id="979" r:id="rId9"/>
    <p:sldId id="981" r:id="rId10"/>
    <p:sldId id="1003" r:id="rId11"/>
    <p:sldId id="998" r:id="rId12"/>
    <p:sldId id="1004" r:id="rId13"/>
    <p:sldId id="995" r:id="rId14"/>
    <p:sldId id="996" r:id="rId15"/>
    <p:sldId id="983" r:id="rId16"/>
    <p:sldId id="985"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0" autoAdjust="0"/>
    <p:restoredTop sz="96229" autoAdjust="0"/>
  </p:normalViewPr>
  <p:slideViewPr>
    <p:cSldViewPr snapToGrid="0" snapToObjects="1">
      <p:cViewPr varScale="1">
        <p:scale>
          <a:sx n="114" d="100"/>
          <a:sy n="114" d="100"/>
        </p:scale>
        <p:origin x="798" y="102"/>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4/15/2022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4/13/2022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dirty="0"/>
              <a:t>Click to edit Master title style</a:t>
            </a:r>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a:t>Click to edit Master text styles</a:t>
            </a:r>
          </a:p>
        </p:txBody>
      </p:sp>
      <p:pic>
        <p:nvPicPr>
          <p:cNvPr id="5" name="Picture 4" descr="Text&#10;&#10;Description automatically generated">
            <a:extLst>
              <a:ext uri="{FF2B5EF4-FFF2-40B4-BE49-F238E27FC236}">
                <a16:creationId xmlns:a16="http://schemas.microsoft.com/office/drawing/2014/main" id="{16B70304-BA76-4253-B2BD-5EF85CD2E2A9}"/>
              </a:ext>
            </a:extLst>
          </p:cNvPr>
          <p:cNvPicPr>
            <a:picLocks noChangeAspect="1"/>
          </p:cNvPicPr>
          <p:nvPr userDrawn="1"/>
        </p:nvPicPr>
        <p:blipFill>
          <a:blip r:embed="rId2"/>
          <a:stretch>
            <a:fillRect/>
          </a:stretch>
        </p:blipFill>
        <p:spPr>
          <a:xfrm>
            <a:off x="4981818" y="5988746"/>
            <a:ext cx="2225318" cy="543116"/>
          </a:xfrm>
          <a:prstGeom prst="rect">
            <a:avLst/>
          </a:prstGeom>
        </p:spPr>
      </p:pic>
    </p:spTree>
    <p:extLst>
      <p:ext uri="{BB962C8B-B14F-4D97-AF65-F5344CB8AC3E}">
        <p14:creationId xmlns:p14="http://schemas.microsoft.com/office/powerpoint/2010/main" val="342202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5/28/2020</a:t>
            </a:r>
          </a:p>
        </p:txBody>
      </p:sp>
      <p:sp>
        <p:nvSpPr>
          <p:cNvPr id="5" name="Rectangle 6"/>
          <p:cNvSpPr>
            <a:spLocks noGrp="1" noChangeArrowheads="1"/>
          </p:cNvSpPr>
          <p:nvPr>
            <p:ph type="sldNum" sz="quarter" idx="12"/>
          </p:nvPr>
        </p:nvSpPr>
        <p:spPr>
          <a:ln/>
        </p:spPr>
        <p:txBody>
          <a:bodyPr/>
          <a:lstStyle>
            <a:lvl1pPr>
              <a:defRPr/>
            </a:lvl1pPr>
          </a:lstStyle>
          <a:p>
            <a:pPr>
              <a:defRPr/>
            </a:pPr>
            <a:fld id="{C5A6AA4E-28C4-4DD1-84D0-9280E75B5191}" type="slidenum">
              <a:rPr lang="en-US"/>
              <a:pPr>
                <a:defRPr/>
              </a:pPr>
              <a:t>‹#›</a:t>
            </a:fld>
            <a:endParaRPr lang="en-US"/>
          </a:p>
        </p:txBody>
      </p:sp>
      <p:sp>
        <p:nvSpPr>
          <p:cNvPr id="6" name="Footer Placeholder 4">
            <a:extLst>
              <a:ext uri="{FF2B5EF4-FFF2-40B4-BE49-F238E27FC236}">
                <a16:creationId xmlns:a16="http://schemas.microsoft.com/office/drawing/2014/main" id="{9DD006C4-4DE5-43F7-B0F5-C44651A186C0}"/>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103716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7200" y="285884"/>
            <a:ext cx="8229600" cy="647102"/>
          </a:xfrm>
          <a:prstGeom prst="rect">
            <a:avLst/>
          </a:prstGeom>
        </p:spPr>
        <p:txBody>
          <a:bodyPr vert="horz" lIns="0" tIns="0" rIns="0" bIns="0">
            <a:normAutofit/>
          </a:bodyPr>
          <a:lstStyle>
            <a:lvl1pPr algn="l">
              <a:defRPr sz="28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454026" y="994594"/>
            <a:ext cx="8232771" cy="5070302"/>
          </a:xfrm>
          <a:prstGeom prst="rect">
            <a:avLst/>
          </a:prstGeom>
        </p:spPr>
        <p:txBody>
          <a:bodyPr lIns="0" rIns="0">
            <a:normAutofit/>
          </a:bodyPr>
          <a:lstStyle>
            <a:lvl1pPr marL="256032" indent="-265176">
              <a:lnSpc>
                <a:spcPct val="100000"/>
              </a:lnSpc>
              <a:spcBef>
                <a:spcPts val="0"/>
              </a:spcBef>
              <a:spcAft>
                <a:spcPts val="0"/>
              </a:spcAft>
              <a:buFont typeface="Arial"/>
              <a:buChar char="•"/>
              <a:defRPr sz="2200" b="0" i="0" kern="900" baseline="0">
                <a:solidFill>
                  <a:schemeClr val="tx1"/>
                </a:solidFill>
                <a:latin typeface="Helvetica"/>
              </a:defRPr>
            </a:lvl1pPr>
            <a:lvl2pPr marL="541338" indent="-266700">
              <a:lnSpc>
                <a:spcPct val="100000"/>
              </a:lnSpc>
              <a:spcBef>
                <a:spcPts val="0"/>
              </a:spcBef>
              <a:spcAft>
                <a:spcPts val="0"/>
              </a:spcAft>
              <a:buSzPct val="90000"/>
              <a:buFont typeface="Lucida Grande"/>
              <a:buChar char="-"/>
              <a:defRPr sz="2000" b="0" i="0" kern="900" baseline="0">
                <a:solidFill>
                  <a:schemeClr val="tx1"/>
                </a:solidFill>
                <a:latin typeface="Helvetica"/>
              </a:defRPr>
            </a:lvl2pPr>
            <a:lvl3pPr marL="898525" indent="-273050">
              <a:lnSpc>
                <a:spcPct val="100000"/>
              </a:lnSpc>
              <a:spcBef>
                <a:spcPts val="0"/>
              </a:spcBef>
              <a:spcAft>
                <a:spcPts val="0"/>
              </a:spcAft>
              <a:buSzPct val="88000"/>
              <a:buFont typeface="Arial"/>
              <a:buChar char="•"/>
              <a:defRPr sz="1800" b="0" i="0" kern="900" baseline="0">
                <a:solidFill>
                  <a:schemeClr val="tx1"/>
                </a:solidFill>
                <a:latin typeface="Helvetica"/>
              </a:defRPr>
            </a:lvl3pPr>
            <a:lvl4pPr marL="1165225" indent="-266700">
              <a:lnSpc>
                <a:spcPct val="100000"/>
              </a:lnSpc>
              <a:spcBef>
                <a:spcPts val="0"/>
              </a:spcBef>
              <a:spcAft>
                <a:spcPts val="0"/>
              </a:spcAft>
              <a:buSzPct val="90000"/>
              <a:buFont typeface="Lucida Grande"/>
              <a:buChar char="-"/>
              <a:defRPr sz="1600" b="0" i="0" kern="900" baseline="0">
                <a:solidFill>
                  <a:schemeClr val="tx1"/>
                </a:solidFill>
                <a:latin typeface="Helvetica"/>
              </a:defRPr>
            </a:lvl4pPr>
            <a:lvl5pPr marL="1431925" indent="-266700">
              <a:lnSpc>
                <a:spcPct val="100000"/>
              </a:lnSpc>
              <a:spcBef>
                <a:spcPts val="0"/>
              </a:spcBef>
              <a:spcAft>
                <a:spcPts val="0"/>
              </a:spcAft>
              <a:buSzPct val="88000"/>
              <a:buFont typeface="Arial"/>
              <a:buChar char="•"/>
              <a:defRPr sz="1400" b="0" i="0" kern="900" baseline="0">
                <a:solidFill>
                  <a:schemeClr val="tx1"/>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1" name="Footer Placeholder 4">
            <a:extLst>
              <a:ext uri="{FF2B5EF4-FFF2-40B4-BE49-F238E27FC236}">
                <a16:creationId xmlns:a16="http://schemas.microsoft.com/office/drawing/2014/main" id="{81920236-664D-4FD5-A5C2-F52202F24D2D}"/>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E0F869B5-25A2-43D0-9944-A5EBBB891D16}"/>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8DEB3E9F-A91B-4A65-BFD5-B4B0DB595E04}"/>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0" name="Footer Placeholder 4">
            <a:extLst>
              <a:ext uri="{FF2B5EF4-FFF2-40B4-BE49-F238E27FC236}">
                <a16:creationId xmlns:a16="http://schemas.microsoft.com/office/drawing/2014/main" id="{1C4D0AE6-71C1-439C-A11F-66F2B2561D8B}"/>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0" name="Footer Placeholder 4">
            <a:extLst>
              <a:ext uri="{FF2B5EF4-FFF2-40B4-BE49-F238E27FC236}">
                <a16:creationId xmlns:a16="http://schemas.microsoft.com/office/drawing/2014/main" id="{6E09DE18-3D46-438B-BE2A-CD3BD7AFC5CA}"/>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7C742CA3-C84D-423F-96E4-8B918F0F05E6}"/>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1" name="Footer Placeholder 4">
            <a:extLst>
              <a:ext uri="{FF2B5EF4-FFF2-40B4-BE49-F238E27FC236}">
                <a16:creationId xmlns:a16="http://schemas.microsoft.com/office/drawing/2014/main" id="{19D06725-0D82-4E3F-96B0-16A1072A557E}"/>
              </a:ext>
            </a:extLst>
          </p:cNvPr>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Tree>
    <p:extLst>
      <p:ext uri="{BB962C8B-B14F-4D97-AF65-F5344CB8AC3E}">
        <p14:creationId xmlns:p14="http://schemas.microsoft.com/office/powerpoint/2010/main" val="241241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6D8C00E9-2E9A-4DA6-8FFA-479BC38D18B7}" type="slidenum">
              <a:rPr lang="en-US"/>
              <a:pPr>
                <a:defRPr/>
              </a:pPr>
              <a:t>‹#›</a:t>
            </a:fld>
            <a:endParaRPr lang="en-US"/>
          </a:p>
        </p:txBody>
      </p:sp>
      <p:sp>
        <p:nvSpPr>
          <p:cNvPr id="5" name="Footer Placeholder 4">
            <a:extLst>
              <a:ext uri="{FF2B5EF4-FFF2-40B4-BE49-F238E27FC236}">
                <a16:creationId xmlns:a16="http://schemas.microsoft.com/office/drawing/2014/main" id="{1806452A-35F4-4F5E-9593-1B29EAB4ACF2}"/>
              </a:ext>
            </a:extLst>
          </p:cNvPr>
          <p:cNvSpPr>
            <a:spLocks noGrp="1"/>
          </p:cNvSpPr>
          <p:nvPr>
            <p:ph type="ftr" sz="quarter" idx="3"/>
          </p:nvPr>
        </p:nvSpPr>
        <p:spPr>
          <a:xfrm>
            <a:off x="1239735" y="6561582"/>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dirty="0"/>
              <a:t>FD2 Bottom Drift Electronics Preliminary Design Review</a:t>
            </a:r>
          </a:p>
        </p:txBody>
      </p:sp>
      <p:pic>
        <p:nvPicPr>
          <p:cNvPr id="3" name="Picture 2" descr="Text&#10;&#10;Description automatically generated">
            <a:extLst>
              <a:ext uri="{FF2B5EF4-FFF2-40B4-BE49-F238E27FC236}">
                <a16:creationId xmlns:a16="http://schemas.microsoft.com/office/drawing/2014/main" id="{43B5380D-0FEB-4EC9-A93B-B35B04E3DBBE}"/>
              </a:ext>
            </a:extLst>
          </p:cNvPr>
          <p:cNvPicPr>
            <a:picLocks noChangeAspect="1"/>
          </p:cNvPicPr>
          <p:nvPr userDrawn="1"/>
        </p:nvPicPr>
        <p:blipFill>
          <a:blip r:embed="rId2"/>
          <a:stretch>
            <a:fillRect/>
          </a:stretch>
        </p:blipFill>
        <p:spPr>
          <a:xfrm>
            <a:off x="6492765" y="6422271"/>
            <a:ext cx="1546900" cy="377540"/>
          </a:xfrm>
          <a:prstGeom prst="rect">
            <a:avLst/>
          </a:prstGeom>
        </p:spPr>
      </p:pic>
    </p:spTree>
    <p:extLst>
      <p:ext uri="{BB962C8B-B14F-4D97-AF65-F5344CB8AC3E}">
        <p14:creationId xmlns:p14="http://schemas.microsoft.com/office/powerpoint/2010/main" val="41359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userDrawn="1"/>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5/28/2020</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a:t>M. Zhao – Feedthrough and cables</a:t>
            </a:r>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9" name="Picture 8" descr="Logo_Big.jpg">
            <a:extLst>
              <a:ext uri="{FF2B5EF4-FFF2-40B4-BE49-F238E27FC236}">
                <a16:creationId xmlns:a16="http://schemas.microsoft.com/office/drawing/2014/main" id="{A5621645-9FF3-4E14-BB0B-B00301238BF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022560" y="6437105"/>
            <a:ext cx="998567" cy="36614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 id="2147483689" r:id="rId9"/>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9AEDFD-E202-4FA8-AE0C-BBF1115FF5F8}"/>
              </a:ext>
            </a:extLst>
          </p:cNvPr>
          <p:cNvSpPr txBox="1">
            <a:spLocks/>
          </p:cNvSpPr>
          <p:nvPr/>
        </p:nvSpPr>
        <p:spPr>
          <a:xfrm>
            <a:off x="462756" y="4070363"/>
            <a:ext cx="8218488" cy="1143000"/>
          </a:xfrm>
          <a:prstGeom prst="rect">
            <a:avLst/>
          </a:prstGeom>
        </p:spPr>
        <p:txBody>
          <a:bodyPr vert="horz" lIns="0" tIns="0" rIns="0" bIns="0" anchor="b" anchorCtr="0"/>
          <a:lstStyle>
            <a:lvl1pPr algn="l" defTabSz="457200" rtl="0" eaLnBrk="1" fontAlgn="base" hangingPunct="1">
              <a:spcBef>
                <a:spcPct val="0"/>
              </a:spcBef>
              <a:spcAft>
                <a:spcPct val="0"/>
              </a:spcAft>
              <a:defRPr sz="3200" b="1" i="0" kern="1200" baseline="0">
                <a:solidFill>
                  <a:srgbClr val="E95125"/>
                </a:solidFill>
                <a:latin typeface="Helvetica"/>
                <a:ea typeface="Geneva" charset="0"/>
                <a:cs typeface="Helvetica"/>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a:lstStyle>
          <a:p>
            <a:pPr algn="ctr"/>
            <a:r>
              <a:rPr lang="en-US" sz="4000" dirty="0"/>
              <a:t>FD2 BDE Installation and Cabling</a:t>
            </a:r>
            <a:br>
              <a:rPr lang="en-US" sz="4000" dirty="0">
                <a:ea typeface="等线" panose="02010600030101010101" pitchFamily="2" charset="-122"/>
                <a:cs typeface="Times New Roman" panose="02020603050405020304" pitchFamily="18" charset="0"/>
              </a:rPr>
            </a:br>
            <a:br>
              <a:rPr lang="en-US" sz="4000" dirty="0">
                <a:ea typeface="等线" panose="02010600030101010101" pitchFamily="2" charset="-122"/>
                <a:cs typeface="Times New Roman" panose="02020603050405020304" pitchFamily="18" charset="0"/>
              </a:rPr>
            </a:br>
            <a:r>
              <a:rPr lang="en-US" sz="2000" dirty="0">
                <a:ea typeface="等线" panose="02010600030101010101" pitchFamily="2" charset="-122"/>
                <a:cs typeface="Times New Roman" panose="02020603050405020304" pitchFamily="18" charset="0"/>
              </a:rPr>
              <a:t>Manhong Zhao, BNL</a:t>
            </a:r>
            <a:br>
              <a:rPr lang="en-US" sz="2000" dirty="0">
                <a:ea typeface="等线" panose="02010600030101010101" pitchFamily="2" charset="-122"/>
                <a:cs typeface="Times New Roman" panose="02020603050405020304" pitchFamily="18" charset="0"/>
              </a:rPr>
            </a:br>
            <a:br>
              <a:rPr lang="en-US" sz="4000" dirty="0">
                <a:ea typeface="等线" panose="02010600030101010101" pitchFamily="2" charset="-122"/>
                <a:cs typeface="Times New Roman" panose="02020603050405020304" pitchFamily="18" charset="0"/>
              </a:rPr>
            </a:br>
            <a:r>
              <a:rPr lang="en-US" sz="2400" dirty="0"/>
              <a:t>FD2 Bottom Drift Electronics Preliminary Design Review</a:t>
            </a:r>
            <a:endParaRPr lang="en-US" sz="2000" dirty="0"/>
          </a:p>
          <a:p>
            <a:pPr algn="ctr"/>
            <a:br>
              <a:rPr lang="en-US" sz="2800" dirty="0">
                <a:ea typeface="等线" panose="02010600030101010101" pitchFamily="2" charset="-122"/>
                <a:cs typeface="Times New Roman" panose="02020603050405020304" pitchFamily="18" charset="0"/>
              </a:rPr>
            </a:br>
            <a:r>
              <a:rPr lang="en-US" sz="1800" dirty="0">
                <a:ea typeface="等线" panose="02010600030101010101" pitchFamily="2" charset="-122"/>
                <a:cs typeface="Times New Roman" panose="02020603050405020304" pitchFamily="18" charset="0"/>
              </a:rPr>
              <a:t>April 25, 2022</a:t>
            </a:r>
            <a:br>
              <a:rPr lang="en-US" sz="4000" dirty="0">
                <a:ea typeface="等线" panose="02010600030101010101" pitchFamily="2" charset="-122"/>
                <a:cs typeface="Times New Roman" panose="02020603050405020304" pitchFamily="18" charset="0"/>
              </a:rPr>
            </a:br>
            <a:endParaRPr lang="en-GB" dirty="0">
              <a:solidFill>
                <a:srgbClr val="002060"/>
              </a:solidFill>
            </a:endParaRPr>
          </a:p>
        </p:txBody>
      </p:sp>
    </p:spTree>
    <p:extLst>
      <p:ext uri="{BB962C8B-B14F-4D97-AF65-F5344CB8AC3E}">
        <p14:creationId xmlns:p14="http://schemas.microsoft.com/office/powerpoint/2010/main" val="34934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2EE64-2B8C-4BCB-9C44-3A1F5648341A}"/>
              </a:ext>
            </a:extLst>
          </p:cNvPr>
          <p:cNvSpPr>
            <a:spLocks noGrp="1"/>
          </p:cNvSpPr>
          <p:nvPr>
            <p:ph type="sldNum" sz="quarter" idx="12"/>
          </p:nvPr>
        </p:nvSpPr>
        <p:spPr/>
        <p:txBody>
          <a:bodyPr/>
          <a:lstStyle/>
          <a:p>
            <a:pPr>
              <a:defRPr/>
            </a:pPr>
            <a:fld id="{6D8C00E9-2E9A-4DA6-8FFA-479BC38D18B7}" type="slidenum">
              <a:rPr lang="en-US" smtClean="0"/>
              <a:pPr>
                <a:defRPr/>
              </a:pPr>
              <a:t>10</a:t>
            </a:fld>
            <a:endParaRPr lang="en-US"/>
          </a:p>
        </p:txBody>
      </p:sp>
      <p:sp>
        <p:nvSpPr>
          <p:cNvPr id="3" name="Footer Placeholder 2">
            <a:extLst>
              <a:ext uri="{FF2B5EF4-FFF2-40B4-BE49-F238E27FC236}">
                <a16:creationId xmlns:a16="http://schemas.microsoft.com/office/drawing/2014/main" id="{11D7014C-22DB-41FA-AEBC-D0205761DF70}"/>
              </a:ext>
            </a:extLst>
          </p:cNvPr>
          <p:cNvSpPr>
            <a:spLocks noGrp="1"/>
          </p:cNvSpPr>
          <p:nvPr>
            <p:ph type="ftr" sz="quarter" idx="3"/>
          </p:nvPr>
        </p:nvSpPr>
        <p:spPr/>
        <p:txBody>
          <a:bodyPr/>
          <a:lstStyle/>
          <a:p>
            <a:pPr>
              <a:defRPr/>
            </a:pPr>
            <a:r>
              <a:rPr lang="en-US"/>
              <a:t>FD2 Bottom Drift Electronics Preliminary Design Review</a:t>
            </a:r>
            <a:endParaRPr lang="en-US" dirty="0"/>
          </a:p>
        </p:txBody>
      </p:sp>
      <p:sp>
        <p:nvSpPr>
          <p:cNvPr id="5" name="TextBox 4">
            <a:extLst>
              <a:ext uri="{FF2B5EF4-FFF2-40B4-BE49-F238E27FC236}">
                <a16:creationId xmlns:a16="http://schemas.microsoft.com/office/drawing/2014/main" id="{3D70973D-5E6B-49C7-995B-D1277259334F}"/>
              </a:ext>
            </a:extLst>
          </p:cNvPr>
          <p:cNvSpPr txBox="1"/>
          <p:nvPr/>
        </p:nvSpPr>
        <p:spPr>
          <a:xfrm>
            <a:off x="343949" y="613163"/>
            <a:ext cx="8348938" cy="923330"/>
          </a:xfrm>
          <a:prstGeom prst="rect">
            <a:avLst/>
          </a:prstGeom>
          <a:noFill/>
        </p:spPr>
        <p:txBody>
          <a:bodyPr wrap="square" rtlCol="0">
            <a:spAutoFit/>
          </a:bodyPr>
          <a:lstStyle/>
          <a:p>
            <a:r>
              <a:rPr lang="en-US" dirty="0">
                <a:latin typeface="Calibri" panose="020F0502020204030204" pitchFamily="34" charset="0"/>
                <a:ea typeface="DengXian" panose="02010600030101010101" pitchFamily="2" charset="-122"/>
                <a:cs typeface="Times New Roman" panose="02020603050405020304" pitchFamily="18" charset="0"/>
              </a:rPr>
              <a:t>SAMTEC CE cables run from CE flanges to CRP patch panels. The cables are tied to the cable trays along the cryostat wall and laid down on the cryostat floor. When installing the bottom CRPs, the cables are then connected to CRP patch panels.</a:t>
            </a:r>
          </a:p>
        </p:txBody>
      </p:sp>
      <p:grpSp>
        <p:nvGrpSpPr>
          <p:cNvPr id="6" name="Group 5">
            <a:extLst>
              <a:ext uri="{FF2B5EF4-FFF2-40B4-BE49-F238E27FC236}">
                <a16:creationId xmlns:a16="http://schemas.microsoft.com/office/drawing/2014/main" id="{2FF456DF-714C-4B14-B560-204C97CC8882}"/>
              </a:ext>
            </a:extLst>
          </p:cNvPr>
          <p:cNvGrpSpPr/>
          <p:nvPr/>
        </p:nvGrpSpPr>
        <p:grpSpPr>
          <a:xfrm>
            <a:off x="4775746" y="2222503"/>
            <a:ext cx="1651512" cy="3765053"/>
            <a:chOff x="5235849" y="403803"/>
            <a:chExt cx="1651512" cy="3765053"/>
          </a:xfrm>
        </p:grpSpPr>
        <p:pic>
          <p:nvPicPr>
            <p:cNvPr id="7" name="Picture 6">
              <a:extLst>
                <a:ext uri="{FF2B5EF4-FFF2-40B4-BE49-F238E27FC236}">
                  <a16:creationId xmlns:a16="http://schemas.microsoft.com/office/drawing/2014/main" id="{4F936AD3-AE31-4AA5-8BB2-ED6C8568C2B0}"/>
                </a:ext>
              </a:extLst>
            </p:cNvPr>
            <p:cNvPicPr>
              <a:picLocks noChangeAspect="1"/>
            </p:cNvPicPr>
            <p:nvPr/>
          </p:nvPicPr>
          <p:blipFill>
            <a:blip r:embed="rId2"/>
            <a:stretch>
              <a:fillRect/>
            </a:stretch>
          </p:blipFill>
          <p:spPr>
            <a:xfrm>
              <a:off x="5235849" y="403803"/>
              <a:ext cx="1651512" cy="3765053"/>
            </a:xfrm>
            <a:prstGeom prst="rect">
              <a:avLst/>
            </a:prstGeom>
            <a:ln>
              <a:solidFill>
                <a:srgbClr val="00B0F0"/>
              </a:solidFill>
            </a:ln>
          </p:spPr>
        </p:pic>
        <p:sp>
          <p:nvSpPr>
            <p:cNvPr id="8" name="Rectangle 7">
              <a:extLst>
                <a:ext uri="{FF2B5EF4-FFF2-40B4-BE49-F238E27FC236}">
                  <a16:creationId xmlns:a16="http://schemas.microsoft.com/office/drawing/2014/main" id="{1F54EBAE-3E81-489F-9093-A69A35FF6098}"/>
                </a:ext>
              </a:extLst>
            </p:cNvPr>
            <p:cNvSpPr/>
            <p:nvPr/>
          </p:nvSpPr>
          <p:spPr>
            <a:xfrm>
              <a:off x="6172292" y="464820"/>
              <a:ext cx="518067" cy="982980"/>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3941102-6A23-43F4-BED4-6C69C30C1387}"/>
              </a:ext>
            </a:extLst>
          </p:cNvPr>
          <p:cNvGrpSpPr/>
          <p:nvPr/>
        </p:nvGrpSpPr>
        <p:grpSpPr>
          <a:xfrm>
            <a:off x="182268" y="2671805"/>
            <a:ext cx="4579619" cy="2393820"/>
            <a:chOff x="1705945" y="3707296"/>
            <a:chExt cx="4579619" cy="2393820"/>
          </a:xfrm>
        </p:grpSpPr>
        <p:grpSp>
          <p:nvGrpSpPr>
            <p:cNvPr id="11" name="Group 10">
              <a:extLst>
                <a:ext uri="{FF2B5EF4-FFF2-40B4-BE49-F238E27FC236}">
                  <a16:creationId xmlns:a16="http://schemas.microsoft.com/office/drawing/2014/main" id="{D5408F48-34FC-4AA7-9566-8C1029E0A306}"/>
                </a:ext>
              </a:extLst>
            </p:cNvPr>
            <p:cNvGrpSpPr/>
            <p:nvPr/>
          </p:nvGrpSpPr>
          <p:grpSpPr>
            <a:xfrm>
              <a:off x="1705945" y="3707296"/>
              <a:ext cx="4509298" cy="2375390"/>
              <a:chOff x="281502" y="3692608"/>
              <a:chExt cx="4509298" cy="2375390"/>
            </a:xfrm>
          </p:grpSpPr>
          <p:pic>
            <p:nvPicPr>
              <p:cNvPr id="18" name="Picture 17">
                <a:extLst>
                  <a:ext uri="{FF2B5EF4-FFF2-40B4-BE49-F238E27FC236}">
                    <a16:creationId xmlns:a16="http://schemas.microsoft.com/office/drawing/2014/main" id="{1D09F6CA-F291-45A0-A761-AD3F08270FD1}"/>
                  </a:ext>
                </a:extLst>
              </p:cNvPr>
              <p:cNvPicPr>
                <a:picLocks noChangeAspect="1"/>
              </p:cNvPicPr>
              <p:nvPr/>
            </p:nvPicPr>
            <p:blipFill>
              <a:blip r:embed="rId3"/>
              <a:stretch>
                <a:fillRect/>
              </a:stretch>
            </p:blipFill>
            <p:spPr>
              <a:xfrm>
                <a:off x="281502" y="3692608"/>
                <a:ext cx="4509298" cy="2375390"/>
              </a:xfrm>
              <a:prstGeom prst="rect">
                <a:avLst/>
              </a:prstGeom>
            </p:spPr>
          </p:pic>
          <p:sp>
            <p:nvSpPr>
              <p:cNvPr id="19" name="Rectangle 18">
                <a:extLst>
                  <a:ext uri="{FF2B5EF4-FFF2-40B4-BE49-F238E27FC236}">
                    <a16:creationId xmlns:a16="http://schemas.microsoft.com/office/drawing/2014/main" id="{ED235B0D-FD1E-4D8C-B64A-6AF066F04C0D}"/>
                  </a:ext>
                </a:extLst>
              </p:cNvPr>
              <p:cNvSpPr/>
              <p:nvPr/>
            </p:nvSpPr>
            <p:spPr>
              <a:xfrm>
                <a:off x="746760" y="4953000"/>
                <a:ext cx="480060" cy="1114998"/>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8653AB3-9615-42D7-BA23-A334895FB2B8}"/>
                </a:ext>
              </a:extLst>
            </p:cNvPr>
            <p:cNvSpPr txBox="1"/>
            <p:nvPr/>
          </p:nvSpPr>
          <p:spPr>
            <a:xfrm>
              <a:off x="4710266" y="5444798"/>
              <a:ext cx="1575298" cy="646331"/>
            </a:xfrm>
            <a:prstGeom prst="rect">
              <a:avLst/>
            </a:prstGeom>
            <a:noFill/>
          </p:spPr>
          <p:txBody>
            <a:bodyPr wrap="square" rtlCol="0">
              <a:spAutoFit/>
            </a:bodyPr>
            <a:lstStyle/>
            <a:p>
              <a:r>
                <a:rPr lang="en-US" dirty="0"/>
                <a:t>Cable trays for BDE cables</a:t>
              </a:r>
            </a:p>
          </p:txBody>
        </p:sp>
        <p:cxnSp>
          <p:nvCxnSpPr>
            <p:cNvPr id="13" name="Straight Arrow Connector 12">
              <a:extLst>
                <a:ext uri="{FF2B5EF4-FFF2-40B4-BE49-F238E27FC236}">
                  <a16:creationId xmlns:a16="http://schemas.microsoft.com/office/drawing/2014/main" id="{EC72E305-FAEE-47EA-823F-23FB7F110D16}"/>
                </a:ext>
              </a:extLst>
            </p:cNvPr>
            <p:cNvCxnSpPr>
              <a:cxnSpLocks/>
              <a:stCxn id="12" idx="0"/>
            </p:cNvCxnSpPr>
            <p:nvPr/>
          </p:nvCxnSpPr>
          <p:spPr>
            <a:xfrm flipH="1" flipV="1">
              <a:off x="4994488" y="4683972"/>
              <a:ext cx="503427" cy="7608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15DFE37-0041-4DF4-B14E-AD8953BB180C}"/>
                </a:ext>
              </a:extLst>
            </p:cNvPr>
            <p:cNvSpPr txBox="1"/>
            <p:nvPr/>
          </p:nvSpPr>
          <p:spPr>
            <a:xfrm>
              <a:off x="3306997" y="5731784"/>
              <a:ext cx="1494559" cy="369332"/>
            </a:xfrm>
            <a:prstGeom prst="rect">
              <a:avLst/>
            </a:prstGeom>
            <a:noFill/>
          </p:spPr>
          <p:txBody>
            <a:bodyPr wrap="square" rtlCol="0">
              <a:spAutoFit/>
            </a:bodyPr>
            <a:lstStyle/>
            <a:p>
              <a:r>
                <a:rPr lang="en-US" dirty="0"/>
                <a:t>20x4 CRPs</a:t>
              </a:r>
            </a:p>
          </p:txBody>
        </p:sp>
        <p:cxnSp>
          <p:nvCxnSpPr>
            <p:cNvPr id="15" name="Straight Arrow Connector 14">
              <a:extLst>
                <a:ext uri="{FF2B5EF4-FFF2-40B4-BE49-F238E27FC236}">
                  <a16:creationId xmlns:a16="http://schemas.microsoft.com/office/drawing/2014/main" id="{C5FF4BBC-6F0A-4E5E-800B-49A1E8BAAEA7}"/>
                </a:ext>
              </a:extLst>
            </p:cNvPr>
            <p:cNvCxnSpPr>
              <a:cxnSpLocks/>
              <a:stCxn id="14" idx="1"/>
            </p:cNvCxnSpPr>
            <p:nvPr/>
          </p:nvCxnSpPr>
          <p:spPr>
            <a:xfrm flipH="1" flipV="1">
              <a:off x="2969703" y="5805182"/>
              <a:ext cx="337294" cy="1112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E7016BB-158D-41CF-B1EB-3BB3F5306B76}"/>
                </a:ext>
              </a:extLst>
            </p:cNvPr>
            <p:cNvSpPr txBox="1"/>
            <p:nvPr/>
          </p:nvSpPr>
          <p:spPr>
            <a:xfrm>
              <a:off x="2651264" y="3725283"/>
              <a:ext cx="1403013" cy="369332"/>
            </a:xfrm>
            <a:prstGeom prst="rect">
              <a:avLst/>
            </a:prstGeom>
            <a:noFill/>
          </p:spPr>
          <p:txBody>
            <a:bodyPr wrap="none" rtlCol="0">
              <a:spAutoFit/>
            </a:bodyPr>
            <a:lstStyle/>
            <a:p>
              <a:r>
                <a:rPr lang="en-US" dirty="0"/>
                <a:t>Cryostat roof</a:t>
              </a:r>
            </a:p>
          </p:txBody>
        </p:sp>
        <p:cxnSp>
          <p:nvCxnSpPr>
            <p:cNvPr id="17" name="Straight Arrow Connector 16">
              <a:extLst>
                <a:ext uri="{FF2B5EF4-FFF2-40B4-BE49-F238E27FC236}">
                  <a16:creationId xmlns:a16="http://schemas.microsoft.com/office/drawing/2014/main" id="{488237A6-E468-4755-AE5F-210208724AD6}"/>
                </a:ext>
              </a:extLst>
            </p:cNvPr>
            <p:cNvCxnSpPr>
              <a:cxnSpLocks/>
              <a:stCxn id="16" idx="2"/>
            </p:cNvCxnSpPr>
            <p:nvPr/>
          </p:nvCxnSpPr>
          <p:spPr>
            <a:xfrm>
              <a:off x="3352770" y="4094615"/>
              <a:ext cx="272302" cy="325144"/>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DA823A43-6C93-4A4B-A95A-7CF95196BD84}"/>
              </a:ext>
            </a:extLst>
          </p:cNvPr>
          <p:cNvGrpSpPr/>
          <p:nvPr/>
        </p:nvGrpSpPr>
        <p:grpSpPr>
          <a:xfrm>
            <a:off x="6662038" y="2249760"/>
            <a:ext cx="1961190" cy="3663460"/>
            <a:chOff x="8552236" y="171106"/>
            <a:chExt cx="1961190" cy="3663460"/>
          </a:xfrm>
        </p:grpSpPr>
        <p:pic>
          <p:nvPicPr>
            <p:cNvPr id="21" name="Picture 20">
              <a:extLst>
                <a:ext uri="{FF2B5EF4-FFF2-40B4-BE49-F238E27FC236}">
                  <a16:creationId xmlns:a16="http://schemas.microsoft.com/office/drawing/2014/main" id="{45E3EA14-F37C-46BF-BB9F-A3355FB81362}"/>
                </a:ext>
              </a:extLst>
            </p:cNvPr>
            <p:cNvPicPr>
              <a:picLocks noChangeAspect="1"/>
            </p:cNvPicPr>
            <p:nvPr/>
          </p:nvPicPr>
          <p:blipFill>
            <a:blip r:embed="rId4"/>
            <a:stretch>
              <a:fillRect/>
            </a:stretch>
          </p:blipFill>
          <p:spPr>
            <a:xfrm>
              <a:off x="8552236" y="171106"/>
              <a:ext cx="1961190" cy="3663460"/>
            </a:xfrm>
            <a:prstGeom prst="rect">
              <a:avLst/>
            </a:prstGeom>
            <a:ln>
              <a:solidFill>
                <a:srgbClr val="00B050"/>
              </a:solidFill>
            </a:ln>
          </p:spPr>
        </p:pic>
        <p:sp>
          <p:nvSpPr>
            <p:cNvPr id="22" name="TextBox 21">
              <a:extLst>
                <a:ext uri="{FF2B5EF4-FFF2-40B4-BE49-F238E27FC236}">
                  <a16:creationId xmlns:a16="http://schemas.microsoft.com/office/drawing/2014/main" id="{A9E38351-B145-47C8-BBDD-BF2FC977D060}"/>
                </a:ext>
              </a:extLst>
            </p:cNvPr>
            <p:cNvSpPr txBox="1"/>
            <p:nvPr/>
          </p:nvSpPr>
          <p:spPr>
            <a:xfrm>
              <a:off x="9030097" y="1963164"/>
              <a:ext cx="1359016" cy="646331"/>
            </a:xfrm>
            <a:prstGeom prst="rect">
              <a:avLst/>
            </a:prstGeom>
            <a:noFill/>
          </p:spPr>
          <p:txBody>
            <a:bodyPr wrap="square" rtlCol="0">
              <a:spAutoFit/>
            </a:bodyPr>
            <a:lstStyle/>
            <a:p>
              <a:pPr algn="ctr"/>
              <a:r>
                <a:rPr lang="en-US" dirty="0">
                  <a:solidFill>
                    <a:srgbClr val="FFFF00"/>
                  </a:solidFill>
                </a:rPr>
                <a:t>Signal feedthrough</a:t>
              </a:r>
            </a:p>
          </p:txBody>
        </p:sp>
        <p:cxnSp>
          <p:nvCxnSpPr>
            <p:cNvPr id="23" name="Straight Arrow Connector 22">
              <a:extLst>
                <a:ext uri="{FF2B5EF4-FFF2-40B4-BE49-F238E27FC236}">
                  <a16:creationId xmlns:a16="http://schemas.microsoft.com/office/drawing/2014/main" id="{EF4EABD2-7945-4BD3-BA33-CBE84E72F9D4}"/>
                </a:ext>
              </a:extLst>
            </p:cNvPr>
            <p:cNvCxnSpPr>
              <a:cxnSpLocks/>
              <a:stCxn id="22" idx="0"/>
            </p:cNvCxnSpPr>
            <p:nvPr/>
          </p:nvCxnSpPr>
          <p:spPr>
            <a:xfrm flipH="1" flipV="1">
              <a:off x="9573455" y="1402589"/>
              <a:ext cx="136151" cy="56057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sp>
        <p:nvSpPr>
          <p:cNvPr id="40" name="Title 3">
            <a:extLst>
              <a:ext uri="{FF2B5EF4-FFF2-40B4-BE49-F238E27FC236}">
                <a16:creationId xmlns:a16="http://schemas.microsoft.com/office/drawing/2014/main" id="{D6AE1F2A-A992-42AA-9868-C5015CC9FC01}"/>
              </a:ext>
            </a:extLst>
          </p:cNvPr>
          <p:cNvSpPr txBox="1">
            <a:spLocks/>
          </p:cNvSpPr>
          <p:nvPr/>
        </p:nvSpPr>
        <p:spPr>
          <a:xfrm>
            <a:off x="451113" y="176895"/>
            <a:ext cx="6897643"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Cryostat Penetration and Cryostat Cabling</a:t>
            </a:r>
            <a:endParaRPr lang="en-GB" dirty="0"/>
          </a:p>
        </p:txBody>
      </p:sp>
    </p:spTree>
    <p:extLst>
      <p:ext uri="{BB962C8B-B14F-4D97-AF65-F5344CB8AC3E}">
        <p14:creationId xmlns:p14="http://schemas.microsoft.com/office/powerpoint/2010/main" val="80673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33169-AD3D-46F8-8565-9A22173FA148}"/>
              </a:ext>
            </a:extLst>
          </p:cNvPr>
          <p:cNvSpPr>
            <a:spLocks noGrp="1"/>
          </p:cNvSpPr>
          <p:nvPr>
            <p:ph type="sldNum" sz="quarter" idx="12"/>
          </p:nvPr>
        </p:nvSpPr>
        <p:spPr/>
        <p:txBody>
          <a:bodyPr/>
          <a:lstStyle/>
          <a:p>
            <a:pPr>
              <a:defRPr/>
            </a:pPr>
            <a:fld id="{6D8C00E9-2E9A-4DA6-8FFA-479BC38D18B7}" type="slidenum">
              <a:rPr lang="en-US" smtClean="0"/>
              <a:pPr>
                <a:defRPr/>
              </a:pPr>
              <a:t>11</a:t>
            </a:fld>
            <a:endParaRPr lang="en-US"/>
          </a:p>
        </p:txBody>
      </p:sp>
      <p:sp>
        <p:nvSpPr>
          <p:cNvPr id="3" name="Footer Placeholder 2">
            <a:extLst>
              <a:ext uri="{FF2B5EF4-FFF2-40B4-BE49-F238E27FC236}">
                <a16:creationId xmlns:a16="http://schemas.microsoft.com/office/drawing/2014/main" id="{07DFBDB3-B8C3-4AE3-BC7C-3F3A28BE3F45}"/>
              </a:ext>
            </a:extLst>
          </p:cNvPr>
          <p:cNvSpPr>
            <a:spLocks noGrp="1"/>
          </p:cNvSpPr>
          <p:nvPr>
            <p:ph type="ftr" sz="quarter" idx="3"/>
          </p:nvPr>
        </p:nvSpPr>
        <p:spPr/>
        <p:txBody>
          <a:bodyPr/>
          <a:lstStyle/>
          <a:p>
            <a:pPr>
              <a:defRPr/>
            </a:pPr>
            <a:r>
              <a:rPr lang="en-US"/>
              <a:t>FD2 Bottom Drift Electronics Preliminary Design Review</a:t>
            </a:r>
            <a:endParaRPr lang="en-US" dirty="0"/>
          </a:p>
        </p:txBody>
      </p:sp>
      <p:sp>
        <p:nvSpPr>
          <p:cNvPr id="4" name="TextBox 3">
            <a:extLst>
              <a:ext uri="{FF2B5EF4-FFF2-40B4-BE49-F238E27FC236}">
                <a16:creationId xmlns:a16="http://schemas.microsoft.com/office/drawing/2014/main" id="{29F13875-4FA1-4BC3-9067-1699ACC2D4E9}"/>
              </a:ext>
            </a:extLst>
          </p:cNvPr>
          <p:cNvSpPr txBox="1"/>
          <p:nvPr/>
        </p:nvSpPr>
        <p:spPr>
          <a:xfrm>
            <a:off x="451113" y="667170"/>
            <a:ext cx="8460817" cy="147732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The cables from bottom CRP are connected to the CE flanges and strain relieved on the CE cable brackets. </a:t>
            </a:r>
          </a:p>
          <a:p>
            <a:r>
              <a:rPr lang="en-US" dirty="0">
                <a:latin typeface="Calibri" panose="020F0502020204030204" pitchFamily="34" charset="0"/>
                <a:cs typeface="Calibri" panose="020F0502020204030204" pitchFamily="34" charset="0"/>
              </a:rPr>
              <a:t>In HD FD1, a cable clamp plate is mounted on the bottom flange of the CECT to provide secondary cable support.</a:t>
            </a:r>
          </a:p>
          <a:p>
            <a:r>
              <a:rPr lang="en-US" dirty="0">
                <a:latin typeface="Calibri" panose="020F0502020204030204" pitchFamily="34" charset="0"/>
                <a:cs typeface="Calibri" panose="020F0502020204030204" pitchFamily="34" charset="0"/>
              </a:rPr>
              <a:t>Several alternative designs of secondary cable strain relief are being evaluated.</a:t>
            </a:r>
          </a:p>
        </p:txBody>
      </p:sp>
      <p:grpSp>
        <p:nvGrpSpPr>
          <p:cNvPr id="5" name="Group 4">
            <a:extLst>
              <a:ext uri="{FF2B5EF4-FFF2-40B4-BE49-F238E27FC236}">
                <a16:creationId xmlns:a16="http://schemas.microsoft.com/office/drawing/2014/main" id="{A3C68F3D-FFF5-49C1-83D8-914FDAF6F85A}"/>
              </a:ext>
            </a:extLst>
          </p:cNvPr>
          <p:cNvGrpSpPr/>
          <p:nvPr/>
        </p:nvGrpSpPr>
        <p:grpSpPr>
          <a:xfrm>
            <a:off x="2441724" y="2523854"/>
            <a:ext cx="2363069" cy="3679383"/>
            <a:chOff x="1373185" y="2310808"/>
            <a:chExt cx="2363069" cy="3679383"/>
          </a:xfrm>
        </p:grpSpPr>
        <p:pic>
          <p:nvPicPr>
            <p:cNvPr id="6" name="Picture 5">
              <a:extLst>
                <a:ext uri="{FF2B5EF4-FFF2-40B4-BE49-F238E27FC236}">
                  <a16:creationId xmlns:a16="http://schemas.microsoft.com/office/drawing/2014/main" id="{98E192AB-F32E-48CA-B72F-2A25E8465724}"/>
                </a:ext>
              </a:extLst>
            </p:cNvPr>
            <p:cNvPicPr>
              <a:picLocks noChangeAspect="1"/>
            </p:cNvPicPr>
            <p:nvPr/>
          </p:nvPicPr>
          <p:blipFill>
            <a:blip r:embed="rId2"/>
            <a:stretch>
              <a:fillRect/>
            </a:stretch>
          </p:blipFill>
          <p:spPr>
            <a:xfrm>
              <a:off x="1373185" y="2310808"/>
              <a:ext cx="1209089" cy="3679383"/>
            </a:xfrm>
            <a:prstGeom prst="rect">
              <a:avLst/>
            </a:prstGeom>
          </p:spPr>
        </p:pic>
        <p:sp>
          <p:nvSpPr>
            <p:cNvPr id="7" name="TextBox 6">
              <a:extLst>
                <a:ext uri="{FF2B5EF4-FFF2-40B4-BE49-F238E27FC236}">
                  <a16:creationId xmlns:a16="http://schemas.microsoft.com/office/drawing/2014/main" id="{16452C11-2FFA-441B-B3EA-C43523ED6155}"/>
                </a:ext>
              </a:extLst>
            </p:cNvPr>
            <p:cNvSpPr txBox="1"/>
            <p:nvPr/>
          </p:nvSpPr>
          <p:spPr>
            <a:xfrm>
              <a:off x="2674052" y="3082753"/>
              <a:ext cx="638316" cy="369332"/>
            </a:xfrm>
            <a:prstGeom prst="rect">
              <a:avLst/>
            </a:prstGeom>
            <a:noFill/>
          </p:spPr>
          <p:txBody>
            <a:bodyPr wrap="none" rtlCol="0">
              <a:spAutoFit/>
            </a:bodyPr>
            <a:lstStyle/>
            <a:p>
              <a:r>
                <a:rPr lang="en-US" dirty="0"/>
                <a:t>CSSP</a:t>
              </a:r>
            </a:p>
          </p:txBody>
        </p:sp>
        <p:sp>
          <p:nvSpPr>
            <p:cNvPr id="8" name="TextBox 7">
              <a:extLst>
                <a:ext uri="{FF2B5EF4-FFF2-40B4-BE49-F238E27FC236}">
                  <a16:creationId xmlns:a16="http://schemas.microsoft.com/office/drawing/2014/main" id="{C5656E70-43EC-4A47-B966-0F9C541DE219}"/>
                </a:ext>
              </a:extLst>
            </p:cNvPr>
            <p:cNvSpPr txBox="1"/>
            <p:nvPr/>
          </p:nvSpPr>
          <p:spPr>
            <a:xfrm>
              <a:off x="2527165" y="4220957"/>
              <a:ext cx="1209089" cy="923330"/>
            </a:xfrm>
            <a:prstGeom prst="rect">
              <a:avLst/>
            </a:prstGeom>
            <a:noFill/>
          </p:spPr>
          <p:txBody>
            <a:bodyPr wrap="square" rtlCol="0">
              <a:spAutoFit/>
            </a:bodyPr>
            <a:lstStyle/>
            <a:p>
              <a:r>
                <a:rPr lang="en-US" dirty="0"/>
                <a:t>Cryostat crossing tube</a:t>
              </a:r>
            </a:p>
          </p:txBody>
        </p:sp>
        <p:sp>
          <p:nvSpPr>
            <p:cNvPr id="9" name="TextBox 8">
              <a:extLst>
                <a:ext uri="{FF2B5EF4-FFF2-40B4-BE49-F238E27FC236}">
                  <a16:creationId xmlns:a16="http://schemas.microsoft.com/office/drawing/2014/main" id="{5E3109E8-4539-45CA-B441-9295941EDB9A}"/>
                </a:ext>
              </a:extLst>
            </p:cNvPr>
            <p:cNvSpPr txBox="1"/>
            <p:nvPr/>
          </p:nvSpPr>
          <p:spPr>
            <a:xfrm>
              <a:off x="2527164" y="5243669"/>
              <a:ext cx="654410" cy="369332"/>
            </a:xfrm>
            <a:prstGeom prst="rect">
              <a:avLst/>
            </a:prstGeom>
            <a:noFill/>
          </p:spPr>
          <p:txBody>
            <a:bodyPr wrap="none" rtlCol="0">
              <a:spAutoFit/>
            </a:bodyPr>
            <a:lstStyle/>
            <a:p>
              <a:r>
                <a:rPr lang="en-US" dirty="0"/>
                <a:t>CECT</a:t>
              </a:r>
            </a:p>
          </p:txBody>
        </p:sp>
        <p:cxnSp>
          <p:nvCxnSpPr>
            <p:cNvPr id="10" name="Straight Arrow Connector 9">
              <a:extLst>
                <a:ext uri="{FF2B5EF4-FFF2-40B4-BE49-F238E27FC236}">
                  <a16:creationId xmlns:a16="http://schemas.microsoft.com/office/drawing/2014/main" id="{A38ECA78-AF56-40C3-871F-D9DBCA4674DF}"/>
                </a:ext>
              </a:extLst>
            </p:cNvPr>
            <p:cNvCxnSpPr>
              <a:stCxn id="7" idx="1"/>
            </p:cNvCxnSpPr>
            <p:nvPr/>
          </p:nvCxnSpPr>
          <p:spPr>
            <a:xfrm flipH="1">
              <a:off x="2091214" y="3267419"/>
              <a:ext cx="582838" cy="52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31E7E5F-48AE-444E-B83F-EF90A233B829}"/>
                </a:ext>
              </a:extLst>
            </p:cNvPr>
            <p:cNvCxnSpPr>
              <a:cxnSpLocks/>
              <a:stCxn id="8" idx="1"/>
            </p:cNvCxnSpPr>
            <p:nvPr/>
          </p:nvCxnSpPr>
          <p:spPr>
            <a:xfrm flipH="1" flipV="1">
              <a:off x="2091213" y="4463331"/>
              <a:ext cx="435952" cy="2192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33D38BE-D34D-4A76-8810-1FAFBCA94118}"/>
                </a:ext>
              </a:extLst>
            </p:cNvPr>
            <p:cNvCxnSpPr>
              <a:cxnSpLocks/>
              <a:stCxn id="9" idx="1"/>
            </p:cNvCxnSpPr>
            <p:nvPr/>
          </p:nvCxnSpPr>
          <p:spPr>
            <a:xfrm flipH="1">
              <a:off x="2029938" y="5428335"/>
              <a:ext cx="497226" cy="2255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A7F9596-26F3-4038-9C31-0BCE4C807876}"/>
              </a:ext>
            </a:extLst>
          </p:cNvPr>
          <p:cNvGrpSpPr/>
          <p:nvPr/>
        </p:nvGrpSpPr>
        <p:grpSpPr>
          <a:xfrm>
            <a:off x="5153796" y="2516735"/>
            <a:ext cx="3304700" cy="3761363"/>
            <a:chOff x="5401198" y="2228828"/>
            <a:chExt cx="3304700" cy="3761363"/>
          </a:xfrm>
        </p:grpSpPr>
        <p:pic>
          <p:nvPicPr>
            <p:cNvPr id="14" name="Picture 13" descr="A couple of snowboards&#10;&#10;Description automatically generated with low confidence">
              <a:extLst>
                <a:ext uri="{FF2B5EF4-FFF2-40B4-BE49-F238E27FC236}">
                  <a16:creationId xmlns:a16="http://schemas.microsoft.com/office/drawing/2014/main" id="{49A8A011-F915-41D1-BF1D-0513AC0EFB65}"/>
                </a:ext>
              </a:extLst>
            </p:cNvPr>
            <p:cNvPicPr>
              <a:picLocks noChangeAspect="1"/>
            </p:cNvPicPr>
            <p:nvPr/>
          </p:nvPicPr>
          <p:blipFill rotWithShape="1">
            <a:blip r:embed="rId3"/>
            <a:srcRect t="23368"/>
            <a:stretch/>
          </p:blipFill>
          <p:spPr>
            <a:xfrm>
              <a:off x="6500068" y="4397135"/>
              <a:ext cx="1106961" cy="1593056"/>
            </a:xfrm>
            <a:prstGeom prst="rect">
              <a:avLst/>
            </a:prstGeom>
          </p:spPr>
        </p:pic>
        <p:pic>
          <p:nvPicPr>
            <p:cNvPr id="15" name="Picture 14" descr="Diagram&#10;&#10;Description automatically generated">
              <a:extLst>
                <a:ext uri="{FF2B5EF4-FFF2-40B4-BE49-F238E27FC236}">
                  <a16:creationId xmlns:a16="http://schemas.microsoft.com/office/drawing/2014/main" id="{B9C05AF9-B8E2-4387-81A1-438E4933FCA5}"/>
                </a:ext>
              </a:extLst>
            </p:cNvPr>
            <p:cNvPicPr>
              <a:picLocks noChangeAspect="1"/>
            </p:cNvPicPr>
            <p:nvPr/>
          </p:nvPicPr>
          <p:blipFill>
            <a:blip r:embed="rId4"/>
            <a:stretch>
              <a:fillRect/>
            </a:stretch>
          </p:blipFill>
          <p:spPr>
            <a:xfrm>
              <a:off x="5401198" y="2228828"/>
              <a:ext cx="3304700" cy="2168307"/>
            </a:xfrm>
            <a:prstGeom prst="rect">
              <a:avLst/>
            </a:prstGeom>
          </p:spPr>
        </p:pic>
        <p:sp>
          <p:nvSpPr>
            <p:cNvPr id="16" name="TextBox 15">
              <a:extLst>
                <a:ext uri="{FF2B5EF4-FFF2-40B4-BE49-F238E27FC236}">
                  <a16:creationId xmlns:a16="http://schemas.microsoft.com/office/drawing/2014/main" id="{CC0E0B75-47AC-4973-BBD4-41BBD952AE6F}"/>
                </a:ext>
              </a:extLst>
            </p:cNvPr>
            <p:cNvSpPr txBox="1"/>
            <p:nvPr/>
          </p:nvSpPr>
          <p:spPr>
            <a:xfrm>
              <a:off x="7586266" y="4778164"/>
              <a:ext cx="1119632" cy="507831"/>
            </a:xfrm>
            <a:prstGeom prst="rect">
              <a:avLst/>
            </a:prstGeom>
            <a:noFill/>
          </p:spPr>
          <p:txBody>
            <a:bodyPr wrap="square">
              <a:spAutoFit/>
            </a:bodyPr>
            <a:lstStyle/>
            <a:p>
              <a:r>
                <a:rPr lang="en-US" sz="1350" dirty="0">
                  <a:latin typeface="Times New Roman" panose="02020603050405020304" pitchFamily="18" charset="0"/>
                </a:rPr>
                <a:t>Cable clamp plates </a:t>
              </a:r>
              <a:endParaRPr lang="en-US" dirty="0"/>
            </a:p>
          </p:txBody>
        </p:sp>
        <p:cxnSp>
          <p:nvCxnSpPr>
            <p:cNvPr id="17" name="Straight Arrow Connector 16">
              <a:extLst>
                <a:ext uri="{FF2B5EF4-FFF2-40B4-BE49-F238E27FC236}">
                  <a16:creationId xmlns:a16="http://schemas.microsoft.com/office/drawing/2014/main" id="{548D3AAF-FCE6-40F1-9D80-30BC23228B46}"/>
                </a:ext>
              </a:extLst>
            </p:cNvPr>
            <p:cNvCxnSpPr>
              <a:cxnSpLocks/>
            </p:cNvCxnSpPr>
            <p:nvPr/>
          </p:nvCxnSpPr>
          <p:spPr>
            <a:xfrm flipH="1">
              <a:off x="7466890" y="5285995"/>
              <a:ext cx="401983" cy="2354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421C4246-5D8F-4F2C-9BC5-B031CE7AA4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8360"/>
          <a:stretch/>
        </p:blipFill>
        <p:spPr bwMode="auto">
          <a:xfrm>
            <a:off x="912006" y="2537557"/>
            <a:ext cx="915132" cy="3477125"/>
          </a:xfrm>
          <a:prstGeom prst="rect">
            <a:avLst/>
          </a:prstGeom>
          <a:noFill/>
        </p:spPr>
      </p:pic>
      <p:sp>
        <p:nvSpPr>
          <p:cNvPr id="27" name="Title 3">
            <a:extLst>
              <a:ext uri="{FF2B5EF4-FFF2-40B4-BE49-F238E27FC236}">
                <a16:creationId xmlns:a16="http://schemas.microsoft.com/office/drawing/2014/main" id="{815B51AE-65E1-4A6A-AECB-9A2E3AC049F8}"/>
              </a:ext>
            </a:extLst>
          </p:cNvPr>
          <p:cNvSpPr txBox="1">
            <a:spLocks/>
          </p:cNvSpPr>
          <p:nvPr/>
        </p:nvSpPr>
        <p:spPr>
          <a:xfrm>
            <a:off x="451113" y="176895"/>
            <a:ext cx="6897643"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Cryostat Penetration and Cryostat Cabling</a:t>
            </a:r>
            <a:endParaRPr lang="en-GB" dirty="0"/>
          </a:p>
        </p:txBody>
      </p:sp>
    </p:spTree>
    <p:extLst>
      <p:ext uri="{BB962C8B-B14F-4D97-AF65-F5344CB8AC3E}">
        <p14:creationId xmlns:p14="http://schemas.microsoft.com/office/powerpoint/2010/main" val="53572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1B1A8F-F5C8-4D21-B4A6-C8384FC38FFE}"/>
              </a:ext>
            </a:extLst>
          </p:cNvPr>
          <p:cNvSpPr>
            <a:spLocks noGrp="1"/>
          </p:cNvSpPr>
          <p:nvPr>
            <p:ph type="sldNum" sz="quarter" idx="12"/>
          </p:nvPr>
        </p:nvSpPr>
        <p:spPr/>
        <p:txBody>
          <a:bodyPr/>
          <a:lstStyle/>
          <a:p>
            <a:pPr>
              <a:defRPr/>
            </a:pPr>
            <a:fld id="{6D8C00E9-2E9A-4DA6-8FFA-479BC38D18B7}" type="slidenum">
              <a:rPr lang="en-US" smtClean="0"/>
              <a:pPr>
                <a:defRPr/>
              </a:pPr>
              <a:t>12</a:t>
            </a:fld>
            <a:endParaRPr lang="en-US"/>
          </a:p>
        </p:txBody>
      </p:sp>
      <p:sp>
        <p:nvSpPr>
          <p:cNvPr id="3" name="Footer Placeholder 2">
            <a:extLst>
              <a:ext uri="{FF2B5EF4-FFF2-40B4-BE49-F238E27FC236}">
                <a16:creationId xmlns:a16="http://schemas.microsoft.com/office/drawing/2014/main" id="{27CE65C9-6ABA-4DF5-8D04-222EC62D0131}"/>
              </a:ext>
            </a:extLst>
          </p:cNvPr>
          <p:cNvSpPr>
            <a:spLocks noGrp="1"/>
          </p:cNvSpPr>
          <p:nvPr>
            <p:ph type="ftr" sz="quarter" idx="3"/>
          </p:nvPr>
        </p:nvSpPr>
        <p:spPr/>
        <p:txBody>
          <a:bodyPr/>
          <a:lstStyle/>
          <a:p>
            <a:pPr>
              <a:defRPr/>
            </a:pPr>
            <a:r>
              <a:rPr lang="en-US"/>
              <a:t>FD2 Bottom Drift Electronics Preliminary Design Review</a:t>
            </a:r>
            <a:endParaRPr lang="en-US" dirty="0"/>
          </a:p>
        </p:txBody>
      </p:sp>
      <p:pic>
        <p:nvPicPr>
          <p:cNvPr id="4" name="Picture 3">
            <a:extLst>
              <a:ext uri="{FF2B5EF4-FFF2-40B4-BE49-F238E27FC236}">
                <a16:creationId xmlns:a16="http://schemas.microsoft.com/office/drawing/2014/main" id="{FE31CDE5-1F30-4687-B131-E122C8E93E4A}"/>
              </a:ext>
            </a:extLst>
          </p:cNvPr>
          <p:cNvPicPr>
            <a:picLocks noChangeAspect="1"/>
          </p:cNvPicPr>
          <p:nvPr/>
        </p:nvPicPr>
        <p:blipFill>
          <a:blip r:embed="rId2"/>
          <a:stretch>
            <a:fillRect/>
          </a:stretch>
        </p:blipFill>
        <p:spPr>
          <a:xfrm>
            <a:off x="2203260" y="1764451"/>
            <a:ext cx="992945" cy="3943887"/>
          </a:xfrm>
          <a:prstGeom prst="rect">
            <a:avLst/>
          </a:prstGeom>
        </p:spPr>
      </p:pic>
      <p:pic>
        <p:nvPicPr>
          <p:cNvPr id="5" name="Picture 4">
            <a:extLst>
              <a:ext uri="{FF2B5EF4-FFF2-40B4-BE49-F238E27FC236}">
                <a16:creationId xmlns:a16="http://schemas.microsoft.com/office/drawing/2014/main" id="{8B9E8217-CE2A-4AD9-9656-57241C825E45}"/>
              </a:ext>
            </a:extLst>
          </p:cNvPr>
          <p:cNvPicPr>
            <a:picLocks noChangeAspect="1"/>
          </p:cNvPicPr>
          <p:nvPr/>
        </p:nvPicPr>
        <p:blipFill rotWithShape="1">
          <a:blip r:embed="rId3"/>
          <a:srcRect l="30894" r="27897"/>
          <a:stretch/>
        </p:blipFill>
        <p:spPr>
          <a:xfrm>
            <a:off x="3884927" y="653996"/>
            <a:ext cx="1695688" cy="2775006"/>
          </a:xfrm>
          <a:prstGeom prst="rect">
            <a:avLst/>
          </a:prstGeom>
        </p:spPr>
      </p:pic>
      <p:pic>
        <p:nvPicPr>
          <p:cNvPr id="6" name="Picture 5">
            <a:extLst>
              <a:ext uri="{FF2B5EF4-FFF2-40B4-BE49-F238E27FC236}">
                <a16:creationId xmlns:a16="http://schemas.microsoft.com/office/drawing/2014/main" id="{4F441E9C-1EDA-4E30-8297-4A893853E6DE}"/>
              </a:ext>
            </a:extLst>
          </p:cNvPr>
          <p:cNvPicPr>
            <a:picLocks noChangeAspect="1"/>
          </p:cNvPicPr>
          <p:nvPr/>
        </p:nvPicPr>
        <p:blipFill rotWithShape="1">
          <a:blip r:embed="rId4"/>
          <a:srcRect l="30894" r="27897"/>
          <a:stretch/>
        </p:blipFill>
        <p:spPr>
          <a:xfrm>
            <a:off x="3884925" y="3429000"/>
            <a:ext cx="1695689" cy="2775005"/>
          </a:xfrm>
          <a:prstGeom prst="rect">
            <a:avLst/>
          </a:prstGeom>
        </p:spPr>
      </p:pic>
      <p:pic>
        <p:nvPicPr>
          <p:cNvPr id="7" name="Picture 6">
            <a:extLst>
              <a:ext uri="{FF2B5EF4-FFF2-40B4-BE49-F238E27FC236}">
                <a16:creationId xmlns:a16="http://schemas.microsoft.com/office/drawing/2014/main" id="{49DA6158-577D-4B62-8B73-CC84BBBDABEC}"/>
              </a:ext>
            </a:extLst>
          </p:cNvPr>
          <p:cNvPicPr>
            <a:picLocks noChangeAspect="1"/>
          </p:cNvPicPr>
          <p:nvPr/>
        </p:nvPicPr>
        <p:blipFill rotWithShape="1">
          <a:blip r:embed="rId5"/>
          <a:srcRect r="27795"/>
          <a:stretch/>
        </p:blipFill>
        <p:spPr>
          <a:xfrm>
            <a:off x="5708021" y="653994"/>
            <a:ext cx="2971101" cy="2775005"/>
          </a:xfrm>
          <a:prstGeom prst="rect">
            <a:avLst/>
          </a:prstGeom>
        </p:spPr>
      </p:pic>
      <p:pic>
        <p:nvPicPr>
          <p:cNvPr id="8" name="Picture 7">
            <a:extLst>
              <a:ext uri="{FF2B5EF4-FFF2-40B4-BE49-F238E27FC236}">
                <a16:creationId xmlns:a16="http://schemas.microsoft.com/office/drawing/2014/main" id="{927878B9-D7D9-401F-9AF7-83848FA9AF2E}"/>
              </a:ext>
            </a:extLst>
          </p:cNvPr>
          <p:cNvPicPr>
            <a:picLocks noChangeAspect="1"/>
          </p:cNvPicPr>
          <p:nvPr/>
        </p:nvPicPr>
        <p:blipFill rotWithShape="1">
          <a:blip r:embed="rId6"/>
          <a:srcRect r="27795"/>
          <a:stretch/>
        </p:blipFill>
        <p:spPr>
          <a:xfrm>
            <a:off x="5708021" y="3428999"/>
            <a:ext cx="2971101" cy="2775005"/>
          </a:xfrm>
          <a:prstGeom prst="rect">
            <a:avLst/>
          </a:prstGeom>
        </p:spPr>
      </p:pic>
      <p:pic>
        <p:nvPicPr>
          <p:cNvPr id="9" name="Picture 8">
            <a:extLst>
              <a:ext uri="{FF2B5EF4-FFF2-40B4-BE49-F238E27FC236}">
                <a16:creationId xmlns:a16="http://schemas.microsoft.com/office/drawing/2014/main" id="{B212FFD9-D064-4FFB-8DDF-7312DEAEA85E}"/>
              </a:ext>
            </a:extLst>
          </p:cNvPr>
          <p:cNvPicPr>
            <a:picLocks noChangeAspect="1"/>
          </p:cNvPicPr>
          <p:nvPr/>
        </p:nvPicPr>
        <p:blipFill>
          <a:blip r:embed="rId7"/>
          <a:stretch>
            <a:fillRect/>
          </a:stretch>
        </p:blipFill>
        <p:spPr>
          <a:xfrm>
            <a:off x="818578" y="1637181"/>
            <a:ext cx="1178002" cy="4112101"/>
          </a:xfrm>
          <a:prstGeom prst="rect">
            <a:avLst/>
          </a:prstGeom>
        </p:spPr>
      </p:pic>
      <p:sp>
        <p:nvSpPr>
          <p:cNvPr id="10" name="TextBox 9">
            <a:extLst>
              <a:ext uri="{FF2B5EF4-FFF2-40B4-BE49-F238E27FC236}">
                <a16:creationId xmlns:a16="http://schemas.microsoft.com/office/drawing/2014/main" id="{DD55C5C8-768C-4FD5-9581-AC44C50C5EC5}"/>
              </a:ext>
            </a:extLst>
          </p:cNvPr>
          <p:cNvSpPr txBox="1"/>
          <p:nvPr/>
        </p:nvSpPr>
        <p:spPr>
          <a:xfrm>
            <a:off x="4860209" y="2784077"/>
            <a:ext cx="737702" cy="369332"/>
          </a:xfrm>
          <a:prstGeom prst="rect">
            <a:avLst/>
          </a:prstGeom>
          <a:noFill/>
        </p:spPr>
        <p:txBody>
          <a:bodyPr wrap="none" rtlCol="0">
            <a:spAutoFit/>
          </a:bodyPr>
          <a:lstStyle/>
          <a:p>
            <a:r>
              <a:rPr lang="en-US" dirty="0"/>
              <a:t>100 N</a:t>
            </a:r>
          </a:p>
        </p:txBody>
      </p:sp>
      <p:sp>
        <p:nvSpPr>
          <p:cNvPr id="11" name="TextBox 10">
            <a:extLst>
              <a:ext uri="{FF2B5EF4-FFF2-40B4-BE49-F238E27FC236}">
                <a16:creationId xmlns:a16="http://schemas.microsoft.com/office/drawing/2014/main" id="{2D67EF15-3424-49ED-A78A-CC46EE35EB71}"/>
              </a:ext>
            </a:extLst>
          </p:cNvPr>
          <p:cNvSpPr txBox="1"/>
          <p:nvPr/>
        </p:nvSpPr>
        <p:spPr>
          <a:xfrm>
            <a:off x="4732770" y="5626021"/>
            <a:ext cx="992579" cy="369332"/>
          </a:xfrm>
          <a:prstGeom prst="rect">
            <a:avLst/>
          </a:prstGeom>
          <a:noFill/>
        </p:spPr>
        <p:txBody>
          <a:bodyPr wrap="none" rtlCol="0">
            <a:spAutoFit/>
          </a:bodyPr>
          <a:lstStyle/>
          <a:p>
            <a:r>
              <a:rPr lang="en-US" dirty="0"/>
              <a:t>100 N-m</a:t>
            </a:r>
          </a:p>
        </p:txBody>
      </p:sp>
      <p:sp>
        <p:nvSpPr>
          <p:cNvPr id="12" name="TextBox 11">
            <a:extLst>
              <a:ext uri="{FF2B5EF4-FFF2-40B4-BE49-F238E27FC236}">
                <a16:creationId xmlns:a16="http://schemas.microsoft.com/office/drawing/2014/main" id="{451ADC59-9A42-4EEF-A1CC-2AF30265B8B0}"/>
              </a:ext>
            </a:extLst>
          </p:cNvPr>
          <p:cNvSpPr txBox="1"/>
          <p:nvPr/>
        </p:nvSpPr>
        <p:spPr>
          <a:xfrm>
            <a:off x="6276535" y="1015525"/>
            <a:ext cx="1132041" cy="369332"/>
          </a:xfrm>
          <a:prstGeom prst="rect">
            <a:avLst/>
          </a:prstGeom>
          <a:noFill/>
        </p:spPr>
        <p:txBody>
          <a:bodyPr wrap="none" rtlCol="0">
            <a:spAutoFit/>
          </a:bodyPr>
          <a:lstStyle/>
          <a:p>
            <a:r>
              <a:rPr lang="en-US" dirty="0"/>
              <a:t>491.9 mm</a:t>
            </a:r>
          </a:p>
        </p:txBody>
      </p:sp>
      <p:sp>
        <p:nvSpPr>
          <p:cNvPr id="13" name="TextBox 12">
            <a:extLst>
              <a:ext uri="{FF2B5EF4-FFF2-40B4-BE49-F238E27FC236}">
                <a16:creationId xmlns:a16="http://schemas.microsoft.com/office/drawing/2014/main" id="{F8432D79-3455-4697-90B3-A18BB476AC80}"/>
              </a:ext>
            </a:extLst>
          </p:cNvPr>
          <p:cNvSpPr txBox="1"/>
          <p:nvPr/>
        </p:nvSpPr>
        <p:spPr>
          <a:xfrm>
            <a:off x="6301768" y="3804198"/>
            <a:ext cx="1015021" cy="369332"/>
          </a:xfrm>
          <a:prstGeom prst="rect">
            <a:avLst/>
          </a:prstGeom>
          <a:noFill/>
        </p:spPr>
        <p:txBody>
          <a:bodyPr wrap="none" rtlCol="0">
            <a:spAutoFit/>
          </a:bodyPr>
          <a:lstStyle/>
          <a:p>
            <a:r>
              <a:rPr lang="en-US" dirty="0"/>
              <a:t>23.8 mm</a:t>
            </a:r>
          </a:p>
        </p:txBody>
      </p:sp>
      <p:sp>
        <p:nvSpPr>
          <p:cNvPr id="15" name="Title 3">
            <a:extLst>
              <a:ext uri="{FF2B5EF4-FFF2-40B4-BE49-F238E27FC236}">
                <a16:creationId xmlns:a16="http://schemas.microsoft.com/office/drawing/2014/main" id="{17F0C9CB-46FF-47D5-B0CE-07A2C761474E}"/>
              </a:ext>
            </a:extLst>
          </p:cNvPr>
          <p:cNvSpPr txBox="1">
            <a:spLocks/>
          </p:cNvSpPr>
          <p:nvPr/>
        </p:nvSpPr>
        <p:spPr>
          <a:xfrm>
            <a:off x="451113" y="176895"/>
            <a:ext cx="6897643"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Cryostat Penetration and Cryostat Cabling</a:t>
            </a:r>
            <a:endParaRPr lang="en-GB" dirty="0"/>
          </a:p>
        </p:txBody>
      </p:sp>
      <p:sp>
        <p:nvSpPr>
          <p:cNvPr id="17" name="TextBox 16">
            <a:extLst>
              <a:ext uri="{FF2B5EF4-FFF2-40B4-BE49-F238E27FC236}">
                <a16:creationId xmlns:a16="http://schemas.microsoft.com/office/drawing/2014/main" id="{E1FE8068-744A-40F4-9B24-C4C6AA25A07A}"/>
              </a:ext>
            </a:extLst>
          </p:cNvPr>
          <p:cNvSpPr txBox="1"/>
          <p:nvPr/>
        </p:nvSpPr>
        <p:spPr>
          <a:xfrm>
            <a:off x="315591" y="819235"/>
            <a:ext cx="3441930"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Alternative design of secondary cable strain relief (1A)</a:t>
            </a:r>
            <a:endParaRPr lang="en-US" dirty="0"/>
          </a:p>
        </p:txBody>
      </p:sp>
    </p:spTree>
    <p:extLst>
      <p:ext uri="{BB962C8B-B14F-4D97-AF65-F5344CB8AC3E}">
        <p14:creationId xmlns:p14="http://schemas.microsoft.com/office/powerpoint/2010/main" val="157743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014D6-CD22-4F7D-8F17-2EFD02C4DE66}"/>
              </a:ext>
            </a:extLst>
          </p:cNvPr>
          <p:cNvSpPr>
            <a:spLocks noGrp="1"/>
          </p:cNvSpPr>
          <p:nvPr>
            <p:ph type="sldNum" sz="quarter" idx="12"/>
          </p:nvPr>
        </p:nvSpPr>
        <p:spPr/>
        <p:txBody>
          <a:bodyPr/>
          <a:lstStyle/>
          <a:p>
            <a:pPr>
              <a:defRPr/>
            </a:pPr>
            <a:fld id="{6D8C00E9-2E9A-4DA6-8FFA-479BC38D18B7}" type="slidenum">
              <a:rPr lang="en-US" smtClean="0"/>
              <a:pPr>
                <a:defRPr/>
              </a:pPr>
              <a:t>13</a:t>
            </a:fld>
            <a:endParaRPr lang="en-US"/>
          </a:p>
        </p:txBody>
      </p:sp>
      <p:sp>
        <p:nvSpPr>
          <p:cNvPr id="3" name="Footer Placeholder 2">
            <a:extLst>
              <a:ext uri="{FF2B5EF4-FFF2-40B4-BE49-F238E27FC236}">
                <a16:creationId xmlns:a16="http://schemas.microsoft.com/office/drawing/2014/main" id="{FFD12EBE-B30E-418C-ACA1-2644A1A9C5C0}"/>
              </a:ext>
            </a:extLst>
          </p:cNvPr>
          <p:cNvSpPr>
            <a:spLocks noGrp="1"/>
          </p:cNvSpPr>
          <p:nvPr>
            <p:ph type="ftr" sz="quarter" idx="3"/>
          </p:nvPr>
        </p:nvSpPr>
        <p:spPr/>
        <p:txBody>
          <a:bodyPr/>
          <a:lstStyle/>
          <a:p>
            <a:pPr>
              <a:defRPr/>
            </a:pPr>
            <a:r>
              <a:rPr lang="en-US"/>
              <a:t>FD2 Bottom Drift Electronics Preliminary Design Review</a:t>
            </a:r>
            <a:endParaRPr lang="en-US" dirty="0"/>
          </a:p>
        </p:txBody>
      </p:sp>
      <p:pic>
        <p:nvPicPr>
          <p:cNvPr id="4" name="Picture 3">
            <a:extLst>
              <a:ext uri="{FF2B5EF4-FFF2-40B4-BE49-F238E27FC236}">
                <a16:creationId xmlns:a16="http://schemas.microsoft.com/office/drawing/2014/main" id="{49059EAD-EE70-48E3-BBD9-FCF42FC6CCFF}"/>
              </a:ext>
            </a:extLst>
          </p:cNvPr>
          <p:cNvPicPr>
            <a:picLocks noChangeAspect="1"/>
          </p:cNvPicPr>
          <p:nvPr/>
        </p:nvPicPr>
        <p:blipFill>
          <a:blip r:embed="rId2"/>
          <a:stretch>
            <a:fillRect/>
          </a:stretch>
        </p:blipFill>
        <p:spPr>
          <a:xfrm>
            <a:off x="2346926" y="1912291"/>
            <a:ext cx="1132676" cy="4033015"/>
          </a:xfrm>
          <a:prstGeom prst="rect">
            <a:avLst/>
          </a:prstGeom>
        </p:spPr>
      </p:pic>
      <p:pic>
        <p:nvPicPr>
          <p:cNvPr id="5" name="Picture 4">
            <a:extLst>
              <a:ext uri="{FF2B5EF4-FFF2-40B4-BE49-F238E27FC236}">
                <a16:creationId xmlns:a16="http://schemas.microsoft.com/office/drawing/2014/main" id="{B33B4E9D-01F8-4B48-B77F-5CE91B0E94DE}"/>
              </a:ext>
            </a:extLst>
          </p:cNvPr>
          <p:cNvPicPr>
            <a:picLocks noChangeAspect="1"/>
          </p:cNvPicPr>
          <p:nvPr/>
        </p:nvPicPr>
        <p:blipFill rotWithShape="1">
          <a:blip r:embed="rId3"/>
          <a:srcRect l="32348" r="28508"/>
          <a:stretch/>
        </p:blipFill>
        <p:spPr>
          <a:xfrm>
            <a:off x="3954443" y="703434"/>
            <a:ext cx="1610687" cy="2775005"/>
          </a:xfrm>
          <a:prstGeom prst="rect">
            <a:avLst/>
          </a:prstGeom>
        </p:spPr>
      </p:pic>
      <p:pic>
        <p:nvPicPr>
          <p:cNvPr id="6" name="Picture 5">
            <a:extLst>
              <a:ext uri="{FF2B5EF4-FFF2-40B4-BE49-F238E27FC236}">
                <a16:creationId xmlns:a16="http://schemas.microsoft.com/office/drawing/2014/main" id="{10AFC92C-6B6B-423F-9CF1-8FC8542B233E}"/>
              </a:ext>
            </a:extLst>
          </p:cNvPr>
          <p:cNvPicPr>
            <a:picLocks noChangeAspect="1"/>
          </p:cNvPicPr>
          <p:nvPr/>
        </p:nvPicPr>
        <p:blipFill rotWithShape="1">
          <a:blip r:embed="rId4"/>
          <a:srcRect r="28407"/>
          <a:stretch/>
        </p:blipFill>
        <p:spPr>
          <a:xfrm>
            <a:off x="5664400" y="703434"/>
            <a:ext cx="2945934" cy="2775005"/>
          </a:xfrm>
          <a:prstGeom prst="rect">
            <a:avLst/>
          </a:prstGeom>
        </p:spPr>
      </p:pic>
      <p:pic>
        <p:nvPicPr>
          <p:cNvPr id="7" name="Picture 6">
            <a:extLst>
              <a:ext uri="{FF2B5EF4-FFF2-40B4-BE49-F238E27FC236}">
                <a16:creationId xmlns:a16="http://schemas.microsoft.com/office/drawing/2014/main" id="{C0CFE848-2891-4E73-8E4B-25C87AE14D14}"/>
              </a:ext>
            </a:extLst>
          </p:cNvPr>
          <p:cNvPicPr>
            <a:picLocks noChangeAspect="1"/>
          </p:cNvPicPr>
          <p:nvPr/>
        </p:nvPicPr>
        <p:blipFill rotWithShape="1">
          <a:blip r:embed="rId5"/>
          <a:srcRect l="32348" r="28508"/>
          <a:stretch/>
        </p:blipFill>
        <p:spPr>
          <a:xfrm>
            <a:off x="3954443" y="3478440"/>
            <a:ext cx="1610687" cy="2775005"/>
          </a:xfrm>
          <a:prstGeom prst="rect">
            <a:avLst/>
          </a:prstGeom>
        </p:spPr>
      </p:pic>
      <p:pic>
        <p:nvPicPr>
          <p:cNvPr id="8" name="Picture 7">
            <a:extLst>
              <a:ext uri="{FF2B5EF4-FFF2-40B4-BE49-F238E27FC236}">
                <a16:creationId xmlns:a16="http://schemas.microsoft.com/office/drawing/2014/main" id="{0A823401-DD3C-488C-85EC-61769CFF7B13}"/>
              </a:ext>
            </a:extLst>
          </p:cNvPr>
          <p:cNvPicPr>
            <a:picLocks noChangeAspect="1"/>
          </p:cNvPicPr>
          <p:nvPr/>
        </p:nvPicPr>
        <p:blipFill rotWithShape="1">
          <a:blip r:embed="rId6"/>
          <a:srcRect r="28407"/>
          <a:stretch/>
        </p:blipFill>
        <p:spPr>
          <a:xfrm>
            <a:off x="5664400" y="3478439"/>
            <a:ext cx="2945934" cy="2775005"/>
          </a:xfrm>
          <a:prstGeom prst="rect">
            <a:avLst/>
          </a:prstGeom>
        </p:spPr>
      </p:pic>
      <p:pic>
        <p:nvPicPr>
          <p:cNvPr id="9" name="Picture 8">
            <a:extLst>
              <a:ext uri="{FF2B5EF4-FFF2-40B4-BE49-F238E27FC236}">
                <a16:creationId xmlns:a16="http://schemas.microsoft.com/office/drawing/2014/main" id="{E1261E03-5853-4A90-8CA0-F2ABC0AE3D44}"/>
              </a:ext>
            </a:extLst>
          </p:cNvPr>
          <p:cNvPicPr>
            <a:picLocks noChangeAspect="1"/>
          </p:cNvPicPr>
          <p:nvPr/>
        </p:nvPicPr>
        <p:blipFill>
          <a:blip r:embed="rId7"/>
          <a:stretch>
            <a:fillRect/>
          </a:stretch>
        </p:blipFill>
        <p:spPr>
          <a:xfrm>
            <a:off x="681668" y="1619501"/>
            <a:ext cx="1367552" cy="4514712"/>
          </a:xfrm>
          <a:prstGeom prst="rect">
            <a:avLst/>
          </a:prstGeom>
        </p:spPr>
      </p:pic>
      <p:sp>
        <p:nvSpPr>
          <p:cNvPr id="10" name="TextBox 9">
            <a:extLst>
              <a:ext uri="{FF2B5EF4-FFF2-40B4-BE49-F238E27FC236}">
                <a16:creationId xmlns:a16="http://schemas.microsoft.com/office/drawing/2014/main" id="{2E57D5E5-C825-461C-A707-E81B455315CA}"/>
              </a:ext>
            </a:extLst>
          </p:cNvPr>
          <p:cNvSpPr txBox="1"/>
          <p:nvPr/>
        </p:nvSpPr>
        <p:spPr>
          <a:xfrm>
            <a:off x="4852563" y="2718273"/>
            <a:ext cx="737702" cy="369332"/>
          </a:xfrm>
          <a:prstGeom prst="rect">
            <a:avLst/>
          </a:prstGeom>
          <a:noFill/>
        </p:spPr>
        <p:txBody>
          <a:bodyPr wrap="none" rtlCol="0">
            <a:spAutoFit/>
          </a:bodyPr>
          <a:lstStyle/>
          <a:p>
            <a:r>
              <a:rPr lang="en-US" dirty="0"/>
              <a:t>100 N</a:t>
            </a:r>
          </a:p>
        </p:txBody>
      </p:sp>
      <p:sp>
        <p:nvSpPr>
          <p:cNvPr id="11" name="TextBox 10">
            <a:extLst>
              <a:ext uri="{FF2B5EF4-FFF2-40B4-BE49-F238E27FC236}">
                <a16:creationId xmlns:a16="http://schemas.microsoft.com/office/drawing/2014/main" id="{50F96935-EC81-4884-87CD-028C72A48758}"/>
              </a:ext>
            </a:extLst>
          </p:cNvPr>
          <p:cNvSpPr txBox="1"/>
          <p:nvPr/>
        </p:nvSpPr>
        <p:spPr>
          <a:xfrm>
            <a:off x="4756991" y="5531666"/>
            <a:ext cx="992579" cy="369332"/>
          </a:xfrm>
          <a:prstGeom prst="rect">
            <a:avLst/>
          </a:prstGeom>
          <a:noFill/>
        </p:spPr>
        <p:txBody>
          <a:bodyPr wrap="none" rtlCol="0">
            <a:spAutoFit/>
          </a:bodyPr>
          <a:lstStyle/>
          <a:p>
            <a:r>
              <a:rPr lang="en-US" dirty="0"/>
              <a:t>100 N-m</a:t>
            </a:r>
          </a:p>
        </p:txBody>
      </p:sp>
      <p:sp>
        <p:nvSpPr>
          <p:cNvPr id="12" name="TextBox 11">
            <a:extLst>
              <a:ext uri="{FF2B5EF4-FFF2-40B4-BE49-F238E27FC236}">
                <a16:creationId xmlns:a16="http://schemas.microsoft.com/office/drawing/2014/main" id="{C474C28C-B578-4CFF-9C65-8EFF513AA3E9}"/>
              </a:ext>
            </a:extLst>
          </p:cNvPr>
          <p:cNvSpPr txBox="1"/>
          <p:nvPr/>
        </p:nvSpPr>
        <p:spPr>
          <a:xfrm>
            <a:off x="6215586" y="997958"/>
            <a:ext cx="1015021" cy="369332"/>
          </a:xfrm>
          <a:prstGeom prst="rect">
            <a:avLst/>
          </a:prstGeom>
          <a:noFill/>
        </p:spPr>
        <p:txBody>
          <a:bodyPr wrap="none" rtlCol="0">
            <a:spAutoFit/>
          </a:bodyPr>
          <a:lstStyle/>
          <a:p>
            <a:r>
              <a:rPr lang="en-US" dirty="0"/>
              <a:t>30.9 mm</a:t>
            </a:r>
          </a:p>
        </p:txBody>
      </p:sp>
      <p:sp>
        <p:nvSpPr>
          <p:cNvPr id="13" name="TextBox 12">
            <a:extLst>
              <a:ext uri="{FF2B5EF4-FFF2-40B4-BE49-F238E27FC236}">
                <a16:creationId xmlns:a16="http://schemas.microsoft.com/office/drawing/2014/main" id="{6771E139-F959-40FD-A677-E959002FE938}"/>
              </a:ext>
            </a:extLst>
          </p:cNvPr>
          <p:cNvSpPr txBox="1"/>
          <p:nvPr/>
        </p:nvSpPr>
        <p:spPr>
          <a:xfrm>
            <a:off x="6240819" y="3735011"/>
            <a:ext cx="1015021" cy="369332"/>
          </a:xfrm>
          <a:prstGeom prst="rect">
            <a:avLst/>
          </a:prstGeom>
          <a:noFill/>
        </p:spPr>
        <p:txBody>
          <a:bodyPr wrap="none" rtlCol="0">
            <a:spAutoFit/>
          </a:bodyPr>
          <a:lstStyle/>
          <a:p>
            <a:r>
              <a:rPr lang="en-US" dirty="0"/>
              <a:t>20.9 mm</a:t>
            </a:r>
          </a:p>
        </p:txBody>
      </p:sp>
      <p:sp>
        <p:nvSpPr>
          <p:cNvPr id="15" name="Title 3">
            <a:extLst>
              <a:ext uri="{FF2B5EF4-FFF2-40B4-BE49-F238E27FC236}">
                <a16:creationId xmlns:a16="http://schemas.microsoft.com/office/drawing/2014/main" id="{8D19DB62-0189-4462-9D50-A30983848031}"/>
              </a:ext>
            </a:extLst>
          </p:cNvPr>
          <p:cNvSpPr txBox="1">
            <a:spLocks/>
          </p:cNvSpPr>
          <p:nvPr/>
        </p:nvSpPr>
        <p:spPr>
          <a:xfrm>
            <a:off x="451113" y="176895"/>
            <a:ext cx="6897643"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Cryostat Penetration and Cryostat Cabling</a:t>
            </a:r>
            <a:endParaRPr lang="en-GB" dirty="0"/>
          </a:p>
        </p:txBody>
      </p:sp>
      <p:sp>
        <p:nvSpPr>
          <p:cNvPr id="16" name="TextBox 15">
            <a:extLst>
              <a:ext uri="{FF2B5EF4-FFF2-40B4-BE49-F238E27FC236}">
                <a16:creationId xmlns:a16="http://schemas.microsoft.com/office/drawing/2014/main" id="{E4999F2F-9FA4-420C-A3ED-09C8D5717B13}"/>
              </a:ext>
            </a:extLst>
          </p:cNvPr>
          <p:cNvSpPr txBox="1"/>
          <p:nvPr/>
        </p:nvSpPr>
        <p:spPr>
          <a:xfrm>
            <a:off x="315591" y="819235"/>
            <a:ext cx="3441930"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Alternative design of secondary cable strain relief (1B)</a:t>
            </a:r>
            <a:endParaRPr lang="en-US" dirty="0"/>
          </a:p>
        </p:txBody>
      </p:sp>
    </p:spTree>
    <p:extLst>
      <p:ext uri="{BB962C8B-B14F-4D97-AF65-F5344CB8AC3E}">
        <p14:creationId xmlns:p14="http://schemas.microsoft.com/office/powerpoint/2010/main" val="106517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D7FDC-3F73-4E46-94E5-5E3B439D56D6}"/>
              </a:ext>
            </a:extLst>
          </p:cNvPr>
          <p:cNvSpPr>
            <a:spLocks noGrp="1"/>
          </p:cNvSpPr>
          <p:nvPr>
            <p:ph type="sldNum" sz="quarter" idx="12"/>
          </p:nvPr>
        </p:nvSpPr>
        <p:spPr/>
        <p:txBody>
          <a:bodyPr/>
          <a:lstStyle/>
          <a:p>
            <a:pPr>
              <a:defRPr/>
            </a:pPr>
            <a:fld id="{6D8C00E9-2E9A-4DA6-8FFA-479BC38D18B7}" type="slidenum">
              <a:rPr lang="en-US" smtClean="0"/>
              <a:pPr>
                <a:defRPr/>
              </a:pPr>
              <a:t>14</a:t>
            </a:fld>
            <a:endParaRPr lang="en-US"/>
          </a:p>
        </p:txBody>
      </p:sp>
      <p:sp>
        <p:nvSpPr>
          <p:cNvPr id="3" name="Footer Placeholder 2">
            <a:extLst>
              <a:ext uri="{FF2B5EF4-FFF2-40B4-BE49-F238E27FC236}">
                <a16:creationId xmlns:a16="http://schemas.microsoft.com/office/drawing/2014/main" id="{3D9C9C86-0A27-4004-8E9F-60D9CCB6B7E7}"/>
              </a:ext>
            </a:extLst>
          </p:cNvPr>
          <p:cNvSpPr>
            <a:spLocks noGrp="1"/>
          </p:cNvSpPr>
          <p:nvPr>
            <p:ph type="ftr" sz="quarter" idx="3"/>
          </p:nvPr>
        </p:nvSpPr>
        <p:spPr/>
        <p:txBody>
          <a:bodyPr/>
          <a:lstStyle/>
          <a:p>
            <a:pPr>
              <a:defRPr/>
            </a:pPr>
            <a:r>
              <a:rPr lang="en-US"/>
              <a:t>FD2 Bottom Drift Electronics Preliminary Design Review</a:t>
            </a:r>
            <a:endParaRPr lang="en-US" dirty="0"/>
          </a:p>
        </p:txBody>
      </p:sp>
      <p:pic>
        <p:nvPicPr>
          <p:cNvPr id="4" name="Picture 3">
            <a:extLst>
              <a:ext uri="{FF2B5EF4-FFF2-40B4-BE49-F238E27FC236}">
                <a16:creationId xmlns:a16="http://schemas.microsoft.com/office/drawing/2014/main" id="{21FD060F-CB84-4524-B914-1B8C5A75E37A}"/>
              </a:ext>
            </a:extLst>
          </p:cNvPr>
          <p:cNvPicPr>
            <a:picLocks noChangeAspect="1"/>
          </p:cNvPicPr>
          <p:nvPr/>
        </p:nvPicPr>
        <p:blipFill>
          <a:blip r:embed="rId2"/>
          <a:stretch>
            <a:fillRect/>
          </a:stretch>
        </p:blipFill>
        <p:spPr>
          <a:xfrm>
            <a:off x="1327353" y="2464229"/>
            <a:ext cx="1950147" cy="3086656"/>
          </a:xfrm>
          <a:prstGeom prst="rect">
            <a:avLst/>
          </a:prstGeom>
        </p:spPr>
      </p:pic>
      <p:grpSp>
        <p:nvGrpSpPr>
          <p:cNvPr id="5" name="Group 4">
            <a:extLst>
              <a:ext uri="{FF2B5EF4-FFF2-40B4-BE49-F238E27FC236}">
                <a16:creationId xmlns:a16="http://schemas.microsoft.com/office/drawing/2014/main" id="{A3D6F228-6ED8-4B3B-872F-EBB12B9B3647}"/>
              </a:ext>
            </a:extLst>
          </p:cNvPr>
          <p:cNvGrpSpPr>
            <a:grpSpLocks noChangeAspect="1"/>
          </p:cNvGrpSpPr>
          <p:nvPr/>
        </p:nvGrpSpPr>
        <p:grpSpPr>
          <a:xfrm>
            <a:off x="451113" y="1619501"/>
            <a:ext cx="1116205" cy="4556021"/>
            <a:chOff x="215230" y="438540"/>
            <a:chExt cx="1352739" cy="5521481"/>
          </a:xfrm>
        </p:grpSpPr>
        <p:pic>
          <p:nvPicPr>
            <p:cNvPr id="6" name="Picture 5">
              <a:extLst>
                <a:ext uri="{FF2B5EF4-FFF2-40B4-BE49-F238E27FC236}">
                  <a16:creationId xmlns:a16="http://schemas.microsoft.com/office/drawing/2014/main" id="{5FB4E766-DF5B-4CD9-A0AD-36AA886CC389}"/>
                </a:ext>
              </a:extLst>
            </p:cNvPr>
            <p:cNvPicPr>
              <a:picLocks noChangeAspect="1"/>
            </p:cNvPicPr>
            <p:nvPr/>
          </p:nvPicPr>
          <p:blipFill rotWithShape="1">
            <a:blip r:embed="rId3"/>
            <a:srcRect b="13363"/>
            <a:stretch/>
          </p:blipFill>
          <p:spPr>
            <a:xfrm>
              <a:off x="215230" y="438540"/>
              <a:ext cx="1352739" cy="5521481"/>
            </a:xfrm>
            <a:prstGeom prst="rect">
              <a:avLst/>
            </a:prstGeom>
          </p:spPr>
        </p:pic>
        <p:sp>
          <p:nvSpPr>
            <p:cNvPr id="7" name="Rectangle 6">
              <a:extLst>
                <a:ext uri="{FF2B5EF4-FFF2-40B4-BE49-F238E27FC236}">
                  <a16:creationId xmlns:a16="http://schemas.microsoft.com/office/drawing/2014/main" id="{6914893A-B045-4AC6-AEDD-435585F32160}"/>
                </a:ext>
              </a:extLst>
            </p:cNvPr>
            <p:cNvSpPr/>
            <p:nvPr/>
          </p:nvSpPr>
          <p:spPr>
            <a:xfrm>
              <a:off x="522514" y="1950098"/>
              <a:ext cx="754639" cy="1119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9B698111-B449-42A9-AD22-9D260BF979AE}"/>
              </a:ext>
            </a:extLst>
          </p:cNvPr>
          <p:cNvPicPr>
            <a:picLocks noChangeAspect="1"/>
          </p:cNvPicPr>
          <p:nvPr/>
        </p:nvPicPr>
        <p:blipFill>
          <a:blip r:embed="rId4"/>
          <a:stretch>
            <a:fillRect/>
          </a:stretch>
        </p:blipFill>
        <p:spPr>
          <a:xfrm>
            <a:off x="5213388" y="2517922"/>
            <a:ext cx="1837721" cy="3657600"/>
          </a:xfrm>
          <a:prstGeom prst="rect">
            <a:avLst/>
          </a:prstGeom>
        </p:spPr>
      </p:pic>
      <p:pic>
        <p:nvPicPr>
          <p:cNvPr id="9" name="Picture 8">
            <a:extLst>
              <a:ext uri="{FF2B5EF4-FFF2-40B4-BE49-F238E27FC236}">
                <a16:creationId xmlns:a16="http://schemas.microsoft.com/office/drawing/2014/main" id="{0AEADB55-7019-4AD3-A90F-79DEE1482B3D}"/>
              </a:ext>
            </a:extLst>
          </p:cNvPr>
          <p:cNvPicPr>
            <a:picLocks noChangeAspect="1"/>
          </p:cNvPicPr>
          <p:nvPr/>
        </p:nvPicPr>
        <p:blipFill>
          <a:blip r:embed="rId5"/>
          <a:stretch>
            <a:fillRect/>
          </a:stretch>
        </p:blipFill>
        <p:spPr>
          <a:xfrm>
            <a:off x="3334521" y="2503703"/>
            <a:ext cx="1828800" cy="3657600"/>
          </a:xfrm>
          <a:prstGeom prst="rect">
            <a:avLst/>
          </a:prstGeom>
        </p:spPr>
      </p:pic>
      <p:pic>
        <p:nvPicPr>
          <p:cNvPr id="10" name="Picture 9">
            <a:extLst>
              <a:ext uri="{FF2B5EF4-FFF2-40B4-BE49-F238E27FC236}">
                <a16:creationId xmlns:a16="http://schemas.microsoft.com/office/drawing/2014/main" id="{D6E4CA6B-5D01-46A5-B58C-2C742D05A931}"/>
              </a:ext>
            </a:extLst>
          </p:cNvPr>
          <p:cNvPicPr>
            <a:picLocks noChangeAspect="1"/>
          </p:cNvPicPr>
          <p:nvPr/>
        </p:nvPicPr>
        <p:blipFill>
          <a:blip r:embed="rId6"/>
          <a:stretch>
            <a:fillRect/>
          </a:stretch>
        </p:blipFill>
        <p:spPr>
          <a:xfrm>
            <a:off x="7092255" y="2517922"/>
            <a:ext cx="1843716" cy="3657600"/>
          </a:xfrm>
          <a:prstGeom prst="rect">
            <a:avLst/>
          </a:prstGeom>
        </p:spPr>
      </p:pic>
      <p:sp>
        <p:nvSpPr>
          <p:cNvPr id="11" name="Title 3">
            <a:extLst>
              <a:ext uri="{FF2B5EF4-FFF2-40B4-BE49-F238E27FC236}">
                <a16:creationId xmlns:a16="http://schemas.microsoft.com/office/drawing/2014/main" id="{3CDC7350-1AAF-44C6-8ADC-BD6580A88612}"/>
              </a:ext>
            </a:extLst>
          </p:cNvPr>
          <p:cNvSpPr txBox="1">
            <a:spLocks/>
          </p:cNvSpPr>
          <p:nvPr/>
        </p:nvSpPr>
        <p:spPr>
          <a:xfrm>
            <a:off x="451113" y="176895"/>
            <a:ext cx="6897643"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Cryostat Penetration and Cryostat Cabling</a:t>
            </a:r>
            <a:endParaRPr lang="en-GB" dirty="0"/>
          </a:p>
        </p:txBody>
      </p:sp>
      <p:sp>
        <p:nvSpPr>
          <p:cNvPr id="12" name="TextBox 11">
            <a:extLst>
              <a:ext uri="{FF2B5EF4-FFF2-40B4-BE49-F238E27FC236}">
                <a16:creationId xmlns:a16="http://schemas.microsoft.com/office/drawing/2014/main" id="{52F22BCA-64EE-4718-9EBE-170918E26CED}"/>
              </a:ext>
            </a:extLst>
          </p:cNvPr>
          <p:cNvSpPr txBox="1"/>
          <p:nvPr/>
        </p:nvSpPr>
        <p:spPr>
          <a:xfrm>
            <a:off x="315591" y="819235"/>
            <a:ext cx="3441930"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Alternative design of secondary cable strain relief (2)</a:t>
            </a:r>
            <a:endParaRPr lang="en-US" dirty="0"/>
          </a:p>
        </p:txBody>
      </p:sp>
      <p:sp>
        <p:nvSpPr>
          <p:cNvPr id="13" name="TextBox 12">
            <a:extLst>
              <a:ext uri="{FF2B5EF4-FFF2-40B4-BE49-F238E27FC236}">
                <a16:creationId xmlns:a16="http://schemas.microsoft.com/office/drawing/2014/main" id="{E6D90679-B6D0-41A0-85F8-A9D4BC266D5C}"/>
              </a:ext>
            </a:extLst>
          </p:cNvPr>
          <p:cNvSpPr txBox="1"/>
          <p:nvPr/>
        </p:nvSpPr>
        <p:spPr>
          <a:xfrm>
            <a:off x="7404541" y="1906615"/>
            <a:ext cx="1275716" cy="646331"/>
          </a:xfrm>
          <a:prstGeom prst="rect">
            <a:avLst/>
          </a:prstGeom>
          <a:noFill/>
        </p:spPr>
        <p:txBody>
          <a:bodyPr wrap="square" rtlCol="0">
            <a:spAutoFit/>
          </a:bodyPr>
          <a:lstStyle/>
          <a:p>
            <a:r>
              <a:rPr lang="en-US" dirty="0"/>
              <a:t>Max Stress: 9 MPa</a:t>
            </a:r>
          </a:p>
        </p:txBody>
      </p:sp>
      <p:sp>
        <p:nvSpPr>
          <p:cNvPr id="14" name="TextBox 13">
            <a:extLst>
              <a:ext uri="{FF2B5EF4-FFF2-40B4-BE49-F238E27FC236}">
                <a16:creationId xmlns:a16="http://schemas.microsoft.com/office/drawing/2014/main" id="{E1B2B345-7079-49CC-92C7-41DA0C1C7B40}"/>
              </a:ext>
            </a:extLst>
          </p:cNvPr>
          <p:cNvSpPr txBox="1"/>
          <p:nvPr/>
        </p:nvSpPr>
        <p:spPr>
          <a:xfrm>
            <a:off x="3570084" y="1857372"/>
            <a:ext cx="1466588" cy="646331"/>
          </a:xfrm>
          <a:prstGeom prst="rect">
            <a:avLst/>
          </a:prstGeom>
          <a:noFill/>
        </p:spPr>
        <p:txBody>
          <a:bodyPr wrap="square" rtlCol="0">
            <a:spAutoFit/>
          </a:bodyPr>
          <a:lstStyle/>
          <a:p>
            <a:r>
              <a:rPr lang="en-US" dirty="0"/>
              <a:t>1000 N </a:t>
            </a:r>
          </a:p>
          <a:p>
            <a:r>
              <a:rPr lang="en-US" dirty="0"/>
              <a:t>cable weight</a:t>
            </a:r>
          </a:p>
        </p:txBody>
      </p:sp>
      <p:sp>
        <p:nvSpPr>
          <p:cNvPr id="15" name="TextBox 14">
            <a:extLst>
              <a:ext uri="{FF2B5EF4-FFF2-40B4-BE49-F238E27FC236}">
                <a16:creationId xmlns:a16="http://schemas.microsoft.com/office/drawing/2014/main" id="{EA5CBE3D-953E-4A65-928B-5B8043112383}"/>
              </a:ext>
            </a:extLst>
          </p:cNvPr>
          <p:cNvSpPr txBox="1"/>
          <p:nvPr/>
        </p:nvSpPr>
        <p:spPr>
          <a:xfrm>
            <a:off x="5334834" y="1857372"/>
            <a:ext cx="1641513" cy="646331"/>
          </a:xfrm>
          <a:prstGeom prst="rect">
            <a:avLst/>
          </a:prstGeom>
          <a:noFill/>
        </p:spPr>
        <p:txBody>
          <a:bodyPr wrap="square" rtlCol="0">
            <a:spAutoFit/>
          </a:bodyPr>
          <a:lstStyle/>
          <a:p>
            <a:r>
              <a:rPr lang="en-US" dirty="0"/>
              <a:t>Max deflection: 0.2 mm</a:t>
            </a:r>
          </a:p>
        </p:txBody>
      </p:sp>
      <p:sp>
        <p:nvSpPr>
          <p:cNvPr id="16" name="TextBox 15">
            <a:extLst>
              <a:ext uri="{FF2B5EF4-FFF2-40B4-BE49-F238E27FC236}">
                <a16:creationId xmlns:a16="http://schemas.microsoft.com/office/drawing/2014/main" id="{1EF38E91-701B-4944-9898-577C9529F8F9}"/>
              </a:ext>
            </a:extLst>
          </p:cNvPr>
          <p:cNvSpPr txBox="1"/>
          <p:nvPr/>
        </p:nvSpPr>
        <p:spPr>
          <a:xfrm>
            <a:off x="1879604" y="1845433"/>
            <a:ext cx="1300356" cy="369332"/>
          </a:xfrm>
          <a:prstGeom prst="rect">
            <a:avLst/>
          </a:prstGeom>
          <a:noFill/>
        </p:spPr>
        <p:txBody>
          <a:bodyPr wrap="none" rtlCol="0">
            <a:spAutoFit/>
          </a:bodyPr>
          <a:lstStyle/>
          <a:p>
            <a:r>
              <a:rPr lang="en-US" dirty="0"/>
              <a:t>Support bar</a:t>
            </a:r>
          </a:p>
        </p:txBody>
      </p:sp>
      <p:cxnSp>
        <p:nvCxnSpPr>
          <p:cNvPr id="18" name="Straight Arrow Connector 17">
            <a:extLst>
              <a:ext uri="{FF2B5EF4-FFF2-40B4-BE49-F238E27FC236}">
                <a16:creationId xmlns:a16="http://schemas.microsoft.com/office/drawing/2014/main" id="{AA9A09FD-0093-4458-98BB-AB92E2C18D83}"/>
              </a:ext>
            </a:extLst>
          </p:cNvPr>
          <p:cNvCxnSpPr>
            <a:stCxn id="16" idx="2"/>
          </p:cNvCxnSpPr>
          <p:nvPr/>
        </p:nvCxnSpPr>
        <p:spPr>
          <a:xfrm flipH="1">
            <a:off x="2382473" y="2214765"/>
            <a:ext cx="147309" cy="6519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D8E1B04-6271-4B12-97CD-BBDBE4F2E8AE}"/>
              </a:ext>
            </a:extLst>
          </p:cNvPr>
          <p:cNvSpPr txBox="1"/>
          <p:nvPr/>
        </p:nvSpPr>
        <p:spPr>
          <a:xfrm>
            <a:off x="1405587" y="5733068"/>
            <a:ext cx="1673635" cy="646331"/>
          </a:xfrm>
          <a:prstGeom prst="rect">
            <a:avLst/>
          </a:prstGeom>
          <a:noFill/>
        </p:spPr>
        <p:txBody>
          <a:bodyPr wrap="square" rtlCol="0">
            <a:spAutoFit/>
          </a:bodyPr>
          <a:lstStyle/>
          <a:p>
            <a:r>
              <a:rPr lang="en-US" dirty="0"/>
              <a:t>Cable grip on cable bundle</a:t>
            </a:r>
          </a:p>
        </p:txBody>
      </p:sp>
      <p:cxnSp>
        <p:nvCxnSpPr>
          <p:cNvPr id="20" name="Straight Arrow Connector 19">
            <a:extLst>
              <a:ext uri="{FF2B5EF4-FFF2-40B4-BE49-F238E27FC236}">
                <a16:creationId xmlns:a16="http://schemas.microsoft.com/office/drawing/2014/main" id="{D6F65183-8AF7-4506-AB9A-07BEE6A20679}"/>
              </a:ext>
            </a:extLst>
          </p:cNvPr>
          <p:cNvCxnSpPr>
            <a:cxnSpLocks/>
            <a:stCxn id="19" idx="0"/>
          </p:cNvCxnSpPr>
          <p:nvPr/>
        </p:nvCxnSpPr>
        <p:spPr>
          <a:xfrm flipV="1">
            <a:off x="2242405" y="5042456"/>
            <a:ext cx="287377" cy="6906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61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0E7E8E-6A4D-49CD-A453-277DAE440199}"/>
              </a:ext>
            </a:extLst>
          </p:cNvPr>
          <p:cNvSpPr>
            <a:spLocks noGrp="1"/>
          </p:cNvSpPr>
          <p:nvPr>
            <p:ph type="sldNum" sz="quarter" idx="12"/>
          </p:nvPr>
        </p:nvSpPr>
        <p:spPr/>
        <p:txBody>
          <a:bodyPr/>
          <a:lstStyle/>
          <a:p>
            <a:pPr>
              <a:defRPr/>
            </a:pPr>
            <a:fld id="{6D8C00E9-2E9A-4DA6-8FFA-479BC38D18B7}" type="slidenum">
              <a:rPr lang="en-US" smtClean="0"/>
              <a:pPr>
                <a:defRPr/>
              </a:pPr>
              <a:t>15</a:t>
            </a:fld>
            <a:endParaRPr lang="en-US"/>
          </a:p>
        </p:txBody>
      </p:sp>
      <p:sp>
        <p:nvSpPr>
          <p:cNvPr id="3" name="Footer Placeholder 2">
            <a:extLst>
              <a:ext uri="{FF2B5EF4-FFF2-40B4-BE49-F238E27FC236}">
                <a16:creationId xmlns:a16="http://schemas.microsoft.com/office/drawing/2014/main" id="{B6E053F1-E140-4834-82A4-B23E790627B6}"/>
              </a:ext>
            </a:extLst>
          </p:cNvPr>
          <p:cNvSpPr>
            <a:spLocks noGrp="1"/>
          </p:cNvSpPr>
          <p:nvPr>
            <p:ph type="ftr" sz="quarter" idx="3"/>
          </p:nvPr>
        </p:nvSpPr>
        <p:spPr/>
        <p:txBody>
          <a:bodyPr/>
          <a:lstStyle/>
          <a:p>
            <a:pPr>
              <a:defRPr/>
            </a:pPr>
            <a:r>
              <a:rPr lang="en-US"/>
              <a:t>FD2 Bottom Drift Electronics Preliminary Design Review</a:t>
            </a:r>
            <a:endParaRPr lang="en-US" dirty="0"/>
          </a:p>
        </p:txBody>
      </p:sp>
      <p:sp>
        <p:nvSpPr>
          <p:cNvPr id="4" name="Title 3">
            <a:extLst>
              <a:ext uri="{FF2B5EF4-FFF2-40B4-BE49-F238E27FC236}">
                <a16:creationId xmlns:a16="http://schemas.microsoft.com/office/drawing/2014/main" id="{CAC3F946-C80C-421C-B136-2F874F61A87C}"/>
              </a:ext>
            </a:extLst>
          </p:cNvPr>
          <p:cNvSpPr txBox="1">
            <a:spLocks/>
          </p:cNvSpPr>
          <p:nvPr/>
        </p:nvSpPr>
        <p:spPr>
          <a:xfrm>
            <a:off x="541824" y="540862"/>
            <a:ext cx="5452779"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sz="3200" dirty="0"/>
              <a:t>Conclusion</a:t>
            </a:r>
            <a:endParaRPr lang="en-GB" dirty="0"/>
          </a:p>
        </p:txBody>
      </p:sp>
      <p:sp>
        <p:nvSpPr>
          <p:cNvPr id="5" name="Title 3">
            <a:extLst>
              <a:ext uri="{FF2B5EF4-FFF2-40B4-BE49-F238E27FC236}">
                <a16:creationId xmlns:a16="http://schemas.microsoft.com/office/drawing/2014/main" id="{FAF24474-86D2-491D-90E9-3724E92EF04B}"/>
              </a:ext>
            </a:extLst>
          </p:cNvPr>
          <p:cNvSpPr txBox="1">
            <a:spLocks/>
          </p:cNvSpPr>
          <p:nvPr/>
        </p:nvSpPr>
        <p:spPr>
          <a:xfrm>
            <a:off x="1046789" y="1414719"/>
            <a:ext cx="7459648"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marL="285750" indent="-285750">
              <a:lnSpc>
                <a:spcPct val="150000"/>
              </a:lnSpc>
              <a:buFont typeface="Wingdings" panose="05000000000000000000" pitchFamily="2" charset="2"/>
              <a:buChar char="§"/>
            </a:pPr>
            <a:r>
              <a:rPr lang="en-US" sz="1800" dirty="0"/>
              <a:t>CE boxes provide electromagnetic shielding and mechanical support to FEMBs. A strain relief mechanism secure cable connection to FEMB.</a:t>
            </a:r>
          </a:p>
          <a:p>
            <a:pPr marL="285750" indent="-285750">
              <a:lnSpc>
                <a:spcPct val="150000"/>
              </a:lnSpc>
              <a:buFont typeface="Wingdings" panose="05000000000000000000" pitchFamily="2" charset="2"/>
              <a:buChar char="§"/>
            </a:pPr>
            <a:r>
              <a:rPr lang="en-US" sz="1800" dirty="0"/>
              <a:t>CE box is installed on CRP adapter board. Screw access holes facilitate CE box installation.</a:t>
            </a:r>
          </a:p>
          <a:p>
            <a:pPr marL="285750" indent="-285750">
              <a:lnSpc>
                <a:spcPct val="150000"/>
              </a:lnSpc>
              <a:buFont typeface="Wingdings" panose="05000000000000000000" pitchFamily="2" charset="2"/>
              <a:buChar char="§"/>
            </a:pPr>
            <a:r>
              <a:rPr lang="en-US" sz="1800" dirty="0"/>
              <a:t>Patch panel provides interface between the CRP cabling and the cryostat cabling.</a:t>
            </a:r>
          </a:p>
          <a:p>
            <a:pPr marL="285750" indent="-285750">
              <a:lnSpc>
                <a:spcPct val="150000"/>
              </a:lnSpc>
              <a:buFont typeface="Wingdings" panose="05000000000000000000" pitchFamily="2" charset="2"/>
              <a:buChar char="§"/>
            </a:pPr>
            <a:r>
              <a:rPr lang="en-US" sz="1800" dirty="0"/>
              <a:t>Signal feedthrough on cryostat roof provides CE flanges for cable connection.</a:t>
            </a:r>
          </a:p>
          <a:p>
            <a:pPr marL="285750" indent="-285750">
              <a:lnSpc>
                <a:spcPct val="150000"/>
              </a:lnSpc>
              <a:buFont typeface="Wingdings" panose="05000000000000000000" pitchFamily="2" charset="2"/>
              <a:buChar char="§"/>
            </a:pPr>
            <a:r>
              <a:rPr lang="en-US" sz="1800" dirty="0"/>
              <a:t>SAMTEC CE cables connect CE flanges and CRP patch panels. </a:t>
            </a:r>
          </a:p>
          <a:p>
            <a:pPr marL="285750" indent="-285750">
              <a:lnSpc>
                <a:spcPct val="150000"/>
              </a:lnSpc>
              <a:buFont typeface="Wingdings" panose="05000000000000000000" pitchFamily="2" charset="2"/>
              <a:buChar char="§"/>
            </a:pPr>
            <a:endParaRPr lang="en-US" sz="1800" dirty="0"/>
          </a:p>
          <a:p>
            <a:pPr marL="285750" indent="-285750">
              <a:lnSpc>
                <a:spcPct val="150000"/>
              </a:lnSpc>
              <a:buFont typeface="Wingdings" panose="05000000000000000000" pitchFamily="2" charset="2"/>
              <a:buChar char="§"/>
            </a:pPr>
            <a:endParaRPr lang="en-US" sz="1800" dirty="0"/>
          </a:p>
          <a:p>
            <a:pPr marL="285750" indent="-285750">
              <a:lnSpc>
                <a:spcPct val="150000"/>
              </a:lnSpc>
              <a:buFont typeface="Wingdings" panose="05000000000000000000" pitchFamily="2" charset="2"/>
              <a:buChar char="§"/>
            </a:pPr>
            <a:endParaRPr lang="en-US" sz="1800" dirty="0"/>
          </a:p>
          <a:p>
            <a:pPr marL="285750" indent="-285750">
              <a:lnSpc>
                <a:spcPct val="150000"/>
              </a:lnSpc>
              <a:buFont typeface="Wingdings" panose="05000000000000000000" pitchFamily="2" charset="2"/>
              <a:buChar char="§"/>
            </a:pPr>
            <a:endParaRPr lang="en-GB" sz="1800" dirty="0"/>
          </a:p>
        </p:txBody>
      </p:sp>
    </p:spTree>
    <p:extLst>
      <p:ext uri="{BB962C8B-B14F-4D97-AF65-F5344CB8AC3E}">
        <p14:creationId xmlns:p14="http://schemas.microsoft.com/office/powerpoint/2010/main" val="85092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AA2D-FEE3-429B-8D9C-9726B878B683}"/>
              </a:ext>
            </a:extLst>
          </p:cNvPr>
          <p:cNvSpPr>
            <a:spLocks noGrp="1"/>
          </p:cNvSpPr>
          <p:nvPr>
            <p:ph type="title"/>
          </p:nvPr>
        </p:nvSpPr>
        <p:spPr>
          <a:xfrm>
            <a:off x="925512" y="450240"/>
            <a:ext cx="8218488" cy="1143000"/>
          </a:xfrm>
        </p:spPr>
        <p:txBody>
          <a:bodyPr/>
          <a:lstStyle/>
          <a:p>
            <a:r>
              <a:rPr lang="en-US" dirty="0"/>
              <a:t>Outline</a:t>
            </a:r>
          </a:p>
        </p:txBody>
      </p:sp>
      <p:sp>
        <p:nvSpPr>
          <p:cNvPr id="3" name="Text Placeholder 2">
            <a:extLst>
              <a:ext uri="{FF2B5EF4-FFF2-40B4-BE49-F238E27FC236}">
                <a16:creationId xmlns:a16="http://schemas.microsoft.com/office/drawing/2014/main" id="{501FD46B-F5C5-4C34-B794-118069FA3805}"/>
              </a:ext>
            </a:extLst>
          </p:cNvPr>
          <p:cNvSpPr>
            <a:spLocks noGrp="1"/>
          </p:cNvSpPr>
          <p:nvPr>
            <p:ph type="body" sz="quarter" idx="10"/>
          </p:nvPr>
        </p:nvSpPr>
        <p:spPr>
          <a:xfrm>
            <a:off x="1917510" y="2484575"/>
            <a:ext cx="5647262" cy="1721069"/>
          </a:xfrm>
        </p:spPr>
        <p:txBody>
          <a:bodyPr/>
          <a:lstStyle/>
          <a:p>
            <a:pPr marL="342900" indent="-342900">
              <a:buFont typeface="Wingdings" panose="05000000000000000000" pitchFamily="2" charset="2"/>
              <a:buChar char="q"/>
            </a:pPr>
            <a:r>
              <a:rPr lang="en-US" dirty="0"/>
              <a:t>CE box and installation</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dirty="0"/>
              <a:t>Bottom CRP patch panel and cabling</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dirty="0"/>
              <a:t>Cryostat Penetration and Cryostat cabling</a:t>
            </a:r>
          </a:p>
          <a:p>
            <a:endParaRPr lang="en-US" dirty="0"/>
          </a:p>
        </p:txBody>
      </p:sp>
    </p:spTree>
    <p:extLst>
      <p:ext uri="{BB962C8B-B14F-4D97-AF65-F5344CB8AC3E}">
        <p14:creationId xmlns:p14="http://schemas.microsoft.com/office/powerpoint/2010/main" val="296464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63C70-7705-4D01-BBF1-F4DDCB2963D0}"/>
              </a:ext>
            </a:extLst>
          </p:cNvPr>
          <p:cNvSpPr>
            <a:spLocks noGrp="1"/>
          </p:cNvSpPr>
          <p:nvPr>
            <p:ph type="sldNum" sz="quarter" idx="12"/>
          </p:nvPr>
        </p:nvSpPr>
        <p:spPr/>
        <p:txBody>
          <a:bodyPr/>
          <a:lstStyle/>
          <a:p>
            <a:pPr>
              <a:defRPr/>
            </a:pPr>
            <a:fld id="{6D8C00E9-2E9A-4DA6-8FFA-479BC38D18B7}" type="slidenum">
              <a:rPr lang="en-US" smtClean="0"/>
              <a:pPr>
                <a:defRPr/>
              </a:pPr>
              <a:t>3</a:t>
            </a:fld>
            <a:endParaRPr lang="en-US"/>
          </a:p>
        </p:txBody>
      </p:sp>
      <p:sp>
        <p:nvSpPr>
          <p:cNvPr id="3" name="Footer Placeholder 2">
            <a:extLst>
              <a:ext uri="{FF2B5EF4-FFF2-40B4-BE49-F238E27FC236}">
                <a16:creationId xmlns:a16="http://schemas.microsoft.com/office/drawing/2014/main" id="{77E97F43-3EDF-48F0-8C3D-C0EFEE3558F9}"/>
              </a:ext>
            </a:extLst>
          </p:cNvPr>
          <p:cNvSpPr>
            <a:spLocks noGrp="1"/>
          </p:cNvSpPr>
          <p:nvPr>
            <p:ph type="ftr" sz="quarter" idx="3"/>
          </p:nvPr>
        </p:nvSpPr>
        <p:spPr/>
        <p:txBody>
          <a:bodyPr/>
          <a:lstStyle/>
          <a:p>
            <a:pPr>
              <a:defRPr/>
            </a:pPr>
            <a:r>
              <a:rPr lang="en-US"/>
              <a:t>FD2 Bottom Drift Electronics Preliminary Design Review</a:t>
            </a:r>
            <a:endParaRPr lang="en-US" dirty="0"/>
          </a:p>
        </p:txBody>
      </p:sp>
      <p:sp>
        <p:nvSpPr>
          <p:cNvPr id="4" name="Title 3">
            <a:extLst>
              <a:ext uri="{FF2B5EF4-FFF2-40B4-BE49-F238E27FC236}">
                <a16:creationId xmlns:a16="http://schemas.microsoft.com/office/drawing/2014/main" id="{2F149B87-AFB9-41F1-A08D-51949C0485E0}"/>
              </a:ext>
            </a:extLst>
          </p:cNvPr>
          <p:cNvSpPr txBox="1">
            <a:spLocks/>
          </p:cNvSpPr>
          <p:nvPr/>
        </p:nvSpPr>
        <p:spPr>
          <a:xfrm>
            <a:off x="438315" y="188641"/>
            <a:ext cx="8229600"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CE Box and Installation</a:t>
            </a:r>
            <a:endParaRPr lang="en-GB" dirty="0"/>
          </a:p>
        </p:txBody>
      </p:sp>
      <p:sp>
        <p:nvSpPr>
          <p:cNvPr id="5" name="TextBox 4">
            <a:extLst>
              <a:ext uri="{FF2B5EF4-FFF2-40B4-BE49-F238E27FC236}">
                <a16:creationId xmlns:a16="http://schemas.microsoft.com/office/drawing/2014/main" id="{26E4FE24-951B-44C9-B88C-F45058A0439D}"/>
              </a:ext>
            </a:extLst>
          </p:cNvPr>
          <p:cNvSpPr txBox="1"/>
          <p:nvPr/>
        </p:nvSpPr>
        <p:spPr>
          <a:xfrm>
            <a:off x="424488" y="636019"/>
            <a:ext cx="5755103" cy="2308324"/>
          </a:xfrm>
          <a:prstGeom prst="rect">
            <a:avLst/>
          </a:prstGeom>
          <a:noFill/>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LMRoman12-Regular"/>
              </a:rPr>
              <a:t>Bottom CRPs are read out by FEMBs. Each FEMB is enclosed in a metallic CE box for electromagnetic shielding and mechanical support. The CE box also provides a strain relief mechanism to secure the cable connection.</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Each CE box is installed on a CRP with four mounting screws. Four access holes on the FEMB facilitates installing and  removing CE box on/from CRP.</a:t>
            </a:r>
            <a:endParaRPr lang="en-US" dirty="0"/>
          </a:p>
        </p:txBody>
      </p:sp>
      <p:pic>
        <p:nvPicPr>
          <p:cNvPr id="19" name="Picture 18">
            <a:extLst>
              <a:ext uri="{FF2B5EF4-FFF2-40B4-BE49-F238E27FC236}">
                <a16:creationId xmlns:a16="http://schemas.microsoft.com/office/drawing/2014/main" id="{ECE6C0C9-3912-4FDD-B994-B128EF85071E}"/>
              </a:ext>
            </a:extLst>
          </p:cNvPr>
          <p:cNvPicPr>
            <a:picLocks noChangeAspect="1"/>
          </p:cNvPicPr>
          <p:nvPr/>
        </p:nvPicPr>
        <p:blipFill rotWithShape="1">
          <a:blip r:embed="rId2"/>
          <a:srcRect l="13211" t="9512" r="10734" b="17125"/>
          <a:stretch/>
        </p:blipFill>
        <p:spPr>
          <a:xfrm>
            <a:off x="6132249" y="980900"/>
            <a:ext cx="2907654" cy="2044828"/>
          </a:xfrm>
          <a:prstGeom prst="rect">
            <a:avLst/>
          </a:prstGeom>
        </p:spPr>
      </p:pic>
      <p:grpSp>
        <p:nvGrpSpPr>
          <p:cNvPr id="135" name="Group 134">
            <a:extLst>
              <a:ext uri="{FF2B5EF4-FFF2-40B4-BE49-F238E27FC236}">
                <a16:creationId xmlns:a16="http://schemas.microsoft.com/office/drawing/2014/main" id="{32CB5FBB-BEC1-44BF-9AB2-859BFC288FE2}"/>
              </a:ext>
            </a:extLst>
          </p:cNvPr>
          <p:cNvGrpSpPr/>
          <p:nvPr/>
        </p:nvGrpSpPr>
        <p:grpSpPr>
          <a:xfrm>
            <a:off x="405124" y="3194819"/>
            <a:ext cx="3627526" cy="3105422"/>
            <a:chOff x="636026" y="2975238"/>
            <a:chExt cx="3627526" cy="3105422"/>
          </a:xfrm>
        </p:grpSpPr>
        <p:pic>
          <p:nvPicPr>
            <p:cNvPr id="39" name="Picture 38">
              <a:extLst>
                <a:ext uri="{FF2B5EF4-FFF2-40B4-BE49-F238E27FC236}">
                  <a16:creationId xmlns:a16="http://schemas.microsoft.com/office/drawing/2014/main" id="{4191515B-9B4D-459D-B7A4-3A39DFE158E1}"/>
                </a:ext>
              </a:extLst>
            </p:cNvPr>
            <p:cNvPicPr>
              <a:picLocks noChangeAspect="1"/>
            </p:cNvPicPr>
            <p:nvPr/>
          </p:nvPicPr>
          <p:blipFill rotWithShape="1">
            <a:blip r:embed="rId3"/>
            <a:srcRect l="26142" t="17675" r="11731" b="18500"/>
            <a:stretch/>
          </p:blipFill>
          <p:spPr>
            <a:xfrm>
              <a:off x="1111323" y="3117191"/>
              <a:ext cx="3152229" cy="2864267"/>
            </a:xfrm>
            <a:prstGeom prst="rect">
              <a:avLst/>
            </a:prstGeom>
          </p:spPr>
        </p:pic>
        <p:cxnSp>
          <p:nvCxnSpPr>
            <p:cNvPr id="9" name="Straight Arrow Connector 8">
              <a:extLst>
                <a:ext uri="{FF2B5EF4-FFF2-40B4-BE49-F238E27FC236}">
                  <a16:creationId xmlns:a16="http://schemas.microsoft.com/office/drawing/2014/main" id="{C664CA5D-1C2C-4F34-B99D-1430C2C07C2E}"/>
                </a:ext>
              </a:extLst>
            </p:cNvPr>
            <p:cNvCxnSpPr>
              <a:cxnSpLocks/>
              <a:stCxn id="97" idx="2"/>
              <a:endCxn id="42" idx="6"/>
            </p:cNvCxnSpPr>
            <p:nvPr/>
          </p:nvCxnSpPr>
          <p:spPr>
            <a:xfrm flipH="1">
              <a:off x="1526304" y="3344570"/>
              <a:ext cx="1942107" cy="1072958"/>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464D704-0D28-43AB-A1E7-33A46EB18337}"/>
                </a:ext>
              </a:extLst>
            </p:cNvPr>
            <p:cNvCxnSpPr>
              <a:cxnSpLocks/>
              <a:stCxn id="97" idx="2"/>
              <a:endCxn id="41" idx="6"/>
            </p:cNvCxnSpPr>
            <p:nvPr/>
          </p:nvCxnSpPr>
          <p:spPr>
            <a:xfrm flipH="1">
              <a:off x="2374632" y="3344570"/>
              <a:ext cx="1093779" cy="378359"/>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C3BE3DE-9B17-45CA-A085-4BCD6AFB92B8}"/>
                </a:ext>
              </a:extLst>
            </p:cNvPr>
            <p:cNvCxnSpPr>
              <a:cxnSpLocks/>
              <a:stCxn id="97" idx="2"/>
              <a:endCxn id="43" idx="0"/>
            </p:cNvCxnSpPr>
            <p:nvPr/>
          </p:nvCxnSpPr>
          <p:spPr>
            <a:xfrm flipH="1">
              <a:off x="2905235" y="3344570"/>
              <a:ext cx="563176" cy="2027429"/>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77A6C96-4B5C-4F9A-84B4-A00DA15189FD}"/>
                </a:ext>
              </a:extLst>
            </p:cNvPr>
            <p:cNvCxnSpPr>
              <a:cxnSpLocks/>
              <a:stCxn id="97" idx="2"/>
              <a:endCxn id="40" idx="0"/>
            </p:cNvCxnSpPr>
            <p:nvPr/>
          </p:nvCxnSpPr>
          <p:spPr>
            <a:xfrm>
              <a:off x="3468411" y="3344570"/>
              <a:ext cx="491042" cy="1330780"/>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E18927CC-D201-43FC-BFE8-4305A8D157E9}"/>
                </a:ext>
              </a:extLst>
            </p:cNvPr>
            <p:cNvSpPr txBox="1"/>
            <p:nvPr/>
          </p:nvSpPr>
          <p:spPr>
            <a:xfrm>
              <a:off x="636026" y="5711328"/>
              <a:ext cx="1821781" cy="369332"/>
            </a:xfrm>
            <a:prstGeom prst="rect">
              <a:avLst/>
            </a:prstGeom>
            <a:noFill/>
          </p:spPr>
          <p:txBody>
            <a:bodyPr wrap="none" rtlCol="0">
              <a:spAutoFit/>
            </a:bodyPr>
            <a:lstStyle/>
            <a:p>
              <a:r>
                <a:rPr lang="en-US" dirty="0"/>
                <a:t>Cable strain relief</a:t>
              </a:r>
            </a:p>
          </p:txBody>
        </p:sp>
        <p:cxnSp>
          <p:nvCxnSpPr>
            <p:cNvPr id="21" name="Straight Arrow Connector 20">
              <a:extLst>
                <a:ext uri="{FF2B5EF4-FFF2-40B4-BE49-F238E27FC236}">
                  <a16:creationId xmlns:a16="http://schemas.microsoft.com/office/drawing/2014/main" id="{1E39E93E-53A3-4EE2-80BE-BFE41A306F95}"/>
                </a:ext>
              </a:extLst>
            </p:cNvPr>
            <p:cNvCxnSpPr>
              <a:cxnSpLocks/>
              <a:stCxn id="20" idx="0"/>
            </p:cNvCxnSpPr>
            <p:nvPr/>
          </p:nvCxnSpPr>
          <p:spPr>
            <a:xfrm flipV="1">
              <a:off x="1546917" y="5371999"/>
              <a:ext cx="305447" cy="339329"/>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F6E859DB-270A-4767-950D-7D0A1693A21B}"/>
                </a:ext>
              </a:extLst>
            </p:cNvPr>
            <p:cNvSpPr/>
            <p:nvPr/>
          </p:nvSpPr>
          <p:spPr>
            <a:xfrm>
              <a:off x="3841192" y="4675350"/>
              <a:ext cx="236521" cy="244545"/>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03E13C3-0978-496F-98D4-DC8E8EA3F154}"/>
                </a:ext>
              </a:extLst>
            </p:cNvPr>
            <p:cNvSpPr/>
            <p:nvPr/>
          </p:nvSpPr>
          <p:spPr>
            <a:xfrm>
              <a:off x="2138111" y="3600656"/>
              <a:ext cx="236521" cy="244545"/>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6BFA9C-22FF-4C1E-A2AC-215FDEDCA64C}"/>
                </a:ext>
              </a:extLst>
            </p:cNvPr>
            <p:cNvSpPr/>
            <p:nvPr/>
          </p:nvSpPr>
          <p:spPr>
            <a:xfrm>
              <a:off x="1289783" y="4295255"/>
              <a:ext cx="236521" cy="244545"/>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868E087-67F4-4E5A-B6E2-041532B163D7}"/>
                </a:ext>
              </a:extLst>
            </p:cNvPr>
            <p:cNvSpPr/>
            <p:nvPr/>
          </p:nvSpPr>
          <p:spPr>
            <a:xfrm>
              <a:off x="2786974" y="5371999"/>
              <a:ext cx="236521" cy="244545"/>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ED2A2FFA-E9E6-4F46-842F-6FB490930E1C}"/>
                </a:ext>
              </a:extLst>
            </p:cNvPr>
            <p:cNvSpPr txBox="1"/>
            <p:nvPr/>
          </p:nvSpPr>
          <p:spPr>
            <a:xfrm>
              <a:off x="2786974" y="2975238"/>
              <a:ext cx="1362874" cy="369332"/>
            </a:xfrm>
            <a:prstGeom prst="rect">
              <a:avLst/>
            </a:prstGeom>
            <a:noFill/>
          </p:spPr>
          <p:txBody>
            <a:bodyPr wrap="none" rtlCol="0">
              <a:spAutoFit/>
            </a:bodyPr>
            <a:lstStyle/>
            <a:p>
              <a:r>
                <a:rPr lang="en-US" dirty="0"/>
                <a:t>Access holes</a:t>
              </a:r>
            </a:p>
          </p:txBody>
        </p:sp>
      </p:grpSp>
      <p:grpSp>
        <p:nvGrpSpPr>
          <p:cNvPr id="136" name="Group 135">
            <a:extLst>
              <a:ext uri="{FF2B5EF4-FFF2-40B4-BE49-F238E27FC236}">
                <a16:creationId xmlns:a16="http://schemas.microsoft.com/office/drawing/2014/main" id="{2D277746-DA96-4B3F-B38D-2712794ACD37}"/>
              </a:ext>
            </a:extLst>
          </p:cNvPr>
          <p:cNvGrpSpPr/>
          <p:nvPr/>
        </p:nvGrpSpPr>
        <p:grpSpPr>
          <a:xfrm>
            <a:off x="4586505" y="3336772"/>
            <a:ext cx="4024376" cy="2905652"/>
            <a:chOff x="4623641" y="3193027"/>
            <a:chExt cx="4024376" cy="2905652"/>
          </a:xfrm>
        </p:grpSpPr>
        <p:pic>
          <p:nvPicPr>
            <p:cNvPr id="87" name="Picture 86">
              <a:extLst>
                <a:ext uri="{FF2B5EF4-FFF2-40B4-BE49-F238E27FC236}">
                  <a16:creationId xmlns:a16="http://schemas.microsoft.com/office/drawing/2014/main" id="{A82A4ED8-4B1E-4905-836C-EAA03659AF77}"/>
                </a:ext>
              </a:extLst>
            </p:cNvPr>
            <p:cNvPicPr>
              <a:picLocks noChangeAspect="1"/>
            </p:cNvPicPr>
            <p:nvPr/>
          </p:nvPicPr>
          <p:blipFill rotWithShape="1">
            <a:blip r:embed="rId4"/>
            <a:srcRect l="16084" t="19885" r="16148" b="14855"/>
            <a:stretch/>
          </p:blipFill>
          <p:spPr>
            <a:xfrm>
              <a:off x="5507750" y="3193027"/>
              <a:ext cx="3140267" cy="2674650"/>
            </a:xfrm>
            <a:prstGeom prst="rect">
              <a:avLst/>
            </a:prstGeom>
          </p:spPr>
        </p:pic>
        <p:sp>
          <p:nvSpPr>
            <p:cNvPr id="24" name="TextBox 23">
              <a:extLst>
                <a:ext uri="{FF2B5EF4-FFF2-40B4-BE49-F238E27FC236}">
                  <a16:creationId xmlns:a16="http://schemas.microsoft.com/office/drawing/2014/main" id="{75A26FCC-6166-4A1B-9A12-182E685D9057}"/>
                </a:ext>
              </a:extLst>
            </p:cNvPr>
            <p:cNvSpPr txBox="1"/>
            <p:nvPr/>
          </p:nvSpPr>
          <p:spPr>
            <a:xfrm>
              <a:off x="5387165" y="5452348"/>
              <a:ext cx="1247129" cy="646331"/>
            </a:xfrm>
            <a:prstGeom prst="rect">
              <a:avLst/>
            </a:prstGeom>
            <a:noFill/>
          </p:spPr>
          <p:txBody>
            <a:bodyPr wrap="square">
              <a:spAutoFit/>
            </a:bodyPr>
            <a:lstStyle/>
            <a:p>
              <a:pPr algn="ctr"/>
              <a:r>
                <a:rPr lang="en-US" dirty="0">
                  <a:latin typeface="DejaVuSans"/>
                </a:rPr>
                <a:t>Two 96-pin sockets</a:t>
              </a:r>
              <a:endParaRPr lang="en-US" dirty="0"/>
            </a:p>
          </p:txBody>
        </p:sp>
        <p:cxnSp>
          <p:nvCxnSpPr>
            <p:cNvPr id="25" name="Straight Arrow Connector 24">
              <a:extLst>
                <a:ext uri="{FF2B5EF4-FFF2-40B4-BE49-F238E27FC236}">
                  <a16:creationId xmlns:a16="http://schemas.microsoft.com/office/drawing/2014/main" id="{1AB24ED9-2164-4F20-B064-F04AFE07586F}"/>
                </a:ext>
              </a:extLst>
            </p:cNvPr>
            <p:cNvCxnSpPr>
              <a:cxnSpLocks/>
              <a:stCxn id="24" idx="0"/>
            </p:cNvCxnSpPr>
            <p:nvPr/>
          </p:nvCxnSpPr>
          <p:spPr>
            <a:xfrm flipV="1">
              <a:off x="6010730" y="4899741"/>
              <a:ext cx="205997" cy="552607"/>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D61223F-3332-40FD-B410-E4146C8C35E5}"/>
                </a:ext>
              </a:extLst>
            </p:cNvPr>
            <p:cNvCxnSpPr>
              <a:cxnSpLocks/>
              <a:stCxn id="24" idx="0"/>
            </p:cNvCxnSpPr>
            <p:nvPr/>
          </p:nvCxnSpPr>
          <p:spPr>
            <a:xfrm flipV="1">
              <a:off x="6010730" y="5280613"/>
              <a:ext cx="1220977" cy="171735"/>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68491368-9312-41CB-AD34-4517E82FA1B1}"/>
                </a:ext>
              </a:extLst>
            </p:cNvPr>
            <p:cNvSpPr/>
            <p:nvPr/>
          </p:nvSpPr>
          <p:spPr>
            <a:xfrm rot="1119999">
              <a:off x="6006339" y="3538408"/>
              <a:ext cx="236521" cy="331268"/>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60CD3F7-20FC-4AB1-A98D-213229006448}"/>
                </a:ext>
              </a:extLst>
            </p:cNvPr>
            <p:cNvSpPr/>
            <p:nvPr/>
          </p:nvSpPr>
          <p:spPr>
            <a:xfrm rot="1119999">
              <a:off x="5751065" y="4355280"/>
              <a:ext cx="236521" cy="331268"/>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4F70452-81C2-44E2-89C3-CF9957D0259C}"/>
                </a:ext>
              </a:extLst>
            </p:cNvPr>
            <p:cNvSpPr/>
            <p:nvPr/>
          </p:nvSpPr>
          <p:spPr>
            <a:xfrm rot="1119999">
              <a:off x="7979916" y="4468104"/>
              <a:ext cx="236521" cy="331268"/>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FC13EE2-B662-4C1C-B9E2-0BDC5891C79C}"/>
                </a:ext>
              </a:extLst>
            </p:cNvPr>
            <p:cNvSpPr/>
            <p:nvPr/>
          </p:nvSpPr>
          <p:spPr>
            <a:xfrm rot="1119999">
              <a:off x="7881751" y="5465586"/>
              <a:ext cx="236521" cy="331268"/>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EE13D82-B3F9-4D6D-AFC1-FC135450CB99}"/>
                </a:ext>
              </a:extLst>
            </p:cNvPr>
            <p:cNvSpPr txBox="1"/>
            <p:nvPr/>
          </p:nvSpPr>
          <p:spPr>
            <a:xfrm>
              <a:off x="4623641" y="3455763"/>
              <a:ext cx="1105493" cy="646331"/>
            </a:xfrm>
            <a:prstGeom prst="rect">
              <a:avLst/>
            </a:prstGeom>
            <a:noFill/>
          </p:spPr>
          <p:txBody>
            <a:bodyPr wrap="square" rtlCol="0">
              <a:spAutoFit/>
            </a:bodyPr>
            <a:lstStyle/>
            <a:p>
              <a:pPr algn="ctr"/>
              <a:r>
                <a:rPr lang="en-US" dirty="0"/>
                <a:t>Mounting screws</a:t>
              </a:r>
            </a:p>
          </p:txBody>
        </p:sp>
        <p:cxnSp>
          <p:nvCxnSpPr>
            <p:cNvPr id="118" name="Straight Arrow Connector 117">
              <a:extLst>
                <a:ext uri="{FF2B5EF4-FFF2-40B4-BE49-F238E27FC236}">
                  <a16:creationId xmlns:a16="http://schemas.microsoft.com/office/drawing/2014/main" id="{0329B0B7-8471-4624-9828-CD7902ACE3E1}"/>
                </a:ext>
              </a:extLst>
            </p:cNvPr>
            <p:cNvCxnSpPr>
              <a:cxnSpLocks/>
              <a:stCxn id="113" idx="3"/>
              <a:endCxn id="76" idx="2"/>
            </p:cNvCxnSpPr>
            <p:nvPr/>
          </p:nvCxnSpPr>
          <p:spPr>
            <a:xfrm flipV="1">
              <a:off x="5729134" y="3666191"/>
              <a:ext cx="283426" cy="112738"/>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FFF4A64C-6BB7-4342-9DFD-D510ADA758F5}"/>
                </a:ext>
              </a:extLst>
            </p:cNvPr>
            <p:cNvCxnSpPr>
              <a:cxnSpLocks/>
              <a:stCxn id="113" idx="3"/>
              <a:endCxn id="90" idx="1"/>
            </p:cNvCxnSpPr>
            <p:nvPr/>
          </p:nvCxnSpPr>
          <p:spPr>
            <a:xfrm>
              <a:off x="5729134" y="3778929"/>
              <a:ext cx="98454" cy="604261"/>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7FA259EC-1AD7-41E2-AD2D-D2101FAA0A67}"/>
                </a:ext>
              </a:extLst>
            </p:cNvPr>
            <p:cNvCxnSpPr>
              <a:cxnSpLocks/>
              <a:stCxn id="113" idx="3"/>
              <a:endCxn id="92" idx="2"/>
            </p:cNvCxnSpPr>
            <p:nvPr/>
          </p:nvCxnSpPr>
          <p:spPr>
            <a:xfrm>
              <a:off x="5729134" y="3778929"/>
              <a:ext cx="2158838" cy="1814440"/>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8E572B5C-55D0-472F-8336-81F6DA541042}"/>
                </a:ext>
              </a:extLst>
            </p:cNvPr>
            <p:cNvCxnSpPr>
              <a:cxnSpLocks/>
              <a:stCxn id="113" idx="3"/>
              <a:endCxn id="91" idx="2"/>
            </p:cNvCxnSpPr>
            <p:nvPr/>
          </p:nvCxnSpPr>
          <p:spPr>
            <a:xfrm>
              <a:off x="5729134" y="3778929"/>
              <a:ext cx="2257003" cy="816958"/>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6618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430122-7F71-47DC-A295-D43988F5F986}"/>
              </a:ext>
            </a:extLst>
          </p:cNvPr>
          <p:cNvSpPr>
            <a:spLocks noGrp="1"/>
          </p:cNvSpPr>
          <p:nvPr>
            <p:ph type="sldNum" sz="quarter" idx="12"/>
          </p:nvPr>
        </p:nvSpPr>
        <p:spPr/>
        <p:txBody>
          <a:bodyPr/>
          <a:lstStyle/>
          <a:p>
            <a:pPr>
              <a:defRPr/>
            </a:pPr>
            <a:fld id="{6D8C00E9-2E9A-4DA6-8FFA-479BC38D18B7}" type="slidenum">
              <a:rPr lang="en-US" smtClean="0"/>
              <a:pPr>
                <a:defRPr/>
              </a:pPr>
              <a:t>4</a:t>
            </a:fld>
            <a:endParaRPr lang="en-US"/>
          </a:p>
        </p:txBody>
      </p:sp>
      <p:sp>
        <p:nvSpPr>
          <p:cNvPr id="3" name="Footer Placeholder 2">
            <a:extLst>
              <a:ext uri="{FF2B5EF4-FFF2-40B4-BE49-F238E27FC236}">
                <a16:creationId xmlns:a16="http://schemas.microsoft.com/office/drawing/2014/main" id="{46650047-9267-4D53-AE39-ADFBFBB7D327}"/>
              </a:ext>
            </a:extLst>
          </p:cNvPr>
          <p:cNvSpPr>
            <a:spLocks noGrp="1"/>
          </p:cNvSpPr>
          <p:nvPr>
            <p:ph type="ftr" sz="quarter" idx="3"/>
          </p:nvPr>
        </p:nvSpPr>
        <p:spPr/>
        <p:txBody>
          <a:bodyPr/>
          <a:lstStyle/>
          <a:p>
            <a:pPr>
              <a:defRPr/>
            </a:pPr>
            <a:r>
              <a:rPr lang="en-US"/>
              <a:t>FD2 Bottom Drift Electronics Preliminary Design Review</a:t>
            </a:r>
            <a:endParaRPr lang="en-US" dirty="0"/>
          </a:p>
        </p:txBody>
      </p:sp>
      <p:pic>
        <p:nvPicPr>
          <p:cNvPr id="4" name="Picture 3">
            <a:extLst>
              <a:ext uri="{FF2B5EF4-FFF2-40B4-BE49-F238E27FC236}">
                <a16:creationId xmlns:a16="http://schemas.microsoft.com/office/drawing/2014/main" id="{CB2DD8E6-4808-48C9-B0E8-21B120C6E533}"/>
              </a:ext>
            </a:extLst>
          </p:cNvPr>
          <p:cNvPicPr>
            <a:picLocks noChangeAspect="1"/>
          </p:cNvPicPr>
          <p:nvPr/>
        </p:nvPicPr>
        <p:blipFill rotWithShape="1">
          <a:blip r:embed="rId2"/>
          <a:srcRect l="13558" t="18704" r="12569" b="18640"/>
          <a:stretch/>
        </p:blipFill>
        <p:spPr>
          <a:xfrm>
            <a:off x="467807" y="1709702"/>
            <a:ext cx="4368403" cy="2625755"/>
          </a:xfrm>
          <a:prstGeom prst="rect">
            <a:avLst/>
          </a:prstGeom>
        </p:spPr>
      </p:pic>
      <p:pic>
        <p:nvPicPr>
          <p:cNvPr id="5" name="Picture 4">
            <a:extLst>
              <a:ext uri="{FF2B5EF4-FFF2-40B4-BE49-F238E27FC236}">
                <a16:creationId xmlns:a16="http://schemas.microsoft.com/office/drawing/2014/main" id="{E2FA1A02-6880-4909-B5C1-B3AB05CFFE29}"/>
              </a:ext>
            </a:extLst>
          </p:cNvPr>
          <p:cNvPicPr>
            <a:picLocks noChangeAspect="1"/>
          </p:cNvPicPr>
          <p:nvPr/>
        </p:nvPicPr>
        <p:blipFill rotWithShape="1">
          <a:blip r:embed="rId3"/>
          <a:srcRect l="12844" t="18834" r="13558" b="31715"/>
          <a:stretch/>
        </p:blipFill>
        <p:spPr>
          <a:xfrm>
            <a:off x="360917" y="4336480"/>
            <a:ext cx="4133910" cy="1968483"/>
          </a:xfrm>
          <a:prstGeom prst="rect">
            <a:avLst/>
          </a:prstGeom>
        </p:spPr>
      </p:pic>
      <p:pic>
        <p:nvPicPr>
          <p:cNvPr id="6" name="Picture 5">
            <a:extLst>
              <a:ext uri="{FF2B5EF4-FFF2-40B4-BE49-F238E27FC236}">
                <a16:creationId xmlns:a16="http://schemas.microsoft.com/office/drawing/2014/main" id="{F70DEA8A-9F78-45B3-B971-FBF12C9AB9AF}"/>
              </a:ext>
            </a:extLst>
          </p:cNvPr>
          <p:cNvPicPr>
            <a:picLocks noChangeAspect="1"/>
          </p:cNvPicPr>
          <p:nvPr/>
        </p:nvPicPr>
        <p:blipFill rotWithShape="1">
          <a:blip r:embed="rId4"/>
          <a:srcRect l="12844" t="20674" r="12293" b="28867"/>
          <a:stretch/>
        </p:blipFill>
        <p:spPr>
          <a:xfrm>
            <a:off x="4808227" y="4312270"/>
            <a:ext cx="4133911" cy="1974695"/>
          </a:xfrm>
          <a:prstGeom prst="rect">
            <a:avLst/>
          </a:prstGeom>
        </p:spPr>
      </p:pic>
      <p:sp>
        <p:nvSpPr>
          <p:cNvPr id="8" name="TextBox 7">
            <a:extLst>
              <a:ext uri="{FF2B5EF4-FFF2-40B4-BE49-F238E27FC236}">
                <a16:creationId xmlns:a16="http://schemas.microsoft.com/office/drawing/2014/main" id="{915B9B4D-D96F-4E88-9A8F-2D204AFD3ADB}"/>
              </a:ext>
            </a:extLst>
          </p:cNvPr>
          <p:cNvSpPr txBox="1"/>
          <p:nvPr/>
        </p:nvSpPr>
        <p:spPr>
          <a:xfrm>
            <a:off x="666623" y="517292"/>
            <a:ext cx="7996532" cy="923330"/>
          </a:xfrm>
          <a:prstGeom prst="rect">
            <a:avLst/>
          </a:prstGeom>
          <a:noFill/>
        </p:spPr>
        <p:txBody>
          <a:bodyPr wrap="square">
            <a:spAutoFit/>
          </a:bodyPr>
          <a:lstStyle/>
          <a:p>
            <a:r>
              <a:rPr lang="en-US" dirty="0"/>
              <a:t>A bottom CRP consists of two CRUs. Each CRU is readout by 12 CE boxes. In total, 24 CE boxes per CRP. </a:t>
            </a:r>
            <a:r>
              <a:rPr lang="en-US" dirty="0">
                <a:latin typeface="DejaVuSans"/>
              </a:rPr>
              <a:t>The FEMBs are plugged into the CRP adapter boards via two 96-pin sockets. </a:t>
            </a:r>
            <a:endParaRPr lang="en-US" dirty="0"/>
          </a:p>
        </p:txBody>
      </p:sp>
      <p:pic>
        <p:nvPicPr>
          <p:cNvPr id="9" name="Picture 8">
            <a:extLst>
              <a:ext uri="{FF2B5EF4-FFF2-40B4-BE49-F238E27FC236}">
                <a16:creationId xmlns:a16="http://schemas.microsoft.com/office/drawing/2014/main" id="{DAA006BA-9FB0-4BD8-8BFD-2A1402856128}"/>
              </a:ext>
            </a:extLst>
          </p:cNvPr>
          <p:cNvPicPr>
            <a:picLocks noChangeAspect="1"/>
          </p:cNvPicPr>
          <p:nvPr/>
        </p:nvPicPr>
        <p:blipFill rotWithShape="1">
          <a:blip r:embed="rId5"/>
          <a:srcRect l="15688" t="21888" r="10918" b="15404"/>
          <a:stretch/>
        </p:blipFill>
        <p:spPr>
          <a:xfrm>
            <a:off x="5118084" y="1843943"/>
            <a:ext cx="3545071" cy="2146561"/>
          </a:xfrm>
          <a:prstGeom prst="rect">
            <a:avLst/>
          </a:prstGeom>
        </p:spPr>
      </p:pic>
      <p:sp>
        <p:nvSpPr>
          <p:cNvPr id="10" name="TextBox 9">
            <a:extLst>
              <a:ext uri="{FF2B5EF4-FFF2-40B4-BE49-F238E27FC236}">
                <a16:creationId xmlns:a16="http://schemas.microsoft.com/office/drawing/2014/main" id="{CF504A1F-020B-4B96-BFC7-03BC65824A4C}"/>
              </a:ext>
            </a:extLst>
          </p:cNvPr>
          <p:cNvSpPr txBox="1"/>
          <p:nvPr/>
        </p:nvSpPr>
        <p:spPr>
          <a:xfrm>
            <a:off x="3008566" y="1764282"/>
            <a:ext cx="1799660" cy="369332"/>
          </a:xfrm>
          <a:prstGeom prst="rect">
            <a:avLst/>
          </a:prstGeom>
          <a:noFill/>
        </p:spPr>
        <p:txBody>
          <a:bodyPr wrap="none" rtlCol="0">
            <a:spAutoFit/>
          </a:bodyPr>
          <a:lstStyle/>
          <a:p>
            <a:r>
              <a:rPr lang="en-US" dirty="0"/>
              <a:t>Composite frame</a:t>
            </a:r>
          </a:p>
        </p:txBody>
      </p:sp>
      <p:cxnSp>
        <p:nvCxnSpPr>
          <p:cNvPr id="11" name="Straight Arrow Connector 10">
            <a:extLst>
              <a:ext uri="{FF2B5EF4-FFF2-40B4-BE49-F238E27FC236}">
                <a16:creationId xmlns:a16="http://schemas.microsoft.com/office/drawing/2014/main" id="{BAD3DBA8-037C-4617-9187-D23E63B900EB}"/>
              </a:ext>
            </a:extLst>
          </p:cNvPr>
          <p:cNvCxnSpPr>
            <a:stCxn id="10" idx="2"/>
          </p:cNvCxnSpPr>
          <p:nvPr/>
        </p:nvCxnSpPr>
        <p:spPr>
          <a:xfrm flipH="1">
            <a:off x="3523080" y="2133614"/>
            <a:ext cx="385316" cy="42127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D7EE4AF-77FB-44DA-AB1A-E6E5F440A714}"/>
              </a:ext>
            </a:extLst>
          </p:cNvPr>
          <p:cNvSpPr txBox="1"/>
          <p:nvPr/>
        </p:nvSpPr>
        <p:spPr>
          <a:xfrm>
            <a:off x="3462115" y="4184933"/>
            <a:ext cx="1374094" cy="369332"/>
          </a:xfrm>
          <a:prstGeom prst="rect">
            <a:avLst/>
          </a:prstGeom>
          <a:noFill/>
        </p:spPr>
        <p:txBody>
          <a:bodyPr wrap="none" rtlCol="0">
            <a:spAutoFit/>
          </a:bodyPr>
          <a:lstStyle/>
          <a:p>
            <a:r>
              <a:rPr lang="en-US" dirty="0"/>
              <a:t>Anode plane</a:t>
            </a:r>
          </a:p>
        </p:txBody>
      </p:sp>
      <p:cxnSp>
        <p:nvCxnSpPr>
          <p:cNvPr id="13" name="Straight Arrow Connector 12">
            <a:extLst>
              <a:ext uri="{FF2B5EF4-FFF2-40B4-BE49-F238E27FC236}">
                <a16:creationId xmlns:a16="http://schemas.microsoft.com/office/drawing/2014/main" id="{DC6CCA02-E4FE-4288-9E6D-654618868B41}"/>
              </a:ext>
            </a:extLst>
          </p:cNvPr>
          <p:cNvCxnSpPr>
            <a:cxnSpLocks/>
            <a:stCxn id="12" idx="0"/>
          </p:cNvCxnSpPr>
          <p:nvPr/>
        </p:nvCxnSpPr>
        <p:spPr>
          <a:xfrm flipH="1" flipV="1">
            <a:off x="3791252" y="3753153"/>
            <a:ext cx="357911" cy="43178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B655A02-5433-44DB-92EF-670DE883E6F5}"/>
              </a:ext>
            </a:extLst>
          </p:cNvPr>
          <p:cNvSpPr txBox="1"/>
          <p:nvPr/>
        </p:nvSpPr>
        <p:spPr>
          <a:xfrm>
            <a:off x="555352" y="3527550"/>
            <a:ext cx="811761" cy="369332"/>
          </a:xfrm>
          <a:prstGeom prst="rect">
            <a:avLst/>
          </a:prstGeom>
          <a:noFill/>
        </p:spPr>
        <p:txBody>
          <a:bodyPr wrap="none" rtlCol="0">
            <a:spAutoFit/>
          </a:bodyPr>
          <a:lstStyle/>
          <a:p>
            <a:r>
              <a:rPr lang="en-US" dirty="0"/>
              <a:t>CE box</a:t>
            </a:r>
          </a:p>
        </p:txBody>
      </p:sp>
      <p:cxnSp>
        <p:nvCxnSpPr>
          <p:cNvPr id="15" name="Straight Arrow Connector 14">
            <a:extLst>
              <a:ext uri="{FF2B5EF4-FFF2-40B4-BE49-F238E27FC236}">
                <a16:creationId xmlns:a16="http://schemas.microsoft.com/office/drawing/2014/main" id="{3C13E5F5-1AAC-48ED-A304-2C63D228E410}"/>
              </a:ext>
            </a:extLst>
          </p:cNvPr>
          <p:cNvCxnSpPr>
            <a:cxnSpLocks/>
            <a:stCxn id="14" idx="0"/>
          </p:cNvCxnSpPr>
          <p:nvPr/>
        </p:nvCxnSpPr>
        <p:spPr>
          <a:xfrm flipV="1">
            <a:off x="961232" y="2994688"/>
            <a:ext cx="336734" cy="532863"/>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C84B5A4-A966-4912-8F0C-482E0604AA6B}"/>
              </a:ext>
            </a:extLst>
          </p:cNvPr>
          <p:cNvSpPr txBox="1"/>
          <p:nvPr/>
        </p:nvSpPr>
        <p:spPr>
          <a:xfrm>
            <a:off x="1253515" y="5702574"/>
            <a:ext cx="580608" cy="369332"/>
          </a:xfrm>
          <a:prstGeom prst="rect">
            <a:avLst/>
          </a:prstGeom>
          <a:noFill/>
        </p:spPr>
        <p:txBody>
          <a:bodyPr wrap="none" rtlCol="0">
            <a:spAutoFit/>
          </a:bodyPr>
          <a:lstStyle/>
          <a:p>
            <a:r>
              <a:rPr lang="en-US" dirty="0"/>
              <a:t>CRU</a:t>
            </a:r>
          </a:p>
        </p:txBody>
      </p:sp>
      <p:sp>
        <p:nvSpPr>
          <p:cNvPr id="17" name="TextBox 16">
            <a:extLst>
              <a:ext uri="{FF2B5EF4-FFF2-40B4-BE49-F238E27FC236}">
                <a16:creationId xmlns:a16="http://schemas.microsoft.com/office/drawing/2014/main" id="{AC9E1EFA-96F6-44CC-9989-29985B029349}"/>
              </a:ext>
            </a:extLst>
          </p:cNvPr>
          <p:cNvSpPr txBox="1"/>
          <p:nvPr/>
        </p:nvSpPr>
        <p:spPr>
          <a:xfrm>
            <a:off x="5330711" y="5731619"/>
            <a:ext cx="551754" cy="369332"/>
          </a:xfrm>
          <a:prstGeom prst="rect">
            <a:avLst/>
          </a:prstGeom>
          <a:noFill/>
        </p:spPr>
        <p:txBody>
          <a:bodyPr wrap="none" rtlCol="0">
            <a:spAutoFit/>
          </a:bodyPr>
          <a:lstStyle/>
          <a:p>
            <a:r>
              <a:rPr lang="en-US" dirty="0"/>
              <a:t>CRP</a:t>
            </a:r>
          </a:p>
        </p:txBody>
      </p:sp>
      <p:sp>
        <p:nvSpPr>
          <p:cNvPr id="18" name="TextBox 17">
            <a:extLst>
              <a:ext uri="{FF2B5EF4-FFF2-40B4-BE49-F238E27FC236}">
                <a16:creationId xmlns:a16="http://schemas.microsoft.com/office/drawing/2014/main" id="{B5C7BA08-34E0-4C2F-9DAC-DCF9795E20EE}"/>
              </a:ext>
            </a:extLst>
          </p:cNvPr>
          <p:cNvSpPr txBox="1"/>
          <p:nvPr/>
        </p:nvSpPr>
        <p:spPr>
          <a:xfrm>
            <a:off x="5108852" y="3816170"/>
            <a:ext cx="1546962" cy="369332"/>
          </a:xfrm>
          <a:prstGeom prst="rect">
            <a:avLst/>
          </a:prstGeom>
          <a:noFill/>
        </p:spPr>
        <p:txBody>
          <a:bodyPr wrap="none" rtlCol="0">
            <a:spAutoFit/>
          </a:bodyPr>
          <a:lstStyle/>
          <a:p>
            <a:r>
              <a:rPr lang="en-US" dirty="0"/>
              <a:t>Adapter board</a:t>
            </a:r>
          </a:p>
        </p:txBody>
      </p:sp>
      <p:cxnSp>
        <p:nvCxnSpPr>
          <p:cNvPr id="19" name="Straight Arrow Connector 18">
            <a:extLst>
              <a:ext uri="{FF2B5EF4-FFF2-40B4-BE49-F238E27FC236}">
                <a16:creationId xmlns:a16="http://schemas.microsoft.com/office/drawing/2014/main" id="{9BF3447F-2575-4CCD-8181-6847B64823D2}"/>
              </a:ext>
            </a:extLst>
          </p:cNvPr>
          <p:cNvCxnSpPr>
            <a:cxnSpLocks/>
            <a:stCxn id="18" idx="0"/>
          </p:cNvCxnSpPr>
          <p:nvPr/>
        </p:nvCxnSpPr>
        <p:spPr>
          <a:xfrm flipV="1">
            <a:off x="5882333" y="3212214"/>
            <a:ext cx="656716" cy="603956"/>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DEA1D7C-A823-4380-93A1-CED6EE654021}"/>
              </a:ext>
            </a:extLst>
          </p:cNvPr>
          <p:cNvSpPr txBox="1"/>
          <p:nvPr/>
        </p:nvSpPr>
        <p:spPr>
          <a:xfrm>
            <a:off x="7303299" y="3816170"/>
            <a:ext cx="1632498" cy="369332"/>
          </a:xfrm>
          <a:prstGeom prst="rect">
            <a:avLst/>
          </a:prstGeom>
          <a:noFill/>
        </p:spPr>
        <p:txBody>
          <a:bodyPr wrap="none" rtlCol="0">
            <a:spAutoFit/>
          </a:bodyPr>
          <a:lstStyle/>
          <a:p>
            <a:r>
              <a:rPr lang="en-US" dirty="0"/>
              <a:t>FEMB in CE box</a:t>
            </a:r>
          </a:p>
        </p:txBody>
      </p:sp>
      <p:cxnSp>
        <p:nvCxnSpPr>
          <p:cNvPr id="21" name="Straight Arrow Connector 20">
            <a:extLst>
              <a:ext uri="{FF2B5EF4-FFF2-40B4-BE49-F238E27FC236}">
                <a16:creationId xmlns:a16="http://schemas.microsoft.com/office/drawing/2014/main" id="{33E34A7F-42ED-4F61-95B4-141F165E5C2D}"/>
              </a:ext>
            </a:extLst>
          </p:cNvPr>
          <p:cNvCxnSpPr>
            <a:cxnSpLocks/>
            <a:stCxn id="20" idx="0"/>
          </p:cNvCxnSpPr>
          <p:nvPr/>
        </p:nvCxnSpPr>
        <p:spPr>
          <a:xfrm flipH="1" flipV="1">
            <a:off x="7546398" y="2793350"/>
            <a:ext cx="573150" cy="1022820"/>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11DC3E3-FE18-405F-93DE-A6995A3CA72F}"/>
              </a:ext>
            </a:extLst>
          </p:cNvPr>
          <p:cNvSpPr txBox="1"/>
          <p:nvPr/>
        </p:nvSpPr>
        <p:spPr>
          <a:xfrm>
            <a:off x="195163" y="1524012"/>
            <a:ext cx="1541256" cy="369332"/>
          </a:xfrm>
          <a:prstGeom prst="rect">
            <a:avLst/>
          </a:prstGeom>
          <a:noFill/>
        </p:spPr>
        <p:txBody>
          <a:bodyPr wrap="none" rtlCol="0">
            <a:spAutoFit/>
          </a:bodyPr>
          <a:lstStyle/>
          <a:p>
            <a:r>
              <a:rPr lang="en-US" u="sng" dirty="0"/>
              <a:t>Exploded view</a:t>
            </a:r>
          </a:p>
        </p:txBody>
      </p:sp>
      <p:sp>
        <p:nvSpPr>
          <p:cNvPr id="23" name="Title 3">
            <a:extLst>
              <a:ext uri="{FF2B5EF4-FFF2-40B4-BE49-F238E27FC236}">
                <a16:creationId xmlns:a16="http://schemas.microsoft.com/office/drawing/2014/main" id="{002C25F3-D301-4B60-83D3-A80E7CAEE8AD}"/>
              </a:ext>
            </a:extLst>
          </p:cNvPr>
          <p:cNvSpPr txBox="1">
            <a:spLocks/>
          </p:cNvSpPr>
          <p:nvPr/>
        </p:nvSpPr>
        <p:spPr>
          <a:xfrm>
            <a:off x="438315" y="188641"/>
            <a:ext cx="8229600"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CE Box and Installation</a:t>
            </a:r>
            <a:endParaRPr lang="en-GB" dirty="0"/>
          </a:p>
        </p:txBody>
      </p:sp>
    </p:spTree>
    <p:extLst>
      <p:ext uri="{BB962C8B-B14F-4D97-AF65-F5344CB8AC3E}">
        <p14:creationId xmlns:p14="http://schemas.microsoft.com/office/powerpoint/2010/main" val="315283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E5BC339-F435-4D96-A369-BA86F1A9DB8F}"/>
              </a:ext>
            </a:extLst>
          </p:cNvPr>
          <p:cNvPicPr>
            <a:picLocks noChangeAspect="1"/>
          </p:cNvPicPr>
          <p:nvPr/>
        </p:nvPicPr>
        <p:blipFill rotWithShape="1">
          <a:blip r:embed="rId2"/>
          <a:srcRect l="19583" t="28711" r="18125" b="18066"/>
          <a:stretch/>
        </p:blipFill>
        <p:spPr>
          <a:xfrm>
            <a:off x="733242" y="2593363"/>
            <a:ext cx="2821560" cy="1792964"/>
          </a:xfrm>
          <a:prstGeom prst="rect">
            <a:avLst/>
          </a:prstGeom>
        </p:spPr>
      </p:pic>
      <p:pic>
        <p:nvPicPr>
          <p:cNvPr id="13" name="Picture 12">
            <a:extLst>
              <a:ext uri="{FF2B5EF4-FFF2-40B4-BE49-F238E27FC236}">
                <a16:creationId xmlns:a16="http://schemas.microsoft.com/office/drawing/2014/main" id="{A8A7329E-E19F-4202-8510-1015A3501E13}"/>
              </a:ext>
            </a:extLst>
          </p:cNvPr>
          <p:cNvPicPr>
            <a:picLocks noChangeAspect="1"/>
          </p:cNvPicPr>
          <p:nvPr/>
        </p:nvPicPr>
        <p:blipFill rotWithShape="1">
          <a:blip r:embed="rId3"/>
          <a:srcRect l="6595" t="8889" r="5591" b="8055"/>
          <a:stretch/>
        </p:blipFill>
        <p:spPr>
          <a:xfrm>
            <a:off x="879220" y="4401367"/>
            <a:ext cx="2664080" cy="1920602"/>
          </a:xfrm>
          <a:prstGeom prst="rect">
            <a:avLst/>
          </a:prstGeom>
        </p:spPr>
      </p:pic>
      <p:sp>
        <p:nvSpPr>
          <p:cNvPr id="2" name="Slide Number Placeholder 1">
            <a:extLst>
              <a:ext uri="{FF2B5EF4-FFF2-40B4-BE49-F238E27FC236}">
                <a16:creationId xmlns:a16="http://schemas.microsoft.com/office/drawing/2014/main" id="{BFF36E56-275C-413F-8614-1935549A1FAD}"/>
              </a:ext>
            </a:extLst>
          </p:cNvPr>
          <p:cNvSpPr>
            <a:spLocks noGrp="1"/>
          </p:cNvSpPr>
          <p:nvPr>
            <p:ph type="sldNum" sz="quarter" idx="12"/>
          </p:nvPr>
        </p:nvSpPr>
        <p:spPr/>
        <p:txBody>
          <a:bodyPr/>
          <a:lstStyle/>
          <a:p>
            <a:pPr>
              <a:defRPr/>
            </a:pPr>
            <a:fld id="{6D8C00E9-2E9A-4DA6-8FFA-479BC38D18B7}" type="slidenum">
              <a:rPr lang="en-US" smtClean="0"/>
              <a:pPr>
                <a:defRPr/>
              </a:pPr>
              <a:t>5</a:t>
            </a:fld>
            <a:endParaRPr lang="en-US"/>
          </a:p>
        </p:txBody>
      </p:sp>
      <p:sp>
        <p:nvSpPr>
          <p:cNvPr id="3" name="Footer Placeholder 2">
            <a:extLst>
              <a:ext uri="{FF2B5EF4-FFF2-40B4-BE49-F238E27FC236}">
                <a16:creationId xmlns:a16="http://schemas.microsoft.com/office/drawing/2014/main" id="{4A869FEE-B957-4E1D-815A-8D3C8C5860B5}"/>
              </a:ext>
            </a:extLst>
          </p:cNvPr>
          <p:cNvSpPr>
            <a:spLocks noGrp="1"/>
          </p:cNvSpPr>
          <p:nvPr>
            <p:ph type="ftr" sz="quarter" idx="3"/>
          </p:nvPr>
        </p:nvSpPr>
        <p:spPr/>
        <p:txBody>
          <a:bodyPr/>
          <a:lstStyle/>
          <a:p>
            <a:pPr>
              <a:defRPr/>
            </a:pPr>
            <a:r>
              <a:rPr lang="en-US"/>
              <a:t>FD2 Bottom Drift Electronics Preliminary Design Review</a:t>
            </a:r>
            <a:endParaRPr lang="en-US" dirty="0"/>
          </a:p>
        </p:txBody>
      </p:sp>
      <p:sp>
        <p:nvSpPr>
          <p:cNvPr id="4" name="Title 3">
            <a:extLst>
              <a:ext uri="{FF2B5EF4-FFF2-40B4-BE49-F238E27FC236}">
                <a16:creationId xmlns:a16="http://schemas.microsoft.com/office/drawing/2014/main" id="{69015778-D0AA-4B2F-BA41-1D33F9CB7C5C}"/>
              </a:ext>
            </a:extLst>
          </p:cNvPr>
          <p:cNvSpPr txBox="1">
            <a:spLocks/>
          </p:cNvSpPr>
          <p:nvPr/>
        </p:nvSpPr>
        <p:spPr>
          <a:xfrm>
            <a:off x="363019" y="213691"/>
            <a:ext cx="8229600"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Bottom CRP Patch Panel and Cabling</a:t>
            </a:r>
            <a:endParaRPr lang="en-GB" dirty="0"/>
          </a:p>
        </p:txBody>
      </p:sp>
      <p:sp>
        <p:nvSpPr>
          <p:cNvPr id="5" name="TextBox 4">
            <a:extLst>
              <a:ext uri="{FF2B5EF4-FFF2-40B4-BE49-F238E27FC236}">
                <a16:creationId xmlns:a16="http://schemas.microsoft.com/office/drawing/2014/main" id="{E4E573BD-E3E8-411B-9AB2-C942FC0A19C0}"/>
              </a:ext>
            </a:extLst>
          </p:cNvPr>
          <p:cNvSpPr txBox="1"/>
          <p:nvPr/>
        </p:nvSpPr>
        <p:spPr>
          <a:xfrm>
            <a:off x="363019" y="628350"/>
            <a:ext cx="8494274" cy="1200329"/>
          </a:xfrm>
          <a:prstGeom prst="rect">
            <a:avLst/>
          </a:prstGeom>
          <a:noFill/>
        </p:spPr>
        <p:txBody>
          <a:bodyPr wrap="square" rtlCol="0">
            <a:spAutoFit/>
          </a:bodyPr>
          <a:lstStyle/>
          <a:p>
            <a:r>
              <a:rPr lang="en-US" dirty="0"/>
              <a:t>Patch panels are mounted on the CRP composite frame. A patch panel provides an interface between the CRP cabling and the cryostat cabling. One side of the patch panel receives Mini-SAS cables from the CE boxes. The other side of the patch panel receives </a:t>
            </a:r>
            <a:r>
              <a:rPr lang="en-US" dirty="0" err="1"/>
              <a:t>Samtec</a:t>
            </a:r>
            <a:r>
              <a:rPr lang="en-US" dirty="0"/>
              <a:t> cables from cryostat cabling.</a:t>
            </a:r>
          </a:p>
        </p:txBody>
      </p:sp>
      <p:sp>
        <p:nvSpPr>
          <p:cNvPr id="9" name="TextBox 8">
            <a:extLst>
              <a:ext uri="{FF2B5EF4-FFF2-40B4-BE49-F238E27FC236}">
                <a16:creationId xmlns:a16="http://schemas.microsoft.com/office/drawing/2014/main" id="{43D6D11F-B777-469D-95DA-B91AAE298A36}"/>
              </a:ext>
            </a:extLst>
          </p:cNvPr>
          <p:cNvSpPr txBox="1"/>
          <p:nvPr/>
        </p:nvSpPr>
        <p:spPr>
          <a:xfrm>
            <a:off x="5576680" y="2227460"/>
            <a:ext cx="2569030" cy="646331"/>
          </a:xfrm>
          <a:prstGeom prst="rect">
            <a:avLst/>
          </a:prstGeom>
          <a:noFill/>
        </p:spPr>
        <p:txBody>
          <a:bodyPr wrap="square" rtlCol="0">
            <a:spAutoFit/>
          </a:bodyPr>
          <a:lstStyle/>
          <a:p>
            <a:r>
              <a:rPr lang="en-US" dirty="0"/>
              <a:t>Patch panels installed on CRP composite frame</a:t>
            </a:r>
          </a:p>
        </p:txBody>
      </p:sp>
      <p:pic>
        <p:nvPicPr>
          <p:cNvPr id="26" name="Picture 25">
            <a:extLst>
              <a:ext uri="{FF2B5EF4-FFF2-40B4-BE49-F238E27FC236}">
                <a16:creationId xmlns:a16="http://schemas.microsoft.com/office/drawing/2014/main" id="{8C988614-0446-4592-AB7F-78332BF6CD68}"/>
              </a:ext>
            </a:extLst>
          </p:cNvPr>
          <p:cNvPicPr>
            <a:picLocks noChangeAspect="1"/>
          </p:cNvPicPr>
          <p:nvPr/>
        </p:nvPicPr>
        <p:blipFill>
          <a:blip r:embed="rId4"/>
          <a:stretch>
            <a:fillRect/>
          </a:stretch>
        </p:blipFill>
        <p:spPr>
          <a:xfrm>
            <a:off x="4477819" y="3008772"/>
            <a:ext cx="4098753" cy="3124200"/>
          </a:xfrm>
          <a:prstGeom prst="rect">
            <a:avLst/>
          </a:prstGeom>
        </p:spPr>
      </p:pic>
      <p:sp>
        <p:nvSpPr>
          <p:cNvPr id="8" name="TextBox 7">
            <a:extLst>
              <a:ext uri="{FF2B5EF4-FFF2-40B4-BE49-F238E27FC236}">
                <a16:creationId xmlns:a16="http://schemas.microsoft.com/office/drawing/2014/main" id="{AA5B36E2-C1EF-45C1-BC17-BE335FD5E9CC}"/>
              </a:ext>
            </a:extLst>
          </p:cNvPr>
          <p:cNvSpPr txBox="1"/>
          <p:nvPr/>
        </p:nvSpPr>
        <p:spPr>
          <a:xfrm>
            <a:off x="1058180" y="2069461"/>
            <a:ext cx="2197781" cy="369332"/>
          </a:xfrm>
          <a:prstGeom prst="rect">
            <a:avLst/>
          </a:prstGeom>
          <a:noFill/>
        </p:spPr>
        <p:txBody>
          <a:bodyPr wrap="none" rtlCol="0">
            <a:spAutoFit/>
          </a:bodyPr>
          <a:lstStyle/>
          <a:p>
            <a:r>
              <a:rPr lang="en-US" dirty="0"/>
              <a:t>Patch panel assembly</a:t>
            </a:r>
          </a:p>
        </p:txBody>
      </p:sp>
      <p:sp>
        <p:nvSpPr>
          <p:cNvPr id="31" name="TextBox 30">
            <a:extLst>
              <a:ext uri="{FF2B5EF4-FFF2-40B4-BE49-F238E27FC236}">
                <a16:creationId xmlns:a16="http://schemas.microsoft.com/office/drawing/2014/main" id="{85E8F30E-0BE2-47C7-989B-6C350B4DFF21}"/>
              </a:ext>
            </a:extLst>
          </p:cNvPr>
          <p:cNvSpPr txBox="1"/>
          <p:nvPr/>
        </p:nvSpPr>
        <p:spPr>
          <a:xfrm>
            <a:off x="2330067" y="2689125"/>
            <a:ext cx="1081065" cy="369332"/>
          </a:xfrm>
          <a:prstGeom prst="rect">
            <a:avLst/>
          </a:prstGeom>
          <a:noFill/>
        </p:spPr>
        <p:txBody>
          <a:bodyPr wrap="none" rtlCol="0">
            <a:spAutoFit/>
          </a:bodyPr>
          <a:lstStyle/>
          <a:p>
            <a:r>
              <a:rPr lang="en-US" dirty="0"/>
              <a:t>To FEMBs</a:t>
            </a:r>
          </a:p>
        </p:txBody>
      </p:sp>
      <p:sp>
        <p:nvSpPr>
          <p:cNvPr id="32" name="TextBox 31">
            <a:extLst>
              <a:ext uri="{FF2B5EF4-FFF2-40B4-BE49-F238E27FC236}">
                <a16:creationId xmlns:a16="http://schemas.microsoft.com/office/drawing/2014/main" id="{A604E6EB-912D-441E-AE46-47C23953ACFC}"/>
              </a:ext>
            </a:extLst>
          </p:cNvPr>
          <p:cNvSpPr txBox="1"/>
          <p:nvPr/>
        </p:nvSpPr>
        <p:spPr>
          <a:xfrm>
            <a:off x="230261" y="3912229"/>
            <a:ext cx="1655838" cy="369332"/>
          </a:xfrm>
          <a:prstGeom prst="rect">
            <a:avLst/>
          </a:prstGeom>
          <a:noFill/>
        </p:spPr>
        <p:txBody>
          <a:bodyPr wrap="none" rtlCol="0">
            <a:spAutoFit/>
          </a:bodyPr>
          <a:lstStyle/>
          <a:p>
            <a:r>
              <a:rPr lang="en-US" dirty="0"/>
              <a:t>To Feedthrough</a:t>
            </a:r>
          </a:p>
        </p:txBody>
      </p:sp>
    </p:spTree>
    <p:extLst>
      <p:ext uri="{BB962C8B-B14F-4D97-AF65-F5344CB8AC3E}">
        <p14:creationId xmlns:p14="http://schemas.microsoft.com/office/powerpoint/2010/main" val="320449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DD4DC-7159-44FB-9582-5357C9D8CBFA}"/>
              </a:ext>
            </a:extLst>
          </p:cNvPr>
          <p:cNvSpPr>
            <a:spLocks noGrp="1"/>
          </p:cNvSpPr>
          <p:nvPr>
            <p:ph type="sldNum" sz="quarter" idx="12"/>
          </p:nvPr>
        </p:nvSpPr>
        <p:spPr/>
        <p:txBody>
          <a:bodyPr/>
          <a:lstStyle/>
          <a:p>
            <a:pPr>
              <a:defRPr/>
            </a:pPr>
            <a:fld id="{6D8C00E9-2E9A-4DA6-8FFA-479BC38D18B7}" type="slidenum">
              <a:rPr lang="en-US" smtClean="0"/>
              <a:pPr>
                <a:defRPr/>
              </a:pPr>
              <a:t>6</a:t>
            </a:fld>
            <a:endParaRPr lang="en-US"/>
          </a:p>
        </p:txBody>
      </p:sp>
      <p:sp>
        <p:nvSpPr>
          <p:cNvPr id="3" name="Footer Placeholder 2">
            <a:extLst>
              <a:ext uri="{FF2B5EF4-FFF2-40B4-BE49-F238E27FC236}">
                <a16:creationId xmlns:a16="http://schemas.microsoft.com/office/drawing/2014/main" id="{A0CBC552-FCEF-4265-9B73-D6FFDBE77E13}"/>
              </a:ext>
            </a:extLst>
          </p:cNvPr>
          <p:cNvSpPr>
            <a:spLocks noGrp="1"/>
          </p:cNvSpPr>
          <p:nvPr>
            <p:ph type="ftr" sz="quarter" idx="3"/>
          </p:nvPr>
        </p:nvSpPr>
        <p:spPr/>
        <p:txBody>
          <a:bodyPr/>
          <a:lstStyle/>
          <a:p>
            <a:pPr>
              <a:defRPr/>
            </a:pPr>
            <a:r>
              <a:rPr lang="en-US"/>
              <a:t>FD2 Bottom Drift Electronics Preliminary Design Review</a:t>
            </a:r>
            <a:endParaRPr lang="en-US" dirty="0"/>
          </a:p>
        </p:txBody>
      </p:sp>
      <p:pic>
        <p:nvPicPr>
          <p:cNvPr id="5" name="Picture 4">
            <a:extLst>
              <a:ext uri="{FF2B5EF4-FFF2-40B4-BE49-F238E27FC236}">
                <a16:creationId xmlns:a16="http://schemas.microsoft.com/office/drawing/2014/main" id="{7D32BE9F-2291-4DC4-8DBF-F93CAC06E7EC}"/>
              </a:ext>
            </a:extLst>
          </p:cNvPr>
          <p:cNvPicPr>
            <a:picLocks noChangeAspect="1"/>
          </p:cNvPicPr>
          <p:nvPr/>
        </p:nvPicPr>
        <p:blipFill rotWithShape="1">
          <a:blip r:embed="rId2"/>
          <a:srcRect l="15937" t="19606" r="15000" b="18906"/>
          <a:stretch/>
        </p:blipFill>
        <p:spPr>
          <a:xfrm>
            <a:off x="3905249" y="2313817"/>
            <a:ext cx="4892515" cy="3239539"/>
          </a:xfrm>
          <a:prstGeom prst="rect">
            <a:avLst/>
          </a:prstGeom>
        </p:spPr>
      </p:pic>
      <p:sp>
        <p:nvSpPr>
          <p:cNvPr id="8" name="TextBox 7">
            <a:extLst>
              <a:ext uri="{FF2B5EF4-FFF2-40B4-BE49-F238E27FC236}">
                <a16:creationId xmlns:a16="http://schemas.microsoft.com/office/drawing/2014/main" id="{FADE7D35-8D02-4912-B258-36563B596F2D}"/>
              </a:ext>
            </a:extLst>
          </p:cNvPr>
          <p:cNvSpPr txBox="1"/>
          <p:nvPr/>
        </p:nvSpPr>
        <p:spPr>
          <a:xfrm>
            <a:off x="7077074" y="2393011"/>
            <a:ext cx="1081065" cy="369332"/>
          </a:xfrm>
          <a:prstGeom prst="rect">
            <a:avLst/>
          </a:prstGeom>
          <a:noFill/>
        </p:spPr>
        <p:txBody>
          <a:bodyPr wrap="none" rtlCol="0">
            <a:spAutoFit/>
          </a:bodyPr>
          <a:lstStyle/>
          <a:p>
            <a:r>
              <a:rPr lang="en-US" dirty="0"/>
              <a:t>To FEMBs</a:t>
            </a:r>
          </a:p>
        </p:txBody>
      </p:sp>
      <p:sp>
        <p:nvSpPr>
          <p:cNvPr id="9" name="TextBox 8">
            <a:extLst>
              <a:ext uri="{FF2B5EF4-FFF2-40B4-BE49-F238E27FC236}">
                <a16:creationId xmlns:a16="http://schemas.microsoft.com/office/drawing/2014/main" id="{B96DF795-DF55-40EF-A008-B3D3584F4048}"/>
              </a:ext>
            </a:extLst>
          </p:cNvPr>
          <p:cNvSpPr txBox="1"/>
          <p:nvPr/>
        </p:nvSpPr>
        <p:spPr>
          <a:xfrm>
            <a:off x="3905249" y="5046711"/>
            <a:ext cx="1655838" cy="369332"/>
          </a:xfrm>
          <a:prstGeom prst="rect">
            <a:avLst/>
          </a:prstGeom>
          <a:noFill/>
        </p:spPr>
        <p:txBody>
          <a:bodyPr wrap="none" rtlCol="0">
            <a:spAutoFit/>
          </a:bodyPr>
          <a:lstStyle/>
          <a:p>
            <a:r>
              <a:rPr lang="en-US" dirty="0"/>
              <a:t>To Feedthrough</a:t>
            </a:r>
          </a:p>
        </p:txBody>
      </p:sp>
      <p:sp>
        <p:nvSpPr>
          <p:cNvPr id="11" name="TextBox 10">
            <a:extLst>
              <a:ext uri="{FF2B5EF4-FFF2-40B4-BE49-F238E27FC236}">
                <a16:creationId xmlns:a16="http://schemas.microsoft.com/office/drawing/2014/main" id="{DF0709FE-424A-4D23-BA7D-6FCD416F02A0}"/>
              </a:ext>
            </a:extLst>
          </p:cNvPr>
          <p:cNvSpPr txBox="1"/>
          <p:nvPr/>
        </p:nvSpPr>
        <p:spPr>
          <a:xfrm>
            <a:off x="605323" y="832083"/>
            <a:ext cx="7973184" cy="646331"/>
          </a:xfrm>
          <a:prstGeom prst="rect">
            <a:avLst/>
          </a:prstGeom>
          <a:noFill/>
        </p:spPr>
        <p:txBody>
          <a:bodyPr wrap="square" rtlCol="0">
            <a:spAutoFit/>
          </a:bodyPr>
          <a:lstStyle/>
          <a:p>
            <a:r>
              <a:rPr lang="en-US" dirty="0"/>
              <a:t>Cable strain relief brackets of the patch panel adopt a proven design of CE flange brackets in protoDUNE-I.</a:t>
            </a:r>
          </a:p>
        </p:txBody>
      </p:sp>
      <p:pic>
        <p:nvPicPr>
          <p:cNvPr id="13" name="Picture 12">
            <a:extLst>
              <a:ext uri="{FF2B5EF4-FFF2-40B4-BE49-F238E27FC236}">
                <a16:creationId xmlns:a16="http://schemas.microsoft.com/office/drawing/2014/main" id="{5CAF56D1-707F-4744-8A8B-7A879CF36D96}"/>
              </a:ext>
            </a:extLst>
          </p:cNvPr>
          <p:cNvPicPr>
            <a:picLocks noChangeAspect="1"/>
          </p:cNvPicPr>
          <p:nvPr/>
        </p:nvPicPr>
        <p:blipFill>
          <a:blip r:embed="rId3"/>
          <a:stretch>
            <a:fillRect/>
          </a:stretch>
        </p:blipFill>
        <p:spPr>
          <a:xfrm>
            <a:off x="454026" y="2313817"/>
            <a:ext cx="3187018" cy="3091248"/>
          </a:xfrm>
          <a:prstGeom prst="rect">
            <a:avLst/>
          </a:prstGeom>
        </p:spPr>
      </p:pic>
      <p:sp>
        <p:nvSpPr>
          <p:cNvPr id="14" name="TextBox 13">
            <a:extLst>
              <a:ext uri="{FF2B5EF4-FFF2-40B4-BE49-F238E27FC236}">
                <a16:creationId xmlns:a16="http://schemas.microsoft.com/office/drawing/2014/main" id="{6DFAA4C3-8856-4691-B6CE-36CF1E7B61D1}"/>
              </a:ext>
            </a:extLst>
          </p:cNvPr>
          <p:cNvSpPr txBox="1"/>
          <p:nvPr/>
        </p:nvSpPr>
        <p:spPr>
          <a:xfrm>
            <a:off x="5843106" y="5782019"/>
            <a:ext cx="1568506" cy="369332"/>
          </a:xfrm>
          <a:prstGeom prst="rect">
            <a:avLst/>
          </a:prstGeom>
          <a:noFill/>
        </p:spPr>
        <p:txBody>
          <a:bodyPr wrap="none" rtlCol="0">
            <a:spAutoFit/>
          </a:bodyPr>
          <a:lstStyle/>
          <a:p>
            <a:r>
              <a:rPr lang="en-US" dirty="0"/>
              <a:t>Exploded View</a:t>
            </a:r>
          </a:p>
        </p:txBody>
      </p:sp>
      <p:sp>
        <p:nvSpPr>
          <p:cNvPr id="16" name="TextBox 15">
            <a:extLst>
              <a:ext uri="{FF2B5EF4-FFF2-40B4-BE49-F238E27FC236}">
                <a16:creationId xmlns:a16="http://schemas.microsoft.com/office/drawing/2014/main" id="{1A0EC55E-7E35-474F-8C8C-63075BE017D2}"/>
              </a:ext>
            </a:extLst>
          </p:cNvPr>
          <p:cNvSpPr txBox="1"/>
          <p:nvPr/>
        </p:nvSpPr>
        <p:spPr>
          <a:xfrm>
            <a:off x="454026" y="5688137"/>
            <a:ext cx="2671894" cy="369332"/>
          </a:xfrm>
          <a:prstGeom prst="rect">
            <a:avLst/>
          </a:prstGeom>
          <a:noFill/>
        </p:spPr>
        <p:txBody>
          <a:bodyPr wrap="square">
            <a:spAutoFit/>
          </a:bodyPr>
          <a:lstStyle/>
          <a:p>
            <a:r>
              <a:rPr lang="en-US" dirty="0"/>
              <a:t>Cable strain relief brackets </a:t>
            </a:r>
          </a:p>
        </p:txBody>
      </p:sp>
      <p:cxnSp>
        <p:nvCxnSpPr>
          <p:cNvPr id="18" name="Straight Arrow Connector 17">
            <a:extLst>
              <a:ext uri="{FF2B5EF4-FFF2-40B4-BE49-F238E27FC236}">
                <a16:creationId xmlns:a16="http://schemas.microsoft.com/office/drawing/2014/main" id="{0F62DEA7-BFD5-4DC3-BA04-F7FD36EE6F29}"/>
              </a:ext>
            </a:extLst>
          </p:cNvPr>
          <p:cNvCxnSpPr>
            <a:stCxn id="16" idx="0"/>
          </p:cNvCxnSpPr>
          <p:nvPr/>
        </p:nvCxnSpPr>
        <p:spPr>
          <a:xfrm flipH="1" flipV="1">
            <a:off x="1409350" y="4966283"/>
            <a:ext cx="380623" cy="72185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0" name="TextBox 19">
            <a:extLst>
              <a:ext uri="{FF2B5EF4-FFF2-40B4-BE49-F238E27FC236}">
                <a16:creationId xmlns:a16="http://schemas.microsoft.com/office/drawing/2014/main" id="{11B0AAF7-34C3-4B25-9FB0-E4E086F1DA89}"/>
              </a:ext>
            </a:extLst>
          </p:cNvPr>
          <p:cNvSpPr txBox="1"/>
          <p:nvPr/>
        </p:nvSpPr>
        <p:spPr>
          <a:xfrm>
            <a:off x="1239735" y="1739370"/>
            <a:ext cx="1998204" cy="369332"/>
          </a:xfrm>
          <a:prstGeom prst="rect">
            <a:avLst/>
          </a:prstGeom>
          <a:noFill/>
        </p:spPr>
        <p:txBody>
          <a:bodyPr wrap="square">
            <a:spAutoFit/>
          </a:bodyPr>
          <a:lstStyle/>
          <a:p>
            <a:pPr algn="ctr"/>
            <a:r>
              <a:rPr lang="en-US" dirty="0"/>
              <a:t>CE flange assembly</a:t>
            </a:r>
          </a:p>
        </p:txBody>
      </p:sp>
      <p:sp>
        <p:nvSpPr>
          <p:cNvPr id="21" name="TextBox 20">
            <a:extLst>
              <a:ext uri="{FF2B5EF4-FFF2-40B4-BE49-F238E27FC236}">
                <a16:creationId xmlns:a16="http://schemas.microsoft.com/office/drawing/2014/main" id="{F403FFAE-D032-4A4B-9AAB-483BD2963025}"/>
              </a:ext>
            </a:extLst>
          </p:cNvPr>
          <p:cNvSpPr txBox="1"/>
          <p:nvPr/>
        </p:nvSpPr>
        <p:spPr>
          <a:xfrm>
            <a:off x="4913326" y="1565479"/>
            <a:ext cx="2597113" cy="646331"/>
          </a:xfrm>
          <a:prstGeom prst="rect">
            <a:avLst/>
          </a:prstGeom>
          <a:noFill/>
        </p:spPr>
        <p:txBody>
          <a:bodyPr wrap="square" rtlCol="0">
            <a:spAutoFit/>
          </a:bodyPr>
          <a:lstStyle/>
          <a:p>
            <a:pPr algn="ctr"/>
            <a:r>
              <a:rPr lang="en-US" dirty="0"/>
              <a:t>Cable strain relief brackets of a patch panel</a:t>
            </a:r>
          </a:p>
        </p:txBody>
      </p:sp>
      <p:sp>
        <p:nvSpPr>
          <p:cNvPr id="22" name="Title 3">
            <a:extLst>
              <a:ext uri="{FF2B5EF4-FFF2-40B4-BE49-F238E27FC236}">
                <a16:creationId xmlns:a16="http://schemas.microsoft.com/office/drawing/2014/main" id="{781D3434-B308-4BE7-AF81-1EE56FE26E77}"/>
              </a:ext>
            </a:extLst>
          </p:cNvPr>
          <p:cNvSpPr txBox="1">
            <a:spLocks/>
          </p:cNvSpPr>
          <p:nvPr/>
        </p:nvSpPr>
        <p:spPr>
          <a:xfrm>
            <a:off x="363019" y="213691"/>
            <a:ext cx="8229600"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Bottom CRP Patch Panel and Cabling</a:t>
            </a:r>
            <a:endParaRPr lang="en-GB" dirty="0"/>
          </a:p>
        </p:txBody>
      </p:sp>
    </p:spTree>
    <p:extLst>
      <p:ext uri="{BB962C8B-B14F-4D97-AF65-F5344CB8AC3E}">
        <p14:creationId xmlns:p14="http://schemas.microsoft.com/office/powerpoint/2010/main" val="330349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DDAB89-2418-43B8-A62C-7F4209DFA12A}"/>
              </a:ext>
            </a:extLst>
          </p:cNvPr>
          <p:cNvSpPr>
            <a:spLocks noGrp="1"/>
          </p:cNvSpPr>
          <p:nvPr>
            <p:ph type="sldNum" sz="quarter" idx="12"/>
          </p:nvPr>
        </p:nvSpPr>
        <p:spPr/>
        <p:txBody>
          <a:bodyPr/>
          <a:lstStyle/>
          <a:p>
            <a:pPr>
              <a:defRPr/>
            </a:pPr>
            <a:fld id="{6D8C00E9-2E9A-4DA6-8FFA-479BC38D18B7}" type="slidenum">
              <a:rPr lang="en-US" smtClean="0"/>
              <a:pPr>
                <a:defRPr/>
              </a:pPr>
              <a:t>7</a:t>
            </a:fld>
            <a:endParaRPr lang="en-US"/>
          </a:p>
        </p:txBody>
      </p:sp>
      <p:sp>
        <p:nvSpPr>
          <p:cNvPr id="3" name="Footer Placeholder 2">
            <a:extLst>
              <a:ext uri="{FF2B5EF4-FFF2-40B4-BE49-F238E27FC236}">
                <a16:creationId xmlns:a16="http://schemas.microsoft.com/office/drawing/2014/main" id="{FB201C47-6B46-4C22-9B7A-C9FFFC71A614}"/>
              </a:ext>
            </a:extLst>
          </p:cNvPr>
          <p:cNvSpPr>
            <a:spLocks noGrp="1"/>
          </p:cNvSpPr>
          <p:nvPr>
            <p:ph type="ftr" sz="quarter" idx="3"/>
          </p:nvPr>
        </p:nvSpPr>
        <p:spPr/>
        <p:txBody>
          <a:bodyPr/>
          <a:lstStyle/>
          <a:p>
            <a:pPr>
              <a:defRPr/>
            </a:pPr>
            <a:r>
              <a:rPr lang="en-US"/>
              <a:t>FD2 Bottom Drift Electronics Preliminary Design Review</a:t>
            </a:r>
            <a:endParaRPr lang="en-US" dirty="0"/>
          </a:p>
        </p:txBody>
      </p:sp>
      <p:pic>
        <p:nvPicPr>
          <p:cNvPr id="14" name="Picture 13">
            <a:extLst>
              <a:ext uri="{FF2B5EF4-FFF2-40B4-BE49-F238E27FC236}">
                <a16:creationId xmlns:a16="http://schemas.microsoft.com/office/drawing/2014/main" id="{7FF6C845-4CC2-4FD9-BEBA-BF2CE6CC6226}"/>
              </a:ext>
            </a:extLst>
          </p:cNvPr>
          <p:cNvPicPr>
            <a:picLocks noChangeAspect="1"/>
          </p:cNvPicPr>
          <p:nvPr/>
        </p:nvPicPr>
        <p:blipFill rotWithShape="1">
          <a:blip r:embed="rId2"/>
          <a:srcRect l="16333" t="33196" r="16557" b="32244"/>
          <a:stretch/>
        </p:blipFill>
        <p:spPr>
          <a:xfrm>
            <a:off x="937643" y="4386809"/>
            <a:ext cx="4401690" cy="1596281"/>
          </a:xfrm>
          <a:prstGeom prst="rect">
            <a:avLst/>
          </a:prstGeom>
        </p:spPr>
      </p:pic>
      <p:pic>
        <p:nvPicPr>
          <p:cNvPr id="15" name="Picture 14">
            <a:extLst>
              <a:ext uri="{FF2B5EF4-FFF2-40B4-BE49-F238E27FC236}">
                <a16:creationId xmlns:a16="http://schemas.microsoft.com/office/drawing/2014/main" id="{5CEE5FF8-D96C-4125-A1AA-BFD32C523DCC}"/>
              </a:ext>
            </a:extLst>
          </p:cNvPr>
          <p:cNvPicPr>
            <a:picLocks noChangeAspect="1"/>
          </p:cNvPicPr>
          <p:nvPr/>
        </p:nvPicPr>
        <p:blipFill rotWithShape="1">
          <a:blip r:embed="rId3"/>
          <a:srcRect l="41556" t="31303" r="39417" b="35953"/>
          <a:stretch/>
        </p:blipFill>
        <p:spPr>
          <a:xfrm>
            <a:off x="6379786" y="3863841"/>
            <a:ext cx="1732702" cy="2099755"/>
          </a:xfrm>
          <a:prstGeom prst="rect">
            <a:avLst/>
          </a:prstGeom>
        </p:spPr>
      </p:pic>
      <p:sp>
        <p:nvSpPr>
          <p:cNvPr id="17" name="TextBox 16">
            <a:extLst>
              <a:ext uri="{FF2B5EF4-FFF2-40B4-BE49-F238E27FC236}">
                <a16:creationId xmlns:a16="http://schemas.microsoft.com/office/drawing/2014/main" id="{39F0F361-4A7D-49EA-B8DB-795599D02168}"/>
              </a:ext>
            </a:extLst>
          </p:cNvPr>
          <p:cNvSpPr txBox="1"/>
          <p:nvPr/>
        </p:nvSpPr>
        <p:spPr>
          <a:xfrm>
            <a:off x="479193" y="1020878"/>
            <a:ext cx="7406458" cy="646331"/>
          </a:xfrm>
          <a:prstGeom prst="rect">
            <a:avLst/>
          </a:prstGeom>
          <a:noFill/>
        </p:spPr>
        <p:txBody>
          <a:bodyPr wrap="square" rtlCol="0">
            <a:spAutoFit/>
          </a:bodyPr>
          <a:lstStyle/>
          <a:p>
            <a:r>
              <a:rPr lang="en-US" dirty="0"/>
              <a:t>Low profile design of the patch panel can easily fit in the space between the CRP and the cryostat corrugation floor. </a:t>
            </a:r>
          </a:p>
        </p:txBody>
      </p:sp>
      <p:pic>
        <p:nvPicPr>
          <p:cNvPr id="22" name="Picture 21">
            <a:extLst>
              <a:ext uri="{FF2B5EF4-FFF2-40B4-BE49-F238E27FC236}">
                <a16:creationId xmlns:a16="http://schemas.microsoft.com/office/drawing/2014/main" id="{AABE42ED-041D-4F83-873F-B16810962F24}"/>
              </a:ext>
            </a:extLst>
          </p:cNvPr>
          <p:cNvPicPr>
            <a:picLocks noChangeAspect="1"/>
          </p:cNvPicPr>
          <p:nvPr/>
        </p:nvPicPr>
        <p:blipFill rotWithShape="1">
          <a:blip r:embed="rId4"/>
          <a:srcRect l="11875" t="29551" r="10937" b="30033"/>
          <a:stretch/>
        </p:blipFill>
        <p:spPr>
          <a:xfrm>
            <a:off x="5869456" y="2222937"/>
            <a:ext cx="2512544" cy="978424"/>
          </a:xfrm>
          <a:prstGeom prst="rect">
            <a:avLst/>
          </a:prstGeom>
        </p:spPr>
      </p:pic>
      <p:sp>
        <p:nvSpPr>
          <p:cNvPr id="9" name="TextBox 8">
            <a:extLst>
              <a:ext uri="{FF2B5EF4-FFF2-40B4-BE49-F238E27FC236}">
                <a16:creationId xmlns:a16="http://schemas.microsoft.com/office/drawing/2014/main" id="{92960000-A888-4712-A477-A2882E56DEC9}"/>
              </a:ext>
            </a:extLst>
          </p:cNvPr>
          <p:cNvSpPr txBox="1"/>
          <p:nvPr/>
        </p:nvSpPr>
        <p:spPr>
          <a:xfrm>
            <a:off x="2517164" y="5500462"/>
            <a:ext cx="935032" cy="369332"/>
          </a:xfrm>
          <a:prstGeom prst="rect">
            <a:avLst/>
          </a:prstGeom>
          <a:noFill/>
        </p:spPr>
        <p:txBody>
          <a:bodyPr wrap="square" rtlCol="0">
            <a:spAutoFit/>
          </a:bodyPr>
          <a:lstStyle/>
          <a:p>
            <a:r>
              <a:rPr lang="en-US" dirty="0"/>
              <a:t>282mm</a:t>
            </a:r>
          </a:p>
        </p:txBody>
      </p:sp>
      <p:sp>
        <p:nvSpPr>
          <p:cNvPr id="10" name="TextBox 9">
            <a:extLst>
              <a:ext uri="{FF2B5EF4-FFF2-40B4-BE49-F238E27FC236}">
                <a16:creationId xmlns:a16="http://schemas.microsoft.com/office/drawing/2014/main" id="{A703B13C-7C69-41E7-A409-605F647DAE88}"/>
              </a:ext>
            </a:extLst>
          </p:cNvPr>
          <p:cNvSpPr txBox="1"/>
          <p:nvPr/>
        </p:nvSpPr>
        <p:spPr>
          <a:xfrm rot="16200000">
            <a:off x="344150" y="4608692"/>
            <a:ext cx="860132" cy="369332"/>
          </a:xfrm>
          <a:prstGeom prst="rect">
            <a:avLst/>
          </a:prstGeom>
          <a:noFill/>
        </p:spPr>
        <p:txBody>
          <a:bodyPr wrap="square" rtlCol="0">
            <a:spAutoFit/>
          </a:bodyPr>
          <a:lstStyle/>
          <a:p>
            <a:r>
              <a:rPr lang="en-US" dirty="0"/>
              <a:t>46mm</a:t>
            </a:r>
          </a:p>
        </p:txBody>
      </p:sp>
      <p:pic>
        <p:nvPicPr>
          <p:cNvPr id="24" name="Picture 23">
            <a:extLst>
              <a:ext uri="{FF2B5EF4-FFF2-40B4-BE49-F238E27FC236}">
                <a16:creationId xmlns:a16="http://schemas.microsoft.com/office/drawing/2014/main" id="{1328A9C5-6F8C-4A81-927D-6097999573F3}"/>
              </a:ext>
            </a:extLst>
          </p:cNvPr>
          <p:cNvPicPr>
            <a:picLocks noChangeAspect="1"/>
          </p:cNvPicPr>
          <p:nvPr/>
        </p:nvPicPr>
        <p:blipFill rotWithShape="1">
          <a:blip r:embed="rId5"/>
          <a:srcRect l="8854" t="38235" r="14792" b="41451"/>
          <a:stretch/>
        </p:blipFill>
        <p:spPr>
          <a:xfrm>
            <a:off x="762000" y="2207822"/>
            <a:ext cx="4752976" cy="940485"/>
          </a:xfrm>
          <a:prstGeom prst="rect">
            <a:avLst/>
          </a:prstGeom>
        </p:spPr>
      </p:pic>
      <p:sp>
        <p:nvSpPr>
          <p:cNvPr id="25" name="TextBox 24">
            <a:extLst>
              <a:ext uri="{FF2B5EF4-FFF2-40B4-BE49-F238E27FC236}">
                <a16:creationId xmlns:a16="http://schemas.microsoft.com/office/drawing/2014/main" id="{F19172E3-66C7-4F6E-9E25-5574BA610D67}"/>
              </a:ext>
            </a:extLst>
          </p:cNvPr>
          <p:cNvSpPr txBox="1"/>
          <p:nvPr/>
        </p:nvSpPr>
        <p:spPr>
          <a:xfrm rot="16200000">
            <a:off x="103137" y="2405305"/>
            <a:ext cx="860132" cy="369332"/>
          </a:xfrm>
          <a:prstGeom prst="rect">
            <a:avLst/>
          </a:prstGeom>
          <a:noFill/>
        </p:spPr>
        <p:txBody>
          <a:bodyPr wrap="square" rtlCol="0">
            <a:spAutoFit/>
          </a:bodyPr>
          <a:lstStyle/>
          <a:p>
            <a:r>
              <a:rPr lang="en-US" dirty="0"/>
              <a:t>56mm</a:t>
            </a:r>
          </a:p>
        </p:txBody>
      </p:sp>
      <p:cxnSp>
        <p:nvCxnSpPr>
          <p:cNvPr id="28" name="Straight Arrow Connector 27">
            <a:extLst>
              <a:ext uri="{FF2B5EF4-FFF2-40B4-BE49-F238E27FC236}">
                <a16:creationId xmlns:a16="http://schemas.microsoft.com/office/drawing/2014/main" id="{B480CF25-57F4-4954-91F3-C718F76879CC}"/>
              </a:ext>
            </a:extLst>
          </p:cNvPr>
          <p:cNvCxnSpPr>
            <a:cxnSpLocks/>
          </p:cNvCxnSpPr>
          <p:nvPr/>
        </p:nvCxnSpPr>
        <p:spPr>
          <a:xfrm>
            <a:off x="813732" y="3201361"/>
            <a:ext cx="4672668"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0FD8B38-C8BA-464C-8742-03B1EC779F22}"/>
              </a:ext>
            </a:extLst>
          </p:cNvPr>
          <p:cNvSpPr txBox="1"/>
          <p:nvPr/>
        </p:nvSpPr>
        <p:spPr>
          <a:xfrm>
            <a:off x="2764907" y="3161467"/>
            <a:ext cx="1019275" cy="369332"/>
          </a:xfrm>
          <a:prstGeom prst="rect">
            <a:avLst/>
          </a:prstGeom>
          <a:noFill/>
        </p:spPr>
        <p:txBody>
          <a:bodyPr wrap="square" rtlCol="0">
            <a:spAutoFit/>
          </a:bodyPr>
          <a:lstStyle/>
          <a:p>
            <a:r>
              <a:rPr lang="en-US" dirty="0"/>
              <a:t>338mm</a:t>
            </a:r>
          </a:p>
        </p:txBody>
      </p:sp>
      <p:cxnSp>
        <p:nvCxnSpPr>
          <p:cNvPr id="31" name="Straight Arrow Connector 30">
            <a:extLst>
              <a:ext uri="{FF2B5EF4-FFF2-40B4-BE49-F238E27FC236}">
                <a16:creationId xmlns:a16="http://schemas.microsoft.com/office/drawing/2014/main" id="{4DEC1547-D07D-4A22-8126-5AA320DE6310}"/>
              </a:ext>
            </a:extLst>
          </p:cNvPr>
          <p:cNvCxnSpPr>
            <a:cxnSpLocks/>
          </p:cNvCxnSpPr>
          <p:nvPr/>
        </p:nvCxnSpPr>
        <p:spPr>
          <a:xfrm>
            <a:off x="703277" y="2222937"/>
            <a:ext cx="0" cy="7971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F810743-B749-4A30-A4DC-1577C72CD662}"/>
              </a:ext>
            </a:extLst>
          </p:cNvPr>
          <p:cNvCxnSpPr/>
          <p:nvPr/>
        </p:nvCxnSpPr>
        <p:spPr>
          <a:xfrm>
            <a:off x="5869456" y="2063692"/>
            <a:ext cx="2512544"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2C6148FB-B44C-4E04-A689-4778D01DF276}"/>
              </a:ext>
            </a:extLst>
          </p:cNvPr>
          <p:cNvSpPr txBox="1"/>
          <p:nvPr/>
        </p:nvSpPr>
        <p:spPr>
          <a:xfrm>
            <a:off x="6616090" y="1699720"/>
            <a:ext cx="1019275" cy="369332"/>
          </a:xfrm>
          <a:prstGeom prst="rect">
            <a:avLst/>
          </a:prstGeom>
          <a:noFill/>
        </p:spPr>
        <p:txBody>
          <a:bodyPr wrap="square" rtlCol="0">
            <a:spAutoFit/>
          </a:bodyPr>
          <a:lstStyle/>
          <a:p>
            <a:r>
              <a:rPr lang="en-US" dirty="0"/>
              <a:t>167mm</a:t>
            </a:r>
          </a:p>
        </p:txBody>
      </p:sp>
      <p:sp>
        <p:nvSpPr>
          <p:cNvPr id="38" name="TextBox 37">
            <a:extLst>
              <a:ext uri="{FF2B5EF4-FFF2-40B4-BE49-F238E27FC236}">
                <a16:creationId xmlns:a16="http://schemas.microsoft.com/office/drawing/2014/main" id="{8C90ACE8-FDAC-4498-BC3B-7002E5E35863}"/>
              </a:ext>
            </a:extLst>
          </p:cNvPr>
          <p:cNvSpPr txBox="1"/>
          <p:nvPr/>
        </p:nvSpPr>
        <p:spPr>
          <a:xfrm>
            <a:off x="7662456" y="3853805"/>
            <a:ext cx="1081065" cy="369332"/>
          </a:xfrm>
          <a:prstGeom prst="rect">
            <a:avLst/>
          </a:prstGeom>
          <a:noFill/>
        </p:spPr>
        <p:txBody>
          <a:bodyPr wrap="none" rtlCol="0">
            <a:spAutoFit/>
          </a:bodyPr>
          <a:lstStyle/>
          <a:p>
            <a:r>
              <a:rPr lang="en-US" dirty="0"/>
              <a:t>To FEMBs</a:t>
            </a:r>
          </a:p>
        </p:txBody>
      </p:sp>
      <p:sp>
        <p:nvSpPr>
          <p:cNvPr id="39" name="TextBox 38">
            <a:extLst>
              <a:ext uri="{FF2B5EF4-FFF2-40B4-BE49-F238E27FC236}">
                <a16:creationId xmlns:a16="http://schemas.microsoft.com/office/drawing/2014/main" id="{2DE6C53A-7C31-4DF9-8EDF-40245E8017B8}"/>
              </a:ext>
            </a:extLst>
          </p:cNvPr>
          <p:cNvSpPr txBox="1"/>
          <p:nvPr/>
        </p:nvSpPr>
        <p:spPr>
          <a:xfrm>
            <a:off x="5206537" y="3893435"/>
            <a:ext cx="1655838" cy="369332"/>
          </a:xfrm>
          <a:prstGeom prst="rect">
            <a:avLst/>
          </a:prstGeom>
          <a:noFill/>
        </p:spPr>
        <p:txBody>
          <a:bodyPr wrap="none" rtlCol="0">
            <a:spAutoFit/>
          </a:bodyPr>
          <a:lstStyle/>
          <a:p>
            <a:r>
              <a:rPr lang="en-US" dirty="0"/>
              <a:t>To Feedthrough</a:t>
            </a:r>
          </a:p>
        </p:txBody>
      </p:sp>
      <p:sp>
        <p:nvSpPr>
          <p:cNvPr id="40" name="Title 3">
            <a:extLst>
              <a:ext uri="{FF2B5EF4-FFF2-40B4-BE49-F238E27FC236}">
                <a16:creationId xmlns:a16="http://schemas.microsoft.com/office/drawing/2014/main" id="{6E2EEF35-8647-4971-969D-32602E3125EE}"/>
              </a:ext>
            </a:extLst>
          </p:cNvPr>
          <p:cNvSpPr txBox="1">
            <a:spLocks/>
          </p:cNvSpPr>
          <p:nvPr/>
        </p:nvSpPr>
        <p:spPr>
          <a:xfrm>
            <a:off x="363019" y="213691"/>
            <a:ext cx="8229600"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Bottom CRP Patch Panel and Cabling</a:t>
            </a:r>
            <a:endParaRPr lang="en-GB" dirty="0"/>
          </a:p>
        </p:txBody>
      </p:sp>
    </p:spTree>
    <p:extLst>
      <p:ext uri="{BB962C8B-B14F-4D97-AF65-F5344CB8AC3E}">
        <p14:creationId xmlns:p14="http://schemas.microsoft.com/office/powerpoint/2010/main" val="61689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EBD147-A0E5-4BE5-8F3B-D558FA19ADCA}"/>
              </a:ext>
            </a:extLst>
          </p:cNvPr>
          <p:cNvSpPr>
            <a:spLocks noGrp="1"/>
          </p:cNvSpPr>
          <p:nvPr>
            <p:ph type="sldNum" sz="quarter" idx="12"/>
          </p:nvPr>
        </p:nvSpPr>
        <p:spPr/>
        <p:txBody>
          <a:bodyPr/>
          <a:lstStyle/>
          <a:p>
            <a:pPr>
              <a:defRPr/>
            </a:pPr>
            <a:fld id="{6D8C00E9-2E9A-4DA6-8FFA-479BC38D18B7}" type="slidenum">
              <a:rPr lang="en-US" smtClean="0"/>
              <a:pPr>
                <a:defRPr/>
              </a:pPr>
              <a:t>8</a:t>
            </a:fld>
            <a:endParaRPr lang="en-US"/>
          </a:p>
        </p:txBody>
      </p:sp>
      <p:sp>
        <p:nvSpPr>
          <p:cNvPr id="3" name="Footer Placeholder 2">
            <a:extLst>
              <a:ext uri="{FF2B5EF4-FFF2-40B4-BE49-F238E27FC236}">
                <a16:creationId xmlns:a16="http://schemas.microsoft.com/office/drawing/2014/main" id="{EF86774D-295E-4CD2-BF37-1015B0A2BD18}"/>
              </a:ext>
            </a:extLst>
          </p:cNvPr>
          <p:cNvSpPr>
            <a:spLocks noGrp="1"/>
          </p:cNvSpPr>
          <p:nvPr>
            <p:ph type="ftr" sz="quarter" idx="3"/>
          </p:nvPr>
        </p:nvSpPr>
        <p:spPr/>
        <p:txBody>
          <a:bodyPr/>
          <a:lstStyle/>
          <a:p>
            <a:pPr>
              <a:defRPr/>
            </a:pPr>
            <a:r>
              <a:rPr lang="en-US"/>
              <a:t>FD2 Bottom Drift Electronics Preliminary Design Review</a:t>
            </a:r>
            <a:endParaRPr lang="en-US" dirty="0"/>
          </a:p>
        </p:txBody>
      </p:sp>
      <p:grpSp>
        <p:nvGrpSpPr>
          <p:cNvPr id="4" name="Group 3">
            <a:extLst>
              <a:ext uri="{FF2B5EF4-FFF2-40B4-BE49-F238E27FC236}">
                <a16:creationId xmlns:a16="http://schemas.microsoft.com/office/drawing/2014/main" id="{98272E03-690B-48E2-BE3E-3BAD26DFE0EF}"/>
              </a:ext>
            </a:extLst>
          </p:cNvPr>
          <p:cNvGrpSpPr/>
          <p:nvPr/>
        </p:nvGrpSpPr>
        <p:grpSpPr>
          <a:xfrm>
            <a:off x="4594442" y="1024268"/>
            <a:ext cx="4088946" cy="4572000"/>
            <a:chOff x="2768571" y="927090"/>
            <a:chExt cx="4088946" cy="4572000"/>
          </a:xfrm>
        </p:grpSpPr>
        <p:pic>
          <p:nvPicPr>
            <p:cNvPr id="5" name="Picture 4">
              <a:extLst>
                <a:ext uri="{FF2B5EF4-FFF2-40B4-BE49-F238E27FC236}">
                  <a16:creationId xmlns:a16="http://schemas.microsoft.com/office/drawing/2014/main" id="{F4FAA973-C33D-42D1-B3BF-64C249008EEC}"/>
                </a:ext>
              </a:extLst>
            </p:cNvPr>
            <p:cNvPicPr>
              <a:picLocks noChangeAspect="1"/>
            </p:cNvPicPr>
            <p:nvPr/>
          </p:nvPicPr>
          <p:blipFill rotWithShape="1">
            <a:blip r:embed="rId2"/>
            <a:srcRect l="22401" t="8931" r="21562" b="8868"/>
            <a:stretch/>
          </p:blipFill>
          <p:spPr>
            <a:xfrm>
              <a:off x="2768571" y="927090"/>
              <a:ext cx="4088946" cy="4572000"/>
            </a:xfrm>
            <a:prstGeom prst="rect">
              <a:avLst/>
            </a:prstGeom>
          </p:spPr>
        </p:pic>
        <p:cxnSp>
          <p:nvCxnSpPr>
            <p:cNvPr id="6" name="Straight Connector 5">
              <a:extLst>
                <a:ext uri="{FF2B5EF4-FFF2-40B4-BE49-F238E27FC236}">
                  <a16:creationId xmlns:a16="http://schemas.microsoft.com/office/drawing/2014/main" id="{968BB9A4-2C31-41AE-AF47-066B84D01B5C}"/>
                </a:ext>
              </a:extLst>
            </p:cNvPr>
            <p:cNvCxnSpPr>
              <a:cxnSpLocks/>
            </p:cNvCxnSpPr>
            <p:nvPr/>
          </p:nvCxnSpPr>
          <p:spPr>
            <a:xfrm flipH="1">
              <a:off x="6279802" y="2859482"/>
              <a:ext cx="17430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625A4C2-DB31-4E37-A89D-ED69D6649624}"/>
                </a:ext>
              </a:extLst>
            </p:cNvPr>
            <p:cNvCxnSpPr>
              <a:cxnSpLocks/>
            </p:cNvCxnSpPr>
            <p:nvPr/>
          </p:nvCxnSpPr>
          <p:spPr>
            <a:xfrm flipH="1">
              <a:off x="5124378" y="3686875"/>
              <a:ext cx="766296"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65B0A16-3869-4FDE-8AB2-9E23B0A8FAEF}"/>
                </a:ext>
              </a:extLst>
            </p:cNvPr>
            <p:cNvCxnSpPr>
              <a:cxnSpLocks/>
            </p:cNvCxnSpPr>
            <p:nvPr/>
          </p:nvCxnSpPr>
          <p:spPr>
            <a:xfrm flipH="1">
              <a:off x="5766152" y="3629852"/>
              <a:ext cx="124523"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77CCE69-D156-4B85-B9EB-B8D98429A605}"/>
                </a:ext>
              </a:extLst>
            </p:cNvPr>
            <p:cNvCxnSpPr>
              <a:cxnSpLocks/>
            </p:cNvCxnSpPr>
            <p:nvPr/>
          </p:nvCxnSpPr>
          <p:spPr>
            <a:xfrm flipH="1">
              <a:off x="5605707" y="3572830"/>
              <a:ext cx="284967"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D91BF30-9169-4F07-B36B-BC538D4D044F}"/>
                </a:ext>
              </a:extLst>
            </p:cNvPr>
            <p:cNvCxnSpPr>
              <a:cxnSpLocks/>
            </p:cNvCxnSpPr>
            <p:nvPr/>
          </p:nvCxnSpPr>
          <p:spPr>
            <a:xfrm flipH="1">
              <a:off x="5278111" y="3458785"/>
              <a:ext cx="612563"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05DFAF5-0183-47B9-A695-2FC91EBCCF2E}"/>
                </a:ext>
              </a:extLst>
            </p:cNvPr>
            <p:cNvCxnSpPr>
              <a:cxnSpLocks/>
            </p:cNvCxnSpPr>
            <p:nvPr/>
          </p:nvCxnSpPr>
          <p:spPr>
            <a:xfrm flipH="1">
              <a:off x="5445264" y="3515808"/>
              <a:ext cx="445411"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FBEE2DE-035B-4646-AAA2-301B44AA5C7D}"/>
                </a:ext>
              </a:extLst>
            </p:cNvPr>
            <p:cNvCxnSpPr>
              <a:cxnSpLocks/>
            </p:cNvCxnSpPr>
            <p:nvPr/>
          </p:nvCxnSpPr>
          <p:spPr>
            <a:xfrm flipH="1">
              <a:off x="5278111" y="3401763"/>
              <a:ext cx="612563"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16D4876-4A46-4FA9-8613-5579F426AA17}"/>
                </a:ext>
              </a:extLst>
            </p:cNvPr>
            <p:cNvCxnSpPr>
              <a:cxnSpLocks/>
            </p:cNvCxnSpPr>
            <p:nvPr/>
          </p:nvCxnSpPr>
          <p:spPr>
            <a:xfrm flipH="1">
              <a:off x="3613466" y="3010961"/>
              <a:ext cx="102465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6FA09A-6B25-4EA5-AB21-0FB5CA2E3A4F}"/>
                </a:ext>
              </a:extLst>
            </p:cNvPr>
            <p:cNvCxnSpPr>
              <a:cxnSpLocks/>
            </p:cNvCxnSpPr>
            <p:nvPr/>
          </p:nvCxnSpPr>
          <p:spPr>
            <a:xfrm flipH="1">
              <a:off x="4053090" y="2953939"/>
              <a:ext cx="585035"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BA17F5D-FF3B-45FF-B396-3384BF194653}"/>
                </a:ext>
              </a:extLst>
            </p:cNvPr>
            <p:cNvCxnSpPr>
              <a:cxnSpLocks/>
            </p:cNvCxnSpPr>
            <p:nvPr/>
          </p:nvCxnSpPr>
          <p:spPr>
            <a:xfrm flipH="1">
              <a:off x="4266375" y="2896916"/>
              <a:ext cx="37174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11CCD63-7079-4A47-A59C-0A1C5670F223}"/>
                </a:ext>
              </a:extLst>
            </p:cNvPr>
            <p:cNvCxnSpPr>
              <a:cxnSpLocks/>
            </p:cNvCxnSpPr>
            <p:nvPr/>
          </p:nvCxnSpPr>
          <p:spPr>
            <a:xfrm flipH="1">
              <a:off x="3868380" y="2782872"/>
              <a:ext cx="769745"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21171AD-7FF7-4907-BF82-F4DDA5D66A27}"/>
                </a:ext>
              </a:extLst>
            </p:cNvPr>
            <p:cNvCxnSpPr>
              <a:cxnSpLocks/>
            </p:cNvCxnSpPr>
            <p:nvPr/>
          </p:nvCxnSpPr>
          <p:spPr>
            <a:xfrm flipH="1">
              <a:off x="3734116" y="2839894"/>
              <a:ext cx="90400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ACAEA01-59CC-4707-9E7B-9EC25457E937}"/>
                </a:ext>
              </a:extLst>
            </p:cNvPr>
            <p:cNvCxnSpPr>
              <a:cxnSpLocks/>
            </p:cNvCxnSpPr>
            <p:nvPr/>
          </p:nvCxnSpPr>
          <p:spPr>
            <a:xfrm flipH="1">
              <a:off x="4508235" y="2725849"/>
              <a:ext cx="12989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99FDE89-D12D-4334-AB79-6C9CA6AB1F40}"/>
                </a:ext>
              </a:extLst>
            </p:cNvPr>
            <p:cNvCxnSpPr>
              <a:cxnSpLocks/>
            </p:cNvCxnSpPr>
            <p:nvPr/>
          </p:nvCxnSpPr>
          <p:spPr>
            <a:xfrm flipH="1">
              <a:off x="4479660" y="3682603"/>
              <a:ext cx="158464"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B5061D8-3720-45A7-A959-7B3F8CDDC241}"/>
                </a:ext>
              </a:extLst>
            </p:cNvPr>
            <p:cNvCxnSpPr>
              <a:cxnSpLocks/>
            </p:cNvCxnSpPr>
            <p:nvPr/>
          </p:nvCxnSpPr>
          <p:spPr>
            <a:xfrm flipH="1">
              <a:off x="3855878" y="3625580"/>
              <a:ext cx="782247"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FC6C22-FEA8-42B4-811E-EB262F6BC97F}"/>
                </a:ext>
              </a:extLst>
            </p:cNvPr>
            <p:cNvCxnSpPr>
              <a:cxnSpLocks/>
            </p:cNvCxnSpPr>
            <p:nvPr/>
          </p:nvCxnSpPr>
          <p:spPr>
            <a:xfrm flipH="1">
              <a:off x="3734116" y="3568558"/>
              <a:ext cx="90400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9F48A98-D53C-4798-BFD4-5D4B67393BD5}"/>
                </a:ext>
              </a:extLst>
            </p:cNvPr>
            <p:cNvCxnSpPr>
              <a:cxnSpLocks/>
            </p:cNvCxnSpPr>
            <p:nvPr/>
          </p:nvCxnSpPr>
          <p:spPr>
            <a:xfrm flipH="1">
              <a:off x="4053090" y="3454513"/>
              <a:ext cx="585035"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48322E4-E6BB-466D-9051-5481AFDD32AD}"/>
                </a:ext>
              </a:extLst>
            </p:cNvPr>
            <p:cNvCxnSpPr>
              <a:cxnSpLocks/>
            </p:cNvCxnSpPr>
            <p:nvPr/>
          </p:nvCxnSpPr>
          <p:spPr>
            <a:xfrm flipH="1">
              <a:off x="4266375" y="3511536"/>
              <a:ext cx="37175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D0B6A1C-79F0-4AAD-B922-66A7FB9798B8}"/>
                </a:ext>
              </a:extLst>
            </p:cNvPr>
            <p:cNvCxnSpPr>
              <a:cxnSpLocks/>
            </p:cNvCxnSpPr>
            <p:nvPr/>
          </p:nvCxnSpPr>
          <p:spPr>
            <a:xfrm flipH="1">
              <a:off x="3613466" y="3397491"/>
              <a:ext cx="102465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17AA221-E990-4FEC-8E5A-55C10A056B74}"/>
                </a:ext>
              </a:extLst>
            </p:cNvPr>
            <p:cNvCxnSpPr>
              <a:cxnSpLocks/>
            </p:cNvCxnSpPr>
            <p:nvPr/>
          </p:nvCxnSpPr>
          <p:spPr>
            <a:xfrm>
              <a:off x="6336360" y="1306881"/>
              <a:ext cx="0" cy="42670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A2E1111-DD07-44FA-823B-C2D800024B0B}"/>
                </a:ext>
              </a:extLst>
            </p:cNvPr>
            <p:cNvCxnSpPr>
              <a:cxnSpLocks/>
            </p:cNvCxnSpPr>
            <p:nvPr/>
          </p:nvCxnSpPr>
          <p:spPr>
            <a:xfrm>
              <a:off x="5780989" y="1306881"/>
              <a:ext cx="0" cy="147599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92EBE2D-88BF-4E19-97F0-B3D3DBA985E0}"/>
                </a:ext>
              </a:extLst>
            </p:cNvPr>
            <p:cNvCxnSpPr>
              <a:cxnSpLocks/>
            </p:cNvCxnSpPr>
            <p:nvPr/>
          </p:nvCxnSpPr>
          <p:spPr>
            <a:xfrm>
              <a:off x="5145309" y="1306881"/>
              <a:ext cx="0" cy="141896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CBC919A-CDF0-4908-874B-5051FD7D55F4}"/>
                </a:ext>
              </a:extLst>
            </p:cNvPr>
            <p:cNvCxnSpPr>
              <a:cxnSpLocks/>
            </p:cNvCxnSpPr>
            <p:nvPr/>
          </p:nvCxnSpPr>
          <p:spPr>
            <a:xfrm>
              <a:off x="4508235" y="1306881"/>
              <a:ext cx="0" cy="141896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43E3644-E814-4BEF-BAB8-97251199E8AF}"/>
                </a:ext>
              </a:extLst>
            </p:cNvPr>
            <p:cNvCxnSpPr>
              <a:cxnSpLocks/>
            </p:cNvCxnSpPr>
            <p:nvPr/>
          </p:nvCxnSpPr>
          <p:spPr>
            <a:xfrm>
              <a:off x="3868380" y="1306881"/>
              <a:ext cx="0" cy="147599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C07476B-790C-415D-9018-7F35A9AC6762}"/>
                </a:ext>
              </a:extLst>
            </p:cNvPr>
            <p:cNvCxnSpPr>
              <a:cxnSpLocks/>
            </p:cNvCxnSpPr>
            <p:nvPr/>
          </p:nvCxnSpPr>
          <p:spPr>
            <a:xfrm>
              <a:off x="3314660" y="1306881"/>
              <a:ext cx="0" cy="118494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0B44777-767B-4829-A181-87D7A3849C25}"/>
                </a:ext>
              </a:extLst>
            </p:cNvPr>
            <p:cNvCxnSpPr>
              <a:cxnSpLocks/>
            </p:cNvCxnSpPr>
            <p:nvPr/>
          </p:nvCxnSpPr>
          <p:spPr>
            <a:xfrm>
              <a:off x="3303056" y="3867601"/>
              <a:ext cx="0" cy="12247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23B4896-4707-431B-B741-4FD7DE825331}"/>
                </a:ext>
              </a:extLst>
            </p:cNvPr>
            <p:cNvCxnSpPr>
              <a:cxnSpLocks/>
            </p:cNvCxnSpPr>
            <p:nvPr/>
          </p:nvCxnSpPr>
          <p:spPr>
            <a:xfrm>
              <a:off x="3855878" y="3625580"/>
              <a:ext cx="0" cy="147907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0A8517E-555E-4B37-84BC-F314A3AA497C}"/>
                </a:ext>
              </a:extLst>
            </p:cNvPr>
            <p:cNvCxnSpPr>
              <a:cxnSpLocks/>
            </p:cNvCxnSpPr>
            <p:nvPr/>
          </p:nvCxnSpPr>
          <p:spPr>
            <a:xfrm>
              <a:off x="4483427" y="3682603"/>
              <a:ext cx="0" cy="140975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60933ECF-07F9-45BE-91C6-531B801D368D}"/>
                </a:ext>
              </a:extLst>
            </p:cNvPr>
            <p:cNvCxnSpPr>
              <a:cxnSpLocks/>
            </p:cNvCxnSpPr>
            <p:nvPr/>
          </p:nvCxnSpPr>
          <p:spPr>
            <a:xfrm>
              <a:off x="5124378" y="3686875"/>
              <a:ext cx="0" cy="141778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B0DC0657-65E2-476F-96C9-18DC81C8D115}"/>
                </a:ext>
              </a:extLst>
            </p:cNvPr>
            <p:cNvCxnSpPr>
              <a:cxnSpLocks/>
            </p:cNvCxnSpPr>
            <p:nvPr/>
          </p:nvCxnSpPr>
          <p:spPr>
            <a:xfrm>
              <a:off x="5766152" y="3625580"/>
              <a:ext cx="0" cy="147907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1101AE1-B4FB-4924-94A2-7A728D2FAEED}"/>
                </a:ext>
              </a:extLst>
            </p:cNvPr>
            <p:cNvCxnSpPr>
              <a:cxnSpLocks/>
            </p:cNvCxnSpPr>
            <p:nvPr/>
          </p:nvCxnSpPr>
          <p:spPr>
            <a:xfrm>
              <a:off x="6317902" y="4667538"/>
              <a:ext cx="0" cy="43712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AA3CDBF-DB7C-4245-A954-B711E213DE8C}"/>
                </a:ext>
              </a:extLst>
            </p:cNvPr>
            <p:cNvCxnSpPr>
              <a:cxnSpLocks/>
            </p:cNvCxnSpPr>
            <p:nvPr/>
          </p:nvCxnSpPr>
          <p:spPr>
            <a:xfrm flipH="1">
              <a:off x="6113136" y="1407506"/>
              <a:ext cx="34874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10DEB84-EDBA-4CC8-BFBB-21FECA640CDC}"/>
                </a:ext>
              </a:extLst>
            </p:cNvPr>
            <p:cNvCxnSpPr>
              <a:cxnSpLocks/>
            </p:cNvCxnSpPr>
            <p:nvPr/>
          </p:nvCxnSpPr>
          <p:spPr>
            <a:xfrm flipH="1">
              <a:off x="5278111" y="2127342"/>
              <a:ext cx="1151975"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8815889-9782-42BE-B306-5ACBC35E09DE}"/>
                </a:ext>
              </a:extLst>
            </p:cNvPr>
            <p:cNvCxnSpPr>
              <a:cxnSpLocks/>
            </p:cNvCxnSpPr>
            <p:nvPr/>
          </p:nvCxnSpPr>
          <p:spPr>
            <a:xfrm flipH="1">
              <a:off x="6279802" y="3581182"/>
              <a:ext cx="17430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E6DC61F-2E05-465E-A2B9-AFB9259A0FC7}"/>
                </a:ext>
              </a:extLst>
            </p:cNvPr>
            <p:cNvCxnSpPr>
              <a:cxnSpLocks/>
            </p:cNvCxnSpPr>
            <p:nvPr/>
          </p:nvCxnSpPr>
          <p:spPr>
            <a:xfrm flipH="1">
              <a:off x="5284821" y="4313323"/>
              <a:ext cx="1177054"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7E7EB84-CC40-4113-9C1A-72C47C6A14B5}"/>
                </a:ext>
              </a:extLst>
            </p:cNvPr>
            <p:cNvCxnSpPr>
              <a:cxnSpLocks/>
            </p:cNvCxnSpPr>
            <p:nvPr/>
          </p:nvCxnSpPr>
          <p:spPr>
            <a:xfrm flipH="1">
              <a:off x="6113136" y="5014701"/>
              <a:ext cx="34874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4CF87DC-EB38-4E87-8AA8-8989091E96D7}"/>
                </a:ext>
              </a:extLst>
            </p:cNvPr>
            <p:cNvCxnSpPr>
              <a:cxnSpLocks/>
            </p:cNvCxnSpPr>
            <p:nvPr/>
          </p:nvCxnSpPr>
          <p:spPr>
            <a:xfrm flipH="1">
              <a:off x="3125269" y="4983939"/>
              <a:ext cx="1141106"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34F1DFA-DF09-4C2B-B459-5822AF872B2A}"/>
                </a:ext>
              </a:extLst>
            </p:cNvPr>
            <p:cNvCxnSpPr>
              <a:cxnSpLocks/>
            </p:cNvCxnSpPr>
            <p:nvPr/>
          </p:nvCxnSpPr>
          <p:spPr>
            <a:xfrm flipH="1">
              <a:off x="3125269" y="4278591"/>
              <a:ext cx="927821"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9076D76-592D-448F-B15E-14FC71AD8771}"/>
                </a:ext>
              </a:extLst>
            </p:cNvPr>
            <p:cNvCxnSpPr>
              <a:cxnSpLocks/>
            </p:cNvCxnSpPr>
            <p:nvPr/>
          </p:nvCxnSpPr>
          <p:spPr>
            <a:xfrm flipH="1">
              <a:off x="3125269" y="3550101"/>
              <a:ext cx="488197"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01F774A-F993-4F8B-BFB5-43F9FE68C7A9}"/>
                </a:ext>
              </a:extLst>
            </p:cNvPr>
            <p:cNvCxnSpPr>
              <a:cxnSpLocks/>
            </p:cNvCxnSpPr>
            <p:nvPr/>
          </p:nvCxnSpPr>
          <p:spPr>
            <a:xfrm flipH="1">
              <a:off x="3119117" y="2809345"/>
              <a:ext cx="49434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BCA221B-10BB-4FB2-9E66-9F3FF000DA12}"/>
                </a:ext>
              </a:extLst>
            </p:cNvPr>
            <p:cNvCxnSpPr>
              <a:cxnSpLocks/>
            </p:cNvCxnSpPr>
            <p:nvPr/>
          </p:nvCxnSpPr>
          <p:spPr>
            <a:xfrm flipH="1">
              <a:off x="3119117" y="2083356"/>
              <a:ext cx="937325"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9C3742A-BC7A-4EC8-8315-DC7B841CA993}"/>
                </a:ext>
              </a:extLst>
            </p:cNvPr>
            <p:cNvCxnSpPr>
              <a:cxnSpLocks/>
            </p:cNvCxnSpPr>
            <p:nvPr/>
          </p:nvCxnSpPr>
          <p:spPr>
            <a:xfrm flipH="1">
              <a:off x="3125269" y="1388449"/>
              <a:ext cx="1141106"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7B3B150-C172-4ACA-87DD-FB1681408C77}"/>
                </a:ext>
              </a:extLst>
            </p:cNvPr>
            <p:cNvCxnSpPr>
              <a:cxnSpLocks/>
            </p:cNvCxnSpPr>
            <p:nvPr/>
          </p:nvCxnSpPr>
          <p:spPr>
            <a:xfrm>
              <a:off x="4266375" y="1388449"/>
              <a:ext cx="0" cy="150846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4E3967C-DEAC-4DED-8B87-132E42259437}"/>
                </a:ext>
              </a:extLst>
            </p:cNvPr>
            <p:cNvCxnSpPr>
              <a:cxnSpLocks/>
            </p:cNvCxnSpPr>
            <p:nvPr/>
          </p:nvCxnSpPr>
          <p:spPr>
            <a:xfrm>
              <a:off x="4053090" y="2083356"/>
              <a:ext cx="0" cy="87058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6ACBA73-B829-47DC-90EA-415B0A0B526F}"/>
                </a:ext>
              </a:extLst>
            </p:cNvPr>
            <p:cNvCxnSpPr>
              <a:cxnSpLocks/>
            </p:cNvCxnSpPr>
            <p:nvPr/>
          </p:nvCxnSpPr>
          <p:spPr>
            <a:xfrm>
              <a:off x="3613466" y="2809345"/>
              <a:ext cx="0" cy="20161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ACBB6A4-A0BA-493C-AD53-BE69C8C443F3}"/>
                </a:ext>
              </a:extLst>
            </p:cNvPr>
            <p:cNvCxnSpPr>
              <a:cxnSpLocks/>
            </p:cNvCxnSpPr>
            <p:nvPr/>
          </p:nvCxnSpPr>
          <p:spPr>
            <a:xfrm>
              <a:off x="3613466" y="3397491"/>
              <a:ext cx="0" cy="15261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5B1CD3A-3CA8-4D32-8C1E-8362A5D9B6F1}"/>
                </a:ext>
              </a:extLst>
            </p:cNvPr>
            <p:cNvCxnSpPr>
              <a:cxnSpLocks/>
            </p:cNvCxnSpPr>
            <p:nvPr/>
          </p:nvCxnSpPr>
          <p:spPr>
            <a:xfrm>
              <a:off x="4053090" y="3454513"/>
              <a:ext cx="0" cy="82407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2830BE4-6163-4793-8E7C-FC6DF3877F2F}"/>
                </a:ext>
              </a:extLst>
            </p:cNvPr>
            <p:cNvCxnSpPr>
              <a:cxnSpLocks/>
            </p:cNvCxnSpPr>
            <p:nvPr/>
          </p:nvCxnSpPr>
          <p:spPr>
            <a:xfrm>
              <a:off x="4266375" y="3511536"/>
              <a:ext cx="0" cy="1472403"/>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2DD8BD8-C05B-428E-90CC-984A76F39C5A}"/>
                </a:ext>
              </a:extLst>
            </p:cNvPr>
            <p:cNvCxnSpPr>
              <a:cxnSpLocks/>
            </p:cNvCxnSpPr>
            <p:nvPr/>
          </p:nvCxnSpPr>
          <p:spPr>
            <a:xfrm>
              <a:off x="6113136" y="1407506"/>
              <a:ext cx="0" cy="1005034"/>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70BB64E6-9575-43F2-9B72-D81497C54BA7}"/>
                </a:ext>
              </a:extLst>
            </p:cNvPr>
            <p:cNvCxnSpPr>
              <a:cxnSpLocks/>
            </p:cNvCxnSpPr>
            <p:nvPr/>
          </p:nvCxnSpPr>
          <p:spPr>
            <a:xfrm flipH="1">
              <a:off x="5637521" y="1733585"/>
              <a:ext cx="69883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DA0A79F-7111-4272-A1AF-92A89ED7DFED}"/>
                </a:ext>
              </a:extLst>
            </p:cNvPr>
            <p:cNvCxnSpPr>
              <a:cxnSpLocks/>
            </p:cNvCxnSpPr>
            <p:nvPr/>
          </p:nvCxnSpPr>
          <p:spPr>
            <a:xfrm>
              <a:off x="6279802" y="3250982"/>
              <a:ext cx="0" cy="33283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96D23BF-0C11-43BB-B9F6-AC884CD6D15F}"/>
                </a:ext>
              </a:extLst>
            </p:cNvPr>
            <p:cNvCxnSpPr>
              <a:cxnSpLocks/>
            </p:cNvCxnSpPr>
            <p:nvPr/>
          </p:nvCxnSpPr>
          <p:spPr>
            <a:xfrm>
              <a:off x="5445264" y="3511536"/>
              <a:ext cx="0" cy="53452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7EF3499-EEAF-4C53-BD50-178C2045AEF0}"/>
                </a:ext>
              </a:extLst>
            </p:cNvPr>
            <p:cNvCxnSpPr>
              <a:cxnSpLocks/>
            </p:cNvCxnSpPr>
            <p:nvPr/>
          </p:nvCxnSpPr>
          <p:spPr>
            <a:xfrm>
              <a:off x="6113136" y="4042602"/>
              <a:ext cx="0" cy="97209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2778DF4-5EC4-4C79-9C75-2215248CA5E3}"/>
                </a:ext>
              </a:extLst>
            </p:cNvPr>
            <p:cNvCxnSpPr>
              <a:cxnSpLocks/>
            </p:cNvCxnSpPr>
            <p:nvPr/>
          </p:nvCxnSpPr>
          <p:spPr>
            <a:xfrm>
              <a:off x="5605707" y="3568558"/>
              <a:ext cx="0" cy="109898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7048CD7-BBAA-49F1-B188-4BD686CDE1DC}"/>
                </a:ext>
              </a:extLst>
            </p:cNvPr>
            <p:cNvCxnSpPr>
              <a:cxnSpLocks/>
            </p:cNvCxnSpPr>
            <p:nvPr/>
          </p:nvCxnSpPr>
          <p:spPr>
            <a:xfrm flipH="1">
              <a:off x="5605707" y="4667538"/>
              <a:ext cx="712195"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29F8132-547E-47A6-8328-4C6DF055E9B9}"/>
                </a:ext>
              </a:extLst>
            </p:cNvPr>
            <p:cNvCxnSpPr>
              <a:cxnSpLocks/>
            </p:cNvCxnSpPr>
            <p:nvPr/>
          </p:nvCxnSpPr>
          <p:spPr>
            <a:xfrm flipH="1">
              <a:off x="5292072" y="3010961"/>
              <a:ext cx="636291"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7C07A0F-D773-443E-81A2-FF8C9F1DCA75}"/>
                </a:ext>
              </a:extLst>
            </p:cNvPr>
            <p:cNvCxnSpPr>
              <a:cxnSpLocks/>
            </p:cNvCxnSpPr>
            <p:nvPr/>
          </p:nvCxnSpPr>
          <p:spPr>
            <a:xfrm flipH="1">
              <a:off x="5284821" y="2953938"/>
              <a:ext cx="643543"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C213B2E-493E-43DC-B30C-DF2A71D0665E}"/>
                </a:ext>
              </a:extLst>
            </p:cNvPr>
            <p:cNvCxnSpPr>
              <a:cxnSpLocks/>
            </p:cNvCxnSpPr>
            <p:nvPr/>
          </p:nvCxnSpPr>
          <p:spPr>
            <a:xfrm flipH="1">
              <a:off x="5448578" y="2896916"/>
              <a:ext cx="479785"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08AE8B0-B1B6-4BCB-9E1E-A6860BE0EC6F}"/>
                </a:ext>
              </a:extLst>
            </p:cNvPr>
            <p:cNvCxnSpPr>
              <a:cxnSpLocks/>
            </p:cNvCxnSpPr>
            <p:nvPr/>
          </p:nvCxnSpPr>
          <p:spPr>
            <a:xfrm flipH="1">
              <a:off x="5778956" y="2782871"/>
              <a:ext cx="149407"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C993021-1FE6-4DF0-9707-BD0D2437BCDF}"/>
                </a:ext>
              </a:extLst>
            </p:cNvPr>
            <p:cNvCxnSpPr>
              <a:cxnSpLocks/>
            </p:cNvCxnSpPr>
            <p:nvPr/>
          </p:nvCxnSpPr>
          <p:spPr>
            <a:xfrm flipH="1">
              <a:off x="5642528" y="2839894"/>
              <a:ext cx="285836"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966C36F6-9616-42CD-A350-FA4F29FC97B9}"/>
                </a:ext>
              </a:extLst>
            </p:cNvPr>
            <p:cNvCxnSpPr>
              <a:cxnSpLocks/>
            </p:cNvCxnSpPr>
            <p:nvPr/>
          </p:nvCxnSpPr>
          <p:spPr>
            <a:xfrm flipH="1">
              <a:off x="5145309" y="2725849"/>
              <a:ext cx="783054"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2145575-7B93-4911-92D8-15EC7EF44C88}"/>
                </a:ext>
              </a:extLst>
            </p:cNvPr>
            <p:cNvCxnSpPr>
              <a:cxnSpLocks/>
            </p:cNvCxnSpPr>
            <p:nvPr/>
          </p:nvCxnSpPr>
          <p:spPr>
            <a:xfrm flipH="1">
              <a:off x="5278111" y="3250982"/>
              <a:ext cx="1005538"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97BCF6AC-440E-4153-99EE-14FD6B17E83B}"/>
                </a:ext>
              </a:extLst>
            </p:cNvPr>
            <p:cNvCxnSpPr>
              <a:cxnSpLocks/>
            </p:cNvCxnSpPr>
            <p:nvPr/>
          </p:nvCxnSpPr>
          <p:spPr>
            <a:xfrm>
              <a:off x="5278111" y="3236543"/>
              <a:ext cx="0" cy="16094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C78FD24-D484-4076-8E72-642A08B8FEB8}"/>
                </a:ext>
              </a:extLst>
            </p:cNvPr>
            <p:cNvCxnSpPr>
              <a:cxnSpLocks/>
            </p:cNvCxnSpPr>
            <p:nvPr/>
          </p:nvCxnSpPr>
          <p:spPr>
            <a:xfrm>
              <a:off x="5284821" y="3454513"/>
              <a:ext cx="0" cy="85881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E95828E-2A5F-4128-BD4E-415520867D82}"/>
                </a:ext>
              </a:extLst>
            </p:cNvPr>
            <p:cNvCxnSpPr>
              <a:cxnSpLocks/>
            </p:cNvCxnSpPr>
            <p:nvPr/>
          </p:nvCxnSpPr>
          <p:spPr>
            <a:xfrm flipH="1">
              <a:off x="5445264" y="4046065"/>
              <a:ext cx="66787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951C4CF-FD68-46C6-84CB-6372849656A5}"/>
                </a:ext>
              </a:extLst>
            </p:cNvPr>
            <p:cNvCxnSpPr>
              <a:cxnSpLocks/>
            </p:cNvCxnSpPr>
            <p:nvPr/>
          </p:nvCxnSpPr>
          <p:spPr>
            <a:xfrm flipH="1">
              <a:off x="3286085" y="3867601"/>
              <a:ext cx="448031"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CED3BDE-1724-408E-AC3D-1C9C541F6AFB}"/>
                </a:ext>
              </a:extLst>
            </p:cNvPr>
            <p:cNvCxnSpPr>
              <a:cxnSpLocks/>
            </p:cNvCxnSpPr>
            <p:nvPr/>
          </p:nvCxnSpPr>
          <p:spPr>
            <a:xfrm>
              <a:off x="3734116" y="3572830"/>
              <a:ext cx="0" cy="29477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EAFF315-7C33-4FC2-BE5C-E3F466F2290E}"/>
                </a:ext>
              </a:extLst>
            </p:cNvPr>
            <p:cNvCxnSpPr>
              <a:cxnSpLocks/>
            </p:cNvCxnSpPr>
            <p:nvPr/>
          </p:nvCxnSpPr>
          <p:spPr>
            <a:xfrm>
              <a:off x="3740782" y="2485022"/>
              <a:ext cx="0" cy="35487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A75A6EF-19DD-4B0B-9C5D-34D99614C1BC}"/>
                </a:ext>
              </a:extLst>
            </p:cNvPr>
            <p:cNvCxnSpPr>
              <a:cxnSpLocks/>
            </p:cNvCxnSpPr>
            <p:nvPr/>
          </p:nvCxnSpPr>
          <p:spPr>
            <a:xfrm flipH="1">
              <a:off x="3303056" y="2491823"/>
              <a:ext cx="437726"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E2AAC05-E525-44C1-987A-DA99B0003CD8}"/>
                </a:ext>
              </a:extLst>
            </p:cNvPr>
            <p:cNvCxnSpPr>
              <a:cxnSpLocks/>
            </p:cNvCxnSpPr>
            <p:nvPr/>
          </p:nvCxnSpPr>
          <p:spPr>
            <a:xfrm>
              <a:off x="6279802" y="2859482"/>
              <a:ext cx="0" cy="31242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7EC59EA-7409-4335-9A4C-AACF10089BF4}"/>
                </a:ext>
              </a:extLst>
            </p:cNvPr>
            <p:cNvCxnSpPr>
              <a:cxnSpLocks/>
            </p:cNvCxnSpPr>
            <p:nvPr/>
          </p:nvCxnSpPr>
          <p:spPr>
            <a:xfrm flipH="1">
              <a:off x="5278111" y="3166211"/>
              <a:ext cx="1001691"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69F51C5-D0EB-47EF-8ECD-293AD524C088}"/>
                </a:ext>
              </a:extLst>
            </p:cNvPr>
            <p:cNvCxnSpPr>
              <a:cxnSpLocks/>
            </p:cNvCxnSpPr>
            <p:nvPr/>
          </p:nvCxnSpPr>
          <p:spPr>
            <a:xfrm>
              <a:off x="5292072" y="3010961"/>
              <a:ext cx="0" cy="16094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03606E4D-2B08-4EBA-9094-13FBB2663F12}"/>
                </a:ext>
              </a:extLst>
            </p:cNvPr>
            <p:cNvCxnSpPr>
              <a:cxnSpLocks/>
            </p:cNvCxnSpPr>
            <p:nvPr/>
          </p:nvCxnSpPr>
          <p:spPr>
            <a:xfrm>
              <a:off x="5286082" y="2127342"/>
              <a:ext cx="0" cy="82659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2DFB5BB-0E8C-457D-B192-7BACA3126FB3}"/>
                </a:ext>
              </a:extLst>
            </p:cNvPr>
            <p:cNvCxnSpPr>
              <a:cxnSpLocks/>
            </p:cNvCxnSpPr>
            <p:nvPr/>
          </p:nvCxnSpPr>
          <p:spPr>
            <a:xfrm>
              <a:off x="5445264" y="2409946"/>
              <a:ext cx="0" cy="50020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E4BCB8AF-2A50-4AD2-86BF-CA0659BA0058}"/>
                </a:ext>
              </a:extLst>
            </p:cNvPr>
            <p:cNvCxnSpPr>
              <a:cxnSpLocks/>
            </p:cNvCxnSpPr>
            <p:nvPr/>
          </p:nvCxnSpPr>
          <p:spPr>
            <a:xfrm flipH="1">
              <a:off x="5448578" y="2409946"/>
              <a:ext cx="667872"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0535E48-ED27-413C-B7BB-BA8937200B57}"/>
                </a:ext>
              </a:extLst>
            </p:cNvPr>
            <p:cNvCxnSpPr>
              <a:cxnSpLocks/>
            </p:cNvCxnSpPr>
            <p:nvPr/>
          </p:nvCxnSpPr>
          <p:spPr>
            <a:xfrm>
              <a:off x="5642528" y="1740914"/>
              <a:ext cx="0" cy="109898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sp>
        <p:nvSpPr>
          <p:cNvPr id="84" name="TextBox 83">
            <a:extLst>
              <a:ext uri="{FF2B5EF4-FFF2-40B4-BE49-F238E27FC236}">
                <a16:creationId xmlns:a16="http://schemas.microsoft.com/office/drawing/2014/main" id="{77EC34F6-CFCC-4C95-9109-6ADC0A2B89B1}"/>
              </a:ext>
            </a:extLst>
          </p:cNvPr>
          <p:cNvSpPr txBox="1"/>
          <p:nvPr/>
        </p:nvSpPr>
        <p:spPr>
          <a:xfrm>
            <a:off x="5032415" y="654936"/>
            <a:ext cx="3035254" cy="369332"/>
          </a:xfrm>
          <a:prstGeom prst="rect">
            <a:avLst/>
          </a:prstGeom>
          <a:noFill/>
        </p:spPr>
        <p:txBody>
          <a:bodyPr wrap="none" rtlCol="0">
            <a:spAutoFit/>
          </a:bodyPr>
          <a:lstStyle/>
          <a:p>
            <a:r>
              <a:rPr lang="en-US" dirty="0"/>
              <a:t>Patch panel and cable layout*</a:t>
            </a:r>
          </a:p>
        </p:txBody>
      </p:sp>
      <p:sp>
        <p:nvSpPr>
          <p:cNvPr id="86" name="TextBox 85">
            <a:extLst>
              <a:ext uri="{FF2B5EF4-FFF2-40B4-BE49-F238E27FC236}">
                <a16:creationId xmlns:a16="http://schemas.microsoft.com/office/drawing/2014/main" id="{07AA1FEE-B951-459E-9D40-92F9B9CB74B3}"/>
              </a:ext>
            </a:extLst>
          </p:cNvPr>
          <p:cNvSpPr txBox="1"/>
          <p:nvPr/>
        </p:nvSpPr>
        <p:spPr>
          <a:xfrm>
            <a:off x="5253680" y="5677364"/>
            <a:ext cx="3233484" cy="646331"/>
          </a:xfrm>
          <a:prstGeom prst="rect">
            <a:avLst/>
          </a:prstGeom>
          <a:noFill/>
        </p:spPr>
        <p:txBody>
          <a:bodyPr wrap="square" rtlCol="0">
            <a:spAutoFit/>
          </a:bodyPr>
          <a:lstStyle/>
          <a:p>
            <a:r>
              <a:rPr lang="en-US" sz="1200" dirty="0"/>
              <a:t>*It doesn’t show the actual cable length or exact location. It only schematically shows the connections between CE boxes and patch panels.</a:t>
            </a:r>
          </a:p>
        </p:txBody>
      </p:sp>
      <p:pic>
        <p:nvPicPr>
          <p:cNvPr id="87" name="Picture 86">
            <a:extLst>
              <a:ext uri="{FF2B5EF4-FFF2-40B4-BE49-F238E27FC236}">
                <a16:creationId xmlns:a16="http://schemas.microsoft.com/office/drawing/2014/main" id="{22F3926C-406E-4F05-ADBB-2B3DDCE7362D}"/>
              </a:ext>
            </a:extLst>
          </p:cNvPr>
          <p:cNvPicPr>
            <a:picLocks noChangeAspect="1"/>
          </p:cNvPicPr>
          <p:nvPr/>
        </p:nvPicPr>
        <p:blipFill rotWithShape="1">
          <a:blip r:embed="rId3"/>
          <a:srcRect l="19583" t="28711" r="18125" b="18066"/>
          <a:stretch/>
        </p:blipFill>
        <p:spPr>
          <a:xfrm>
            <a:off x="567884" y="3455184"/>
            <a:ext cx="3342624" cy="2124075"/>
          </a:xfrm>
          <a:prstGeom prst="rect">
            <a:avLst/>
          </a:prstGeom>
        </p:spPr>
      </p:pic>
      <p:sp>
        <p:nvSpPr>
          <p:cNvPr id="90" name="TextBox 89">
            <a:extLst>
              <a:ext uri="{FF2B5EF4-FFF2-40B4-BE49-F238E27FC236}">
                <a16:creationId xmlns:a16="http://schemas.microsoft.com/office/drawing/2014/main" id="{A5B491E0-180C-4F59-AE47-559DB51A1A66}"/>
              </a:ext>
            </a:extLst>
          </p:cNvPr>
          <p:cNvSpPr txBox="1"/>
          <p:nvPr/>
        </p:nvSpPr>
        <p:spPr>
          <a:xfrm>
            <a:off x="304794" y="1202334"/>
            <a:ext cx="4090651" cy="1754326"/>
          </a:xfrm>
          <a:prstGeom prst="rect">
            <a:avLst/>
          </a:prstGeom>
          <a:noFill/>
        </p:spPr>
        <p:txBody>
          <a:bodyPr wrap="square" rtlCol="0">
            <a:spAutoFit/>
          </a:bodyPr>
          <a:lstStyle/>
          <a:p>
            <a:r>
              <a:rPr lang="en-US" dirty="0"/>
              <a:t>Four patch panels are needed for one CRP. Each patch panel receives cables from six FEMBs.</a:t>
            </a:r>
          </a:p>
          <a:p>
            <a:endParaRPr lang="en-US" dirty="0"/>
          </a:p>
          <a:p>
            <a:r>
              <a:rPr lang="en-US" dirty="0"/>
              <a:t>Max cable length required to connect the FEMBs to the patch panel is 2m ~ 2.5m.</a:t>
            </a:r>
          </a:p>
        </p:txBody>
      </p:sp>
      <p:sp>
        <p:nvSpPr>
          <p:cNvPr id="91" name="Title 3">
            <a:extLst>
              <a:ext uri="{FF2B5EF4-FFF2-40B4-BE49-F238E27FC236}">
                <a16:creationId xmlns:a16="http://schemas.microsoft.com/office/drawing/2014/main" id="{C370B309-F965-4BDF-A958-7587063091F4}"/>
              </a:ext>
            </a:extLst>
          </p:cNvPr>
          <p:cNvSpPr txBox="1">
            <a:spLocks/>
          </p:cNvSpPr>
          <p:nvPr/>
        </p:nvSpPr>
        <p:spPr>
          <a:xfrm>
            <a:off x="363019" y="213691"/>
            <a:ext cx="8229600"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Bottom CRP Patch Panel and Cabling</a:t>
            </a:r>
            <a:endParaRPr lang="en-GB" dirty="0"/>
          </a:p>
        </p:txBody>
      </p:sp>
    </p:spTree>
    <p:extLst>
      <p:ext uri="{BB962C8B-B14F-4D97-AF65-F5344CB8AC3E}">
        <p14:creationId xmlns:p14="http://schemas.microsoft.com/office/powerpoint/2010/main" val="406006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2EE64-2B8C-4BCB-9C44-3A1F5648341A}"/>
              </a:ext>
            </a:extLst>
          </p:cNvPr>
          <p:cNvSpPr>
            <a:spLocks noGrp="1"/>
          </p:cNvSpPr>
          <p:nvPr>
            <p:ph type="sldNum" sz="quarter" idx="12"/>
          </p:nvPr>
        </p:nvSpPr>
        <p:spPr/>
        <p:txBody>
          <a:bodyPr/>
          <a:lstStyle/>
          <a:p>
            <a:pPr>
              <a:defRPr/>
            </a:pPr>
            <a:fld id="{6D8C00E9-2E9A-4DA6-8FFA-479BC38D18B7}" type="slidenum">
              <a:rPr lang="en-US" smtClean="0"/>
              <a:pPr>
                <a:defRPr/>
              </a:pPr>
              <a:t>9</a:t>
            </a:fld>
            <a:endParaRPr lang="en-US"/>
          </a:p>
        </p:txBody>
      </p:sp>
      <p:sp>
        <p:nvSpPr>
          <p:cNvPr id="3" name="Footer Placeholder 2">
            <a:extLst>
              <a:ext uri="{FF2B5EF4-FFF2-40B4-BE49-F238E27FC236}">
                <a16:creationId xmlns:a16="http://schemas.microsoft.com/office/drawing/2014/main" id="{11D7014C-22DB-41FA-AEBC-D0205761DF70}"/>
              </a:ext>
            </a:extLst>
          </p:cNvPr>
          <p:cNvSpPr>
            <a:spLocks noGrp="1"/>
          </p:cNvSpPr>
          <p:nvPr>
            <p:ph type="ftr" sz="quarter" idx="3"/>
          </p:nvPr>
        </p:nvSpPr>
        <p:spPr/>
        <p:txBody>
          <a:bodyPr/>
          <a:lstStyle/>
          <a:p>
            <a:pPr>
              <a:defRPr/>
            </a:pPr>
            <a:r>
              <a:rPr lang="en-US"/>
              <a:t>FD2 Bottom Drift Electronics Preliminary Design Review</a:t>
            </a:r>
            <a:endParaRPr lang="en-US" dirty="0"/>
          </a:p>
        </p:txBody>
      </p:sp>
      <p:sp>
        <p:nvSpPr>
          <p:cNvPr id="4" name="Title 3">
            <a:extLst>
              <a:ext uri="{FF2B5EF4-FFF2-40B4-BE49-F238E27FC236}">
                <a16:creationId xmlns:a16="http://schemas.microsoft.com/office/drawing/2014/main" id="{6A491F13-F885-4C2F-80B4-2CB3B17C8770}"/>
              </a:ext>
            </a:extLst>
          </p:cNvPr>
          <p:cNvSpPr txBox="1">
            <a:spLocks/>
          </p:cNvSpPr>
          <p:nvPr/>
        </p:nvSpPr>
        <p:spPr>
          <a:xfrm>
            <a:off x="451113" y="176895"/>
            <a:ext cx="6897643" cy="488405"/>
          </a:xfrm>
          <a:prstGeom prst="rect">
            <a:avLst/>
          </a:prstGeom>
        </p:spPr>
        <p:txBody>
          <a:bodyPr vert="horz" lIns="0" tIns="0" rIns="0" bIns="0">
            <a:noAutofit/>
          </a:bodyPr>
          <a:lstStyle>
            <a:lvl1pPr>
              <a:defRPr sz="2400" b="0" i="0" baseline="0">
                <a:solidFill>
                  <a:srgbClr val="E95125"/>
                </a:solidFill>
                <a:latin typeface="Helvetica Neue" panose="02000503000000020004" pitchFamily="2" charset="0"/>
                <a:ea typeface="Helvetica Neue" panose="02000503000000020004" pitchFamily="2" charset="0"/>
                <a:cs typeface="Helvetica Neue" panose="02000503000000020004" pitchFamily="2" charset="0"/>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dirty="0"/>
              <a:t>Cryostat Penetration and Cryostat Cabling</a:t>
            </a:r>
            <a:endParaRPr lang="en-GB" dirty="0"/>
          </a:p>
        </p:txBody>
      </p:sp>
      <p:grpSp>
        <p:nvGrpSpPr>
          <p:cNvPr id="34" name="Group 33">
            <a:extLst>
              <a:ext uri="{FF2B5EF4-FFF2-40B4-BE49-F238E27FC236}">
                <a16:creationId xmlns:a16="http://schemas.microsoft.com/office/drawing/2014/main" id="{CDCE264C-0664-49ED-902C-0192B2EBE0AB}"/>
              </a:ext>
            </a:extLst>
          </p:cNvPr>
          <p:cNvGrpSpPr>
            <a:grpSpLocks noChangeAspect="1"/>
          </p:cNvGrpSpPr>
          <p:nvPr/>
        </p:nvGrpSpPr>
        <p:grpSpPr>
          <a:xfrm>
            <a:off x="579928" y="3580043"/>
            <a:ext cx="7875205" cy="2758346"/>
            <a:chOff x="578899" y="2121318"/>
            <a:chExt cx="5994863" cy="2099743"/>
          </a:xfrm>
        </p:grpSpPr>
        <p:pic>
          <p:nvPicPr>
            <p:cNvPr id="35" name="Picture 34">
              <a:extLst>
                <a:ext uri="{FF2B5EF4-FFF2-40B4-BE49-F238E27FC236}">
                  <a16:creationId xmlns:a16="http://schemas.microsoft.com/office/drawing/2014/main" id="{A5255B78-1497-445F-AF92-C3BB0E3F37B5}"/>
                </a:ext>
              </a:extLst>
            </p:cNvPr>
            <p:cNvPicPr>
              <a:picLocks noChangeAspect="1"/>
            </p:cNvPicPr>
            <p:nvPr/>
          </p:nvPicPr>
          <p:blipFill>
            <a:blip r:embed="rId2"/>
            <a:stretch>
              <a:fillRect/>
            </a:stretch>
          </p:blipFill>
          <p:spPr>
            <a:xfrm>
              <a:off x="578899" y="2121318"/>
              <a:ext cx="5994863" cy="2099743"/>
            </a:xfrm>
            <a:prstGeom prst="rect">
              <a:avLst/>
            </a:prstGeom>
          </p:spPr>
        </p:pic>
        <p:sp>
          <p:nvSpPr>
            <p:cNvPr id="36" name="Rectangle 35">
              <a:extLst>
                <a:ext uri="{FF2B5EF4-FFF2-40B4-BE49-F238E27FC236}">
                  <a16:creationId xmlns:a16="http://schemas.microsoft.com/office/drawing/2014/main" id="{D69C474C-C877-4BF9-B2E0-CAB849FCD8E9}"/>
                </a:ext>
              </a:extLst>
            </p:cNvPr>
            <p:cNvSpPr/>
            <p:nvPr/>
          </p:nvSpPr>
          <p:spPr>
            <a:xfrm>
              <a:off x="922556" y="2396421"/>
              <a:ext cx="5444688" cy="2272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24EF23F-C192-40A9-AE16-01EAC9939C62}"/>
                </a:ext>
              </a:extLst>
            </p:cNvPr>
            <p:cNvSpPr/>
            <p:nvPr/>
          </p:nvSpPr>
          <p:spPr>
            <a:xfrm>
              <a:off x="922556" y="3580060"/>
              <a:ext cx="5444688" cy="2272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AFBA338E-BF7B-47BA-A758-272FB02118E7}"/>
              </a:ext>
            </a:extLst>
          </p:cNvPr>
          <p:cNvSpPr txBox="1"/>
          <p:nvPr/>
        </p:nvSpPr>
        <p:spPr>
          <a:xfrm>
            <a:off x="451113" y="597918"/>
            <a:ext cx="6427859" cy="923330"/>
          </a:xfrm>
          <a:prstGeom prst="rect">
            <a:avLst/>
          </a:prstGeom>
          <a:noFill/>
        </p:spPr>
        <p:txBody>
          <a:bodyPr wrap="square" rtlCol="0">
            <a:spAutoFit/>
          </a:bodyPr>
          <a:lstStyle/>
          <a:p>
            <a:r>
              <a:rPr lang="en-US" dirty="0"/>
              <a:t>40 penetrations on the VD cryostat are provided for bottom CRP cables and PDS. A cross tube is installed on each penetration, with two side ports for bottom CRP cables and the top port for PDS.</a:t>
            </a:r>
          </a:p>
        </p:txBody>
      </p:sp>
      <p:grpSp>
        <p:nvGrpSpPr>
          <p:cNvPr id="6" name="Group 5">
            <a:extLst>
              <a:ext uri="{FF2B5EF4-FFF2-40B4-BE49-F238E27FC236}">
                <a16:creationId xmlns:a16="http://schemas.microsoft.com/office/drawing/2014/main" id="{DB6B34A1-ABB0-4B9F-B7E8-C6BACE816888}"/>
              </a:ext>
            </a:extLst>
          </p:cNvPr>
          <p:cNvGrpSpPr/>
          <p:nvPr/>
        </p:nvGrpSpPr>
        <p:grpSpPr>
          <a:xfrm>
            <a:off x="5542316" y="878948"/>
            <a:ext cx="3527524" cy="2701095"/>
            <a:chOff x="4579955" y="663505"/>
            <a:chExt cx="3527524" cy="2701095"/>
          </a:xfrm>
        </p:grpSpPr>
        <p:pic>
          <p:nvPicPr>
            <p:cNvPr id="13" name="Picture 12">
              <a:extLst>
                <a:ext uri="{FF2B5EF4-FFF2-40B4-BE49-F238E27FC236}">
                  <a16:creationId xmlns:a16="http://schemas.microsoft.com/office/drawing/2014/main" id="{4AC17E1E-2B76-4A0B-B076-28484291D02C}"/>
                </a:ext>
              </a:extLst>
            </p:cNvPr>
            <p:cNvPicPr>
              <a:picLocks noChangeAspect="1"/>
            </p:cNvPicPr>
            <p:nvPr/>
          </p:nvPicPr>
          <p:blipFill>
            <a:blip r:embed="rId3"/>
            <a:stretch>
              <a:fillRect/>
            </a:stretch>
          </p:blipFill>
          <p:spPr>
            <a:xfrm>
              <a:off x="5725513" y="1126962"/>
              <a:ext cx="1788142" cy="2237638"/>
            </a:xfrm>
            <a:prstGeom prst="rect">
              <a:avLst/>
            </a:prstGeom>
          </p:spPr>
        </p:pic>
        <p:sp>
          <p:nvSpPr>
            <p:cNvPr id="5" name="TextBox 4">
              <a:extLst>
                <a:ext uri="{FF2B5EF4-FFF2-40B4-BE49-F238E27FC236}">
                  <a16:creationId xmlns:a16="http://schemas.microsoft.com/office/drawing/2014/main" id="{ADF8FEB1-9539-46DD-BBDB-4F7EEA234306}"/>
                </a:ext>
              </a:extLst>
            </p:cNvPr>
            <p:cNvSpPr txBox="1"/>
            <p:nvPr/>
          </p:nvSpPr>
          <p:spPr>
            <a:xfrm>
              <a:off x="4579955" y="1693833"/>
              <a:ext cx="1300293" cy="646331"/>
            </a:xfrm>
            <a:prstGeom prst="rect">
              <a:avLst/>
            </a:prstGeom>
            <a:noFill/>
          </p:spPr>
          <p:txBody>
            <a:bodyPr wrap="square" rtlCol="0">
              <a:spAutoFit/>
            </a:bodyPr>
            <a:lstStyle/>
            <a:p>
              <a:pPr algn="ctr"/>
              <a:r>
                <a:rPr lang="en-US" dirty="0"/>
                <a:t>CE crate and flange</a:t>
              </a:r>
            </a:p>
          </p:txBody>
        </p:sp>
        <p:sp>
          <p:nvSpPr>
            <p:cNvPr id="15" name="TextBox 14">
              <a:extLst>
                <a:ext uri="{FF2B5EF4-FFF2-40B4-BE49-F238E27FC236}">
                  <a16:creationId xmlns:a16="http://schemas.microsoft.com/office/drawing/2014/main" id="{79C04D05-499A-4916-B020-176C2CF6279D}"/>
                </a:ext>
              </a:extLst>
            </p:cNvPr>
            <p:cNvSpPr txBox="1"/>
            <p:nvPr/>
          </p:nvSpPr>
          <p:spPr>
            <a:xfrm>
              <a:off x="6807186" y="1943291"/>
              <a:ext cx="1300293" cy="646331"/>
            </a:xfrm>
            <a:prstGeom prst="rect">
              <a:avLst/>
            </a:prstGeom>
            <a:noFill/>
          </p:spPr>
          <p:txBody>
            <a:bodyPr wrap="square" rtlCol="0">
              <a:spAutoFit/>
            </a:bodyPr>
            <a:lstStyle/>
            <a:p>
              <a:pPr algn="ctr"/>
              <a:r>
                <a:rPr lang="en-US" dirty="0"/>
                <a:t>CE crate and flange</a:t>
              </a:r>
            </a:p>
          </p:txBody>
        </p:sp>
        <p:sp>
          <p:nvSpPr>
            <p:cNvPr id="16" name="TextBox 15">
              <a:extLst>
                <a:ext uri="{FF2B5EF4-FFF2-40B4-BE49-F238E27FC236}">
                  <a16:creationId xmlns:a16="http://schemas.microsoft.com/office/drawing/2014/main" id="{E2523E91-5F2F-4CF1-A7D2-43FF18CB81B8}"/>
                </a:ext>
              </a:extLst>
            </p:cNvPr>
            <p:cNvSpPr txBox="1"/>
            <p:nvPr/>
          </p:nvSpPr>
          <p:spPr>
            <a:xfrm>
              <a:off x="6145112" y="663505"/>
              <a:ext cx="1300293" cy="646331"/>
            </a:xfrm>
            <a:prstGeom prst="rect">
              <a:avLst/>
            </a:prstGeom>
            <a:noFill/>
          </p:spPr>
          <p:txBody>
            <a:bodyPr wrap="square" rtlCol="0">
              <a:spAutoFit/>
            </a:bodyPr>
            <a:lstStyle/>
            <a:p>
              <a:pPr algn="ctr"/>
              <a:r>
                <a:rPr lang="en-US" dirty="0"/>
                <a:t>Top port for PDS flange</a:t>
              </a:r>
            </a:p>
          </p:txBody>
        </p:sp>
      </p:grpSp>
      <p:pic>
        <p:nvPicPr>
          <p:cNvPr id="1026" name="Picture 2">
            <a:extLst>
              <a:ext uri="{FF2B5EF4-FFF2-40B4-BE49-F238E27FC236}">
                <a16:creationId xmlns:a16="http://schemas.microsoft.com/office/drawing/2014/main" id="{10F4FBE2-8205-4676-9CA1-7FC328009B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24" r="7524"/>
          <a:stretch/>
        </p:blipFill>
        <p:spPr bwMode="auto">
          <a:xfrm>
            <a:off x="451113" y="1488017"/>
            <a:ext cx="2578718" cy="203736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FF3A15B0-B9E3-440D-A622-F53901756425}"/>
              </a:ext>
            </a:extLst>
          </p:cNvPr>
          <p:cNvGrpSpPr>
            <a:grpSpLocks noChangeAspect="1"/>
          </p:cNvGrpSpPr>
          <p:nvPr/>
        </p:nvGrpSpPr>
        <p:grpSpPr>
          <a:xfrm>
            <a:off x="2624426" y="2909019"/>
            <a:ext cx="3786208" cy="616360"/>
            <a:chOff x="3613395" y="5118842"/>
            <a:chExt cx="3529838" cy="574625"/>
          </a:xfrm>
        </p:grpSpPr>
        <p:pic>
          <p:nvPicPr>
            <p:cNvPr id="32" name="Picture 31">
              <a:extLst>
                <a:ext uri="{FF2B5EF4-FFF2-40B4-BE49-F238E27FC236}">
                  <a16:creationId xmlns:a16="http://schemas.microsoft.com/office/drawing/2014/main" id="{B3891EAA-1E63-4739-8393-0CC0BA106423}"/>
                </a:ext>
              </a:extLst>
            </p:cNvPr>
            <p:cNvPicPr>
              <a:picLocks noChangeAspect="1"/>
            </p:cNvPicPr>
            <p:nvPr/>
          </p:nvPicPr>
          <p:blipFill>
            <a:blip r:embed="rId5"/>
            <a:stretch>
              <a:fillRect/>
            </a:stretch>
          </p:blipFill>
          <p:spPr>
            <a:xfrm>
              <a:off x="3613395" y="5118842"/>
              <a:ext cx="3529838" cy="574625"/>
            </a:xfrm>
            <a:prstGeom prst="rect">
              <a:avLst/>
            </a:prstGeom>
          </p:spPr>
        </p:pic>
        <p:sp>
          <p:nvSpPr>
            <p:cNvPr id="33" name="Rectangle 32">
              <a:extLst>
                <a:ext uri="{FF2B5EF4-FFF2-40B4-BE49-F238E27FC236}">
                  <a16:creationId xmlns:a16="http://schemas.microsoft.com/office/drawing/2014/main" id="{14D7F0E2-891B-4301-BBB4-6C990B22D341}"/>
                </a:ext>
              </a:extLst>
            </p:cNvPr>
            <p:cNvSpPr/>
            <p:nvPr/>
          </p:nvSpPr>
          <p:spPr>
            <a:xfrm>
              <a:off x="3613395" y="5500975"/>
              <a:ext cx="3529838" cy="192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7533746"/>
      </p:ext>
    </p:extLst>
  </p:cSld>
  <p:clrMapOvr>
    <a:masterClrMapping/>
  </p:clrMapOvr>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20461</TotalTime>
  <Words>863</Words>
  <Application>Microsoft Office PowerPoint</Application>
  <PresentationFormat>On-screen Show (4:3)</PresentationFormat>
  <Paragraphs>128</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DejaVuSans</vt:lpstr>
      <vt:lpstr>Helvetica Neue</vt:lpstr>
      <vt:lpstr>Lucida Grande</vt:lpstr>
      <vt:lpstr>Arial</vt:lpstr>
      <vt:lpstr>Calibri</vt:lpstr>
      <vt:lpstr>Helvetica</vt:lpstr>
      <vt:lpstr>Times New Roman</vt:lpstr>
      <vt:lpstr>Wingdings</vt:lpstr>
      <vt:lpstr>Dune Template_051215</vt:lpstr>
      <vt:lpstr>LBNF Content-Footer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Sandbox Studio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subject/>
  <dc:creator>Sandbox Studio</dc:creator>
  <cp:keywords/>
  <dc:description>Modified by A. Weber</dc:description>
  <cp:lastModifiedBy>Zhao, Manhong</cp:lastModifiedBy>
  <cp:revision>308</cp:revision>
  <dcterms:created xsi:type="dcterms:W3CDTF">2015-04-30T14:29:22Z</dcterms:created>
  <dcterms:modified xsi:type="dcterms:W3CDTF">2022-04-16T00:37:27Z</dcterms:modified>
  <cp:category/>
</cp:coreProperties>
</file>