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sldIdLst>
    <p:sldId id="256" r:id="rId2"/>
    <p:sldId id="263" r:id="rId3"/>
    <p:sldId id="264" r:id="rId4"/>
    <p:sldId id="273" r:id="rId5"/>
    <p:sldId id="275" r:id="rId6"/>
    <p:sldId id="276" r:id="rId7"/>
    <p:sldId id="265" r:id="rId8"/>
    <p:sldId id="270" r:id="rId9"/>
    <p:sldId id="269" r:id="rId10"/>
    <p:sldId id="272" r:id="rId11"/>
    <p:sldId id="268" r:id="rId12"/>
    <p:sldId id="271" r:id="rId13"/>
    <p:sldId id="267"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2"/>
    <p:restoredTop sz="96208"/>
  </p:normalViewPr>
  <p:slideViewPr>
    <p:cSldViewPr snapToGrid="0" snapToObjects="1">
      <p:cViewPr>
        <p:scale>
          <a:sx n="108" d="100"/>
          <a:sy n="108" d="100"/>
        </p:scale>
        <p:origin x="640" y="40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EDB83F-4349-504C-AD6F-46A40BF16037}" type="datetimeFigureOut">
              <a:rPr lang="en-US" smtClean="0"/>
              <a:t>4/19/22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60945-4F6D-A64A-A4F8-9A82DC409835}" type="slidenum">
              <a:rPr lang="en-US" smtClean="0"/>
              <a:t>‹#›</a:t>
            </a:fld>
            <a:endParaRPr lang="en-US"/>
          </a:p>
        </p:txBody>
      </p:sp>
    </p:spTree>
    <p:extLst>
      <p:ext uri="{BB962C8B-B14F-4D97-AF65-F5344CB8AC3E}">
        <p14:creationId xmlns:p14="http://schemas.microsoft.com/office/powerpoint/2010/main" val="3512642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5EFD-9703-5549-A947-5903051BD8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1725B5-6254-A54C-9770-025FFAC116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062E96-51A8-0B4C-8DE4-25546BA92895}"/>
              </a:ext>
            </a:extLst>
          </p:cNvPr>
          <p:cNvSpPr>
            <a:spLocks noGrp="1"/>
          </p:cNvSpPr>
          <p:nvPr>
            <p:ph type="dt" sz="half" idx="10"/>
          </p:nvPr>
        </p:nvSpPr>
        <p:spPr/>
        <p:txBody>
          <a:bodyPr/>
          <a:lstStyle/>
          <a:p>
            <a:r>
              <a:rPr lang="en-US"/>
              <a:t>April 25, 2022</a:t>
            </a:r>
          </a:p>
        </p:txBody>
      </p:sp>
      <p:sp>
        <p:nvSpPr>
          <p:cNvPr id="5" name="Footer Placeholder 4">
            <a:extLst>
              <a:ext uri="{FF2B5EF4-FFF2-40B4-BE49-F238E27FC236}">
                <a16:creationId xmlns:a16="http://schemas.microsoft.com/office/drawing/2014/main" id="{B6337DED-856F-6A49-A0A9-CF3ECED2B2C8}"/>
              </a:ext>
            </a:extLst>
          </p:cNvPr>
          <p:cNvSpPr>
            <a:spLocks noGrp="1"/>
          </p:cNvSpPr>
          <p:nvPr>
            <p:ph type="ftr" sz="quarter" idx="11"/>
          </p:nvPr>
        </p:nvSpPr>
        <p:spPr/>
        <p:txBody>
          <a:bodyPr/>
          <a:lstStyle/>
          <a:p>
            <a:r>
              <a:rPr lang="en-US"/>
              <a:t>David Christian | Lessons Learned</a:t>
            </a:r>
          </a:p>
        </p:txBody>
      </p:sp>
      <p:sp>
        <p:nvSpPr>
          <p:cNvPr id="6" name="Slide Number Placeholder 5">
            <a:extLst>
              <a:ext uri="{FF2B5EF4-FFF2-40B4-BE49-F238E27FC236}">
                <a16:creationId xmlns:a16="http://schemas.microsoft.com/office/drawing/2014/main" id="{2C7D3843-000A-CE48-B4B5-D5FC1D3A927D}"/>
              </a:ext>
            </a:extLst>
          </p:cNvPr>
          <p:cNvSpPr>
            <a:spLocks noGrp="1"/>
          </p:cNvSpPr>
          <p:nvPr>
            <p:ph type="sldNum" sz="quarter" idx="12"/>
          </p:nvPr>
        </p:nvSpPr>
        <p:spPr/>
        <p:txBody>
          <a:bodyPr/>
          <a:lstStyle/>
          <a:p>
            <a:fld id="{E232AAE1-E303-B146-A94D-58A3BC67C3CE}" type="slidenum">
              <a:rPr lang="en-US" smtClean="0"/>
              <a:t>‹#›</a:t>
            </a:fld>
            <a:endParaRPr lang="en-US"/>
          </a:p>
        </p:txBody>
      </p:sp>
    </p:spTree>
    <p:extLst>
      <p:ext uri="{BB962C8B-B14F-4D97-AF65-F5344CB8AC3E}">
        <p14:creationId xmlns:p14="http://schemas.microsoft.com/office/powerpoint/2010/main" val="65195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98F78-E765-F644-812A-D646368E4F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8EF4BB-7A52-CD4D-AE0C-2A084B59B3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4857F9-DA2C-AB40-BE0C-9FB9CA49BB8B}"/>
              </a:ext>
            </a:extLst>
          </p:cNvPr>
          <p:cNvSpPr>
            <a:spLocks noGrp="1"/>
          </p:cNvSpPr>
          <p:nvPr>
            <p:ph type="dt" sz="half" idx="10"/>
          </p:nvPr>
        </p:nvSpPr>
        <p:spPr/>
        <p:txBody>
          <a:bodyPr/>
          <a:lstStyle/>
          <a:p>
            <a:r>
              <a:rPr lang="en-US"/>
              <a:t>April 25, 2022</a:t>
            </a:r>
          </a:p>
        </p:txBody>
      </p:sp>
      <p:sp>
        <p:nvSpPr>
          <p:cNvPr id="5" name="Footer Placeholder 4">
            <a:extLst>
              <a:ext uri="{FF2B5EF4-FFF2-40B4-BE49-F238E27FC236}">
                <a16:creationId xmlns:a16="http://schemas.microsoft.com/office/drawing/2014/main" id="{D94399AC-CCB1-8541-889C-70172E9DF8EB}"/>
              </a:ext>
            </a:extLst>
          </p:cNvPr>
          <p:cNvSpPr>
            <a:spLocks noGrp="1"/>
          </p:cNvSpPr>
          <p:nvPr>
            <p:ph type="ftr" sz="quarter" idx="11"/>
          </p:nvPr>
        </p:nvSpPr>
        <p:spPr/>
        <p:txBody>
          <a:bodyPr/>
          <a:lstStyle/>
          <a:p>
            <a:r>
              <a:rPr lang="en-US"/>
              <a:t>David Christian | Lessons Learned</a:t>
            </a:r>
          </a:p>
        </p:txBody>
      </p:sp>
      <p:sp>
        <p:nvSpPr>
          <p:cNvPr id="6" name="Slide Number Placeholder 5">
            <a:extLst>
              <a:ext uri="{FF2B5EF4-FFF2-40B4-BE49-F238E27FC236}">
                <a16:creationId xmlns:a16="http://schemas.microsoft.com/office/drawing/2014/main" id="{90E8C37F-7304-9449-A5EE-7B72E60E87DB}"/>
              </a:ext>
            </a:extLst>
          </p:cNvPr>
          <p:cNvSpPr>
            <a:spLocks noGrp="1"/>
          </p:cNvSpPr>
          <p:nvPr>
            <p:ph type="sldNum" sz="quarter" idx="12"/>
          </p:nvPr>
        </p:nvSpPr>
        <p:spPr/>
        <p:txBody>
          <a:bodyPr/>
          <a:lstStyle/>
          <a:p>
            <a:fld id="{E232AAE1-E303-B146-A94D-58A3BC67C3CE}" type="slidenum">
              <a:rPr lang="en-US" smtClean="0"/>
              <a:t>‹#›</a:t>
            </a:fld>
            <a:endParaRPr lang="en-US"/>
          </a:p>
        </p:txBody>
      </p:sp>
    </p:spTree>
    <p:extLst>
      <p:ext uri="{BB962C8B-B14F-4D97-AF65-F5344CB8AC3E}">
        <p14:creationId xmlns:p14="http://schemas.microsoft.com/office/powerpoint/2010/main" val="1526906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1864BD-B934-5B4F-B07E-321983FAD3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E91577-930D-614D-948E-FF18F5CC33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952437-2252-1B41-A12C-3E124BDB8814}"/>
              </a:ext>
            </a:extLst>
          </p:cNvPr>
          <p:cNvSpPr>
            <a:spLocks noGrp="1"/>
          </p:cNvSpPr>
          <p:nvPr>
            <p:ph type="dt" sz="half" idx="10"/>
          </p:nvPr>
        </p:nvSpPr>
        <p:spPr/>
        <p:txBody>
          <a:bodyPr/>
          <a:lstStyle/>
          <a:p>
            <a:r>
              <a:rPr lang="en-US"/>
              <a:t>April 25, 2022</a:t>
            </a:r>
          </a:p>
        </p:txBody>
      </p:sp>
      <p:sp>
        <p:nvSpPr>
          <p:cNvPr id="5" name="Footer Placeholder 4">
            <a:extLst>
              <a:ext uri="{FF2B5EF4-FFF2-40B4-BE49-F238E27FC236}">
                <a16:creationId xmlns:a16="http://schemas.microsoft.com/office/drawing/2014/main" id="{ACB38B6E-7DCC-3A4B-8616-D785AFEB7158}"/>
              </a:ext>
            </a:extLst>
          </p:cNvPr>
          <p:cNvSpPr>
            <a:spLocks noGrp="1"/>
          </p:cNvSpPr>
          <p:nvPr>
            <p:ph type="ftr" sz="quarter" idx="11"/>
          </p:nvPr>
        </p:nvSpPr>
        <p:spPr/>
        <p:txBody>
          <a:bodyPr/>
          <a:lstStyle/>
          <a:p>
            <a:r>
              <a:rPr lang="en-US"/>
              <a:t>David Christian | Lessons Learned</a:t>
            </a:r>
          </a:p>
        </p:txBody>
      </p:sp>
      <p:sp>
        <p:nvSpPr>
          <p:cNvPr id="6" name="Slide Number Placeholder 5">
            <a:extLst>
              <a:ext uri="{FF2B5EF4-FFF2-40B4-BE49-F238E27FC236}">
                <a16:creationId xmlns:a16="http://schemas.microsoft.com/office/drawing/2014/main" id="{2DB48E33-10C2-6849-8F25-848D0EC6EBE2}"/>
              </a:ext>
            </a:extLst>
          </p:cNvPr>
          <p:cNvSpPr>
            <a:spLocks noGrp="1"/>
          </p:cNvSpPr>
          <p:nvPr>
            <p:ph type="sldNum" sz="quarter" idx="12"/>
          </p:nvPr>
        </p:nvSpPr>
        <p:spPr/>
        <p:txBody>
          <a:bodyPr/>
          <a:lstStyle/>
          <a:p>
            <a:fld id="{E232AAE1-E303-B146-A94D-58A3BC67C3CE}" type="slidenum">
              <a:rPr lang="en-US" smtClean="0"/>
              <a:t>‹#›</a:t>
            </a:fld>
            <a:endParaRPr lang="en-US"/>
          </a:p>
        </p:txBody>
      </p:sp>
    </p:spTree>
    <p:extLst>
      <p:ext uri="{BB962C8B-B14F-4D97-AF65-F5344CB8AC3E}">
        <p14:creationId xmlns:p14="http://schemas.microsoft.com/office/powerpoint/2010/main" val="1333557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165B4-1DC8-AD47-9717-973A55715A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90D888-BE21-8346-BE38-AC42E1C8F8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315D22-5F72-0D41-A809-0C82F85F04B9}"/>
              </a:ext>
            </a:extLst>
          </p:cNvPr>
          <p:cNvSpPr>
            <a:spLocks noGrp="1"/>
          </p:cNvSpPr>
          <p:nvPr>
            <p:ph type="dt" sz="half" idx="10"/>
          </p:nvPr>
        </p:nvSpPr>
        <p:spPr/>
        <p:txBody>
          <a:bodyPr/>
          <a:lstStyle/>
          <a:p>
            <a:r>
              <a:rPr lang="en-US"/>
              <a:t>April 25, 2022</a:t>
            </a:r>
          </a:p>
        </p:txBody>
      </p:sp>
      <p:sp>
        <p:nvSpPr>
          <p:cNvPr id="5" name="Footer Placeholder 4">
            <a:extLst>
              <a:ext uri="{FF2B5EF4-FFF2-40B4-BE49-F238E27FC236}">
                <a16:creationId xmlns:a16="http://schemas.microsoft.com/office/drawing/2014/main" id="{9E31B224-A264-FA46-AF34-E5A09CE32518}"/>
              </a:ext>
            </a:extLst>
          </p:cNvPr>
          <p:cNvSpPr>
            <a:spLocks noGrp="1"/>
          </p:cNvSpPr>
          <p:nvPr>
            <p:ph type="ftr" sz="quarter" idx="11"/>
          </p:nvPr>
        </p:nvSpPr>
        <p:spPr/>
        <p:txBody>
          <a:bodyPr/>
          <a:lstStyle/>
          <a:p>
            <a:r>
              <a:rPr lang="en-US"/>
              <a:t>David Christian | Lessons Learned</a:t>
            </a:r>
          </a:p>
        </p:txBody>
      </p:sp>
      <p:sp>
        <p:nvSpPr>
          <p:cNvPr id="6" name="Slide Number Placeholder 5">
            <a:extLst>
              <a:ext uri="{FF2B5EF4-FFF2-40B4-BE49-F238E27FC236}">
                <a16:creationId xmlns:a16="http://schemas.microsoft.com/office/drawing/2014/main" id="{21F973AE-F537-6947-8AA3-F7928F922B8F}"/>
              </a:ext>
            </a:extLst>
          </p:cNvPr>
          <p:cNvSpPr>
            <a:spLocks noGrp="1"/>
          </p:cNvSpPr>
          <p:nvPr>
            <p:ph type="sldNum" sz="quarter" idx="12"/>
          </p:nvPr>
        </p:nvSpPr>
        <p:spPr/>
        <p:txBody>
          <a:bodyPr/>
          <a:lstStyle/>
          <a:p>
            <a:fld id="{E232AAE1-E303-B146-A94D-58A3BC67C3CE}" type="slidenum">
              <a:rPr lang="en-US" smtClean="0"/>
              <a:t>‹#›</a:t>
            </a:fld>
            <a:endParaRPr lang="en-US"/>
          </a:p>
        </p:txBody>
      </p:sp>
    </p:spTree>
    <p:extLst>
      <p:ext uri="{BB962C8B-B14F-4D97-AF65-F5344CB8AC3E}">
        <p14:creationId xmlns:p14="http://schemas.microsoft.com/office/powerpoint/2010/main" val="2051506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EB5AF-0B51-6A41-B1A2-5717B8BCC9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8DBEE9-0381-3E4E-8CDD-838CABA489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FDFC00-FCAC-A747-9BF7-F73AB3F34999}"/>
              </a:ext>
            </a:extLst>
          </p:cNvPr>
          <p:cNvSpPr>
            <a:spLocks noGrp="1"/>
          </p:cNvSpPr>
          <p:nvPr>
            <p:ph type="dt" sz="half" idx="10"/>
          </p:nvPr>
        </p:nvSpPr>
        <p:spPr/>
        <p:txBody>
          <a:bodyPr/>
          <a:lstStyle/>
          <a:p>
            <a:r>
              <a:rPr lang="en-US"/>
              <a:t>April 25, 2022</a:t>
            </a:r>
          </a:p>
        </p:txBody>
      </p:sp>
      <p:sp>
        <p:nvSpPr>
          <p:cNvPr id="5" name="Footer Placeholder 4">
            <a:extLst>
              <a:ext uri="{FF2B5EF4-FFF2-40B4-BE49-F238E27FC236}">
                <a16:creationId xmlns:a16="http://schemas.microsoft.com/office/drawing/2014/main" id="{0DE9056E-1C9A-8F4C-B397-465E2584B52D}"/>
              </a:ext>
            </a:extLst>
          </p:cNvPr>
          <p:cNvSpPr>
            <a:spLocks noGrp="1"/>
          </p:cNvSpPr>
          <p:nvPr>
            <p:ph type="ftr" sz="quarter" idx="11"/>
          </p:nvPr>
        </p:nvSpPr>
        <p:spPr/>
        <p:txBody>
          <a:bodyPr/>
          <a:lstStyle/>
          <a:p>
            <a:r>
              <a:rPr lang="en-US"/>
              <a:t>David Christian | Lessons Learned</a:t>
            </a:r>
          </a:p>
        </p:txBody>
      </p:sp>
      <p:sp>
        <p:nvSpPr>
          <p:cNvPr id="6" name="Slide Number Placeholder 5">
            <a:extLst>
              <a:ext uri="{FF2B5EF4-FFF2-40B4-BE49-F238E27FC236}">
                <a16:creationId xmlns:a16="http://schemas.microsoft.com/office/drawing/2014/main" id="{B7E8D208-779B-9F4E-BD19-2D6D662F41B4}"/>
              </a:ext>
            </a:extLst>
          </p:cNvPr>
          <p:cNvSpPr>
            <a:spLocks noGrp="1"/>
          </p:cNvSpPr>
          <p:nvPr>
            <p:ph type="sldNum" sz="quarter" idx="12"/>
          </p:nvPr>
        </p:nvSpPr>
        <p:spPr/>
        <p:txBody>
          <a:bodyPr/>
          <a:lstStyle/>
          <a:p>
            <a:fld id="{E232AAE1-E303-B146-A94D-58A3BC67C3CE}" type="slidenum">
              <a:rPr lang="en-US" smtClean="0"/>
              <a:t>‹#›</a:t>
            </a:fld>
            <a:endParaRPr lang="en-US"/>
          </a:p>
        </p:txBody>
      </p:sp>
    </p:spTree>
    <p:extLst>
      <p:ext uri="{BB962C8B-B14F-4D97-AF65-F5344CB8AC3E}">
        <p14:creationId xmlns:p14="http://schemas.microsoft.com/office/powerpoint/2010/main" val="3270132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599FD-2E9F-0B48-8F26-748CF1C634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4BD862-CD9E-724A-BEAA-CCC6099853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DF6ED0-0E57-1C42-8AEA-0A68232D4C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4AA0CC-D28A-D242-9F86-67B0FEE28F56}"/>
              </a:ext>
            </a:extLst>
          </p:cNvPr>
          <p:cNvSpPr>
            <a:spLocks noGrp="1"/>
          </p:cNvSpPr>
          <p:nvPr>
            <p:ph type="dt" sz="half" idx="10"/>
          </p:nvPr>
        </p:nvSpPr>
        <p:spPr/>
        <p:txBody>
          <a:bodyPr/>
          <a:lstStyle/>
          <a:p>
            <a:r>
              <a:rPr lang="en-US"/>
              <a:t>April 25, 2022</a:t>
            </a:r>
          </a:p>
        </p:txBody>
      </p:sp>
      <p:sp>
        <p:nvSpPr>
          <p:cNvPr id="6" name="Footer Placeholder 5">
            <a:extLst>
              <a:ext uri="{FF2B5EF4-FFF2-40B4-BE49-F238E27FC236}">
                <a16:creationId xmlns:a16="http://schemas.microsoft.com/office/drawing/2014/main" id="{A425132D-2263-5547-B5E4-7A39E4AC647F}"/>
              </a:ext>
            </a:extLst>
          </p:cNvPr>
          <p:cNvSpPr>
            <a:spLocks noGrp="1"/>
          </p:cNvSpPr>
          <p:nvPr>
            <p:ph type="ftr" sz="quarter" idx="11"/>
          </p:nvPr>
        </p:nvSpPr>
        <p:spPr/>
        <p:txBody>
          <a:bodyPr/>
          <a:lstStyle/>
          <a:p>
            <a:r>
              <a:rPr lang="en-US"/>
              <a:t>David Christian | Lessons Learned</a:t>
            </a:r>
          </a:p>
        </p:txBody>
      </p:sp>
      <p:sp>
        <p:nvSpPr>
          <p:cNvPr id="7" name="Slide Number Placeholder 6">
            <a:extLst>
              <a:ext uri="{FF2B5EF4-FFF2-40B4-BE49-F238E27FC236}">
                <a16:creationId xmlns:a16="http://schemas.microsoft.com/office/drawing/2014/main" id="{E2CE523E-C685-8141-9575-E2C6805CA337}"/>
              </a:ext>
            </a:extLst>
          </p:cNvPr>
          <p:cNvSpPr>
            <a:spLocks noGrp="1"/>
          </p:cNvSpPr>
          <p:nvPr>
            <p:ph type="sldNum" sz="quarter" idx="12"/>
          </p:nvPr>
        </p:nvSpPr>
        <p:spPr/>
        <p:txBody>
          <a:bodyPr/>
          <a:lstStyle/>
          <a:p>
            <a:fld id="{E232AAE1-E303-B146-A94D-58A3BC67C3CE}" type="slidenum">
              <a:rPr lang="en-US" smtClean="0"/>
              <a:t>‹#›</a:t>
            </a:fld>
            <a:endParaRPr lang="en-US"/>
          </a:p>
        </p:txBody>
      </p:sp>
    </p:spTree>
    <p:extLst>
      <p:ext uri="{BB962C8B-B14F-4D97-AF65-F5344CB8AC3E}">
        <p14:creationId xmlns:p14="http://schemas.microsoft.com/office/powerpoint/2010/main" val="3831450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08387-6461-024F-8589-F56E150E3E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9F87C2-899C-1F42-8E9C-22DB4BAC24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EF4F59-5730-F641-AACA-6F89528966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0805CE-7937-9044-877B-0B816EB1EC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25962C-2664-494C-8652-CF0C141FF5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17E7DF-D46A-DF4B-8094-CB5B471D51EF}"/>
              </a:ext>
            </a:extLst>
          </p:cNvPr>
          <p:cNvSpPr>
            <a:spLocks noGrp="1"/>
          </p:cNvSpPr>
          <p:nvPr>
            <p:ph type="dt" sz="half" idx="10"/>
          </p:nvPr>
        </p:nvSpPr>
        <p:spPr/>
        <p:txBody>
          <a:bodyPr/>
          <a:lstStyle/>
          <a:p>
            <a:r>
              <a:rPr lang="en-US"/>
              <a:t>April 25, 2022</a:t>
            </a:r>
          </a:p>
        </p:txBody>
      </p:sp>
      <p:sp>
        <p:nvSpPr>
          <p:cNvPr id="8" name="Footer Placeholder 7">
            <a:extLst>
              <a:ext uri="{FF2B5EF4-FFF2-40B4-BE49-F238E27FC236}">
                <a16:creationId xmlns:a16="http://schemas.microsoft.com/office/drawing/2014/main" id="{40608CAC-DFE3-D647-86EA-F1CA93E25E17}"/>
              </a:ext>
            </a:extLst>
          </p:cNvPr>
          <p:cNvSpPr>
            <a:spLocks noGrp="1"/>
          </p:cNvSpPr>
          <p:nvPr>
            <p:ph type="ftr" sz="quarter" idx="11"/>
          </p:nvPr>
        </p:nvSpPr>
        <p:spPr/>
        <p:txBody>
          <a:bodyPr/>
          <a:lstStyle/>
          <a:p>
            <a:r>
              <a:rPr lang="en-US"/>
              <a:t>David Christian | Lessons Learned</a:t>
            </a:r>
          </a:p>
        </p:txBody>
      </p:sp>
      <p:sp>
        <p:nvSpPr>
          <p:cNvPr id="9" name="Slide Number Placeholder 8">
            <a:extLst>
              <a:ext uri="{FF2B5EF4-FFF2-40B4-BE49-F238E27FC236}">
                <a16:creationId xmlns:a16="http://schemas.microsoft.com/office/drawing/2014/main" id="{1B20422C-3AB8-8D47-838B-354C70A6F124}"/>
              </a:ext>
            </a:extLst>
          </p:cNvPr>
          <p:cNvSpPr>
            <a:spLocks noGrp="1"/>
          </p:cNvSpPr>
          <p:nvPr>
            <p:ph type="sldNum" sz="quarter" idx="12"/>
          </p:nvPr>
        </p:nvSpPr>
        <p:spPr/>
        <p:txBody>
          <a:bodyPr/>
          <a:lstStyle/>
          <a:p>
            <a:fld id="{E232AAE1-E303-B146-A94D-58A3BC67C3CE}" type="slidenum">
              <a:rPr lang="en-US" smtClean="0"/>
              <a:t>‹#›</a:t>
            </a:fld>
            <a:endParaRPr lang="en-US"/>
          </a:p>
        </p:txBody>
      </p:sp>
    </p:spTree>
    <p:extLst>
      <p:ext uri="{BB962C8B-B14F-4D97-AF65-F5344CB8AC3E}">
        <p14:creationId xmlns:p14="http://schemas.microsoft.com/office/powerpoint/2010/main" val="827103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4944C-E5DB-F341-B1DB-6B822A96CF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8C83A6-EFC0-3D49-9084-50E420A53D17}"/>
              </a:ext>
            </a:extLst>
          </p:cNvPr>
          <p:cNvSpPr>
            <a:spLocks noGrp="1"/>
          </p:cNvSpPr>
          <p:nvPr>
            <p:ph type="dt" sz="half" idx="10"/>
          </p:nvPr>
        </p:nvSpPr>
        <p:spPr/>
        <p:txBody>
          <a:bodyPr/>
          <a:lstStyle/>
          <a:p>
            <a:r>
              <a:rPr lang="en-US"/>
              <a:t>April 25, 2022</a:t>
            </a:r>
          </a:p>
        </p:txBody>
      </p:sp>
      <p:sp>
        <p:nvSpPr>
          <p:cNvPr id="4" name="Footer Placeholder 3">
            <a:extLst>
              <a:ext uri="{FF2B5EF4-FFF2-40B4-BE49-F238E27FC236}">
                <a16:creationId xmlns:a16="http://schemas.microsoft.com/office/drawing/2014/main" id="{E8871A6E-BF57-5747-B36F-058BA82DD561}"/>
              </a:ext>
            </a:extLst>
          </p:cNvPr>
          <p:cNvSpPr>
            <a:spLocks noGrp="1"/>
          </p:cNvSpPr>
          <p:nvPr>
            <p:ph type="ftr" sz="quarter" idx="11"/>
          </p:nvPr>
        </p:nvSpPr>
        <p:spPr/>
        <p:txBody>
          <a:bodyPr/>
          <a:lstStyle/>
          <a:p>
            <a:r>
              <a:rPr lang="en-US"/>
              <a:t>David Christian | Lessons Learned</a:t>
            </a:r>
          </a:p>
        </p:txBody>
      </p:sp>
      <p:sp>
        <p:nvSpPr>
          <p:cNvPr id="5" name="Slide Number Placeholder 4">
            <a:extLst>
              <a:ext uri="{FF2B5EF4-FFF2-40B4-BE49-F238E27FC236}">
                <a16:creationId xmlns:a16="http://schemas.microsoft.com/office/drawing/2014/main" id="{D21C4A3F-E057-6141-A7DB-E9479C511F6B}"/>
              </a:ext>
            </a:extLst>
          </p:cNvPr>
          <p:cNvSpPr>
            <a:spLocks noGrp="1"/>
          </p:cNvSpPr>
          <p:nvPr>
            <p:ph type="sldNum" sz="quarter" idx="12"/>
          </p:nvPr>
        </p:nvSpPr>
        <p:spPr/>
        <p:txBody>
          <a:bodyPr/>
          <a:lstStyle/>
          <a:p>
            <a:fld id="{E232AAE1-E303-B146-A94D-58A3BC67C3CE}" type="slidenum">
              <a:rPr lang="en-US" smtClean="0"/>
              <a:t>‹#›</a:t>
            </a:fld>
            <a:endParaRPr lang="en-US"/>
          </a:p>
        </p:txBody>
      </p:sp>
    </p:spTree>
    <p:extLst>
      <p:ext uri="{BB962C8B-B14F-4D97-AF65-F5344CB8AC3E}">
        <p14:creationId xmlns:p14="http://schemas.microsoft.com/office/powerpoint/2010/main" val="3489187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8AAD51-00E1-4740-AA65-9B0986BDDE0E}"/>
              </a:ext>
            </a:extLst>
          </p:cNvPr>
          <p:cNvSpPr>
            <a:spLocks noGrp="1"/>
          </p:cNvSpPr>
          <p:nvPr>
            <p:ph type="dt" sz="half" idx="10"/>
          </p:nvPr>
        </p:nvSpPr>
        <p:spPr/>
        <p:txBody>
          <a:bodyPr/>
          <a:lstStyle/>
          <a:p>
            <a:r>
              <a:rPr lang="en-US"/>
              <a:t>April 25, 2022</a:t>
            </a:r>
          </a:p>
        </p:txBody>
      </p:sp>
      <p:sp>
        <p:nvSpPr>
          <p:cNvPr id="3" name="Footer Placeholder 2">
            <a:extLst>
              <a:ext uri="{FF2B5EF4-FFF2-40B4-BE49-F238E27FC236}">
                <a16:creationId xmlns:a16="http://schemas.microsoft.com/office/drawing/2014/main" id="{56BA5A5A-3F7F-A841-A134-6495FA9FD4CF}"/>
              </a:ext>
            </a:extLst>
          </p:cNvPr>
          <p:cNvSpPr>
            <a:spLocks noGrp="1"/>
          </p:cNvSpPr>
          <p:nvPr>
            <p:ph type="ftr" sz="quarter" idx="11"/>
          </p:nvPr>
        </p:nvSpPr>
        <p:spPr/>
        <p:txBody>
          <a:bodyPr/>
          <a:lstStyle/>
          <a:p>
            <a:r>
              <a:rPr lang="en-US"/>
              <a:t>David Christian | Lessons Learned</a:t>
            </a:r>
          </a:p>
        </p:txBody>
      </p:sp>
      <p:sp>
        <p:nvSpPr>
          <p:cNvPr id="4" name="Slide Number Placeholder 3">
            <a:extLst>
              <a:ext uri="{FF2B5EF4-FFF2-40B4-BE49-F238E27FC236}">
                <a16:creationId xmlns:a16="http://schemas.microsoft.com/office/drawing/2014/main" id="{EA6D71B3-481D-284D-9EC4-F0FC6A79BFAA}"/>
              </a:ext>
            </a:extLst>
          </p:cNvPr>
          <p:cNvSpPr>
            <a:spLocks noGrp="1"/>
          </p:cNvSpPr>
          <p:nvPr>
            <p:ph type="sldNum" sz="quarter" idx="12"/>
          </p:nvPr>
        </p:nvSpPr>
        <p:spPr/>
        <p:txBody>
          <a:bodyPr/>
          <a:lstStyle/>
          <a:p>
            <a:fld id="{E232AAE1-E303-B146-A94D-58A3BC67C3CE}" type="slidenum">
              <a:rPr lang="en-US" smtClean="0"/>
              <a:t>‹#›</a:t>
            </a:fld>
            <a:endParaRPr lang="en-US"/>
          </a:p>
        </p:txBody>
      </p:sp>
    </p:spTree>
    <p:extLst>
      <p:ext uri="{BB962C8B-B14F-4D97-AF65-F5344CB8AC3E}">
        <p14:creationId xmlns:p14="http://schemas.microsoft.com/office/powerpoint/2010/main" val="912075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9A031-AB4B-3B41-BA85-D889F7836B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0FBA4D-082C-BB40-904D-45134AE99F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2ED2BF-4DCC-DA4B-9C42-B48165F670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AF15B3-A979-FB4D-8CBF-55A16B109FDA}"/>
              </a:ext>
            </a:extLst>
          </p:cNvPr>
          <p:cNvSpPr>
            <a:spLocks noGrp="1"/>
          </p:cNvSpPr>
          <p:nvPr>
            <p:ph type="dt" sz="half" idx="10"/>
          </p:nvPr>
        </p:nvSpPr>
        <p:spPr/>
        <p:txBody>
          <a:bodyPr/>
          <a:lstStyle/>
          <a:p>
            <a:r>
              <a:rPr lang="en-US"/>
              <a:t>April 25, 2022</a:t>
            </a:r>
          </a:p>
        </p:txBody>
      </p:sp>
      <p:sp>
        <p:nvSpPr>
          <p:cNvPr id="6" name="Footer Placeholder 5">
            <a:extLst>
              <a:ext uri="{FF2B5EF4-FFF2-40B4-BE49-F238E27FC236}">
                <a16:creationId xmlns:a16="http://schemas.microsoft.com/office/drawing/2014/main" id="{42928EED-ABFA-1645-B4A1-8EC4B87E6B44}"/>
              </a:ext>
            </a:extLst>
          </p:cNvPr>
          <p:cNvSpPr>
            <a:spLocks noGrp="1"/>
          </p:cNvSpPr>
          <p:nvPr>
            <p:ph type="ftr" sz="quarter" idx="11"/>
          </p:nvPr>
        </p:nvSpPr>
        <p:spPr/>
        <p:txBody>
          <a:bodyPr/>
          <a:lstStyle/>
          <a:p>
            <a:r>
              <a:rPr lang="en-US"/>
              <a:t>David Christian | Lessons Learned</a:t>
            </a:r>
          </a:p>
        </p:txBody>
      </p:sp>
      <p:sp>
        <p:nvSpPr>
          <p:cNvPr id="7" name="Slide Number Placeholder 6">
            <a:extLst>
              <a:ext uri="{FF2B5EF4-FFF2-40B4-BE49-F238E27FC236}">
                <a16:creationId xmlns:a16="http://schemas.microsoft.com/office/drawing/2014/main" id="{69F505BA-78E0-1643-A499-6788E2B07D81}"/>
              </a:ext>
            </a:extLst>
          </p:cNvPr>
          <p:cNvSpPr>
            <a:spLocks noGrp="1"/>
          </p:cNvSpPr>
          <p:nvPr>
            <p:ph type="sldNum" sz="quarter" idx="12"/>
          </p:nvPr>
        </p:nvSpPr>
        <p:spPr/>
        <p:txBody>
          <a:bodyPr/>
          <a:lstStyle/>
          <a:p>
            <a:fld id="{E232AAE1-E303-B146-A94D-58A3BC67C3CE}" type="slidenum">
              <a:rPr lang="en-US" smtClean="0"/>
              <a:t>‹#›</a:t>
            </a:fld>
            <a:endParaRPr lang="en-US"/>
          </a:p>
        </p:txBody>
      </p:sp>
    </p:spTree>
    <p:extLst>
      <p:ext uri="{BB962C8B-B14F-4D97-AF65-F5344CB8AC3E}">
        <p14:creationId xmlns:p14="http://schemas.microsoft.com/office/powerpoint/2010/main" val="209934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74C3B-B6F0-0B44-9B79-0A812F1D0E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7C9B98-2C49-EB4F-AA57-546ABE3C23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D5DCB0-D8E7-FD46-A1BD-694A84FF09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93FFE9-1217-2F4C-9F4B-E0D6CB4013EA}"/>
              </a:ext>
            </a:extLst>
          </p:cNvPr>
          <p:cNvSpPr>
            <a:spLocks noGrp="1"/>
          </p:cNvSpPr>
          <p:nvPr>
            <p:ph type="dt" sz="half" idx="10"/>
          </p:nvPr>
        </p:nvSpPr>
        <p:spPr/>
        <p:txBody>
          <a:bodyPr/>
          <a:lstStyle/>
          <a:p>
            <a:r>
              <a:rPr lang="en-US"/>
              <a:t>April 25, 2022</a:t>
            </a:r>
          </a:p>
        </p:txBody>
      </p:sp>
      <p:sp>
        <p:nvSpPr>
          <p:cNvPr id="6" name="Footer Placeholder 5">
            <a:extLst>
              <a:ext uri="{FF2B5EF4-FFF2-40B4-BE49-F238E27FC236}">
                <a16:creationId xmlns:a16="http://schemas.microsoft.com/office/drawing/2014/main" id="{6ACF3E47-CC43-684C-907C-7A141346D422}"/>
              </a:ext>
            </a:extLst>
          </p:cNvPr>
          <p:cNvSpPr>
            <a:spLocks noGrp="1"/>
          </p:cNvSpPr>
          <p:nvPr>
            <p:ph type="ftr" sz="quarter" idx="11"/>
          </p:nvPr>
        </p:nvSpPr>
        <p:spPr/>
        <p:txBody>
          <a:bodyPr/>
          <a:lstStyle/>
          <a:p>
            <a:r>
              <a:rPr lang="en-US"/>
              <a:t>David Christian | Lessons Learned</a:t>
            </a:r>
          </a:p>
        </p:txBody>
      </p:sp>
      <p:sp>
        <p:nvSpPr>
          <p:cNvPr id="7" name="Slide Number Placeholder 6">
            <a:extLst>
              <a:ext uri="{FF2B5EF4-FFF2-40B4-BE49-F238E27FC236}">
                <a16:creationId xmlns:a16="http://schemas.microsoft.com/office/drawing/2014/main" id="{4EAC2063-4EC5-3441-88E8-EF6BD8D5586D}"/>
              </a:ext>
            </a:extLst>
          </p:cNvPr>
          <p:cNvSpPr>
            <a:spLocks noGrp="1"/>
          </p:cNvSpPr>
          <p:nvPr>
            <p:ph type="sldNum" sz="quarter" idx="12"/>
          </p:nvPr>
        </p:nvSpPr>
        <p:spPr/>
        <p:txBody>
          <a:bodyPr/>
          <a:lstStyle/>
          <a:p>
            <a:fld id="{E232AAE1-E303-B146-A94D-58A3BC67C3CE}" type="slidenum">
              <a:rPr lang="en-US" smtClean="0"/>
              <a:t>‹#›</a:t>
            </a:fld>
            <a:endParaRPr lang="en-US"/>
          </a:p>
        </p:txBody>
      </p:sp>
    </p:spTree>
    <p:extLst>
      <p:ext uri="{BB962C8B-B14F-4D97-AF65-F5344CB8AC3E}">
        <p14:creationId xmlns:p14="http://schemas.microsoft.com/office/powerpoint/2010/main" val="3165814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6EB40F-E849-8F4D-952C-8098B13E5B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588103-C015-9644-AFE5-2DB46A4C4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EC3511-B28A-DD42-BD04-FC64FB74DE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April 25, 2022</a:t>
            </a:r>
          </a:p>
        </p:txBody>
      </p:sp>
      <p:sp>
        <p:nvSpPr>
          <p:cNvPr id="5" name="Footer Placeholder 4">
            <a:extLst>
              <a:ext uri="{FF2B5EF4-FFF2-40B4-BE49-F238E27FC236}">
                <a16:creationId xmlns:a16="http://schemas.microsoft.com/office/drawing/2014/main" id="{EEBDC08E-C4EE-444C-A5E3-88E762B6CF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David Christian | Lessons Learned</a:t>
            </a:r>
          </a:p>
        </p:txBody>
      </p:sp>
      <p:sp>
        <p:nvSpPr>
          <p:cNvPr id="6" name="Slide Number Placeholder 5">
            <a:extLst>
              <a:ext uri="{FF2B5EF4-FFF2-40B4-BE49-F238E27FC236}">
                <a16:creationId xmlns:a16="http://schemas.microsoft.com/office/drawing/2014/main" id="{74BD0AD6-53EA-0A48-A9DD-65EAE3C33E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2AAE1-E303-B146-A94D-58A3BC67C3CE}" type="slidenum">
              <a:rPr lang="en-US" smtClean="0"/>
              <a:t>‹#›</a:t>
            </a:fld>
            <a:endParaRPr lang="en-US"/>
          </a:p>
        </p:txBody>
      </p:sp>
    </p:spTree>
    <p:extLst>
      <p:ext uri="{BB962C8B-B14F-4D97-AF65-F5344CB8AC3E}">
        <p14:creationId xmlns:p14="http://schemas.microsoft.com/office/powerpoint/2010/main" val="2523961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76733-BD12-5C44-9C02-A284A0BF8823}"/>
              </a:ext>
            </a:extLst>
          </p:cNvPr>
          <p:cNvSpPr>
            <a:spLocks noGrp="1"/>
          </p:cNvSpPr>
          <p:nvPr>
            <p:ph type="ctrTitle"/>
          </p:nvPr>
        </p:nvSpPr>
        <p:spPr/>
        <p:txBody>
          <a:bodyPr/>
          <a:lstStyle/>
          <a:p>
            <a:r>
              <a:rPr lang="en-US" dirty="0" err="1"/>
              <a:t>ProtoDUNE</a:t>
            </a:r>
            <a:r>
              <a:rPr lang="en-US" dirty="0"/>
              <a:t> Lessons Learned</a:t>
            </a:r>
          </a:p>
        </p:txBody>
      </p:sp>
      <p:sp>
        <p:nvSpPr>
          <p:cNvPr id="3" name="Subtitle 2">
            <a:extLst>
              <a:ext uri="{FF2B5EF4-FFF2-40B4-BE49-F238E27FC236}">
                <a16:creationId xmlns:a16="http://schemas.microsoft.com/office/drawing/2014/main" id="{B566F25A-B96E-9745-AEF1-F51949079B59}"/>
              </a:ext>
            </a:extLst>
          </p:cNvPr>
          <p:cNvSpPr>
            <a:spLocks noGrp="1"/>
          </p:cNvSpPr>
          <p:nvPr>
            <p:ph type="subTitle" idx="1"/>
          </p:nvPr>
        </p:nvSpPr>
        <p:spPr/>
        <p:txBody>
          <a:bodyPr/>
          <a:lstStyle/>
          <a:p>
            <a:r>
              <a:rPr lang="en-US" dirty="0"/>
              <a:t>David Christian</a:t>
            </a:r>
          </a:p>
          <a:p>
            <a:r>
              <a:rPr lang="en-US" dirty="0"/>
              <a:t>Fermilab</a:t>
            </a:r>
          </a:p>
          <a:p>
            <a:r>
              <a:rPr lang="en-US" dirty="0"/>
              <a:t>April 25, 2022</a:t>
            </a:r>
          </a:p>
        </p:txBody>
      </p:sp>
    </p:spTree>
    <p:extLst>
      <p:ext uri="{BB962C8B-B14F-4D97-AF65-F5344CB8AC3E}">
        <p14:creationId xmlns:p14="http://schemas.microsoft.com/office/powerpoint/2010/main" val="1165785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7B0F6-B4CB-5046-BC7D-59D1680ED11B}"/>
              </a:ext>
            </a:extLst>
          </p:cNvPr>
          <p:cNvSpPr>
            <a:spLocks noGrp="1"/>
          </p:cNvSpPr>
          <p:nvPr>
            <p:ph type="title"/>
          </p:nvPr>
        </p:nvSpPr>
        <p:spPr/>
        <p:txBody>
          <a:bodyPr/>
          <a:lstStyle/>
          <a:p>
            <a:r>
              <a:rPr lang="en-US" dirty="0"/>
              <a:t>Resolution</a:t>
            </a:r>
          </a:p>
        </p:txBody>
      </p:sp>
      <p:sp>
        <p:nvSpPr>
          <p:cNvPr id="3" name="Content Placeholder 2">
            <a:extLst>
              <a:ext uri="{FF2B5EF4-FFF2-40B4-BE49-F238E27FC236}">
                <a16:creationId xmlns:a16="http://schemas.microsoft.com/office/drawing/2014/main" id="{34551010-DC13-AA4D-BB3E-CA77A665DD57}"/>
              </a:ext>
            </a:extLst>
          </p:cNvPr>
          <p:cNvSpPr>
            <a:spLocks noGrp="1"/>
          </p:cNvSpPr>
          <p:nvPr>
            <p:ph idx="1"/>
          </p:nvPr>
        </p:nvSpPr>
        <p:spPr/>
        <p:txBody>
          <a:bodyPr/>
          <a:lstStyle/>
          <a:p>
            <a:r>
              <a:rPr lang="en-US" dirty="0"/>
              <a:t>All sockets will be spring-type.  All sockets will be mounted on daughter cards so that no board re-work is required to replace a socket.  Boards and supports will be designed to control flexing during chip insertion and removal.  Most of these features have been included in the test boards being used now.</a:t>
            </a:r>
          </a:p>
          <a:p>
            <a:r>
              <a:rPr lang="en-US" dirty="0"/>
              <a:t>A “Cryogenic Test Stand” will be used to eliminate the condensation that occurs when an open LN2 </a:t>
            </a:r>
            <a:r>
              <a:rPr lang="en-US" dirty="0" err="1"/>
              <a:t>dewar</a:t>
            </a:r>
            <a:r>
              <a:rPr lang="en-US" dirty="0"/>
              <a:t> is used.</a:t>
            </a:r>
          </a:p>
        </p:txBody>
      </p:sp>
      <p:sp>
        <p:nvSpPr>
          <p:cNvPr id="4" name="Date Placeholder 3">
            <a:extLst>
              <a:ext uri="{FF2B5EF4-FFF2-40B4-BE49-F238E27FC236}">
                <a16:creationId xmlns:a16="http://schemas.microsoft.com/office/drawing/2014/main" id="{E6732AA1-5EA9-104F-B98B-0ED7F0DAC13D}"/>
              </a:ext>
            </a:extLst>
          </p:cNvPr>
          <p:cNvSpPr>
            <a:spLocks noGrp="1"/>
          </p:cNvSpPr>
          <p:nvPr>
            <p:ph type="dt" sz="half" idx="10"/>
          </p:nvPr>
        </p:nvSpPr>
        <p:spPr/>
        <p:txBody>
          <a:bodyPr/>
          <a:lstStyle/>
          <a:p>
            <a:r>
              <a:rPr lang="en-US"/>
              <a:t>April 25, 2022</a:t>
            </a:r>
          </a:p>
        </p:txBody>
      </p:sp>
      <p:sp>
        <p:nvSpPr>
          <p:cNvPr id="5" name="Footer Placeholder 4">
            <a:extLst>
              <a:ext uri="{FF2B5EF4-FFF2-40B4-BE49-F238E27FC236}">
                <a16:creationId xmlns:a16="http://schemas.microsoft.com/office/drawing/2014/main" id="{FEEF6CA8-84D9-5545-ADAD-D5F7290B6A2F}"/>
              </a:ext>
            </a:extLst>
          </p:cNvPr>
          <p:cNvSpPr>
            <a:spLocks noGrp="1"/>
          </p:cNvSpPr>
          <p:nvPr>
            <p:ph type="ftr" sz="quarter" idx="11"/>
          </p:nvPr>
        </p:nvSpPr>
        <p:spPr/>
        <p:txBody>
          <a:bodyPr/>
          <a:lstStyle/>
          <a:p>
            <a:r>
              <a:rPr lang="en-US"/>
              <a:t>David Christian | Lessons Learned</a:t>
            </a:r>
          </a:p>
        </p:txBody>
      </p:sp>
      <p:sp>
        <p:nvSpPr>
          <p:cNvPr id="6" name="Slide Number Placeholder 5">
            <a:extLst>
              <a:ext uri="{FF2B5EF4-FFF2-40B4-BE49-F238E27FC236}">
                <a16:creationId xmlns:a16="http://schemas.microsoft.com/office/drawing/2014/main" id="{5CC159B0-D474-474A-B203-6D1D38105F90}"/>
              </a:ext>
            </a:extLst>
          </p:cNvPr>
          <p:cNvSpPr>
            <a:spLocks noGrp="1"/>
          </p:cNvSpPr>
          <p:nvPr>
            <p:ph type="sldNum" sz="quarter" idx="12"/>
          </p:nvPr>
        </p:nvSpPr>
        <p:spPr/>
        <p:txBody>
          <a:bodyPr/>
          <a:lstStyle/>
          <a:p>
            <a:fld id="{E232AAE1-E303-B146-A94D-58A3BC67C3CE}" type="slidenum">
              <a:rPr lang="en-US" smtClean="0"/>
              <a:t>10</a:t>
            </a:fld>
            <a:endParaRPr lang="en-US"/>
          </a:p>
        </p:txBody>
      </p:sp>
    </p:spTree>
    <p:extLst>
      <p:ext uri="{BB962C8B-B14F-4D97-AF65-F5344CB8AC3E}">
        <p14:creationId xmlns:p14="http://schemas.microsoft.com/office/powerpoint/2010/main" val="1182398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1C68A-DA6B-234F-A4AE-B3586F852DE9}"/>
              </a:ext>
            </a:extLst>
          </p:cNvPr>
          <p:cNvSpPr>
            <a:spLocks noGrp="1"/>
          </p:cNvSpPr>
          <p:nvPr>
            <p:ph type="title"/>
          </p:nvPr>
        </p:nvSpPr>
        <p:spPr/>
        <p:txBody>
          <a:bodyPr/>
          <a:lstStyle/>
          <a:p>
            <a:r>
              <a:rPr lang="en-US" dirty="0"/>
              <a:t>5 of 6: Cryogenic Test Stand Development</a:t>
            </a:r>
          </a:p>
        </p:txBody>
      </p:sp>
      <p:sp>
        <p:nvSpPr>
          <p:cNvPr id="3" name="Content Placeholder 2">
            <a:extLst>
              <a:ext uri="{FF2B5EF4-FFF2-40B4-BE49-F238E27FC236}">
                <a16:creationId xmlns:a16="http://schemas.microsoft.com/office/drawing/2014/main" id="{9F382989-FBC6-1046-BF7E-1E6896781665}"/>
              </a:ext>
            </a:extLst>
          </p:cNvPr>
          <p:cNvSpPr>
            <a:spLocks noGrp="1"/>
          </p:cNvSpPr>
          <p:nvPr>
            <p:ph idx="1"/>
          </p:nvPr>
        </p:nvSpPr>
        <p:spPr/>
        <p:txBody>
          <a:bodyPr>
            <a:normAutofit/>
          </a:bodyPr>
          <a:lstStyle/>
          <a:p>
            <a:r>
              <a:rPr lang="en-US" dirty="0"/>
              <a:t>Problem: The Cryogenic Test System (CTS) developed at Michigan State University failed to pass the initial safety inspections performed at BNL when the first CTS was delivered, and so was not used in most of the ASIC QC testing before </a:t>
            </a:r>
            <a:r>
              <a:rPr lang="en-US" dirty="0" err="1"/>
              <a:t>ProtoDUNE</a:t>
            </a:r>
            <a:r>
              <a:rPr lang="en-US" dirty="0"/>
              <a:t>-SP. Significant modifications to the CTS were required before it could pass the BNL safety inspections. The same thing happened when the CTS was delivered to Fermilab, despite the fact that the unit delivered at Fermilab already included the design changes requested by BNL. Units delivered to SLAC and LBNL that included all design changes required by BNL and FNAL passed the safety inspections without further problems.</a:t>
            </a:r>
          </a:p>
        </p:txBody>
      </p:sp>
      <p:sp>
        <p:nvSpPr>
          <p:cNvPr id="4" name="Date Placeholder 3">
            <a:extLst>
              <a:ext uri="{FF2B5EF4-FFF2-40B4-BE49-F238E27FC236}">
                <a16:creationId xmlns:a16="http://schemas.microsoft.com/office/drawing/2014/main" id="{0927C6B8-6310-004D-9506-18A48240439F}"/>
              </a:ext>
            </a:extLst>
          </p:cNvPr>
          <p:cNvSpPr>
            <a:spLocks noGrp="1"/>
          </p:cNvSpPr>
          <p:nvPr>
            <p:ph type="dt" sz="half" idx="10"/>
          </p:nvPr>
        </p:nvSpPr>
        <p:spPr/>
        <p:txBody>
          <a:bodyPr/>
          <a:lstStyle/>
          <a:p>
            <a:r>
              <a:rPr lang="en-US"/>
              <a:t>April 25, 2022</a:t>
            </a:r>
          </a:p>
        </p:txBody>
      </p:sp>
      <p:sp>
        <p:nvSpPr>
          <p:cNvPr id="5" name="Footer Placeholder 4">
            <a:extLst>
              <a:ext uri="{FF2B5EF4-FFF2-40B4-BE49-F238E27FC236}">
                <a16:creationId xmlns:a16="http://schemas.microsoft.com/office/drawing/2014/main" id="{9F48D689-5238-4445-9AA8-35C939988270}"/>
              </a:ext>
            </a:extLst>
          </p:cNvPr>
          <p:cNvSpPr>
            <a:spLocks noGrp="1"/>
          </p:cNvSpPr>
          <p:nvPr>
            <p:ph type="ftr" sz="quarter" idx="11"/>
          </p:nvPr>
        </p:nvSpPr>
        <p:spPr/>
        <p:txBody>
          <a:bodyPr/>
          <a:lstStyle/>
          <a:p>
            <a:r>
              <a:rPr lang="en-US"/>
              <a:t>David Christian | Lessons Learned</a:t>
            </a:r>
          </a:p>
        </p:txBody>
      </p:sp>
      <p:sp>
        <p:nvSpPr>
          <p:cNvPr id="6" name="Slide Number Placeholder 5">
            <a:extLst>
              <a:ext uri="{FF2B5EF4-FFF2-40B4-BE49-F238E27FC236}">
                <a16:creationId xmlns:a16="http://schemas.microsoft.com/office/drawing/2014/main" id="{6AF37AA9-4836-F943-A702-8D1AEA47DD6A}"/>
              </a:ext>
            </a:extLst>
          </p:cNvPr>
          <p:cNvSpPr>
            <a:spLocks noGrp="1"/>
          </p:cNvSpPr>
          <p:nvPr>
            <p:ph type="sldNum" sz="quarter" idx="12"/>
          </p:nvPr>
        </p:nvSpPr>
        <p:spPr/>
        <p:txBody>
          <a:bodyPr/>
          <a:lstStyle/>
          <a:p>
            <a:fld id="{E232AAE1-E303-B146-A94D-58A3BC67C3CE}" type="slidenum">
              <a:rPr lang="en-US" smtClean="0"/>
              <a:t>11</a:t>
            </a:fld>
            <a:endParaRPr lang="en-US" dirty="0"/>
          </a:p>
        </p:txBody>
      </p:sp>
    </p:spTree>
    <p:extLst>
      <p:ext uri="{BB962C8B-B14F-4D97-AF65-F5344CB8AC3E}">
        <p14:creationId xmlns:p14="http://schemas.microsoft.com/office/powerpoint/2010/main" val="2281336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F8E91-757B-F64E-ACBE-74ED63AC8EBF}"/>
              </a:ext>
            </a:extLst>
          </p:cNvPr>
          <p:cNvSpPr>
            <a:spLocks noGrp="1"/>
          </p:cNvSpPr>
          <p:nvPr>
            <p:ph type="title"/>
          </p:nvPr>
        </p:nvSpPr>
        <p:spPr/>
        <p:txBody>
          <a:bodyPr/>
          <a:lstStyle/>
          <a:p>
            <a:r>
              <a:rPr lang="en-US" dirty="0"/>
              <a:t>Resolution</a:t>
            </a:r>
          </a:p>
        </p:txBody>
      </p:sp>
      <p:sp>
        <p:nvSpPr>
          <p:cNvPr id="3" name="Content Placeholder 2">
            <a:extLst>
              <a:ext uri="{FF2B5EF4-FFF2-40B4-BE49-F238E27FC236}">
                <a16:creationId xmlns:a16="http://schemas.microsoft.com/office/drawing/2014/main" id="{D1C33A89-91D0-A140-B53D-F7E8CB8F56F6}"/>
              </a:ext>
            </a:extLst>
          </p:cNvPr>
          <p:cNvSpPr>
            <a:spLocks noGrp="1"/>
          </p:cNvSpPr>
          <p:nvPr>
            <p:ph idx="1"/>
          </p:nvPr>
        </p:nvSpPr>
        <p:spPr>
          <a:xfrm>
            <a:off x="838199" y="1825625"/>
            <a:ext cx="9927771" cy="4351338"/>
          </a:xfrm>
        </p:spPr>
        <p:txBody>
          <a:bodyPr>
            <a:normAutofit/>
          </a:bodyPr>
          <a:lstStyle/>
          <a:p>
            <a:r>
              <a:rPr lang="en-US" dirty="0"/>
              <a:t>External safety reviews will be included in all future cryogenic test system design.</a:t>
            </a:r>
          </a:p>
          <a:p>
            <a:r>
              <a:rPr lang="en-US" dirty="0"/>
              <a:t>CTS units are in use now at BNL, LSU, UC Irvine, LBL, and FNAL and will be used in FEMB testing for DUNE.</a:t>
            </a:r>
          </a:p>
          <a:p>
            <a:r>
              <a:rPr lang="en-US" dirty="0"/>
              <a:t>The design of the new robotic CTS for </a:t>
            </a:r>
            <a:r>
              <a:rPr lang="en-US"/>
              <a:t>ASIC testing is </a:t>
            </a:r>
            <a:r>
              <a:rPr lang="en-US" dirty="0"/>
              <a:t>nearly mature. We included external reviews with Fermilab experts early in the design of this system (two sessions so far).  We will have another external review before construction begins.</a:t>
            </a:r>
          </a:p>
          <a:p>
            <a:r>
              <a:rPr lang="en-US" dirty="0"/>
              <a:t>The design incorporates lessons learned about sockets.</a:t>
            </a:r>
          </a:p>
        </p:txBody>
      </p:sp>
      <p:sp>
        <p:nvSpPr>
          <p:cNvPr id="4" name="Date Placeholder 3">
            <a:extLst>
              <a:ext uri="{FF2B5EF4-FFF2-40B4-BE49-F238E27FC236}">
                <a16:creationId xmlns:a16="http://schemas.microsoft.com/office/drawing/2014/main" id="{46DBE987-EA8A-0049-AC26-32B1918AE09D}"/>
              </a:ext>
            </a:extLst>
          </p:cNvPr>
          <p:cNvSpPr>
            <a:spLocks noGrp="1"/>
          </p:cNvSpPr>
          <p:nvPr>
            <p:ph type="dt" sz="half" idx="10"/>
          </p:nvPr>
        </p:nvSpPr>
        <p:spPr/>
        <p:txBody>
          <a:bodyPr/>
          <a:lstStyle/>
          <a:p>
            <a:r>
              <a:rPr lang="en-US" dirty="0"/>
              <a:t>April 25, 2022</a:t>
            </a:r>
          </a:p>
        </p:txBody>
      </p:sp>
      <p:sp>
        <p:nvSpPr>
          <p:cNvPr id="5" name="Footer Placeholder 4">
            <a:extLst>
              <a:ext uri="{FF2B5EF4-FFF2-40B4-BE49-F238E27FC236}">
                <a16:creationId xmlns:a16="http://schemas.microsoft.com/office/drawing/2014/main" id="{833E3745-B03E-4D46-AA31-A9AD3003ECF9}"/>
              </a:ext>
            </a:extLst>
          </p:cNvPr>
          <p:cNvSpPr>
            <a:spLocks noGrp="1"/>
          </p:cNvSpPr>
          <p:nvPr>
            <p:ph type="ftr" sz="quarter" idx="11"/>
          </p:nvPr>
        </p:nvSpPr>
        <p:spPr/>
        <p:txBody>
          <a:bodyPr/>
          <a:lstStyle/>
          <a:p>
            <a:r>
              <a:rPr lang="en-US"/>
              <a:t>David Christian | Lessons Learned</a:t>
            </a:r>
          </a:p>
        </p:txBody>
      </p:sp>
      <p:sp>
        <p:nvSpPr>
          <p:cNvPr id="6" name="Slide Number Placeholder 5">
            <a:extLst>
              <a:ext uri="{FF2B5EF4-FFF2-40B4-BE49-F238E27FC236}">
                <a16:creationId xmlns:a16="http://schemas.microsoft.com/office/drawing/2014/main" id="{E7E53942-7CEB-694E-9EFD-AAEE0267E21A}"/>
              </a:ext>
            </a:extLst>
          </p:cNvPr>
          <p:cNvSpPr>
            <a:spLocks noGrp="1"/>
          </p:cNvSpPr>
          <p:nvPr>
            <p:ph type="sldNum" sz="quarter" idx="12"/>
          </p:nvPr>
        </p:nvSpPr>
        <p:spPr/>
        <p:txBody>
          <a:bodyPr/>
          <a:lstStyle/>
          <a:p>
            <a:fld id="{E232AAE1-E303-B146-A94D-58A3BC67C3CE}" type="slidenum">
              <a:rPr lang="en-US" smtClean="0"/>
              <a:t>12</a:t>
            </a:fld>
            <a:endParaRPr lang="en-US"/>
          </a:p>
        </p:txBody>
      </p:sp>
    </p:spTree>
    <p:extLst>
      <p:ext uri="{BB962C8B-B14F-4D97-AF65-F5344CB8AC3E}">
        <p14:creationId xmlns:p14="http://schemas.microsoft.com/office/powerpoint/2010/main" val="3955020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57CFA-AEBB-FE44-BE06-EAB6AEF79C65}"/>
              </a:ext>
            </a:extLst>
          </p:cNvPr>
          <p:cNvSpPr>
            <a:spLocks noGrp="1"/>
          </p:cNvSpPr>
          <p:nvPr>
            <p:ph type="title"/>
          </p:nvPr>
        </p:nvSpPr>
        <p:spPr/>
        <p:txBody>
          <a:bodyPr/>
          <a:lstStyle/>
          <a:p>
            <a:r>
              <a:rPr lang="en-US" dirty="0"/>
              <a:t>6 of 6: WIB Firmware</a:t>
            </a:r>
          </a:p>
        </p:txBody>
      </p:sp>
      <p:sp>
        <p:nvSpPr>
          <p:cNvPr id="3" name="Content Placeholder 2">
            <a:extLst>
              <a:ext uri="{FF2B5EF4-FFF2-40B4-BE49-F238E27FC236}">
                <a16:creationId xmlns:a16="http://schemas.microsoft.com/office/drawing/2014/main" id="{3CF9D326-D300-CB49-8233-FA26C0867C77}"/>
              </a:ext>
            </a:extLst>
          </p:cNvPr>
          <p:cNvSpPr>
            <a:spLocks noGrp="1"/>
          </p:cNvSpPr>
          <p:nvPr>
            <p:ph idx="1"/>
          </p:nvPr>
        </p:nvSpPr>
        <p:spPr/>
        <p:txBody>
          <a:bodyPr/>
          <a:lstStyle/>
          <a:p>
            <a:r>
              <a:rPr lang="en-US" b="1" dirty="0"/>
              <a:t>Problem: </a:t>
            </a:r>
            <a:r>
              <a:rPr lang="en-US" dirty="0"/>
              <a:t>The WIB firmware developed at Boston University for use in </a:t>
            </a:r>
            <a:r>
              <a:rPr lang="en-US" dirty="0" err="1"/>
              <a:t>ProtoDUNE</a:t>
            </a:r>
            <a:r>
              <a:rPr lang="en-US" dirty="0"/>
              <a:t> required the use of the full </a:t>
            </a:r>
            <a:r>
              <a:rPr lang="en-US" dirty="0" err="1"/>
              <a:t>ProtoDUNE</a:t>
            </a:r>
            <a:r>
              <a:rPr lang="en-US" dirty="0"/>
              <a:t> data acquisition system and thus was not easy to use to verify the performance of single FEMBs.  It also did not include easy provision for debugging.  As a result, a stand-alone firmware developed at BNL was used for all FEMB check-out and all debugging.  Consortium members trained to use one version of the firmware had difficulties with the other.</a:t>
            </a:r>
          </a:p>
        </p:txBody>
      </p:sp>
      <p:sp>
        <p:nvSpPr>
          <p:cNvPr id="4" name="Date Placeholder 3">
            <a:extLst>
              <a:ext uri="{FF2B5EF4-FFF2-40B4-BE49-F238E27FC236}">
                <a16:creationId xmlns:a16="http://schemas.microsoft.com/office/drawing/2014/main" id="{22BE0FAA-A893-BE4A-8E18-2B5FD177CFE6}"/>
              </a:ext>
            </a:extLst>
          </p:cNvPr>
          <p:cNvSpPr>
            <a:spLocks noGrp="1"/>
          </p:cNvSpPr>
          <p:nvPr>
            <p:ph type="dt" sz="half" idx="10"/>
          </p:nvPr>
        </p:nvSpPr>
        <p:spPr/>
        <p:txBody>
          <a:bodyPr/>
          <a:lstStyle/>
          <a:p>
            <a:r>
              <a:rPr lang="en-US"/>
              <a:t>April 25, 2022</a:t>
            </a:r>
          </a:p>
        </p:txBody>
      </p:sp>
      <p:sp>
        <p:nvSpPr>
          <p:cNvPr id="5" name="Footer Placeholder 4">
            <a:extLst>
              <a:ext uri="{FF2B5EF4-FFF2-40B4-BE49-F238E27FC236}">
                <a16:creationId xmlns:a16="http://schemas.microsoft.com/office/drawing/2014/main" id="{BA97EDF3-C107-2848-8F43-A45CC58709E7}"/>
              </a:ext>
            </a:extLst>
          </p:cNvPr>
          <p:cNvSpPr>
            <a:spLocks noGrp="1"/>
          </p:cNvSpPr>
          <p:nvPr>
            <p:ph type="ftr" sz="quarter" idx="11"/>
          </p:nvPr>
        </p:nvSpPr>
        <p:spPr/>
        <p:txBody>
          <a:bodyPr/>
          <a:lstStyle/>
          <a:p>
            <a:r>
              <a:rPr lang="en-US"/>
              <a:t>David Christian | Lessons Learned</a:t>
            </a:r>
          </a:p>
        </p:txBody>
      </p:sp>
      <p:sp>
        <p:nvSpPr>
          <p:cNvPr id="6" name="Slide Number Placeholder 5">
            <a:extLst>
              <a:ext uri="{FF2B5EF4-FFF2-40B4-BE49-F238E27FC236}">
                <a16:creationId xmlns:a16="http://schemas.microsoft.com/office/drawing/2014/main" id="{4AEEBE25-68E3-6A4B-82C5-838FC1136F2F}"/>
              </a:ext>
            </a:extLst>
          </p:cNvPr>
          <p:cNvSpPr>
            <a:spLocks noGrp="1"/>
          </p:cNvSpPr>
          <p:nvPr>
            <p:ph type="sldNum" sz="quarter" idx="12"/>
          </p:nvPr>
        </p:nvSpPr>
        <p:spPr/>
        <p:txBody>
          <a:bodyPr/>
          <a:lstStyle/>
          <a:p>
            <a:fld id="{E232AAE1-E303-B146-A94D-58A3BC67C3CE}" type="slidenum">
              <a:rPr lang="en-US" smtClean="0"/>
              <a:t>13</a:t>
            </a:fld>
            <a:endParaRPr lang="en-US"/>
          </a:p>
        </p:txBody>
      </p:sp>
    </p:spTree>
    <p:extLst>
      <p:ext uri="{BB962C8B-B14F-4D97-AF65-F5344CB8AC3E}">
        <p14:creationId xmlns:p14="http://schemas.microsoft.com/office/powerpoint/2010/main" val="312981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C7FA2-94F0-6E4D-86AA-527A71908120}"/>
              </a:ext>
            </a:extLst>
          </p:cNvPr>
          <p:cNvSpPr>
            <a:spLocks noGrp="1"/>
          </p:cNvSpPr>
          <p:nvPr>
            <p:ph type="title"/>
          </p:nvPr>
        </p:nvSpPr>
        <p:spPr/>
        <p:txBody>
          <a:bodyPr/>
          <a:lstStyle/>
          <a:p>
            <a:r>
              <a:rPr lang="en-US" dirty="0"/>
              <a:t>Resolution</a:t>
            </a:r>
          </a:p>
        </p:txBody>
      </p:sp>
      <p:sp>
        <p:nvSpPr>
          <p:cNvPr id="3" name="Content Placeholder 2">
            <a:extLst>
              <a:ext uri="{FF2B5EF4-FFF2-40B4-BE49-F238E27FC236}">
                <a16:creationId xmlns:a16="http://schemas.microsoft.com/office/drawing/2014/main" id="{3F81D132-F221-1146-9AB4-A4D6D82953B3}"/>
              </a:ext>
            </a:extLst>
          </p:cNvPr>
          <p:cNvSpPr>
            <a:spLocks noGrp="1"/>
          </p:cNvSpPr>
          <p:nvPr>
            <p:ph idx="1"/>
          </p:nvPr>
        </p:nvSpPr>
        <p:spPr/>
        <p:txBody>
          <a:bodyPr/>
          <a:lstStyle/>
          <a:p>
            <a:r>
              <a:rPr lang="en-US" dirty="0"/>
              <a:t>Since </a:t>
            </a:r>
            <a:r>
              <a:rPr lang="en-US" dirty="0" err="1"/>
              <a:t>ProtoDUNE</a:t>
            </a:r>
            <a:r>
              <a:rPr lang="en-US" dirty="0"/>
              <a:t>-SP the WIB has been redesigned to use a less expensive SoC FPGA (a Xilinx </a:t>
            </a:r>
            <a:r>
              <a:rPr lang="en-US" dirty="0" err="1"/>
              <a:t>Zync</a:t>
            </a:r>
            <a:r>
              <a:rPr lang="en-US" dirty="0"/>
              <a:t>, running </a:t>
            </a:r>
            <a:r>
              <a:rPr lang="en-US" dirty="0" err="1"/>
              <a:t>Petalinux</a:t>
            </a:r>
            <a:r>
              <a:rPr lang="en-US" dirty="0"/>
              <a:t>).  The firmware and software for the new WIB have been developed by a team led by Alex </a:t>
            </a:r>
            <a:r>
              <a:rPr lang="en-US" dirty="0" err="1"/>
              <a:t>Madorsky</a:t>
            </a:r>
            <a:r>
              <a:rPr lang="en-US" dirty="0"/>
              <a:t> (U. Florida) in close consultation with the WIB designer (Jack Fried, BNL).  The new firmware supports the full DUNE DAQ, but also supports simple test stands using Gbit Ethernet.</a:t>
            </a:r>
          </a:p>
        </p:txBody>
      </p:sp>
      <p:sp>
        <p:nvSpPr>
          <p:cNvPr id="4" name="Date Placeholder 3">
            <a:extLst>
              <a:ext uri="{FF2B5EF4-FFF2-40B4-BE49-F238E27FC236}">
                <a16:creationId xmlns:a16="http://schemas.microsoft.com/office/drawing/2014/main" id="{213DBAAB-90FA-FB4A-AD70-FF4BD884B2EC}"/>
              </a:ext>
            </a:extLst>
          </p:cNvPr>
          <p:cNvSpPr>
            <a:spLocks noGrp="1"/>
          </p:cNvSpPr>
          <p:nvPr>
            <p:ph type="dt" sz="half" idx="10"/>
          </p:nvPr>
        </p:nvSpPr>
        <p:spPr/>
        <p:txBody>
          <a:bodyPr/>
          <a:lstStyle/>
          <a:p>
            <a:r>
              <a:rPr lang="en-US"/>
              <a:t>April 25, 2022</a:t>
            </a:r>
          </a:p>
        </p:txBody>
      </p:sp>
      <p:sp>
        <p:nvSpPr>
          <p:cNvPr id="5" name="Footer Placeholder 4">
            <a:extLst>
              <a:ext uri="{FF2B5EF4-FFF2-40B4-BE49-F238E27FC236}">
                <a16:creationId xmlns:a16="http://schemas.microsoft.com/office/drawing/2014/main" id="{50DEB08D-57EC-4344-8075-461C4B93A5DF}"/>
              </a:ext>
            </a:extLst>
          </p:cNvPr>
          <p:cNvSpPr>
            <a:spLocks noGrp="1"/>
          </p:cNvSpPr>
          <p:nvPr>
            <p:ph type="ftr" sz="quarter" idx="11"/>
          </p:nvPr>
        </p:nvSpPr>
        <p:spPr/>
        <p:txBody>
          <a:bodyPr/>
          <a:lstStyle/>
          <a:p>
            <a:r>
              <a:rPr lang="en-US" dirty="0"/>
              <a:t>David Christian | Lessons Learned</a:t>
            </a:r>
          </a:p>
        </p:txBody>
      </p:sp>
      <p:sp>
        <p:nvSpPr>
          <p:cNvPr id="6" name="Slide Number Placeholder 5">
            <a:extLst>
              <a:ext uri="{FF2B5EF4-FFF2-40B4-BE49-F238E27FC236}">
                <a16:creationId xmlns:a16="http://schemas.microsoft.com/office/drawing/2014/main" id="{4F314984-38BE-DA41-9EB1-65A4B4D4861C}"/>
              </a:ext>
            </a:extLst>
          </p:cNvPr>
          <p:cNvSpPr>
            <a:spLocks noGrp="1"/>
          </p:cNvSpPr>
          <p:nvPr>
            <p:ph type="sldNum" sz="quarter" idx="12"/>
          </p:nvPr>
        </p:nvSpPr>
        <p:spPr/>
        <p:txBody>
          <a:bodyPr/>
          <a:lstStyle/>
          <a:p>
            <a:fld id="{E232AAE1-E303-B146-A94D-58A3BC67C3CE}" type="slidenum">
              <a:rPr lang="en-US" smtClean="0"/>
              <a:t>14</a:t>
            </a:fld>
            <a:endParaRPr lang="en-US"/>
          </a:p>
        </p:txBody>
      </p:sp>
    </p:spTree>
    <p:extLst>
      <p:ext uri="{BB962C8B-B14F-4D97-AF65-F5344CB8AC3E}">
        <p14:creationId xmlns:p14="http://schemas.microsoft.com/office/powerpoint/2010/main" val="965718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9BB4B-9B16-F54D-9DCA-DC215FA0F33E}"/>
              </a:ext>
            </a:extLst>
          </p:cNvPr>
          <p:cNvSpPr>
            <a:spLocks noGrp="1"/>
          </p:cNvSpPr>
          <p:nvPr>
            <p:ph type="title"/>
          </p:nvPr>
        </p:nvSpPr>
        <p:spPr/>
        <p:txBody>
          <a:bodyPr/>
          <a:lstStyle/>
          <a:p>
            <a:r>
              <a:rPr lang="en-US" dirty="0"/>
              <a:t>I will cover lessons learned relevant to BDE</a:t>
            </a:r>
          </a:p>
        </p:txBody>
      </p:sp>
      <p:sp>
        <p:nvSpPr>
          <p:cNvPr id="3" name="Content Placeholder 2">
            <a:extLst>
              <a:ext uri="{FF2B5EF4-FFF2-40B4-BE49-F238E27FC236}">
                <a16:creationId xmlns:a16="http://schemas.microsoft.com/office/drawing/2014/main" id="{E7435A8E-03BB-D946-8C5C-B892C09ED03B}"/>
              </a:ext>
            </a:extLst>
          </p:cNvPr>
          <p:cNvSpPr>
            <a:spLocks noGrp="1"/>
          </p:cNvSpPr>
          <p:nvPr>
            <p:ph idx="1"/>
          </p:nvPr>
        </p:nvSpPr>
        <p:spPr/>
        <p:txBody>
          <a:bodyPr>
            <a:normAutofit lnSpcReduction="10000"/>
          </a:bodyPr>
          <a:lstStyle/>
          <a:p>
            <a:r>
              <a:rPr lang="en-US" dirty="0"/>
              <a:t>Many of the lessons learned from </a:t>
            </a:r>
            <a:r>
              <a:rPr lang="en-US" dirty="0" err="1"/>
              <a:t>ProtoDUNE</a:t>
            </a:r>
            <a:r>
              <a:rPr lang="en-US" dirty="0"/>
              <a:t>-SP are related to working at height on the APAs or in the cryostat and to mechanical connections to the APA and are not relevant for the bottom drift electronics for FD2.</a:t>
            </a:r>
          </a:p>
          <a:p>
            <a:r>
              <a:rPr lang="en-US" dirty="0"/>
              <a:t>I will cover:</a:t>
            </a:r>
          </a:p>
          <a:p>
            <a:pPr marL="914400" lvl="1" indent="-457200">
              <a:buFont typeface="+mj-lt"/>
              <a:buAutoNum type="arabicPeriod"/>
            </a:pPr>
            <a:r>
              <a:rPr lang="en-US" dirty="0"/>
              <a:t>“Ledge effect”</a:t>
            </a:r>
          </a:p>
          <a:p>
            <a:pPr marL="914400" lvl="1" indent="-457200">
              <a:buFont typeface="+mj-lt"/>
              <a:buAutoNum type="arabicPeriod"/>
            </a:pPr>
            <a:r>
              <a:rPr lang="en-US" dirty="0" err="1"/>
              <a:t>LArASIC</a:t>
            </a:r>
            <a:r>
              <a:rPr lang="en-US" dirty="0"/>
              <a:t> internal DAC for test charge injection</a:t>
            </a:r>
          </a:p>
          <a:p>
            <a:pPr marL="914400" lvl="1" indent="-457200">
              <a:buFont typeface="+mj-lt"/>
              <a:buAutoNum type="arabicPeriod"/>
            </a:pPr>
            <a:r>
              <a:rPr lang="en-US" dirty="0"/>
              <a:t>ASIC problems not apparent at room temperature</a:t>
            </a:r>
          </a:p>
          <a:p>
            <a:pPr marL="914400" lvl="1" indent="-457200">
              <a:buFont typeface="+mj-lt"/>
              <a:buAutoNum type="arabicPeriod"/>
            </a:pPr>
            <a:r>
              <a:rPr lang="en-US" dirty="0"/>
              <a:t>Sockets used in ASIC testing</a:t>
            </a:r>
          </a:p>
          <a:p>
            <a:pPr marL="914400" lvl="1" indent="-457200">
              <a:buFont typeface="+mj-lt"/>
              <a:buAutoNum type="arabicPeriod"/>
            </a:pPr>
            <a:r>
              <a:rPr lang="en-US" dirty="0"/>
              <a:t>Cryogenic test stand development</a:t>
            </a:r>
          </a:p>
          <a:p>
            <a:pPr marL="914400" lvl="1" indent="-457200">
              <a:buFont typeface="+mj-lt"/>
              <a:buAutoNum type="arabicPeriod"/>
            </a:pPr>
            <a:r>
              <a:rPr lang="en-US" dirty="0"/>
              <a:t>WIB firmware</a:t>
            </a:r>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B0FD9481-B36C-914F-9403-BE78804CAFB0}"/>
              </a:ext>
            </a:extLst>
          </p:cNvPr>
          <p:cNvSpPr>
            <a:spLocks noGrp="1"/>
          </p:cNvSpPr>
          <p:nvPr>
            <p:ph type="dt" sz="half" idx="10"/>
          </p:nvPr>
        </p:nvSpPr>
        <p:spPr/>
        <p:txBody>
          <a:bodyPr/>
          <a:lstStyle/>
          <a:p>
            <a:r>
              <a:rPr lang="en-US"/>
              <a:t>April 25, 2022</a:t>
            </a:r>
          </a:p>
        </p:txBody>
      </p:sp>
      <p:sp>
        <p:nvSpPr>
          <p:cNvPr id="5" name="Footer Placeholder 4">
            <a:extLst>
              <a:ext uri="{FF2B5EF4-FFF2-40B4-BE49-F238E27FC236}">
                <a16:creationId xmlns:a16="http://schemas.microsoft.com/office/drawing/2014/main" id="{1734014C-B092-C14A-A7B0-B400208437DC}"/>
              </a:ext>
            </a:extLst>
          </p:cNvPr>
          <p:cNvSpPr>
            <a:spLocks noGrp="1"/>
          </p:cNvSpPr>
          <p:nvPr>
            <p:ph type="ftr" sz="quarter" idx="11"/>
          </p:nvPr>
        </p:nvSpPr>
        <p:spPr/>
        <p:txBody>
          <a:bodyPr/>
          <a:lstStyle/>
          <a:p>
            <a:r>
              <a:rPr lang="en-US"/>
              <a:t>David Christian | Lessons Learned</a:t>
            </a:r>
          </a:p>
        </p:txBody>
      </p:sp>
      <p:sp>
        <p:nvSpPr>
          <p:cNvPr id="6" name="Slide Number Placeholder 5">
            <a:extLst>
              <a:ext uri="{FF2B5EF4-FFF2-40B4-BE49-F238E27FC236}">
                <a16:creationId xmlns:a16="http://schemas.microsoft.com/office/drawing/2014/main" id="{5FCF4162-5879-3140-8539-03DB82A40EE4}"/>
              </a:ext>
            </a:extLst>
          </p:cNvPr>
          <p:cNvSpPr>
            <a:spLocks noGrp="1"/>
          </p:cNvSpPr>
          <p:nvPr>
            <p:ph type="sldNum" sz="quarter" idx="12"/>
          </p:nvPr>
        </p:nvSpPr>
        <p:spPr/>
        <p:txBody>
          <a:bodyPr/>
          <a:lstStyle/>
          <a:p>
            <a:fld id="{E232AAE1-E303-B146-A94D-58A3BC67C3CE}" type="slidenum">
              <a:rPr lang="en-US" smtClean="0"/>
              <a:t>2</a:t>
            </a:fld>
            <a:endParaRPr lang="en-US"/>
          </a:p>
        </p:txBody>
      </p:sp>
    </p:spTree>
    <p:extLst>
      <p:ext uri="{BB962C8B-B14F-4D97-AF65-F5344CB8AC3E}">
        <p14:creationId xmlns:p14="http://schemas.microsoft.com/office/powerpoint/2010/main" val="246578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60E47-BD5E-AE48-A85F-A762D17C668F}"/>
              </a:ext>
            </a:extLst>
          </p:cNvPr>
          <p:cNvSpPr>
            <a:spLocks noGrp="1"/>
          </p:cNvSpPr>
          <p:nvPr>
            <p:ph type="title"/>
          </p:nvPr>
        </p:nvSpPr>
        <p:spPr/>
        <p:txBody>
          <a:bodyPr/>
          <a:lstStyle/>
          <a:p>
            <a:r>
              <a:rPr lang="en-US" dirty="0"/>
              <a:t>1 of 6: Ledge Effect</a:t>
            </a:r>
          </a:p>
        </p:txBody>
      </p:sp>
      <p:sp>
        <p:nvSpPr>
          <p:cNvPr id="3" name="Content Placeholder 2">
            <a:extLst>
              <a:ext uri="{FF2B5EF4-FFF2-40B4-BE49-F238E27FC236}">
                <a16:creationId xmlns:a16="http://schemas.microsoft.com/office/drawing/2014/main" id="{899F0D52-3C15-154A-ABBD-45ED33FBDB29}"/>
              </a:ext>
            </a:extLst>
          </p:cNvPr>
          <p:cNvSpPr>
            <a:spLocks noGrp="1"/>
          </p:cNvSpPr>
          <p:nvPr>
            <p:ph idx="1"/>
          </p:nvPr>
        </p:nvSpPr>
        <p:spPr>
          <a:xfrm>
            <a:off x="849086" y="1684111"/>
            <a:ext cx="5508171" cy="4466318"/>
          </a:xfrm>
        </p:spPr>
        <p:txBody>
          <a:bodyPr>
            <a:noAutofit/>
          </a:bodyPr>
          <a:lstStyle/>
          <a:p>
            <a:r>
              <a:rPr lang="en-US" sz="2400" b="1" dirty="0"/>
              <a:t>Problem</a:t>
            </a:r>
            <a:r>
              <a:rPr lang="en-US" sz="2400" dirty="0"/>
              <a:t>: Analysis of </a:t>
            </a:r>
            <a:r>
              <a:rPr lang="en-US" sz="2400" dirty="0" err="1"/>
              <a:t>ProtoDUNE</a:t>
            </a:r>
            <a:r>
              <a:rPr lang="en-US" sz="2400" dirty="0"/>
              <a:t>-SP data revealed a problem with the FE amplifier (</a:t>
            </a:r>
            <a:r>
              <a:rPr lang="en-US" sz="2400" dirty="0" err="1"/>
              <a:t>LArASIC</a:t>
            </a:r>
            <a:r>
              <a:rPr lang="en-US" sz="2400" dirty="0"/>
              <a:t>). The problem occurs when a large amount of change (&gt;50 </a:t>
            </a:r>
            <a:r>
              <a:rPr lang="en-US" sz="2400" dirty="0" err="1"/>
              <a:t>fC</a:t>
            </a:r>
            <a:r>
              <a:rPr lang="en-US" sz="2400" dirty="0"/>
              <a:t>) is collected over a period of 10-50 µs.  In this case,  the feedback mechanism of the FE amplifier stops working for several hundred µs. In this time period, the amplifier does not function and signals following the large charge deposition are lost. A ledge is observed in the output of the FE amplifier, followed by a slow decay and a sudden turn-on of the amplifier. </a:t>
            </a:r>
          </a:p>
        </p:txBody>
      </p:sp>
      <p:pic>
        <p:nvPicPr>
          <p:cNvPr id="4" name="Picture 3">
            <a:extLst>
              <a:ext uri="{FF2B5EF4-FFF2-40B4-BE49-F238E27FC236}">
                <a16:creationId xmlns:a16="http://schemas.microsoft.com/office/drawing/2014/main" id="{3D74C5F9-4BB5-FF40-A339-72974553746A}"/>
              </a:ext>
            </a:extLst>
          </p:cNvPr>
          <p:cNvPicPr/>
          <p:nvPr/>
        </p:nvPicPr>
        <p:blipFill>
          <a:blip r:embed="rId2"/>
          <a:stretch>
            <a:fillRect/>
          </a:stretch>
        </p:blipFill>
        <p:spPr>
          <a:xfrm>
            <a:off x="6961415" y="1402216"/>
            <a:ext cx="4343400" cy="5229225"/>
          </a:xfrm>
          <a:prstGeom prst="rect">
            <a:avLst/>
          </a:prstGeom>
        </p:spPr>
      </p:pic>
      <p:sp>
        <p:nvSpPr>
          <p:cNvPr id="5" name="Date Placeholder 4">
            <a:extLst>
              <a:ext uri="{FF2B5EF4-FFF2-40B4-BE49-F238E27FC236}">
                <a16:creationId xmlns:a16="http://schemas.microsoft.com/office/drawing/2014/main" id="{7D46B2A8-5CE6-6944-A30B-37DD4839598B}"/>
              </a:ext>
            </a:extLst>
          </p:cNvPr>
          <p:cNvSpPr>
            <a:spLocks noGrp="1"/>
          </p:cNvSpPr>
          <p:nvPr>
            <p:ph type="dt" sz="half" idx="10"/>
          </p:nvPr>
        </p:nvSpPr>
        <p:spPr/>
        <p:txBody>
          <a:bodyPr/>
          <a:lstStyle/>
          <a:p>
            <a:r>
              <a:rPr lang="en-US"/>
              <a:t>April 25, 2022</a:t>
            </a:r>
          </a:p>
        </p:txBody>
      </p:sp>
      <p:sp>
        <p:nvSpPr>
          <p:cNvPr id="6" name="Footer Placeholder 5">
            <a:extLst>
              <a:ext uri="{FF2B5EF4-FFF2-40B4-BE49-F238E27FC236}">
                <a16:creationId xmlns:a16="http://schemas.microsoft.com/office/drawing/2014/main" id="{17A3180F-B49A-924F-92E2-CB1FD581EC89}"/>
              </a:ext>
            </a:extLst>
          </p:cNvPr>
          <p:cNvSpPr>
            <a:spLocks noGrp="1"/>
          </p:cNvSpPr>
          <p:nvPr>
            <p:ph type="ftr" sz="quarter" idx="11"/>
          </p:nvPr>
        </p:nvSpPr>
        <p:spPr/>
        <p:txBody>
          <a:bodyPr/>
          <a:lstStyle/>
          <a:p>
            <a:r>
              <a:rPr lang="en-US"/>
              <a:t>David Christian | Lessons Learned</a:t>
            </a:r>
          </a:p>
        </p:txBody>
      </p:sp>
      <p:sp>
        <p:nvSpPr>
          <p:cNvPr id="7" name="Slide Number Placeholder 6">
            <a:extLst>
              <a:ext uri="{FF2B5EF4-FFF2-40B4-BE49-F238E27FC236}">
                <a16:creationId xmlns:a16="http://schemas.microsoft.com/office/drawing/2014/main" id="{7DE1E584-BF73-E24B-AA5A-72E4EA28674E}"/>
              </a:ext>
            </a:extLst>
          </p:cNvPr>
          <p:cNvSpPr>
            <a:spLocks noGrp="1"/>
          </p:cNvSpPr>
          <p:nvPr>
            <p:ph type="sldNum" sz="quarter" idx="12"/>
          </p:nvPr>
        </p:nvSpPr>
        <p:spPr/>
        <p:txBody>
          <a:bodyPr/>
          <a:lstStyle/>
          <a:p>
            <a:fld id="{E232AAE1-E303-B146-A94D-58A3BC67C3CE}" type="slidenum">
              <a:rPr lang="en-US" smtClean="0"/>
              <a:t>3</a:t>
            </a:fld>
            <a:endParaRPr lang="en-US"/>
          </a:p>
        </p:txBody>
      </p:sp>
    </p:spTree>
    <p:extLst>
      <p:ext uri="{BB962C8B-B14F-4D97-AF65-F5344CB8AC3E}">
        <p14:creationId xmlns:p14="http://schemas.microsoft.com/office/powerpoint/2010/main" val="2896550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4F737-4333-454F-90EA-7893B1F93F81}"/>
              </a:ext>
            </a:extLst>
          </p:cNvPr>
          <p:cNvSpPr>
            <a:spLocks noGrp="1"/>
          </p:cNvSpPr>
          <p:nvPr>
            <p:ph type="title"/>
          </p:nvPr>
        </p:nvSpPr>
        <p:spPr/>
        <p:txBody>
          <a:bodyPr/>
          <a:lstStyle/>
          <a:p>
            <a:r>
              <a:rPr lang="en-US" dirty="0"/>
              <a:t>Resolution</a:t>
            </a:r>
          </a:p>
        </p:txBody>
      </p:sp>
      <p:sp>
        <p:nvSpPr>
          <p:cNvPr id="3" name="Content Placeholder 2">
            <a:extLst>
              <a:ext uri="{FF2B5EF4-FFF2-40B4-BE49-F238E27FC236}">
                <a16:creationId xmlns:a16="http://schemas.microsoft.com/office/drawing/2014/main" id="{D5D68180-4569-E940-BFCC-2C40FF9483C5}"/>
              </a:ext>
            </a:extLst>
          </p:cNvPr>
          <p:cNvSpPr>
            <a:spLocks noGrp="1"/>
          </p:cNvSpPr>
          <p:nvPr>
            <p:ph idx="1"/>
          </p:nvPr>
        </p:nvSpPr>
        <p:spPr/>
        <p:txBody>
          <a:bodyPr/>
          <a:lstStyle/>
          <a:p>
            <a:r>
              <a:rPr lang="en-US" dirty="0"/>
              <a:t>The problem was reproduced in the laboratory both at LN2 temperature and at room temperature.  It was traced to a network designed to improve the return-to-baseline performance of </a:t>
            </a:r>
            <a:r>
              <a:rPr lang="en-US" dirty="0" err="1"/>
              <a:t>LArASIC</a:t>
            </a:r>
            <a:r>
              <a:rPr lang="en-US" dirty="0"/>
              <a:t> relative to the version used for </a:t>
            </a:r>
            <a:r>
              <a:rPr lang="en-US" dirty="0" err="1"/>
              <a:t>MicroBooNE</a:t>
            </a:r>
            <a:r>
              <a:rPr lang="en-US" dirty="0"/>
              <a:t>.  The parasitic gate capacitance of large transistors used in that “adaptive continuous reset” network reduced the loop stability of </a:t>
            </a:r>
            <a:r>
              <a:rPr lang="en-US" dirty="0" err="1"/>
              <a:t>LArASIC</a:t>
            </a:r>
            <a:r>
              <a:rPr lang="en-US" dirty="0"/>
              <a:t> and resulted in the ledge effect.  This problem was eliminated for LArASIC_P4.</a:t>
            </a:r>
          </a:p>
        </p:txBody>
      </p:sp>
      <p:sp>
        <p:nvSpPr>
          <p:cNvPr id="4" name="Date Placeholder 3">
            <a:extLst>
              <a:ext uri="{FF2B5EF4-FFF2-40B4-BE49-F238E27FC236}">
                <a16:creationId xmlns:a16="http://schemas.microsoft.com/office/drawing/2014/main" id="{10DAA824-23DD-9A44-807C-A9693EAC968D}"/>
              </a:ext>
            </a:extLst>
          </p:cNvPr>
          <p:cNvSpPr>
            <a:spLocks noGrp="1"/>
          </p:cNvSpPr>
          <p:nvPr>
            <p:ph type="dt" sz="half" idx="10"/>
          </p:nvPr>
        </p:nvSpPr>
        <p:spPr/>
        <p:txBody>
          <a:bodyPr/>
          <a:lstStyle/>
          <a:p>
            <a:r>
              <a:rPr lang="en-US"/>
              <a:t>April 25, 2022</a:t>
            </a:r>
          </a:p>
        </p:txBody>
      </p:sp>
      <p:sp>
        <p:nvSpPr>
          <p:cNvPr id="5" name="Footer Placeholder 4">
            <a:extLst>
              <a:ext uri="{FF2B5EF4-FFF2-40B4-BE49-F238E27FC236}">
                <a16:creationId xmlns:a16="http://schemas.microsoft.com/office/drawing/2014/main" id="{23468C73-E2FB-E744-B2EB-C8C70C245492}"/>
              </a:ext>
            </a:extLst>
          </p:cNvPr>
          <p:cNvSpPr>
            <a:spLocks noGrp="1"/>
          </p:cNvSpPr>
          <p:nvPr>
            <p:ph type="ftr" sz="quarter" idx="11"/>
          </p:nvPr>
        </p:nvSpPr>
        <p:spPr/>
        <p:txBody>
          <a:bodyPr/>
          <a:lstStyle/>
          <a:p>
            <a:r>
              <a:rPr lang="en-US"/>
              <a:t>David Christian | Lessons Learned</a:t>
            </a:r>
          </a:p>
        </p:txBody>
      </p:sp>
      <p:sp>
        <p:nvSpPr>
          <p:cNvPr id="6" name="Slide Number Placeholder 5">
            <a:extLst>
              <a:ext uri="{FF2B5EF4-FFF2-40B4-BE49-F238E27FC236}">
                <a16:creationId xmlns:a16="http://schemas.microsoft.com/office/drawing/2014/main" id="{D1E3DDCF-F78C-0741-A476-4F47EF7A388F}"/>
              </a:ext>
            </a:extLst>
          </p:cNvPr>
          <p:cNvSpPr>
            <a:spLocks noGrp="1"/>
          </p:cNvSpPr>
          <p:nvPr>
            <p:ph type="sldNum" sz="quarter" idx="12"/>
          </p:nvPr>
        </p:nvSpPr>
        <p:spPr/>
        <p:txBody>
          <a:bodyPr/>
          <a:lstStyle/>
          <a:p>
            <a:fld id="{E232AAE1-E303-B146-A94D-58A3BC67C3CE}" type="slidenum">
              <a:rPr lang="en-US" smtClean="0"/>
              <a:t>4</a:t>
            </a:fld>
            <a:endParaRPr lang="en-US" dirty="0"/>
          </a:p>
        </p:txBody>
      </p:sp>
    </p:spTree>
    <p:extLst>
      <p:ext uri="{BB962C8B-B14F-4D97-AF65-F5344CB8AC3E}">
        <p14:creationId xmlns:p14="http://schemas.microsoft.com/office/powerpoint/2010/main" val="77368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12281-9AF5-144F-8E93-494BAE96B027}"/>
              </a:ext>
            </a:extLst>
          </p:cNvPr>
          <p:cNvSpPr>
            <a:spLocks noGrp="1"/>
          </p:cNvSpPr>
          <p:nvPr>
            <p:ph type="title"/>
          </p:nvPr>
        </p:nvSpPr>
        <p:spPr/>
        <p:txBody>
          <a:bodyPr/>
          <a:lstStyle/>
          <a:p>
            <a:r>
              <a:rPr lang="en-US" dirty="0"/>
              <a:t>2 of 6: </a:t>
            </a:r>
            <a:r>
              <a:rPr lang="en-US" dirty="0" err="1"/>
              <a:t>LArASIC</a:t>
            </a:r>
            <a:r>
              <a:rPr lang="en-US" dirty="0"/>
              <a:t> DAC</a:t>
            </a:r>
          </a:p>
        </p:txBody>
      </p:sp>
      <p:sp>
        <p:nvSpPr>
          <p:cNvPr id="3" name="Content Placeholder 2">
            <a:extLst>
              <a:ext uri="{FF2B5EF4-FFF2-40B4-BE49-F238E27FC236}">
                <a16:creationId xmlns:a16="http://schemas.microsoft.com/office/drawing/2014/main" id="{72318CF0-B7CD-1544-93BC-F41289894C11}"/>
              </a:ext>
            </a:extLst>
          </p:cNvPr>
          <p:cNvSpPr>
            <a:spLocks noGrp="1"/>
          </p:cNvSpPr>
          <p:nvPr>
            <p:ph idx="1"/>
          </p:nvPr>
        </p:nvSpPr>
        <p:spPr>
          <a:xfrm>
            <a:off x="838200" y="1825625"/>
            <a:ext cx="4397829" cy="4351338"/>
          </a:xfrm>
        </p:spPr>
        <p:txBody>
          <a:bodyPr/>
          <a:lstStyle/>
          <a:p>
            <a:r>
              <a:rPr lang="en-US" dirty="0"/>
              <a:t>The </a:t>
            </a:r>
            <a:r>
              <a:rPr lang="en-US" dirty="0" err="1"/>
              <a:t>ProtoDUNE</a:t>
            </a:r>
            <a:r>
              <a:rPr lang="en-US" dirty="0"/>
              <a:t> version of </a:t>
            </a:r>
            <a:r>
              <a:rPr lang="en-US" dirty="0" err="1"/>
              <a:t>LArASIC</a:t>
            </a:r>
            <a:r>
              <a:rPr lang="en-US" dirty="0"/>
              <a:t> included an internal DAC to facilitate gain calibration.  Unfortunately, the linearity of this DAC for small values was poor.  This limited the usefulness of the DAC.</a:t>
            </a:r>
          </a:p>
        </p:txBody>
      </p:sp>
      <p:sp>
        <p:nvSpPr>
          <p:cNvPr id="4" name="Date Placeholder 3">
            <a:extLst>
              <a:ext uri="{FF2B5EF4-FFF2-40B4-BE49-F238E27FC236}">
                <a16:creationId xmlns:a16="http://schemas.microsoft.com/office/drawing/2014/main" id="{E7C307B0-5017-764E-AB3D-CB2C2F491338}"/>
              </a:ext>
            </a:extLst>
          </p:cNvPr>
          <p:cNvSpPr>
            <a:spLocks noGrp="1"/>
          </p:cNvSpPr>
          <p:nvPr>
            <p:ph type="dt" sz="half" idx="10"/>
          </p:nvPr>
        </p:nvSpPr>
        <p:spPr/>
        <p:txBody>
          <a:bodyPr/>
          <a:lstStyle/>
          <a:p>
            <a:r>
              <a:rPr lang="en-US"/>
              <a:t>April 25, 2022</a:t>
            </a:r>
          </a:p>
        </p:txBody>
      </p:sp>
      <p:sp>
        <p:nvSpPr>
          <p:cNvPr id="5" name="Footer Placeholder 4">
            <a:extLst>
              <a:ext uri="{FF2B5EF4-FFF2-40B4-BE49-F238E27FC236}">
                <a16:creationId xmlns:a16="http://schemas.microsoft.com/office/drawing/2014/main" id="{F4F865CA-3CA6-114E-A1B8-562F4775D3E5}"/>
              </a:ext>
            </a:extLst>
          </p:cNvPr>
          <p:cNvSpPr>
            <a:spLocks noGrp="1"/>
          </p:cNvSpPr>
          <p:nvPr>
            <p:ph type="ftr" sz="quarter" idx="11"/>
          </p:nvPr>
        </p:nvSpPr>
        <p:spPr/>
        <p:txBody>
          <a:bodyPr/>
          <a:lstStyle/>
          <a:p>
            <a:r>
              <a:rPr lang="en-US"/>
              <a:t>David Christian | Lessons Learned</a:t>
            </a:r>
          </a:p>
        </p:txBody>
      </p:sp>
      <p:sp>
        <p:nvSpPr>
          <p:cNvPr id="6" name="Slide Number Placeholder 5">
            <a:extLst>
              <a:ext uri="{FF2B5EF4-FFF2-40B4-BE49-F238E27FC236}">
                <a16:creationId xmlns:a16="http://schemas.microsoft.com/office/drawing/2014/main" id="{71B47FC5-4858-9F45-B9FC-D7B889D16D9D}"/>
              </a:ext>
            </a:extLst>
          </p:cNvPr>
          <p:cNvSpPr>
            <a:spLocks noGrp="1"/>
          </p:cNvSpPr>
          <p:nvPr>
            <p:ph type="sldNum" sz="quarter" idx="12"/>
          </p:nvPr>
        </p:nvSpPr>
        <p:spPr/>
        <p:txBody>
          <a:bodyPr/>
          <a:lstStyle/>
          <a:p>
            <a:fld id="{E232AAE1-E303-B146-A94D-58A3BC67C3CE}" type="slidenum">
              <a:rPr lang="en-US" smtClean="0"/>
              <a:t>5</a:t>
            </a:fld>
            <a:endParaRPr lang="en-US"/>
          </a:p>
        </p:txBody>
      </p:sp>
      <p:pic>
        <p:nvPicPr>
          <p:cNvPr id="8" name="Picture 7" descr="Chart, line chart&#10;&#10;Description automatically generated">
            <a:extLst>
              <a:ext uri="{FF2B5EF4-FFF2-40B4-BE49-F238E27FC236}">
                <a16:creationId xmlns:a16="http://schemas.microsoft.com/office/drawing/2014/main" id="{309063BA-D118-A04D-97CC-5394F0BD78FE}"/>
              </a:ext>
            </a:extLst>
          </p:cNvPr>
          <p:cNvPicPr>
            <a:picLocks noChangeAspect="1"/>
          </p:cNvPicPr>
          <p:nvPr/>
        </p:nvPicPr>
        <p:blipFill>
          <a:blip r:embed="rId2"/>
          <a:stretch>
            <a:fillRect/>
          </a:stretch>
        </p:blipFill>
        <p:spPr>
          <a:xfrm>
            <a:off x="5500195" y="878808"/>
            <a:ext cx="6315754" cy="5314173"/>
          </a:xfrm>
          <a:prstGeom prst="rect">
            <a:avLst/>
          </a:prstGeom>
        </p:spPr>
      </p:pic>
    </p:spTree>
    <p:extLst>
      <p:ext uri="{BB962C8B-B14F-4D97-AF65-F5344CB8AC3E}">
        <p14:creationId xmlns:p14="http://schemas.microsoft.com/office/powerpoint/2010/main" val="598924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3D215-9AAC-6143-928F-A9168581EF3F}"/>
              </a:ext>
            </a:extLst>
          </p:cNvPr>
          <p:cNvSpPr>
            <a:spLocks noGrp="1"/>
          </p:cNvSpPr>
          <p:nvPr>
            <p:ph type="title"/>
          </p:nvPr>
        </p:nvSpPr>
        <p:spPr/>
        <p:txBody>
          <a:bodyPr/>
          <a:lstStyle/>
          <a:p>
            <a:r>
              <a:rPr lang="en-US" dirty="0"/>
              <a:t>Resolution</a:t>
            </a:r>
          </a:p>
        </p:txBody>
      </p:sp>
      <p:sp>
        <p:nvSpPr>
          <p:cNvPr id="3" name="Content Placeholder 2">
            <a:extLst>
              <a:ext uri="{FF2B5EF4-FFF2-40B4-BE49-F238E27FC236}">
                <a16:creationId xmlns:a16="http://schemas.microsoft.com/office/drawing/2014/main" id="{48A201C6-7AA2-3F4A-91E8-7867E50B6C3A}"/>
              </a:ext>
            </a:extLst>
          </p:cNvPr>
          <p:cNvSpPr>
            <a:spLocks noGrp="1"/>
          </p:cNvSpPr>
          <p:nvPr>
            <p:ph idx="1"/>
          </p:nvPr>
        </p:nvSpPr>
        <p:spPr>
          <a:xfrm>
            <a:off x="838201" y="1825625"/>
            <a:ext cx="4612574" cy="4351338"/>
          </a:xfrm>
        </p:spPr>
        <p:txBody>
          <a:bodyPr>
            <a:normAutofit lnSpcReduction="10000"/>
          </a:bodyPr>
          <a:lstStyle/>
          <a:p>
            <a:r>
              <a:rPr lang="en-US" sz="2000" dirty="0"/>
              <a:t>The original </a:t>
            </a:r>
            <a:r>
              <a:rPr lang="en-US" sz="2000" dirty="0" err="1"/>
              <a:t>LArASIC</a:t>
            </a:r>
            <a:r>
              <a:rPr lang="en-US" sz="2000" dirty="0"/>
              <a:t> DAC was non-linear near zero because it was referred to ground and was improperly biased.  A new DAC has been designed that is referred to the positive voltage rail (1.8V).  The new DAC also has 4 gain ranges (matched to the dynamic range of the 4 </a:t>
            </a:r>
            <a:r>
              <a:rPr lang="en-US" sz="2000" dirty="0" err="1"/>
              <a:t>LArASIC</a:t>
            </a:r>
            <a:r>
              <a:rPr lang="en-US" sz="2000" dirty="0"/>
              <a:t> channel gain settings).  The latest FEMB also has a 2-bit DAC controlled by COLDATA that can be used to check the individual </a:t>
            </a:r>
            <a:r>
              <a:rPr lang="en-US" sz="2000" dirty="0" err="1"/>
              <a:t>LArASIC</a:t>
            </a:r>
            <a:r>
              <a:rPr lang="en-US" sz="2000" dirty="0"/>
              <a:t> internal DACs, and the latest WIB includes a high precision 16-bit DAC that can be used to pulse </a:t>
            </a:r>
            <a:r>
              <a:rPr lang="en-US" sz="2000" dirty="0" err="1"/>
              <a:t>LArASIC</a:t>
            </a:r>
            <a:r>
              <a:rPr lang="en-US" sz="2000" dirty="0"/>
              <a:t> test inputs.  One of our goals for </a:t>
            </a:r>
            <a:r>
              <a:rPr lang="en-US" sz="2000" dirty="0" err="1"/>
              <a:t>ProtoDUNE</a:t>
            </a:r>
            <a:r>
              <a:rPr lang="en-US" sz="2000" dirty="0"/>
              <a:t>-II is to explore which of these options is most useful.</a:t>
            </a:r>
          </a:p>
        </p:txBody>
      </p:sp>
      <p:sp>
        <p:nvSpPr>
          <p:cNvPr id="4" name="Date Placeholder 3">
            <a:extLst>
              <a:ext uri="{FF2B5EF4-FFF2-40B4-BE49-F238E27FC236}">
                <a16:creationId xmlns:a16="http://schemas.microsoft.com/office/drawing/2014/main" id="{942233F5-4756-954F-8745-740114AC6D84}"/>
              </a:ext>
            </a:extLst>
          </p:cNvPr>
          <p:cNvSpPr>
            <a:spLocks noGrp="1"/>
          </p:cNvSpPr>
          <p:nvPr>
            <p:ph type="dt" sz="half" idx="10"/>
          </p:nvPr>
        </p:nvSpPr>
        <p:spPr/>
        <p:txBody>
          <a:bodyPr/>
          <a:lstStyle/>
          <a:p>
            <a:r>
              <a:rPr lang="en-US" dirty="0"/>
              <a:t>April 25, 2022</a:t>
            </a:r>
          </a:p>
        </p:txBody>
      </p:sp>
      <p:sp>
        <p:nvSpPr>
          <p:cNvPr id="5" name="Footer Placeholder 4">
            <a:extLst>
              <a:ext uri="{FF2B5EF4-FFF2-40B4-BE49-F238E27FC236}">
                <a16:creationId xmlns:a16="http://schemas.microsoft.com/office/drawing/2014/main" id="{22FAC161-CDB1-5F40-AAF7-CC41B7AE1F95}"/>
              </a:ext>
            </a:extLst>
          </p:cNvPr>
          <p:cNvSpPr>
            <a:spLocks noGrp="1"/>
          </p:cNvSpPr>
          <p:nvPr>
            <p:ph type="ftr" sz="quarter" idx="11"/>
          </p:nvPr>
        </p:nvSpPr>
        <p:spPr/>
        <p:txBody>
          <a:bodyPr/>
          <a:lstStyle/>
          <a:p>
            <a:r>
              <a:rPr lang="en-US" dirty="0"/>
              <a:t>David Christian | Lessons Learned</a:t>
            </a:r>
          </a:p>
        </p:txBody>
      </p:sp>
      <p:sp>
        <p:nvSpPr>
          <p:cNvPr id="6" name="Slide Number Placeholder 5">
            <a:extLst>
              <a:ext uri="{FF2B5EF4-FFF2-40B4-BE49-F238E27FC236}">
                <a16:creationId xmlns:a16="http://schemas.microsoft.com/office/drawing/2014/main" id="{5F623B24-5EC1-684E-BA69-D75BDE0BBA6F}"/>
              </a:ext>
            </a:extLst>
          </p:cNvPr>
          <p:cNvSpPr>
            <a:spLocks noGrp="1"/>
          </p:cNvSpPr>
          <p:nvPr>
            <p:ph type="sldNum" sz="quarter" idx="12"/>
          </p:nvPr>
        </p:nvSpPr>
        <p:spPr/>
        <p:txBody>
          <a:bodyPr/>
          <a:lstStyle/>
          <a:p>
            <a:fld id="{E232AAE1-E303-B146-A94D-58A3BC67C3CE}" type="slidenum">
              <a:rPr lang="en-US" smtClean="0"/>
              <a:t>6</a:t>
            </a:fld>
            <a:endParaRPr lang="en-US" dirty="0"/>
          </a:p>
        </p:txBody>
      </p:sp>
      <p:pic>
        <p:nvPicPr>
          <p:cNvPr id="8" name="Picture 7" descr="Chart, line chart&#10;&#10;Description automatically generated">
            <a:extLst>
              <a:ext uri="{FF2B5EF4-FFF2-40B4-BE49-F238E27FC236}">
                <a16:creationId xmlns:a16="http://schemas.microsoft.com/office/drawing/2014/main" id="{3B8B2B98-6BC5-CF46-9D8C-F348C40D0108}"/>
              </a:ext>
            </a:extLst>
          </p:cNvPr>
          <p:cNvPicPr>
            <a:picLocks noChangeAspect="1"/>
          </p:cNvPicPr>
          <p:nvPr/>
        </p:nvPicPr>
        <p:blipFill>
          <a:blip r:embed="rId2"/>
          <a:stretch>
            <a:fillRect/>
          </a:stretch>
        </p:blipFill>
        <p:spPr>
          <a:xfrm>
            <a:off x="5450197" y="1852303"/>
            <a:ext cx="6264876" cy="3907229"/>
          </a:xfrm>
          <a:prstGeom prst="rect">
            <a:avLst/>
          </a:prstGeom>
        </p:spPr>
      </p:pic>
    </p:spTree>
    <p:extLst>
      <p:ext uri="{BB962C8B-B14F-4D97-AF65-F5344CB8AC3E}">
        <p14:creationId xmlns:p14="http://schemas.microsoft.com/office/powerpoint/2010/main" val="460381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4104E-ED1C-694B-B2F9-5A8CAAF49B27}"/>
              </a:ext>
            </a:extLst>
          </p:cNvPr>
          <p:cNvSpPr>
            <a:spLocks noGrp="1"/>
          </p:cNvSpPr>
          <p:nvPr>
            <p:ph type="title"/>
          </p:nvPr>
        </p:nvSpPr>
        <p:spPr>
          <a:xfrm>
            <a:off x="838200" y="365125"/>
            <a:ext cx="10835244" cy="1325563"/>
          </a:xfrm>
        </p:spPr>
        <p:txBody>
          <a:bodyPr>
            <a:normAutofit/>
          </a:bodyPr>
          <a:lstStyle/>
          <a:p>
            <a:r>
              <a:rPr lang="en-US" sz="3600" dirty="0"/>
              <a:t>3 of 6: ASIC problems not apparent at room temperature</a:t>
            </a:r>
          </a:p>
        </p:txBody>
      </p:sp>
      <p:sp>
        <p:nvSpPr>
          <p:cNvPr id="3" name="Content Placeholder 2">
            <a:extLst>
              <a:ext uri="{FF2B5EF4-FFF2-40B4-BE49-F238E27FC236}">
                <a16:creationId xmlns:a16="http://schemas.microsoft.com/office/drawing/2014/main" id="{245F95A1-5655-E84C-97FF-7BBAD08EC300}"/>
              </a:ext>
            </a:extLst>
          </p:cNvPr>
          <p:cNvSpPr>
            <a:spLocks noGrp="1"/>
          </p:cNvSpPr>
          <p:nvPr>
            <p:ph idx="1"/>
          </p:nvPr>
        </p:nvSpPr>
        <p:spPr/>
        <p:txBody>
          <a:bodyPr/>
          <a:lstStyle/>
          <a:p>
            <a:r>
              <a:rPr lang="en-US" b="1" dirty="0"/>
              <a:t>Problem: </a:t>
            </a:r>
            <a:r>
              <a:rPr lang="en-US" dirty="0"/>
              <a:t>During the cold testing of the </a:t>
            </a:r>
            <a:r>
              <a:rPr lang="en-US" dirty="0" err="1"/>
              <a:t>ProtoDUNE</a:t>
            </a:r>
            <a:r>
              <a:rPr lang="en-US" dirty="0"/>
              <a:t> front-end motherboards (FEMBs) it was found that approximately 4% of the FE ASIC were not functioning. This required reworking the FEMBs. The losses for the ADC ASICs, that were all tested in cold prior to the installation on the FEMBs, were negligible. The non-functioning FE ASICs on these boards were replaced and the boards were retested.</a:t>
            </a:r>
            <a:r>
              <a:rPr lang="en-US" dirty="0">
                <a:effectLst/>
              </a:rPr>
              <a:t> </a:t>
            </a:r>
            <a:endParaRPr lang="en-US" dirty="0"/>
          </a:p>
        </p:txBody>
      </p:sp>
      <p:sp>
        <p:nvSpPr>
          <p:cNvPr id="4" name="Date Placeholder 3">
            <a:extLst>
              <a:ext uri="{FF2B5EF4-FFF2-40B4-BE49-F238E27FC236}">
                <a16:creationId xmlns:a16="http://schemas.microsoft.com/office/drawing/2014/main" id="{C00EF927-DA85-0240-B861-5909EE1D9C37}"/>
              </a:ext>
            </a:extLst>
          </p:cNvPr>
          <p:cNvSpPr>
            <a:spLocks noGrp="1"/>
          </p:cNvSpPr>
          <p:nvPr>
            <p:ph type="dt" sz="half" idx="10"/>
          </p:nvPr>
        </p:nvSpPr>
        <p:spPr/>
        <p:txBody>
          <a:bodyPr/>
          <a:lstStyle/>
          <a:p>
            <a:r>
              <a:rPr lang="en-US"/>
              <a:t>April 25, 2022</a:t>
            </a:r>
          </a:p>
        </p:txBody>
      </p:sp>
      <p:sp>
        <p:nvSpPr>
          <p:cNvPr id="5" name="Footer Placeholder 4">
            <a:extLst>
              <a:ext uri="{FF2B5EF4-FFF2-40B4-BE49-F238E27FC236}">
                <a16:creationId xmlns:a16="http://schemas.microsoft.com/office/drawing/2014/main" id="{32D11C44-A598-5F4D-9B07-F164C569861A}"/>
              </a:ext>
            </a:extLst>
          </p:cNvPr>
          <p:cNvSpPr>
            <a:spLocks noGrp="1"/>
          </p:cNvSpPr>
          <p:nvPr>
            <p:ph type="ftr" sz="quarter" idx="11"/>
          </p:nvPr>
        </p:nvSpPr>
        <p:spPr/>
        <p:txBody>
          <a:bodyPr/>
          <a:lstStyle/>
          <a:p>
            <a:r>
              <a:rPr lang="en-US"/>
              <a:t>David Christian | Lessons Learned</a:t>
            </a:r>
          </a:p>
        </p:txBody>
      </p:sp>
      <p:sp>
        <p:nvSpPr>
          <p:cNvPr id="6" name="Slide Number Placeholder 5">
            <a:extLst>
              <a:ext uri="{FF2B5EF4-FFF2-40B4-BE49-F238E27FC236}">
                <a16:creationId xmlns:a16="http://schemas.microsoft.com/office/drawing/2014/main" id="{D5854BD6-6C9A-1449-97EA-4E004557B697}"/>
              </a:ext>
            </a:extLst>
          </p:cNvPr>
          <p:cNvSpPr>
            <a:spLocks noGrp="1"/>
          </p:cNvSpPr>
          <p:nvPr>
            <p:ph type="sldNum" sz="quarter" idx="12"/>
          </p:nvPr>
        </p:nvSpPr>
        <p:spPr/>
        <p:txBody>
          <a:bodyPr/>
          <a:lstStyle/>
          <a:p>
            <a:fld id="{E232AAE1-E303-B146-A94D-58A3BC67C3CE}" type="slidenum">
              <a:rPr lang="en-US" smtClean="0"/>
              <a:t>7</a:t>
            </a:fld>
            <a:endParaRPr lang="en-US"/>
          </a:p>
        </p:txBody>
      </p:sp>
    </p:spTree>
    <p:extLst>
      <p:ext uri="{BB962C8B-B14F-4D97-AF65-F5344CB8AC3E}">
        <p14:creationId xmlns:p14="http://schemas.microsoft.com/office/powerpoint/2010/main" val="3139975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9AFC5-B1E2-6A4C-981A-03A8A700D250}"/>
              </a:ext>
            </a:extLst>
          </p:cNvPr>
          <p:cNvSpPr>
            <a:spLocks noGrp="1"/>
          </p:cNvSpPr>
          <p:nvPr>
            <p:ph type="title"/>
          </p:nvPr>
        </p:nvSpPr>
        <p:spPr/>
        <p:txBody>
          <a:bodyPr/>
          <a:lstStyle/>
          <a:p>
            <a:r>
              <a:rPr lang="en-US" dirty="0"/>
              <a:t>Resolution:</a:t>
            </a:r>
          </a:p>
        </p:txBody>
      </p:sp>
      <p:sp>
        <p:nvSpPr>
          <p:cNvPr id="3" name="Content Placeholder 2">
            <a:extLst>
              <a:ext uri="{FF2B5EF4-FFF2-40B4-BE49-F238E27FC236}">
                <a16:creationId xmlns:a16="http://schemas.microsoft.com/office/drawing/2014/main" id="{120364A9-F663-F147-B1FE-A9C8536402A6}"/>
              </a:ext>
            </a:extLst>
          </p:cNvPr>
          <p:cNvSpPr>
            <a:spLocks noGrp="1"/>
          </p:cNvSpPr>
          <p:nvPr>
            <p:ph idx="1"/>
          </p:nvPr>
        </p:nvSpPr>
        <p:spPr/>
        <p:txBody>
          <a:bodyPr>
            <a:normAutofit fontScale="85000" lnSpcReduction="10000"/>
          </a:bodyPr>
          <a:lstStyle/>
          <a:p>
            <a:r>
              <a:rPr lang="en-US" dirty="0"/>
              <a:t>Each FEMB includes 8 </a:t>
            </a:r>
            <a:r>
              <a:rPr lang="en-US" dirty="0" err="1"/>
              <a:t>LArASICs</a:t>
            </a:r>
            <a:r>
              <a:rPr lang="en-US" dirty="0"/>
              <a:t>, 8 </a:t>
            </a:r>
            <a:r>
              <a:rPr lang="en-US" dirty="0" err="1"/>
              <a:t>ColdADCs</a:t>
            </a:r>
            <a:r>
              <a:rPr lang="en-US" dirty="0"/>
              <a:t>, and 2 COLDATA chips.</a:t>
            </a:r>
          </a:p>
          <a:p>
            <a:r>
              <a:rPr lang="en-US" dirty="0"/>
              <a:t>If the chip failure rate were 4%, more than ½ of the FEMBs would require rework (.96</a:t>
            </a:r>
            <a:r>
              <a:rPr lang="en-US" baseline="30000" dirty="0"/>
              <a:t>18</a:t>
            </a:r>
            <a:r>
              <a:rPr lang="en-US" dirty="0"/>
              <a:t> = .48).</a:t>
            </a:r>
          </a:p>
          <a:p>
            <a:r>
              <a:rPr lang="en-US" dirty="0"/>
              <a:t>A rework target of 1% of FEMB implies that we need to test all chips cold as well as warm unless we can establish that the failure rate for chips that pass warm QC is lower than 0.05% (.9995</a:t>
            </a:r>
            <a:r>
              <a:rPr lang="en-US" baseline="30000" dirty="0"/>
              <a:t>18</a:t>
            </a:r>
            <a:r>
              <a:rPr lang="en-US" dirty="0"/>
              <a:t> = .99).</a:t>
            </a:r>
          </a:p>
          <a:p>
            <a:r>
              <a:rPr lang="en-US" dirty="0"/>
              <a:t>Our plan is to test all ASICs in LN2 as well as at room temperature prior to FEMB assembly.</a:t>
            </a:r>
          </a:p>
          <a:p>
            <a:r>
              <a:rPr lang="en-US" dirty="0"/>
              <a:t>We are developing a robotic cryogenic testing station which will be used for both warm and cold tests.</a:t>
            </a:r>
          </a:p>
          <a:p>
            <a:pPr lvl="1"/>
            <a:r>
              <a:rPr lang="en-US" dirty="0"/>
              <a:t>The cause of the </a:t>
            </a:r>
            <a:r>
              <a:rPr lang="en-US" dirty="0" err="1"/>
              <a:t>LArASIC</a:t>
            </a:r>
            <a:r>
              <a:rPr lang="en-US" dirty="0"/>
              <a:t> problem was that the bandgap reference circuit failed to start up when cold in ~4% of chips.  The design shortcoming was understood and fixed.  To date, 0 of 280 LArASIC5B chips failed LN2 tests after passing room temperature tests.</a:t>
            </a:r>
          </a:p>
        </p:txBody>
      </p:sp>
      <p:sp>
        <p:nvSpPr>
          <p:cNvPr id="4" name="Date Placeholder 3">
            <a:extLst>
              <a:ext uri="{FF2B5EF4-FFF2-40B4-BE49-F238E27FC236}">
                <a16:creationId xmlns:a16="http://schemas.microsoft.com/office/drawing/2014/main" id="{2BF0E0CB-A7C7-6940-A862-AC2881775233}"/>
              </a:ext>
            </a:extLst>
          </p:cNvPr>
          <p:cNvSpPr>
            <a:spLocks noGrp="1"/>
          </p:cNvSpPr>
          <p:nvPr>
            <p:ph type="dt" sz="half" idx="10"/>
          </p:nvPr>
        </p:nvSpPr>
        <p:spPr/>
        <p:txBody>
          <a:bodyPr/>
          <a:lstStyle/>
          <a:p>
            <a:r>
              <a:rPr lang="en-US"/>
              <a:t>April 25, 2022</a:t>
            </a:r>
          </a:p>
        </p:txBody>
      </p:sp>
      <p:sp>
        <p:nvSpPr>
          <p:cNvPr id="5" name="Footer Placeholder 4">
            <a:extLst>
              <a:ext uri="{FF2B5EF4-FFF2-40B4-BE49-F238E27FC236}">
                <a16:creationId xmlns:a16="http://schemas.microsoft.com/office/drawing/2014/main" id="{2F5645E2-30F0-1F45-A548-FEB69C2459EC}"/>
              </a:ext>
            </a:extLst>
          </p:cNvPr>
          <p:cNvSpPr>
            <a:spLocks noGrp="1"/>
          </p:cNvSpPr>
          <p:nvPr>
            <p:ph type="ftr" sz="quarter" idx="11"/>
          </p:nvPr>
        </p:nvSpPr>
        <p:spPr/>
        <p:txBody>
          <a:bodyPr/>
          <a:lstStyle/>
          <a:p>
            <a:r>
              <a:rPr lang="en-US"/>
              <a:t>David Christian | Lessons Learned</a:t>
            </a:r>
          </a:p>
        </p:txBody>
      </p:sp>
      <p:sp>
        <p:nvSpPr>
          <p:cNvPr id="6" name="Slide Number Placeholder 5">
            <a:extLst>
              <a:ext uri="{FF2B5EF4-FFF2-40B4-BE49-F238E27FC236}">
                <a16:creationId xmlns:a16="http://schemas.microsoft.com/office/drawing/2014/main" id="{C1ACD85E-DE31-DB43-8C23-9ED257A8102B}"/>
              </a:ext>
            </a:extLst>
          </p:cNvPr>
          <p:cNvSpPr>
            <a:spLocks noGrp="1"/>
          </p:cNvSpPr>
          <p:nvPr>
            <p:ph type="sldNum" sz="quarter" idx="12"/>
          </p:nvPr>
        </p:nvSpPr>
        <p:spPr/>
        <p:txBody>
          <a:bodyPr/>
          <a:lstStyle/>
          <a:p>
            <a:fld id="{E232AAE1-E303-B146-A94D-58A3BC67C3CE}" type="slidenum">
              <a:rPr lang="en-US" smtClean="0"/>
              <a:t>8</a:t>
            </a:fld>
            <a:endParaRPr lang="en-US"/>
          </a:p>
        </p:txBody>
      </p:sp>
    </p:spTree>
    <p:extLst>
      <p:ext uri="{BB962C8B-B14F-4D97-AF65-F5344CB8AC3E}">
        <p14:creationId xmlns:p14="http://schemas.microsoft.com/office/powerpoint/2010/main" val="49532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7A312-5733-9A43-9489-C69284023502}"/>
              </a:ext>
            </a:extLst>
          </p:cNvPr>
          <p:cNvSpPr>
            <a:spLocks noGrp="1"/>
          </p:cNvSpPr>
          <p:nvPr>
            <p:ph type="title"/>
          </p:nvPr>
        </p:nvSpPr>
        <p:spPr/>
        <p:txBody>
          <a:bodyPr/>
          <a:lstStyle/>
          <a:p>
            <a:r>
              <a:rPr lang="en-US" dirty="0"/>
              <a:t>4 of 6: Sockets Used in ASIC Testing</a:t>
            </a:r>
          </a:p>
        </p:txBody>
      </p:sp>
      <p:sp>
        <p:nvSpPr>
          <p:cNvPr id="3" name="Content Placeholder 2">
            <a:extLst>
              <a:ext uri="{FF2B5EF4-FFF2-40B4-BE49-F238E27FC236}">
                <a16:creationId xmlns:a16="http://schemas.microsoft.com/office/drawing/2014/main" id="{56989EF3-B95F-A749-8612-069A8C6917BE}"/>
              </a:ext>
            </a:extLst>
          </p:cNvPr>
          <p:cNvSpPr>
            <a:spLocks noGrp="1"/>
          </p:cNvSpPr>
          <p:nvPr>
            <p:ph idx="1"/>
          </p:nvPr>
        </p:nvSpPr>
        <p:spPr/>
        <p:txBody>
          <a:bodyPr>
            <a:normAutofit fontScale="92500" lnSpcReduction="10000"/>
          </a:bodyPr>
          <a:lstStyle/>
          <a:p>
            <a:r>
              <a:rPr lang="en-US" b="1" dirty="0"/>
              <a:t>Problem: </a:t>
            </a:r>
            <a:r>
              <a:rPr lang="en-US" dirty="0"/>
              <a:t>The sockets housing the chips being tested (either </a:t>
            </a:r>
            <a:r>
              <a:rPr lang="en-US" dirty="0" err="1"/>
              <a:t>LArASIC</a:t>
            </a:r>
            <a:r>
              <a:rPr lang="en-US" dirty="0"/>
              <a:t> or the ADC) for </a:t>
            </a:r>
            <a:r>
              <a:rPr lang="en-US" dirty="0" err="1"/>
              <a:t>ProtoDUNE</a:t>
            </a:r>
            <a:r>
              <a:rPr lang="en-US" dirty="0"/>
              <a:t> had to be changed rather frequently when immersing the test boards in </a:t>
            </a:r>
            <a:r>
              <a:rPr lang="en-US" dirty="0" err="1"/>
              <a:t>LAr</a:t>
            </a:r>
            <a:r>
              <a:rPr lang="en-US" dirty="0"/>
              <a:t>. In many cases the failures in the chip testing have been found to be caused by the sockets being used rather than the chips being tested. In part the problem was related to the type of socket being used (the clamping “clamshell” type had more problems compared to the sockets that push down on the pins of the chips using a spring system). The problem was probably exacerbated by the condensation that would form when extracting the test boards from the LN</a:t>
            </a:r>
            <a:r>
              <a:rPr lang="en-US" baseline="-25000" dirty="0"/>
              <a:t>2 </a:t>
            </a:r>
            <a:r>
              <a:rPr lang="en-US" dirty="0"/>
              <a:t>while open </a:t>
            </a:r>
            <a:r>
              <a:rPr lang="en-US" dirty="0" err="1"/>
              <a:t>dewars</a:t>
            </a:r>
            <a:r>
              <a:rPr lang="en-US" dirty="0"/>
              <a:t> were being used. The number and frequency of failures of sockets was reduced when using the Cryogenic Test Stand to avoid condensation during the extraction from LN</a:t>
            </a:r>
            <a:r>
              <a:rPr lang="en-US" baseline="-25000" dirty="0"/>
              <a:t>2</a:t>
            </a:r>
            <a:r>
              <a:rPr lang="en-US" dirty="0"/>
              <a:t>.</a:t>
            </a:r>
            <a:endParaRPr lang="en-US" b="1" dirty="0"/>
          </a:p>
          <a:p>
            <a:endParaRPr lang="en-US" dirty="0"/>
          </a:p>
        </p:txBody>
      </p:sp>
      <p:sp>
        <p:nvSpPr>
          <p:cNvPr id="4" name="Date Placeholder 3">
            <a:extLst>
              <a:ext uri="{FF2B5EF4-FFF2-40B4-BE49-F238E27FC236}">
                <a16:creationId xmlns:a16="http://schemas.microsoft.com/office/drawing/2014/main" id="{4018D9BE-9884-C142-B7F1-C60A55C8916A}"/>
              </a:ext>
            </a:extLst>
          </p:cNvPr>
          <p:cNvSpPr>
            <a:spLocks noGrp="1"/>
          </p:cNvSpPr>
          <p:nvPr>
            <p:ph type="dt" sz="half" idx="10"/>
          </p:nvPr>
        </p:nvSpPr>
        <p:spPr/>
        <p:txBody>
          <a:bodyPr/>
          <a:lstStyle/>
          <a:p>
            <a:r>
              <a:rPr lang="en-US" dirty="0"/>
              <a:t>April 25, 2022</a:t>
            </a:r>
          </a:p>
        </p:txBody>
      </p:sp>
      <p:sp>
        <p:nvSpPr>
          <p:cNvPr id="5" name="Footer Placeholder 4">
            <a:extLst>
              <a:ext uri="{FF2B5EF4-FFF2-40B4-BE49-F238E27FC236}">
                <a16:creationId xmlns:a16="http://schemas.microsoft.com/office/drawing/2014/main" id="{90D73946-589D-714A-8CFF-4F5A63BE50BD}"/>
              </a:ext>
            </a:extLst>
          </p:cNvPr>
          <p:cNvSpPr>
            <a:spLocks noGrp="1"/>
          </p:cNvSpPr>
          <p:nvPr>
            <p:ph type="ftr" sz="quarter" idx="11"/>
          </p:nvPr>
        </p:nvSpPr>
        <p:spPr/>
        <p:txBody>
          <a:bodyPr/>
          <a:lstStyle/>
          <a:p>
            <a:r>
              <a:rPr lang="en-US" dirty="0"/>
              <a:t>David Christian | Lessons Learned</a:t>
            </a:r>
          </a:p>
        </p:txBody>
      </p:sp>
      <p:sp>
        <p:nvSpPr>
          <p:cNvPr id="6" name="Slide Number Placeholder 5">
            <a:extLst>
              <a:ext uri="{FF2B5EF4-FFF2-40B4-BE49-F238E27FC236}">
                <a16:creationId xmlns:a16="http://schemas.microsoft.com/office/drawing/2014/main" id="{71FB8887-0A4E-4A4F-A86A-AF1DACDBB81A}"/>
              </a:ext>
            </a:extLst>
          </p:cNvPr>
          <p:cNvSpPr>
            <a:spLocks noGrp="1"/>
          </p:cNvSpPr>
          <p:nvPr>
            <p:ph type="sldNum" sz="quarter" idx="12"/>
          </p:nvPr>
        </p:nvSpPr>
        <p:spPr/>
        <p:txBody>
          <a:bodyPr/>
          <a:lstStyle/>
          <a:p>
            <a:fld id="{E232AAE1-E303-B146-A94D-58A3BC67C3CE}" type="slidenum">
              <a:rPr lang="en-US" smtClean="0"/>
              <a:t>9</a:t>
            </a:fld>
            <a:endParaRPr lang="en-US"/>
          </a:p>
        </p:txBody>
      </p:sp>
    </p:spTree>
    <p:extLst>
      <p:ext uri="{BB962C8B-B14F-4D97-AF65-F5344CB8AC3E}">
        <p14:creationId xmlns:p14="http://schemas.microsoft.com/office/powerpoint/2010/main" val="1465396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4672</TotalTime>
  <Words>1450</Words>
  <Application>Microsoft Macintosh PowerPoint</Application>
  <PresentationFormat>Widescreen</PresentationFormat>
  <Paragraphs>86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ProtoDUNE Lessons Learned</vt:lpstr>
      <vt:lpstr>I will cover lessons learned relevant to BDE</vt:lpstr>
      <vt:lpstr>1 of 6: Ledge Effect</vt:lpstr>
      <vt:lpstr>Resolution</vt:lpstr>
      <vt:lpstr>2 of 6: LArASIC DAC</vt:lpstr>
      <vt:lpstr>Resolution</vt:lpstr>
      <vt:lpstr>3 of 6: ASIC problems not apparent at room temperature</vt:lpstr>
      <vt:lpstr>Resolution:</vt:lpstr>
      <vt:lpstr>4 of 6: Sockets Used in ASIC Testing</vt:lpstr>
      <vt:lpstr>Resolution</vt:lpstr>
      <vt:lpstr>5 of 6: Cryogenic Test Stand Development</vt:lpstr>
      <vt:lpstr>Resolution</vt:lpstr>
      <vt:lpstr>6 of 6: WIB Firmware</vt:lpstr>
      <vt:lpstr>Resolution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ProtoDUNE Lessons Learned</dc:title>
  <dc:creator>David C Christian</dc:creator>
  <cp:lastModifiedBy>David C Christian</cp:lastModifiedBy>
  <cp:revision>22</cp:revision>
  <dcterms:created xsi:type="dcterms:W3CDTF">2022-04-17T19:00:33Z</dcterms:created>
  <dcterms:modified xsi:type="dcterms:W3CDTF">2022-04-21T01:02:34Z</dcterms:modified>
</cp:coreProperties>
</file>