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85" r:id="rId3"/>
    <p:sldId id="284" r:id="rId4"/>
    <p:sldId id="283" r:id="rId5"/>
    <p:sldId id="257" r:id="rId6"/>
    <p:sldId id="258" r:id="rId7"/>
    <p:sldId id="259" r:id="rId8"/>
    <p:sldId id="260" r:id="rId9"/>
    <p:sldId id="264" r:id="rId10"/>
    <p:sldId id="265" r:id="rId11"/>
    <p:sldId id="266" r:id="rId12"/>
    <p:sldId id="267" r:id="rId13"/>
    <p:sldId id="268" r:id="rId14"/>
    <p:sldId id="269" r:id="rId15"/>
    <p:sldId id="270" r:id="rId16"/>
    <p:sldId id="271" r:id="rId17"/>
    <p:sldId id="272" r:id="rId18"/>
    <p:sldId id="278" r:id="rId19"/>
    <p:sldId id="279" r:id="rId20"/>
    <p:sldId id="280" r:id="rId21"/>
    <p:sldId id="281" r:id="rId22"/>
    <p:sldId id="282"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40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243840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243840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243840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243840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243840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243840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243840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243840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Times New Roman"/>
        <a:ea typeface="Times New Roman"/>
        <a:cs typeface="Times New Roman"/>
        <a:sym typeface="Times New Roma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0FF"/>
    <a:srgbClr val="3C5A7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7617"/>
  </p:normalViewPr>
  <p:slideViewPr>
    <p:cSldViewPr snapToGrid="0" snapToObjects="1">
      <p:cViewPr varScale="1">
        <p:scale>
          <a:sx n="57" d="100"/>
          <a:sy n="57" d="100"/>
        </p:scale>
        <p:origin x="1016"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1143000" y="685800"/>
            <a:ext cx="4572000" cy="3429000"/>
          </a:xfrm>
          <a:prstGeom prst="rect">
            <a:avLst/>
          </a:prstGeom>
        </p:spPr>
        <p:txBody>
          <a:bodyPr/>
          <a:lstStyle/>
          <a:p>
            <a:endParaRPr/>
          </a:p>
        </p:txBody>
      </p:sp>
      <p:sp>
        <p:nvSpPr>
          <p:cNvPr id="224" name="Shape 2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HCE effect affects </a:t>
            </a:r>
            <a:r>
              <a:rPr lang="en-US" dirty="0" err="1"/>
              <a:t>cmos</a:t>
            </a:r>
            <a:r>
              <a:rPr lang="en-US" dirty="0"/>
              <a:t> devices lifetime at cold. BNL has started to study lifetime at cold more than 10 years ago.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DUNE far detectors are expected to operate 20~30 years. The published study shows that the </a:t>
            </a:r>
            <a:r>
              <a:rPr lang="en-US" sz="2400" dirty="0"/>
              <a:t>Low voltage and current in each transistor can significantly increase the lifetime.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2400" dirty="0" err="1"/>
              <a:t>LArASIC</a:t>
            </a:r>
            <a:r>
              <a:rPr lang="en-US" sz="2400" dirty="0"/>
              <a:t> was thus designed for long lifetime at cryogenics temperature. </a:t>
            </a:r>
          </a:p>
          <a:p>
            <a:endParaRPr lang="en-US" dirty="0"/>
          </a:p>
        </p:txBody>
      </p:sp>
    </p:spTree>
    <p:extLst>
      <p:ext uri="{BB962C8B-B14F-4D97-AF65-F5344CB8AC3E}">
        <p14:creationId xmlns:p14="http://schemas.microsoft.com/office/powerpoint/2010/main" val="224326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previous </a:t>
            </a:r>
            <a:r>
              <a:rPr lang="en-US" dirty="0" err="1"/>
              <a:t>LArASIC</a:t>
            </a:r>
            <a:r>
              <a:rPr lang="en-US" dirty="0"/>
              <a:t> used in </a:t>
            </a:r>
            <a:r>
              <a:rPr lang="en-US" dirty="0" err="1"/>
              <a:t>MicroBooNE</a:t>
            </a:r>
            <a:r>
              <a:rPr lang="en-US" dirty="0"/>
              <a:t>, which is also TSMC 180nm process, no observable change after about seven years in liquid argon. </a:t>
            </a:r>
          </a:p>
          <a:p>
            <a:r>
              <a:rPr lang="en-US" dirty="0"/>
              <a:t>The over 1 year operation of  </a:t>
            </a:r>
            <a:r>
              <a:rPr lang="en-US" dirty="0" err="1"/>
              <a:t>ProtoDUNE</a:t>
            </a:r>
            <a:r>
              <a:rPr lang="en-US" dirty="0"/>
              <a:t> phase I also demonstrate there isn’t any change. </a:t>
            </a:r>
          </a:p>
          <a:p>
            <a:r>
              <a:rPr lang="en-US" dirty="0"/>
              <a:t>Even though, the lifetime study of </a:t>
            </a:r>
            <a:r>
              <a:rPr lang="en-US" dirty="0" err="1"/>
              <a:t>LArASIC</a:t>
            </a:r>
            <a:r>
              <a:rPr lang="en-US" dirty="0"/>
              <a:t> is still under our plan. </a:t>
            </a:r>
          </a:p>
          <a:p>
            <a:r>
              <a:rPr lang="en-US" dirty="0"/>
              <a:t>The difficult of this study is that the maximum stress voltage can’t be set to high. </a:t>
            </a:r>
          </a:p>
          <a:p>
            <a:r>
              <a:rPr lang="en-US" dirty="0"/>
              <a:t>We have stressed a </a:t>
            </a:r>
            <a:r>
              <a:rPr lang="en-US" sz="2400" b="1" dirty="0"/>
              <a:t>P5 </a:t>
            </a:r>
            <a:r>
              <a:rPr lang="en-US" sz="2400" b="1" dirty="0" err="1"/>
              <a:t>LArASIC</a:t>
            </a:r>
            <a:r>
              <a:rPr lang="en-US" sz="2400" b="1" dirty="0"/>
              <a:t> at 3.0V over 300 hours in liquid nitrogen, no significant change in current drawn is observed.</a:t>
            </a:r>
            <a:r>
              <a:rPr lang="en-US" sz="2400" dirty="0"/>
              <a:t> </a:t>
            </a:r>
          </a:p>
          <a:p>
            <a:r>
              <a:rPr lang="en-US" sz="2400" dirty="0"/>
              <a:t>Thus its lifetime should not be an issue, we will continue more tests after the busy </a:t>
            </a:r>
            <a:r>
              <a:rPr lang="en-US" sz="2400" dirty="0" err="1"/>
              <a:t>ProtoDUNE</a:t>
            </a:r>
            <a:r>
              <a:rPr lang="en-US" sz="2400" dirty="0"/>
              <a:t>-II cold electronics production. </a:t>
            </a:r>
          </a:p>
          <a:p>
            <a:endParaRPr lang="en-US" dirty="0"/>
          </a:p>
        </p:txBody>
      </p:sp>
    </p:spTree>
    <p:extLst>
      <p:ext uri="{BB962C8B-B14F-4D97-AF65-F5344CB8AC3E}">
        <p14:creationId xmlns:p14="http://schemas.microsoft.com/office/powerpoint/2010/main" val="711329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6765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7068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t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spcBef>
                <a:spcPts val="0"/>
              </a:spcBef>
              <a:buSzTx/>
              <a:buNone/>
              <a:defRPr sz="3000" spc="-29">
                <a:latin typeface="Graphik Medium"/>
                <a:ea typeface="Graphik Medium"/>
                <a:cs typeface="Graphik 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spcBef>
                <a:spcPts val="0"/>
              </a:spcBef>
              <a:buSzTx/>
              <a:buNone/>
              <a:defRPr sz="6000" spc="-59">
                <a:latin typeface="Graphik Semibold"/>
                <a:ea typeface="Graphik Semibold"/>
                <a:cs typeface="Graphik Semibold"/>
                <a:sym typeface="Graphik Semibold"/>
              </a:defRPr>
            </a:lvl1pPr>
            <a:lvl2pPr marL="0" indent="457200" algn="ctr" defTabSz="825500">
              <a:spcBef>
                <a:spcPts val="0"/>
              </a:spcBef>
              <a:buSzTx/>
              <a:buNone/>
              <a:defRPr sz="6000" spc="-59">
                <a:latin typeface="Graphik Semibold"/>
                <a:ea typeface="Graphik Semibold"/>
                <a:cs typeface="Graphik Semibold"/>
                <a:sym typeface="Graphik Semibold"/>
              </a:defRPr>
            </a:lvl2pPr>
            <a:lvl3pPr marL="0" indent="914400" algn="ctr" defTabSz="825500">
              <a:spcBef>
                <a:spcPts val="0"/>
              </a:spcBef>
              <a:buSzTx/>
              <a:buNone/>
              <a:defRPr sz="6000" spc="-59">
                <a:latin typeface="Graphik Semibold"/>
                <a:ea typeface="Graphik Semibold"/>
                <a:cs typeface="Graphik Semibold"/>
                <a:sym typeface="Graphik Semibold"/>
              </a:defRPr>
            </a:lvl3pPr>
            <a:lvl4pPr marL="0" indent="1371600" algn="ctr" defTabSz="825500">
              <a:spcBef>
                <a:spcPts val="0"/>
              </a:spcBef>
              <a:buSzTx/>
              <a:buNone/>
              <a:defRPr sz="6000" spc="-59">
                <a:latin typeface="Graphik Semibold"/>
                <a:ea typeface="Graphik Semibold"/>
                <a:cs typeface="Graphik Semibold"/>
                <a:sym typeface="Graphik Semibold"/>
              </a:defRPr>
            </a:lvl4pPr>
            <a:lvl5pPr marL="0" indent="1828800" algn="ctr" defTabSz="825500">
              <a:spcBef>
                <a:spcPts val="0"/>
              </a:spcBef>
              <a:buSzTx/>
              <a:buNone/>
              <a:defRPr sz="6000" spc="-59">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xfrm>
            <a:off x="1199768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spcBef>
                <a:spcPts val="0"/>
              </a:spcBef>
              <a:buSzTx/>
              <a:buNone/>
              <a:defRPr sz="4400" spc="-44">
                <a:latin typeface="Graphik Semibold"/>
                <a:ea typeface="Graphik Semibold"/>
                <a:cs typeface="Graphik Semibold"/>
                <a:sym typeface="Graphik Semibold"/>
              </a:defRPr>
            </a:lvl1pPr>
          </a:lstStyle>
          <a:p>
            <a:r>
              <a:t>Fact information</a:t>
            </a:r>
          </a:p>
        </p:txBody>
      </p:sp>
      <p:sp>
        <p:nvSpPr>
          <p:cNvPr id="10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xfrm>
            <a:off x="1199768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spcBef>
                <a:spcPts val="0"/>
              </a:spcBef>
              <a:buSzTx/>
              <a:buNone/>
              <a:defRPr sz="4400" spc="-44">
                <a:latin typeface="Graphik Semibold"/>
                <a:ea typeface="Graphik Semibold"/>
                <a:cs typeface="Graphik Semibold"/>
                <a:sym typeface="Graphik Semibold"/>
              </a:defRPr>
            </a:lvl1pPr>
          </a:lstStyle>
          <a:p>
            <a:r>
              <a:t>Attribution</a:t>
            </a:r>
          </a:p>
        </p:txBody>
      </p:sp>
      <p:sp>
        <p:nvSpPr>
          <p:cNvPr id="11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0149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941297804_1296x1457.jpg"/>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915009552_2264x1509.jpg"/>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740519873_3318x2212.jpg"/>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1200149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740519873_3318x2212.jpg"/>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0149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0149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9" name="Slide Title"/>
          <p:cNvSpPr txBox="1">
            <a:spLocks noGrp="1"/>
          </p:cNvSpPr>
          <p:nvPr>
            <p:ph type="title" hasCustomPrompt="1"/>
          </p:nvPr>
        </p:nvSpPr>
        <p:spPr>
          <a:xfrm>
            <a:off x="1219200" y="108705"/>
            <a:ext cx="21945600" cy="1727201"/>
          </a:xfrm>
          <a:prstGeom prst="rect">
            <a:avLst/>
          </a:prstGeom>
        </p:spPr>
        <p:txBody>
          <a:bodyPr/>
          <a:lstStyle/>
          <a:p>
            <a:r>
              <a:t>Slide Title</a:t>
            </a:r>
          </a:p>
        </p:txBody>
      </p:sp>
      <p:sp>
        <p:nvSpPr>
          <p:cNvPr id="150" name="Body Level One…"/>
          <p:cNvSpPr txBox="1">
            <a:spLocks noGrp="1"/>
          </p:cNvSpPr>
          <p:nvPr>
            <p:ph type="body" idx="1" hasCustomPrompt="1"/>
          </p:nvPr>
        </p:nvSpPr>
        <p:spPr>
          <a:prstGeom prst="rect">
            <a:avLst/>
          </a:prstGeom>
        </p:spPr>
        <p:txBody>
          <a:bodyPr/>
          <a:lstStyle>
            <a:lvl1pPr marL="583334" indent="-583334">
              <a:defRPr sz="4700"/>
            </a:lvl1pPr>
            <a:lvl2pPr marL="1129434" indent="-583334">
              <a:defRPr sz="4700"/>
            </a:lvl2pPr>
            <a:lvl3pPr marL="1675534" indent="-583334">
              <a:defRPr sz="4700"/>
            </a:lvl3pPr>
            <a:lvl4pPr marL="2221634" indent="-583334">
              <a:defRPr sz="4700"/>
            </a:lvl4pPr>
            <a:lvl5pPr marL="2767734" indent="-583334">
              <a:defRPr sz="4700"/>
            </a:lvl5pPr>
          </a:lstStyle>
          <a:p>
            <a:r>
              <a:t>Slide bullet text</a:t>
            </a:r>
          </a:p>
          <a:p>
            <a:pPr lvl="1"/>
            <a:endParaRPr/>
          </a:p>
          <a:p>
            <a:pPr lvl="2"/>
            <a:endParaRPr/>
          </a:p>
          <a:p>
            <a:pPr lvl="3"/>
            <a:endParaRPr/>
          </a:p>
          <a:p>
            <a:pPr lvl="4"/>
            <a:endParaRPr/>
          </a:p>
        </p:txBody>
      </p:sp>
      <p:sp>
        <p:nvSpPr>
          <p:cNvPr id="151" name="Slide Subtitle"/>
          <p:cNvSpPr txBox="1">
            <a:spLocks noGrp="1"/>
          </p:cNvSpPr>
          <p:nvPr>
            <p:ph type="body" sz="quarter" idx="21" hasCustomPrompt="1"/>
          </p:nvPr>
        </p:nvSpPr>
        <p:spPr>
          <a:xfrm>
            <a:off x="1219200" y="1890523"/>
            <a:ext cx="21945602" cy="832613"/>
          </a:xfrm>
          <a:prstGeom prst="rect">
            <a:avLst/>
          </a:prstGeom>
        </p:spPr>
        <p:txBody>
          <a:bodyPr/>
          <a:lstStyle>
            <a:lvl1pPr marL="0" indent="0" algn="ctr" defTabSz="825500">
              <a:spcBef>
                <a:spcPts val="0"/>
              </a:spcBef>
              <a:buSzTx/>
              <a:buNone/>
              <a:defRPr sz="4400" spc="-44">
                <a:latin typeface="Graphik Semibold"/>
                <a:ea typeface="Graphik Semibold"/>
                <a:cs typeface="Graphik Semibold"/>
                <a:sym typeface="Graphik Semibold"/>
              </a:defRPr>
            </a:lvl1pPr>
          </a:lstStyle>
          <a:p>
            <a:r>
              <a:t>Slide Subtitle</a:t>
            </a:r>
          </a:p>
        </p:txBody>
      </p:sp>
      <p:sp>
        <p:nvSpPr>
          <p:cNvPr id="152" name="Slide Number"/>
          <p:cNvSpPr txBox="1">
            <a:spLocks noGrp="1"/>
          </p:cNvSpPr>
          <p:nvPr>
            <p:ph type="sldNum" sz="quarter" idx="2"/>
          </p:nvPr>
        </p:nvSpPr>
        <p:spPr>
          <a:xfrm>
            <a:off x="22195162" y="13150532"/>
            <a:ext cx="443485" cy="492253"/>
          </a:xfrm>
          <a:prstGeom prst="rect">
            <a:avLst/>
          </a:prstGeom>
        </p:spPr>
        <p:txBody>
          <a:bodyPr/>
          <a:lstStyle/>
          <a:p>
            <a:fld id="{86CB4B4D-7CA3-9044-876B-883B54F8677D}" type="slidenum">
              <a:t>‹#›</a:t>
            </a:fld>
            <a:endParaRPr/>
          </a:p>
        </p:txBody>
      </p:sp>
      <p:sp>
        <p:nvSpPr>
          <p:cNvPr id="153" name="Line"/>
          <p:cNvSpPr/>
          <p:nvPr/>
        </p:nvSpPr>
        <p:spPr>
          <a:xfrm>
            <a:off x="-1" y="13126556"/>
            <a:ext cx="24384002" cy="1"/>
          </a:xfrm>
          <a:prstGeom prst="line">
            <a:avLst/>
          </a:prstGeom>
          <a:ln w="25400">
            <a:solidFill>
              <a:srgbClr val="000000"/>
            </a:solidFill>
            <a:prstDash val="sysDot"/>
            <a:miter lim="400000"/>
          </a:ln>
        </p:spPr>
        <p:txBody>
          <a:bodyPr lIns="50800" tIns="50800" rIns="50800" bIns="50800" anchor="ctr"/>
          <a:lstStyle/>
          <a:p>
            <a:endParaRPr/>
          </a:p>
        </p:txBody>
      </p:sp>
      <p:sp>
        <p:nvSpPr>
          <p:cNvPr id="154" name="Wenjie Wu (UCI)"/>
          <p:cNvSpPr txBox="1"/>
          <p:nvPr/>
        </p:nvSpPr>
        <p:spPr>
          <a:xfrm>
            <a:off x="1518186" y="13131545"/>
            <a:ext cx="2497456" cy="530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a:latin typeface="Graphik"/>
                <a:ea typeface="Graphik"/>
                <a:cs typeface="Graphik"/>
                <a:sym typeface="Graphik"/>
              </a:defRPr>
            </a:lvl1pPr>
          </a:lstStyle>
          <a:p>
            <a:r>
              <a:t>Wenjie Wu (UCI)</a:t>
            </a:r>
          </a:p>
        </p:txBody>
      </p:sp>
      <p:sp>
        <p:nvSpPr>
          <p:cNvPr id="155" name="CPAD Instrumentation Frontier Workshop @ 2021.3.18"/>
          <p:cNvSpPr txBox="1"/>
          <p:nvPr/>
        </p:nvSpPr>
        <p:spPr>
          <a:xfrm>
            <a:off x="8183244" y="13131545"/>
            <a:ext cx="8017511" cy="530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2500">
                <a:latin typeface="Graphik"/>
                <a:ea typeface="Graphik"/>
                <a:cs typeface="Graphik"/>
                <a:sym typeface="Graphik"/>
              </a:defRPr>
            </a:lvl1pPr>
          </a:lstStyle>
          <a:p>
            <a:r>
              <a:t>CPAD Instrumentation Frontier Workshop @ 2021.3.18</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3885576" y="2303859"/>
            <a:ext cx="16612848" cy="2413947"/>
          </a:xfrm>
          <a:prstGeom prst="rect">
            <a:avLst/>
          </a:prstGeom>
        </p:spPr>
        <p:txBody>
          <a:bodyPr lIns="71437" tIns="71437" rIns="71437" bIns="71437" anchor="b"/>
          <a:lstStyle>
            <a:lvl1pPr algn="l" defTabSz="821531">
              <a:lnSpc>
                <a:spcPct val="100000"/>
              </a:lnSpc>
              <a:defRPr b="1" spc="0">
                <a:solidFill>
                  <a:srgbClr val="E95233"/>
                </a:solidFill>
                <a:latin typeface="Helvetica"/>
                <a:ea typeface="Helvetica"/>
                <a:cs typeface="Helvetica"/>
                <a:sym typeface="Helvetica"/>
              </a:defRPr>
            </a:lvl1pPr>
          </a:lstStyle>
          <a:p>
            <a:r>
              <a:t>Title Text</a:t>
            </a:r>
          </a:p>
        </p:txBody>
      </p:sp>
      <p:sp>
        <p:nvSpPr>
          <p:cNvPr id="163" name="Body Level One…"/>
          <p:cNvSpPr txBox="1">
            <a:spLocks noGrp="1"/>
          </p:cNvSpPr>
          <p:nvPr>
            <p:ph type="body" sz="half" idx="1"/>
          </p:nvPr>
        </p:nvSpPr>
        <p:spPr>
          <a:xfrm>
            <a:off x="3905250" y="5259585"/>
            <a:ext cx="16656381" cy="4056452"/>
          </a:xfrm>
          <a:prstGeom prst="rect">
            <a:avLst/>
          </a:prstGeom>
        </p:spPr>
        <p:txBody>
          <a:bodyPr lIns="71437" tIns="71437" rIns="71437" bIns="71437"/>
          <a:lstStyle>
            <a:lvl1pPr marL="0" indent="0" defTabSz="821531">
              <a:spcBef>
                <a:spcPts val="0"/>
              </a:spcBef>
              <a:buSzTx/>
              <a:buNone/>
              <a:defRPr sz="4400">
                <a:solidFill>
                  <a:srgbClr val="E95233"/>
                </a:solidFill>
                <a:latin typeface="Helvetica Neue"/>
                <a:ea typeface="Helvetica Neue"/>
                <a:cs typeface="Helvetica Neue"/>
                <a:sym typeface="Helvetica Neue"/>
              </a:defRPr>
            </a:lvl1pPr>
            <a:lvl2pPr marL="0" indent="0" defTabSz="821531">
              <a:spcBef>
                <a:spcPts val="0"/>
              </a:spcBef>
              <a:buSzTx/>
              <a:buNone/>
              <a:defRPr sz="4400">
                <a:solidFill>
                  <a:srgbClr val="E95233"/>
                </a:solidFill>
                <a:latin typeface="Helvetica Neue"/>
                <a:ea typeface="Helvetica Neue"/>
                <a:cs typeface="Helvetica Neue"/>
                <a:sym typeface="Helvetica Neue"/>
              </a:defRPr>
            </a:lvl2pPr>
            <a:lvl3pPr marL="0" indent="0" defTabSz="821531">
              <a:spcBef>
                <a:spcPts val="0"/>
              </a:spcBef>
              <a:buSzTx/>
              <a:buNone/>
              <a:defRPr sz="4400">
                <a:solidFill>
                  <a:srgbClr val="E95233"/>
                </a:solidFill>
                <a:latin typeface="Helvetica Neue"/>
                <a:ea typeface="Helvetica Neue"/>
                <a:cs typeface="Helvetica Neue"/>
                <a:sym typeface="Helvetica Neue"/>
              </a:defRPr>
            </a:lvl3pPr>
            <a:lvl4pPr marL="0" indent="0" defTabSz="821531">
              <a:spcBef>
                <a:spcPts val="0"/>
              </a:spcBef>
              <a:buSzTx/>
              <a:buNone/>
              <a:defRPr sz="4400">
                <a:solidFill>
                  <a:srgbClr val="E95233"/>
                </a:solidFill>
                <a:latin typeface="Helvetica Neue"/>
                <a:ea typeface="Helvetica Neue"/>
                <a:cs typeface="Helvetica Neue"/>
                <a:sym typeface="Helvetica Neue"/>
              </a:defRPr>
            </a:lvl4pPr>
            <a:lvl5pPr marL="0" indent="0" defTabSz="821531">
              <a:spcBef>
                <a:spcPts val="0"/>
              </a:spcBef>
              <a:buSzTx/>
              <a:buNone/>
              <a:defRPr sz="4400">
                <a:solidFill>
                  <a:srgbClr val="E95233"/>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4" name="Line"/>
          <p:cNvSpPr/>
          <p:nvPr/>
        </p:nvSpPr>
        <p:spPr>
          <a:xfrm>
            <a:off x="952500" y="1248133"/>
            <a:ext cx="22479000" cy="1"/>
          </a:xfrm>
          <a:prstGeom prst="line">
            <a:avLst/>
          </a:prstGeom>
          <a:ln w="63500">
            <a:solidFill>
              <a:srgbClr val="E95233"/>
            </a:solidFill>
            <a:miter lim="400000"/>
          </a:ln>
        </p:spPr>
        <p:txBody>
          <a:bodyPr lIns="71437" tIns="71437" rIns="71437" bIns="71437" anchor="ctr"/>
          <a:lstStyle/>
          <a:p>
            <a:pPr algn="ctr" defTabSz="821531">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165" name="Line"/>
          <p:cNvSpPr/>
          <p:nvPr/>
        </p:nvSpPr>
        <p:spPr>
          <a:xfrm>
            <a:off x="952500" y="11459515"/>
            <a:ext cx="22479000" cy="1"/>
          </a:xfrm>
          <a:prstGeom prst="line">
            <a:avLst/>
          </a:prstGeom>
          <a:ln w="63500">
            <a:solidFill>
              <a:srgbClr val="E95233"/>
            </a:solidFill>
            <a:miter lim="400000"/>
          </a:ln>
        </p:spPr>
        <p:txBody>
          <a:bodyPr lIns="71437" tIns="71437" rIns="71437" bIns="71437" anchor="ctr"/>
          <a:lstStyle/>
          <a:p>
            <a:pPr algn="ctr" defTabSz="821531">
              <a:lnSpc>
                <a:spcPct val="100000"/>
              </a:lnSpc>
              <a:defRPr sz="3000">
                <a:solidFill>
                  <a:srgbClr val="FFFFFF"/>
                </a:solidFill>
                <a:latin typeface="Helvetica Neue Medium"/>
                <a:ea typeface="Helvetica Neue Medium"/>
                <a:cs typeface="Helvetica Neue Medium"/>
                <a:sym typeface="Helvetica Neue Medium"/>
              </a:defRPr>
            </a:pPr>
            <a:endParaRPr/>
          </a:p>
        </p:txBody>
      </p:sp>
      <p:pic>
        <p:nvPicPr>
          <p:cNvPr id="166" name="Image" descr="Image"/>
          <p:cNvPicPr>
            <a:picLocks noChangeAspect="1"/>
          </p:cNvPicPr>
          <p:nvPr/>
        </p:nvPicPr>
        <p:blipFill>
          <a:blip r:embed="rId2"/>
          <a:stretch>
            <a:fillRect/>
          </a:stretch>
        </p:blipFill>
        <p:spPr>
          <a:xfrm>
            <a:off x="20365429" y="11879598"/>
            <a:ext cx="3094899" cy="1301594"/>
          </a:xfrm>
          <a:prstGeom prst="rect">
            <a:avLst/>
          </a:prstGeom>
          <a:ln w="12700">
            <a:miter lim="400000"/>
          </a:ln>
        </p:spPr>
      </p:pic>
      <p:pic>
        <p:nvPicPr>
          <p:cNvPr id="167" name="Image" descr="Image"/>
          <p:cNvPicPr>
            <a:picLocks noChangeAspect="1"/>
          </p:cNvPicPr>
          <p:nvPr/>
        </p:nvPicPr>
        <p:blipFill>
          <a:blip r:embed="rId3"/>
          <a:stretch>
            <a:fillRect/>
          </a:stretch>
        </p:blipFill>
        <p:spPr>
          <a:xfrm>
            <a:off x="12190803" y="505313"/>
            <a:ext cx="11231563" cy="635001"/>
          </a:xfrm>
          <a:prstGeom prst="rect">
            <a:avLst/>
          </a:prstGeom>
          <a:ln w="12700">
            <a:miter lim="400000"/>
          </a:ln>
        </p:spPr>
      </p:pic>
      <p:pic>
        <p:nvPicPr>
          <p:cNvPr id="168" name="Image" descr="Image"/>
          <p:cNvPicPr>
            <a:picLocks noChangeAspect="1"/>
          </p:cNvPicPr>
          <p:nvPr/>
        </p:nvPicPr>
        <p:blipFill>
          <a:blip r:embed="rId4"/>
          <a:stretch>
            <a:fillRect/>
          </a:stretch>
        </p:blipFill>
        <p:spPr>
          <a:xfrm>
            <a:off x="14612489" y="11927140"/>
            <a:ext cx="4986034" cy="1282701"/>
          </a:xfrm>
          <a:prstGeom prst="rect">
            <a:avLst/>
          </a:prstGeom>
          <a:ln w="12700">
            <a:miter lim="400000"/>
          </a:ln>
        </p:spPr>
      </p:pic>
      <p:sp>
        <p:nvSpPr>
          <p:cNvPr id="169" name="Slide Number"/>
          <p:cNvSpPr txBox="1">
            <a:spLocks noGrp="1"/>
          </p:cNvSpPr>
          <p:nvPr>
            <p:ph type="sldNum" sz="quarter" idx="2"/>
          </p:nvPr>
        </p:nvSpPr>
        <p:spPr>
          <a:xfrm>
            <a:off x="11939981" y="13073062"/>
            <a:ext cx="494513" cy="502335"/>
          </a:xfrm>
          <a:prstGeom prst="rect">
            <a:avLst/>
          </a:prstGeom>
        </p:spPr>
        <p:txBody>
          <a:bodyPr lIns="71437" tIns="71437" rIns="71437" bIns="71437" anchor="t"/>
          <a:lstStyle>
            <a:lvl1pPr defTabSz="821531">
              <a:defRPr>
                <a:solidFill>
                  <a:srgbClr val="E95233"/>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8" name="Title Text"/>
          <p:cNvSpPr txBox="1">
            <a:spLocks noGrp="1"/>
          </p:cNvSpPr>
          <p:nvPr>
            <p:ph type="title"/>
          </p:nvPr>
        </p:nvSpPr>
        <p:spPr>
          <a:xfrm>
            <a:off x="952500" y="330200"/>
            <a:ext cx="22479000" cy="1324178"/>
          </a:xfrm>
          <a:prstGeom prst="rect">
            <a:avLst/>
          </a:prstGeom>
        </p:spPr>
        <p:txBody>
          <a:bodyPr lIns="71437" tIns="71437" rIns="71437" bIns="71437" anchor="ctr"/>
          <a:lstStyle>
            <a:lvl1pPr algn="l" defTabSz="821531">
              <a:lnSpc>
                <a:spcPct val="100000"/>
              </a:lnSpc>
              <a:defRPr b="1" spc="0">
                <a:solidFill>
                  <a:srgbClr val="E95233"/>
                </a:solidFill>
                <a:latin typeface="Helvetica"/>
                <a:ea typeface="Helvetica"/>
                <a:cs typeface="Helvetica"/>
                <a:sym typeface="Helvetica"/>
              </a:defRPr>
            </a:lvl1pPr>
          </a:lstStyle>
          <a:p>
            <a:r>
              <a:t>Title Text</a:t>
            </a:r>
          </a:p>
        </p:txBody>
      </p:sp>
      <p:sp>
        <p:nvSpPr>
          <p:cNvPr id="199" name="Body Level One…"/>
          <p:cNvSpPr txBox="1">
            <a:spLocks noGrp="1"/>
          </p:cNvSpPr>
          <p:nvPr>
            <p:ph type="body" idx="1"/>
          </p:nvPr>
        </p:nvSpPr>
        <p:spPr>
          <a:xfrm>
            <a:off x="952500" y="2340051"/>
            <a:ext cx="22479000" cy="10143653"/>
          </a:xfrm>
          <a:prstGeom prst="rect">
            <a:avLst/>
          </a:prstGeom>
        </p:spPr>
        <p:txBody>
          <a:bodyPr lIns="71437" tIns="71437" rIns="71437" bIns="71437"/>
          <a:lstStyle>
            <a:lvl1pPr marL="617361" indent="-617361" defTabSz="821531">
              <a:spcBef>
                <a:spcPts val="3900"/>
              </a:spcBef>
              <a:buSzPct val="145000"/>
              <a:defRPr sz="5000">
                <a:solidFill>
                  <a:srgbClr val="3C5A77"/>
                </a:solidFill>
                <a:latin typeface="Helvetica"/>
                <a:ea typeface="Helvetica"/>
                <a:cs typeface="Helvetica"/>
                <a:sym typeface="Helvetica"/>
              </a:defRPr>
            </a:lvl1pPr>
            <a:lvl2pPr marL="1121055" indent="-676555" defTabSz="821531">
              <a:spcBef>
                <a:spcPts val="3900"/>
              </a:spcBef>
              <a:buClr>
                <a:srgbClr val="3C5A77"/>
              </a:buClr>
              <a:buSzPct val="145000"/>
              <a:buChar char="-"/>
              <a:defRPr sz="4600">
                <a:solidFill>
                  <a:srgbClr val="3C5A77"/>
                </a:solidFill>
                <a:latin typeface="Helvetica"/>
                <a:ea typeface="Helvetica"/>
                <a:cs typeface="Helvetica"/>
                <a:sym typeface="Helvetica"/>
              </a:defRPr>
            </a:lvl2pPr>
            <a:lvl3pPr marL="1576585" indent="-687585" defTabSz="821531">
              <a:spcBef>
                <a:spcPts val="3900"/>
              </a:spcBef>
              <a:buSzPct val="145000"/>
              <a:defRPr sz="4400">
                <a:solidFill>
                  <a:srgbClr val="3C5A77"/>
                </a:solidFill>
                <a:latin typeface="Helvetica"/>
                <a:ea typeface="Helvetica"/>
                <a:cs typeface="Helvetica"/>
                <a:sym typeface="Helvetica"/>
              </a:defRPr>
            </a:lvl3pPr>
            <a:lvl4pPr marL="2033587" indent="-700087" defTabSz="821531">
              <a:spcBef>
                <a:spcPts val="3900"/>
              </a:spcBef>
              <a:buSzPct val="145000"/>
              <a:buChar char="-"/>
              <a:defRPr sz="4200">
                <a:solidFill>
                  <a:srgbClr val="3C5A77"/>
                </a:solidFill>
                <a:latin typeface="Helvetica"/>
                <a:ea typeface="Helvetica"/>
                <a:cs typeface="Helvetica"/>
                <a:sym typeface="Helvetica"/>
              </a:defRPr>
            </a:lvl4pPr>
            <a:lvl5pPr marL="2456656" indent="-678656" defTabSz="821531">
              <a:spcBef>
                <a:spcPts val="3900"/>
              </a:spcBef>
              <a:buSzPct val="145000"/>
              <a:defRPr sz="3800">
                <a:solidFill>
                  <a:srgbClr val="3C5A77"/>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996288" y="13047054"/>
            <a:ext cx="579364" cy="600076"/>
          </a:xfrm>
          <a:prstGeom prst="rect">
            <a:avLst/>
          </a:prstGeom>
        </p:spPr>
        <p:txBody>
          <a:bodyPr lIns="71437" tIns="71437" rIns="71437" bIns="71437" anchor="t"/>
          <a:lstStyle>
            <a:lvl1pPr defTabSz="821531">
              <a:defRPr sz="3000">
                <a:solidFill>
                  <a:srgbClr val="E95233"/>
                </a:solidFill>
                <a:latin typeface="Helvetica"/>
                <a:ea typeface="Helvetica"/>
                <a:cs typeface="Helvetica"/>
                <a:sym typeface="Helvetica"/>
              </a:defRPr>
            </a:lvl1pPr>
          </a:lstStyle>
          <a:p>
            <a:fld id="{86CB4B4D-7CA3-9044-876B-883B54F8677D}" type="slidenum">
              <a:t>‹#›</a:t>
            </a:fld>
            <a:endParaRPr/>
          </a:p>
        </p:txBody>
      </p:sp>
      <p:sp>
        <p:nvSpPr>
          <p:cNvPr id="201" name="Line"/>
          <p:cNvSpPr/>
          <p:nvPr/>
        </p:nvSpPr>
        <p:spPr>
          <a:xfrm>
            <a:off x="952500" y="12959250"/>
            <a:ext cx="17286848" cy="1"/>
          </a:xfrm>
          <a:prstGeom prst="line">
            <a:avLst/>
          </a:prstGeom>
          <a:ln w="63500">
            <a:solidFill>
              <a:srgbClr val="E95233"/>
            </a:solidFill>
            <a:miter lim="400000"/>
          </a:ln>
        </p:spPr>
        <p:txBody>
          <a:bodyPr lIns="71437" tIns="71437" rIns="71437" bIns="71437" anchor="ctr"/>
          <a:lstStyle/>
          <a:p>
            <a:pPr algn="ctr" defTabSz="821531">
              <a:lnSpc>
                <a:spcPct val="100000"/>
              </a:lnSpc>
              <a:defRPr sz="3000">
                <a:solidFill>
                  <a:srgbClr val="FFFFFF"/>
                </a:solidFill>
                <a:latin typeface="Helvetica Neue Medium"/>
                <a:ea typeface="Helvetica Neue Medium"/>
                <a:cs typeface="Helvetica Neue Medium"/>
                <a:sym typeface="Helvetica Neue Medium"/>
              </a:defRPr>
            </a:pPr>
            <a:endParaRPr/>
          </a:p>
        </p:txBody>
      </p:sp>
      <p:pic>
        <p:nvPicPr>
          <p:cNvPr id="202" name="Image" descr="Image"/>
          <p:cNvPicPr>
            <a:picLocks noChangeAspect="1"/>
          </p:cNvPicPr>
          <p:nvPr/>
        </p:nvPicPr>
        <p:blipFill>
          <a:blip r:embed="rId2"/>
          <a:stretch>
            <a:fillRect/>
          </a:stretch>
        </p:blipFill>
        <p:spPr>
          <a:xfrm>
            <a:off x="21784561" y="12883542"/>
            <a:ext cx="1811868" cy="762001"/>
          </a:xfrm>
          <a:prstGeom prst="rect">
            <a:avLst/>
          </a:prstGeom>
          <a:ln w="12700">
            <a:miter lim="400000"/>
          </a:ln>
        </p:spPr>
      </p:pic>
      <p:sp>
        <p:nvSpPr>
          <p:cNvPr id="203" name="Wenjie Wu | ColdADC Testing at Irvine"/>
          <p:cNvSpPr txBox="1"/>
          <p:nvPr/>
        </p:nvSpPr>
        <p:spPr>
          <a:xfrm>
            <a:off x="4302865" y="13047054"/>
            <a:ext cx="10987522" cy="60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21531">
              <a:lnSpc>
                <a:spcPct val="100000"/>
              </a:lnSpc>
              <a:defRPr sz="3000">
                <a:solidFill>
                  <a:srgbClr val="E95233"/>
                </a:solidFill>
                <a:latin typeface="Helvetica"/>
                <a:ea typeface="Helvetica"/>
                <a:cs typeface="Helvetica"/>
                <a:sym typeface="Helvetica"/>
              </a:defRPr>
            </a:lvl1pPr>
          </a:lstStyle>
          <a:p>
            <a:r>
              <a:rPr lang="en-US" dirty="0" err="1"/>
              <a:t>Jianming</a:t>
            </a:r>
            <a:r>
              <a:rPr lang="en-US" dirty="0"/>
              <a:t> </a:t>
            </a:r>
            <a:r>
              <a:rPr lang="en-US" dirty="0" err="1"/>
              <a:t>Bian</a:t>
            </a:r>
            <a:r>
              <a:rPr dirty="0"/>
              <a:t> | </a:t>
            </a:r>
            <a:r>
              <a:rPr lang="en-US" dirty="0"/>
              <a:t>ASIC Lifetime Studies</a:t>
            </a:r>
            <a:endParaRPr dirty="0"/>
          </a:p>
        </p:txBody>
      </p:sp>
      <p:pic>
        <p:nvPicPr>
          <p:cNvPr id="204" name="Image" descr="Image"/>
          <p:cNvPicPr>
            <a:picLocks noChangeAspect="1"/>
          </p:cNvPicPr>
          <p:nvPr/>
        </p:nvPicPr>
        <p:blipFill>
          <a:blip r:embed="rId3"/>
          <a:stretch>
            <a:fillRect/>
          </a:stretch>
        </p:blipFill>
        <p:spPr>
          <a:xfrm>
            <a:off x="18530954" y="12883542"/>
            <a:ext cx="2962001" cy="762001"/>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519873_3318x2212.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spcBef>
                <a:spcPts val="0"/>
              </a:spcBef>
              <a:buSzTx/>
              <a:buNone/>
              <a:defRPr sz="6000" spc="-59">
                <a:solidFill>
                  <a:srgbClr val="FFFFFF"/>
                </a:solidFill>
                <a:latin typeface="Graphik Semibold"/>
                <a:ea typeface="Graphik Semibold"/>
                <a:cs typeface="Graphik Semibold"/>
                <a:sym typeface="Graphik Semibold"/>
              </a:defRPr>
            </a:lvl1pPr>
            <a:lvl2pPr marL="0" indent="457200" algn="ctr" defTabSz="825500">
              <a:spcBef>
                <a:spcPts val="0"/>
              </a:spcBef>
              <a:buSzTx/>
              <a:buNone/>
              <a:defRPr sz="6000" spc="-59">
                <a:solidFill>
                  <a:srgbClr val="FFFFFF"/>
                </a:solidFill>
                <a:latin typeface="Graphik Semibold"/>
                <a:ea typeface="Graphik Semibold"/>
                <a:cs typeface="Graphik Semibold"/>
                <a:sym typeface="Graphik Semibold"/>
              </a:defRPr>
            </a:lvl2pPr>
            <a:lvl3pPr marL="0" indent="914400" algn="ctr" defTabSz="825500">
              <a:spcBef>
                <a:spcPts val="0"/>
              </a:spcBef>
              <a:buSzTx/>
              <a:buNone/>
              <a:defRPr sz="6000" spc="-59">
                <a:solidFill>
                  <a:srgbClr val="FFFFFF"/>
                </a:solidFill>
                <a:latin typeface="Graphik Semibold"/>
                <a:ea typeface="Graphik Semibold"/>
                <a:cs typeface="Graphik Semibold"/>
                <a:sym typeface="Graphik Semibold"/>
              </a:defRPr>
            </a:lvl3pPr>
            <a:lvl4pPr marL="0" indent="1371600" algn="ctr" defTabSz="825500">
              <a:spcBef>
                <a:spcPts val="0"/>
              </a:spcBef>
              <a:buSzTx/>
              <a:buNone/>
              <a:defRPr sz="6000" spc="-59">
                <a:solidFill>
                  <a:srgbClr val="FFFFFF"/>
                </a:solidFill>
                <a:latin typeface="Graphik Semibold"/>
                <a:ea typeface="Graphik Semibold"/>
                <a:cs typeface="Graphik Semibold"/>
                <a:sym typeface="Graphik Semibold"/>
              </a:defRPr>
            </a:lvl4pPr>
            <a:lvl5pPr marL="0" indent="1828800" algn="ctr" defTabSz="825500">
              <a:spcBef>
                <a:spcPts val="0"/>
              </a:spcBef>
              <a:buSzTx/>
              <a:buNone/>
              <a:defRPr sz="6000" spc="-59">
                <a:solidFill>
                  <a:srgbClr val="FFFFFF"/>
                </a:solidFill>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spcBef>
                <a:spcPts val="0"/>
              </a:spcBef>
              <a:buSzTx/>
              <a:buNone/>
              <a:defRPr sz="3000" spc="-29">
                <a:solidFill>
                  <a:srgbClr val="FFFFFF"/>
                </a:solidFill>
                <a:latin typeface="Graphik Medium"/>
                <a:ea typeface="Graphik Medium"/>
                <a:cs typeface="Graphik Medium"/>
                <a:sym typeface="Graphik Medium"/>
              </a:defRPr>
            </a:lvl1pPr>
          </a:lstStyle>
          <a:p>
            <a:r>
              <a:t>Author and Date</a:t>
            </a:r>
          </a:p>
        </p:txBody>
      </p:sp>
      <p:sp>
        <p:nvSpPr>
          <p:cNvPr id="25" name="Slide Number"/>
          <p:cNvSpPr txBox="1">
            <a:spLocks noGrp="1"/>
          </p:cNvSpPr>
          <p:nvPr>
            <p:ph type="sldNum" sz="quarter" idx="2"/>
          </p:nvPr>
        </p:nvSpPr>
        <p:spPr>
          <a:xfrm>
            <a:off x="11997689" y="12700000"/>
            <a:ext cx="388621" cy="429261"/>
          </a:xfrm>
          <a:prstGeom prst="rect">
            <a:avLst/>
          </a:prstGeom>
        </p:spPr>
        <p:txBody>
          <a:bodyPr/>
          <a:lstStyle>
            <a:lvl1pPr>
              <a:defRPr sz="2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Image"/>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spcBef>
                <a:spcPts val="0"/>
              </a:spcBef>
              <a:buSzTx/>
              <a:buNone/>
              <a:defRPr sz="4400" spc="-44">
                <a:latin typeface="Graphik Semibold"/>
                <a:ea typeface="Graphik Semibold"/>
                <a:cs typeface="Graphik Semibold"/>
                <a:sym typeface="Graphik Semibold"/>
              </a:defRPr>
            </a:lvl1pPr>
            <a:lvl2pPr marL="0" indent="457200" algn="ctr" defTabSz="825500">
              <a:spcBef>
                <a:spcPts val="0"/>
              </a:spcBef>
              <a:buSzTx/>
              <a:buNone/>
              <a:defRPr sz="4400" spc="-44">
                <a:latin typeface="Graphik Semibold"/>
                <a:ea typeface="Graphik Semibold"/>
                <a:cs typeface="Graphik Semibold"/>
                <a:sym typeface="Graphik Semibold"/>
              </a:defRPr>
            </a:lvl2pPr>
            <a:lvl3pPr marL="0" indent="914400" algn="ctr" defTabSz="825500">
              <a:spcBef>
                <a:spcPts val="0"/>
              </a:spcBef>
              <a:buSzTx/>
              <a:buNone/>
              <a:defRPr sz="4400" spc="-44">
                <a:latin typeface="Graphik Semibold"/>
                <a:ea typeface="Graphik Semibold"/>
                <a:cs typeface="Graphik Semibold"/>
                <a:sym typeface="Graphik Semibold"/>
              </a:defRPr>
            </a:lvl3pPr>
            <a:lvl4pPr marL="0" indent="1371600" algn="ctr" defTabSz="825500">
              <a:spcBef>
                <a:spcPts val="0"/>
              </a:spcBef>
              <a:buSzTx/>
              <a:buNone/>
              <a:defRPr sz="4400" spc="-44">
                <a:latin typeface="Graphik Semibold"/>
                <a:ea typeface="Graphik Semibold"/>
                <a:cs typeface="Graphik Semibold"/>
                <a:sym typeface="Graphik Semibold"/>
              </a:defRPr>
            </a:lvl4pPr>
            <a:lvl5pPr marL="0" indent="1828800" algn="ctr" defTabSz="825500">
              <a:spcBef>
                <a:spcPts val="0"/>
              </a:spcBef>
              <a:buSzTx/>
              <a:buNone/>
              <a:defRPr sz="4400" spc="-44">
                <a:latin typeface="Graphik Semibold"/>
                <a:ea typeface="Graphik Semibold"/>
                <a:cs typeface="Graphik Semibold"/>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199768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spcBef>
                <a:spcPts val="0"/>
              </a:spcBef>
              <a:buSzTx/>
              <a:buNone/>
              <a:defRPr sz="4400" spc="-44">
                <a:latin typeface="Graphik Semibold"/>
                <a:ea typeface="Graphik Semibold"/>
                <a:cs typeface="Graphik Semibold"/>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Image"/>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spcBef>
                <a:spcPts val="0"/>
              </a:spcBef>
              <a:buSzTx/>
              <a:buNone/>
              <a:defRPr sz="4400" spc="-44">
                <a:latin typeface="Graphik Semibold"/>
                <a:ea typeface="Graphik Semibold"/>
                <a:cs typeface="Graphik Semibold"/>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72" name="Slide Number"/>
          <p:cNvSpPr txBox="1">
            <a:spLocks noGrp="1"/>
          </p:cNvSpPr>
          <p:nvPr>
            <p:ph type="sldNum" sz="quarter" idx="2"/>
          </p:nvPr>
        </p:nvSpPr>
        <p:spPr>
          <a:xfrm>
            <a:off x="1200149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spcBef>
                <a:spcPts val="0"/>
              </a:spcBef>
              <a:buSzTx/>
              <a:buNone/>
              <a:defRPr sz="4400" spc="-44">
                <a:latin typeface="Graphik Semibold"/>
                <a:ea typeface="Graphik Semibold"/>
                <a:cs typeface="Graphik Semibold"/>
                <a:sym typeface="Graphik Semibold"/>
              </a:defRPr>
            </a:lvl1pPr>
          </a:lstStyle>
          <a:p>
            <a:r>
              <a:t>Slide Subtitle</a:t>
            </a:r>
          </a:p>
        </p:txBody>
      </p:sp>
      <p:sp>
        <p:nvSpPr>
          <p:cNvPr id="81" name="Slide Number"/>
          <p:cNvSpPr txBox="1">
            <a:spLocks noGrp="1"/>
          </p:cNvSpPr>
          <p:nvPr>
            <p:ph type="sldNum" sz="quarter" idx="2"/>
          </p:nvPr>
        </p:nvSpPr>
        <p:spPr>
          <a:xfrm>
            <a:off x="11997689" y="13083606"/>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p>
            <a:r>
              <a:t>Agenda Title</a:t>
            </a:r>
          </a:p>
        </p:txBody>
      </p:sp>
      <p:sp>
        <p:nvSpPr>
          <p:cNvPr id="8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buSzTx/>
              <a:buNone/>
              <a:defRPr sz="6800" spc="-136">
                <a:latin typeface="Canela Deck Regular"/>
                <a:ea typeface="Canela Deck Regular"/>
                <a:cs typeface="Canela Deck Regular"/>
                <a:sym typeface="Canela Deck Regular"/>
              </a:defRPr>
            </a:lvl1pPr>
            <a:lvl2pPr marL="0" indent="457200" defTabSz="825500">
              <a:buSzTx/>
              <a:buNone/>
              <a:defRPr sz="6800" spc="-136">
                <a:latin typeface="Canela Deck Regular"/>
                <a:ea typeface="Canela Deck Regular"/>
                <a:cs typeface="Canela Deck Regular"/>
                <a:sym typeface="Canela Deck Regular"/>
              </a:defRPr>
            </a:lvl2pPr>
            <a:lvl3pPr marL="0" indent="914400" defTabSz="825500">
              <a:buSzTx/>
              <a:buNone/>
              <a:defRPr sz="6800" spc="-136">
                <a:latin typeface="Canela Deck Regular"/>
                <a:ea typeface="Canela Deck Regular"/>
                <a:cs typeface="Canela Deck Regular"/>
                <a:sym typeface="Canela Deck Regular"/>
              </a:defRPr>
            </a:lvl3pPr>
            <a:lvl4pPr marL="0" indent="1371600" defTabSz="825500">
              <a:buSzTx/>
              <a:buNone/>
              <a:defRPr sz="6800" spc="-136">
                <a:latin typeface="Canela Deck Regular"/>
                <a:ea typeface="Canela Deck Regular"/>
                <a:cs typeface="Canela Deck Regular"/>
                <a:sym typeface="Canela Deck Regular"/>
              </a:defRPr>
            </a:lvl4pPr>
            <a:lvl5pPr marL="0" indent="1828800" defTabSz="825500">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9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spcBef>
                <a:spcPts val="0"/>
              </a:spcBef>
              <a:buSzTx/>
              <a:buNone/>
              <a:defRPr sz="4400" spc="-44">
                <a:latin typeface="Graphik Semibold"/>
                <a:ea typeface="Graphik Semibold"/>
                <a:cs typeface="Graphik Semibold"/>
                <a:sym typeface="Graphik Semibold"/>
              </a:defRPr>
            </a:lvl1pPr>
          </a:lstStyle>
          <a:p>
            <a:r>
              <a:t>Agenda Subtitle</a:t>
            </a:r>
          </a:p>
        </p:txBody>
      </p:sp>
      <p:sp>
        <p:nvSpPr>
          <p:cNvPr id="91" name="Slide Number"/>
          <p:cNvSpPr txBox="1">
            <a:spLocks noGrp="1"/>
          </p:cNvSpPr>
          <p:nvPr>
            <p:ph type="sldNum" sz="quarter" idx="2"/>
          </p:nvPr>
        </p:nvSpPr>
        <p:spPr>
          <a:xfrm>
            <a:off x="12001499" y="12700000"/>
            <a:ext cx="388621" cy="429261"/>
          </a:xfrm>
          <a:prstGeom prst="rect">
            <a:avLst/>
          </a:prstGeom>
        </p:spPr>
        <p:txBody>
          <a:bodyPr/>
          <a:lstStyle>
            <a:lvl1pPr>
              <a:defRPr sz="20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70258" y="13070650"/>
            <a:ext cx="443485" cy="492253"/>
          </a:xfrm>
          <a:prstGeom prst="rect">
            <a:avLst/>
          </a:prstGeom>
          <a:ln w="12700">
            <a:miter lim="400000"/>
          </a:ln>
        </p:spPr>
        <p:txBody>
          <a:bodyPr wrap="none" lIns="50800" tIns="50800" rIns="50800" bIns="50800" anchor="b">
            <a:spAutoFit/>
          </a:bodyPr>
          <a:lstStyle>
            <a:lvl1pPr algn="ctr" defTabSz="584200">
              <a:lnSpc>
                <a:spcPct val="100000"/>
              </a:lnSpc>
              <a:defRPr sz="24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8" r:id="rId18"/>
  </p:sldLayoutIdLst>
  <p:transition spd="med"/>
  <p:hf hdr="0" ftr="0" dt="0"/>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4964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1pPr>
      <a:lvl2pPr marL="10425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2pPr>
      <a:lvl3pPr marL="15886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3pPr>
      <a:lvl4pPr marL="21347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4pPr>
      <a:lvl5pPr marL="26808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5pPr>
      <a:lvl6pPr marL="32269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6pPr>
      <a:lvl7pPr marL="37730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7pPr>
      <a:lvl8pPr marL="43191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8pPr>
      <a:lvl9pPr marL="48652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9pPr>
    </p:bodyStyle>
    <p:otherStyle>
      <a:lvl1pPr marL="0" marR="0" indent="0" algn="ctr" defTabSz="5842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raphik"/>
        </a:defRPr>
      </a:lvl1pPr>
      <a:lvl2pPr marL="0" marR="0" indent="457200" algn="ctr" defTabSz="5842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raphik"/>
        </a:defRPr>
      </a:lvl2pPr>
      <a:lvl3pPr marL="0" marR="0" indent="914400" algn="ctr" defTabSz="5842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raphik"/>
        </a:defRPr>
      </a:lvl3pPr>
      <a:lvl4pPr marL="0" marR="0" indent="1371600" algn="ctr" defTabSz="5842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raphik"/>
        </a:defRPr>
      </a:lvl4pPr>
      <a:lvl5pPr marL="0" marR="0" indent="1828800" algn="ctr" defTabSz="5842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raphik"/>
        </a:defRPr>
      </a:lvl5pPr>
      <a:lvl6pPr marL="0" marR="0" indent="2286000" algn="ctr" defTabSz="5842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raphik"/>
        </a:defRPr>
      </a:lvl6pPr>
      <a:lvl7pPr marL="0" marR="0" indent="2743200" algn="ctr" defTabSz="5842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raphik"/>
        </a:defRPr>
      </a:lvl7pPr>
      <a:lvl8pPr marL="0" marR="0" indent="3200400" algn="ctr" defTabSz="5842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raphik"/>
        </a:defRPr>
      </a:lvl8pPr>
      <a:lvl9pPr marL="0" marR="0" indent="3657600" algn="ctr" defTabSz="5842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OLDADC Testing at Irvine"/>
          <p:cNvSpPr txBox="1">
            <a:spLocks noGrp="1"/>
          </p:cNvSpPr>
          <p:nvPr>
            <p:ph type="title"/>
          </p:nvPr>
        </p:nvSpPr>
        <p:spPr>
          <a:xfrm>
            <a:off x="1525623" y="1795859"/>
            <a:ext cx="20553792" cy="3426691"/>
          </a:xfrm>
          <a:prstGeom prst="rect">
            <a:avLst/>
          </a:prstGeom>
        </p:spPr>
        <p:txBody>
          <a:bodyPr/>
          <a:lstStyle/>
          <a:p>
            <a:r>
              <a:rPr lang="en-US" dirty="0" err="1"/>
              <a:t>LArASIC</a:t>
            </a:r>
            <a:r>
              <a:rPr lang="en-US" dirty="0"/>
              <a:t> and </a:t>
            </a:r>
            <a:r>
              <a:rPr lang="en-US" dirty="0" err="1"/>
              <a:t>ColdADC</a:t>
            </a:r>
            <a:r>
              <a:rPr lang="en-US" dirty="0"/>
              <a:t> Lifetime Studies</a:t>
            </a:r>
            <a:endParaRPr dirty="0"/>
          </a:p>
        </p:txBody>
      </p:sp>
      <p:sp>
        <p:nvSpPr>
          <p:cNvPr id="227" name="Wenjie Wu…"/>
          <p:cNvSpPr txBox="1">
            <a:spLocks noGrp="1"/>
          </p:cNvSpPr>
          <p:nvPr>
            <p:ph type="body" sz="half" idx="1"/>
          </p:nvPr>
        </p:nvSpPr>
        <p:spPr>
          <a:xfrm>
            <a:off x="1608641" y="6261232"/>
            <a:ext cx="21027899" cy="4916141"/>
          </a:xfrm>
          <a:prstGeom prst="rect">
            <a:avLst/>
          </a:prstGeom>
        </p:spPr>
        <p:txBody>
          <a:bodyPr>
            <a:normAutofit/>
          </a:bodyPr>
          <a:lstStyle/>
          <a:p>
            <a:r>
              <a:rPr lang="en-US" sz="4800" dirty="0" err="1"/>
              <a:t>Jianming</a:t>
            </a:r>
            <a:r>
              <a:rPr lang="en-US" sz="4800" dirty="0"/>
              <a:t> </a:t>
            </a:r>
            <a:r>
              <a:rPr lang="en-US" sz="4800" dirty="0" err="1"/>
              <a:t>Bian</a:t>
            </a:r>
            <a:endParaRPr sz="4800" dirty="0"/>
          </a:p>
          <a:p>
            <a:r>
              <a:rPr sz="4800" dirty="0"/>
              <a:t>University of California, Irvine</a:t>
            </a:r>
          </a:p>
          <a:p>
            <a:endParaRPr sz="4800" dirty="0"/>
          </a:p>
          <a:p>
            <a:r>
              <a:rPr lang="en-US" sz="4800" dirty="0"/>
              <a:t>FD2 BDE Preliminary Design Review</a:t>
            </a:r>
          </a:p>
          <a:p>
            <a:r>
              <a:rPr sz="4800" dirty="0"/>
              <a:t>April </a:t>
            </a:r>
            <a:r>
              <a:rPr lang="en-US" sz="4800" dirty="0"/>
              <a:t>25</a:t>
            </a:r>
            <a:r>
              <a:rPr sz="4800" dirty="0"/>
              <a:t>, 2022</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321" name="Lifetime study"/>
          <p:cNvSpPr txBox="1">
            <a:spLocks noGrp="1"/>
          </p:cNvSpPr>
          <p:nvPr>
            <p:ph type="title"/>
          </p:nvPr>
        </p:nvSpPr>
        <p:spPr>
          <a:prstGeom prst="rect">
            <a:avLst/>
          </a:prstGeom>
        </p:spPr>
        <p:txBody>
          <a:bodyPr/>
          <a:lstStyle>
            <a:lvl1pPr defTabSz="747593">
              <a:defRPr sz="7644"/>
            </a:lvl1pPr>
          </a:lstStyle>
          <a:p>
            <a:r>
              <a:rPr dirty="0"/>
              <a:t>Lifetime study</a:t>
            </a:r>
          </a:p>
        </p:txBody>
      </p:sp>
      <p:sp>
        <p:nvSpPr>
          <p:cNvPr id="322" name="We improved the test stand and stabilized the data acquisition as the preparation for the lifetime study…"/>
          <p:cNvSpPr txBox="1">
            <a:spLocks noGrp="1"/>
          </p:cNvSpPr>
          <p:nvPr>
            <p:ph type="body" idx="1"/>
          </p:nvPr>
        </p:nvSpPr>
        <p:spPr>
          <a:xfrm>
            <a:off x="952500" y="2125256"/>
            <a:ext cx="22479000" cy="10497924"/>
          </a:xfrm>
          <a:prstGeom prst="rect">
            <a:avLst/>
          </a:prstGeom>
        </p:spPr>
        <p:txBody>
          <a:bodyPr>
            <a:normAutofit fontScale="92500"/>
          </a:bodyPr>
          <a:lstStyle/>
          <a:p>
            <a:pPr marL="425979" indent="-425979" defTabSz="566856">
              <a:spcBef>
                <a:spcPts val="2700"/>
              </a:spcBef>
              <a:defRPr sz="3450"/>
            </a:pPr>
            <a:r>
              <a:rPr sz="4000" dirty="0"/>
              <a:t>We improved the test stand and stabilized the data acquisition as the preparation for the lifetime study</a:t>
            </a:r>
          </a:p>
          <a:p>
            <a:pPr marL="773528" lvl="1" indent="-466823" defTabSz="566856">
              <a:spcBef>
                <a:spcPts val="2700"/>
              </a:spcBef>
              <a:buClr>
                <a:srgbClr val="2983BB"/>
              </a:buClr>
              <a:defRPr sz="3174">
                <a:solidFill>
                  <a:srgbClr val="2983BB"/>
                </a:solidFill>
              </a:defRPr>
            </a:pPr>
            <a:r>
              <a:rPr sz="3600" dirty="0"/>
              <a:t>Tuned the parameter to truncate ADC code in order to exclude outliers of DNL</a:t>
            </a:r>
          </a:p>
          <a:p>
            <a:pPr marL="773528" lvl="1" indent="-466823" defTabSz="566856">
              <a:spcBef>
                <a:spcPts val="2700"/>
              </a:spcBef>
              <a:buClr>
                <a:srgbClr val="2983BB"/>
              </a:buClr>
              <a:defRPr sz="3174">
                <a:solidFill>
                  <a:srgbClr val="2983BB"/>
                </a:solidFill>
              </a:defRPr>
            </a:pPr>
            <a:r>
              <a:rPr sz="3600" dirty="0"/>
              <a:t>Using averaged FFT results to alleviate the fluctuation of ENOB</a:t>
            </a:r>
          </a:p>
          <a:p>
            <a:pPr marL="773528" lvl="1" indent="-466823" defTabSz="566856">
              <a:spcBef>
                <a:spcPts val="2700"/>
              </a:spcBef>
              <a:buClr>
                <a:srgbClr val="2983BB"/>
              </a:buClr>
              <a:defRPr sz="3174">
                <a:solidFill>
                  <a:srgbClr val="2983BB"/>
                </a:solidFill>
              </a:defRPr>
            </a:pPr>
            <a:r>
              <a:rPr sz="3600" dirty="0"/>
              <a:t>Shielded the long cable and the </a:t>
            </a:r>
            <a:r>
              <a:rPr sz="3600" dirty="0" err="1"/>
              <a:t>dewar</a:t>
            </a:r>
            <a:r>
              <a:rPr sz="3600" dirty="0"/>
              <a:t> with aluminum foil</a:t>
            </a:r>
          </a:p>
          <a:p>
            <a:pPr marL="773528" lvl="1" indent="-466823" defTabSz="566856">
              <a:spcBef>
                <a:spcPts val="2700"/>
              </a:spcBef>
              <a:buClr>
                <a:srgbClr val="2983BB"/>
              </a:buClr>
              <a:defRPr sz="3174">
                <a:solidFill>
                  <a:srgbClr val="2983BB"/>
                </a:solidFill>
              </a:defRPr>
            </a:pPr>
            <a:r>
              <a:rPr sz="3600" dirty="0"/>
              <a:t>Adjusted the hanging position of the ADC</a:t>
            </a:r>
          </a:p>
          <a:p>
            <a:pPr marL="425979" indent="-425979" defTabSz="566856">
              <a:spcBef>
                <a:spcPts val="2700"/>
              </a:spcBef>
              <a:defRPr sz="3450"/>
            </a:pPr>
            <a:r>
              <a:rPr sz="4000" dirty="0"/>
              <a:t>M</a:t>
            </a:r>
            <a:r>
              <a:rPr lang="en-US" sz="4000" dirty="0"/>
              <a:t>onitoring</a:t>
            </a:r>
            <a:r>
              <a:rPr sz="4000" dirty="0"/>
              <a:t> parameters</a:t>
            </a:r>
          </a:p>
          <a:p>
            <a:pPr marL="773528" lvl="1" indent="-466823" defTabSz="566856">
              <a:spcBef>
                <a:spcPts val="2700"/>
              </a:spcBef>
              <a:buClr>
                <a:srgbClr val="2B73AF"/>
              </a:buClr>
              <a:defRPr sz="3174">
                <a:solidFill>
                  <a:srgbClr val="2983BB"/>
                </a:solidFill>
              </a:defRPr>
            </a:pPr>
            <a:r>
              <a:rPr sz="3600" dirty="0"/>
              <a:t>Dynamic linearity: effective number of bits (ENOB)</a:t>
            </a:r>
          </a:p>
          <a:p>
            <a:pPr marL="773528" lvl="1" indent="-466823" defTabSz="566856">
              <a:spcBef>
                <a:spcPts val="2700"/>
              </a:spcBef>
              <a:buClr>
                <a:srgbClr val="2B73AF"/>
              </a:buClr>
              <a:defRPr sz="3174">
                <a:solidFill>
                  <a:srgbClr val="2983BB"/>
                </a:solidFill>
              </a:defRPr>
            </a:pPr>
            <a:r>
              <a:rPr sz="3600" dirty="0"/>
              <a:t>Static linearity: differential nonlinearity (DNL) and integral nonlinearity (INL)</a:t>
            </a:r>
          </a:p>
          <a:p>
            <a:pPr marL="425979" indent="-425979" defTabSz="566856">
              <a:lnSpc>
                <a:spcPct val="110000"/>
              </a:lnSpc>
              <a:spcBef>
                <a:spcPts val="1500"/>
              </a:spcBef>
              <a:defRPr sz="3450"/>
            </a:pPr>
            <a:r>
              <a:rPr lang="en-US" sz="4000" dirty="0"/>
              <a:t>Status</a:t>
            </a:r>
            <a:endParaRPr sz="4000" dirty="0"/>
          </a:p>
          <a:p>
            <a:pPr marL="773528" lvl="1" indent="-466823" defTabSz="566856">
              <a:spcBef>
                <a:spcPts val="2700"/>
              </a:spcBef>
              <a:buClr>
                <a:srgbClr val="2B73AF"/>
              </a:buClr>
              <a:defRPr sz="3174">
                <a:solidFill>
                  <a:srgbClr val="2983BB"/>
                </a:solidFill>
              </a:defRPr>
            </a:pPr>
            <a:r>
              <a:rPr sz="3600" dirty="0"/>
              <a:t>The method to test lifetime is to increase the stress voltage (4.2V, 4.0V, 3.8V</a:t>
            </a:r>
            <a:r>
              <a:rPr lang="en-US" sz="3600" dirty="0"/>
              <a:t>, 3.6 V</a:t>
            </a:r>
            <a:r>
              <a:rPr sz="3600" dirty="0"/>
              <a:t>) and study the degradation of performance</a:t>
            </a:r>
          </a:p>
          <a:p>
            <a:pPr marL="773528" lvl="1" indent="-466823" defTabSz="566856">
              <a:spcBef>
                <a:spcPts val="2700"/>
              </a:spcBef>
              <a:buClr>
                <a:srgbClr val="2B73AF"/>
              </a:buClr>
              <a:defRPr sz="3174">
                <a:solidFill>
                  <a:srgbClr val="0433FF"/>
                </a:solidFill>
              </a:defRPr>
            </a:pPr>
            <a:r>
              <a:rPr sz="3600" dirty="0"/>
              <a:t>Two chips were stressed at 4.2 V, another </a:t>
            </a:r>
            <a:r>
              <a:rPr lang="en-US" sz="3600" dirty="0"/>
              <a:t>three</a:t>
            </a:r>
            <a:r>
              <a:rPr sz="3600" dirty="0"/>
              <a:t> were stressed at 4.0 V</a:t>
            </a:r>
            <a:r>
              <a:rPr lang="en-US" sz="3600" dirty="0"/>
              <a:t>,</a:t>
            </a:r>
            <a:r>
              <a:rPr sz="3600" dirty="0"/>
              <a:t> 3.8 V</a:t>
            </a:r>
            <a:r>
              <a:rPr lang="en-US" sz="3600" dirty="0"/>
              <a:t> and 3.6 V</a:t>
            </a:r>
            <a:r>
              <a:rPr sz="3600" dirty="0"/>
              <a:t> respectively for the last several months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lide Number"/>
          <p:cNvSpPr txBox="1">
            <a:spLocks noGrp="1"/>
          </p:cNvSpPr>
          <p:nvPr>
            <p:ph type="sldNum" sz="quarter" idx="2"/>
          </p:nvPr>
        </p:nvSpPr>
        <p:spPr>
          <a:xfrm>
            <a:off x="1010334" y="13047054"/>
            <a:ext cx="551273" cy="600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325" name="ENOB"/>
          <p:cNvSpPr txBox="1">
            <a:spLocks noGrp="1"/>
          </p:cNvSpPr>
          <p:nvPr>
            <p:ph type="title"/>
          </p:nvPr>
        </p:nvSpPr>
        <p:spPr>
          <a:prstGeom prst="rect">
            <a:avLst/>
          </a:prstGeom>
        </p:spPr>
        <p:txBody>
          <a:bodyPr/>
          <a:lstStyle>
            <a:lvl1pPr defTabSz="747593">
              <a:defRPr sz="7644"/>
            </a:lvl1pPr>
          </a:lstStyle>
          <a:p>
            <a:r>
              <a:t>ENOB</a:t>
            </a:r>
          </a:p>
        </p:txBody>
      </p:sp>
      <p:pic>
        <p:nvPicPr>
          <p:cNvPr id="326" name="AvgFFT_ENOB_EveryHour_Ch0-7_timeCorr.pdf" descr="AvgFFT_ENOB_EveryHour_Ch0-7_timeCorr.pdf"/>
          <p:cNvPicPr>
            <a:picLocks noChangeAspect="1"/>
          </p:cNvPicPr>
          <p:nvPr/>
        </p:nvPicPr>
        <p:blipFill>
          <a:blip r:embed="rId2"/>
          <a:stretch>
            <a:fillRect/>
          </a:stretch>
        </p:blipFill>
        <p:spPr>
          <a:xfrm>
            <a:off x="18752" y="3457222"/>
            <a:ext cx="12700001" cy="7055556"/>
          </a:xfrm>
          <a:prstGeom prst="rect">
            <a:avLst/>
          </a:prstGeom>
          <a:ln w="12700">
            <a:miter lim="400000"/>
          </a:ln>
        </p:spPr>
      </p:pic>
      <p:pic>
        <p:nvPicPr>
          <p:cNvPr id="327" name="AvgFFT_ENOB_EveryHour_Ch8-15_timeCorr.pdf" descr="AvgFFT_ENOB_EveryHour_Ch8-15_timeCorr.pdf"/>
          <p:cNvPicPr>
            <a:picLocks noChangeAspect="1"/>
          </p:cNvPicPr>
          <p:nvPr/>
        </p:nvPicPr>
        <p:blipFill>
          <a:blip r:embed="rId3"/>
          <a:stretch>
            <a:fillRect/>
          </a:stretch>
        </p:blipFill>
        <p:spPr>
          <a:xfrm>
            <a:off x="11654779" y="3457222"/>
            <a:ext cx="12700001" cy="7055556"/>
          </a:xfrm>
          <a:prstGeom prst="rect">
            <a:avLst/>
          </a:prstGeom>
          <a:ln w="12700">
            <a:miter lim="400000"/>
          </a:ln>
        </p:spPr>
      </p:pic>
      <p:sp>
        <p:nvSpPr>
          <p:cNvPr id="328" name="Line"/>
          <p:cNvSpPr/>
          <p:nvPr/>
        </p:nvSpPr>
        <p:spPr>
          <a:xfrm flipH="1">
            <a:off x="3299086" y="3693257"/>
            <a:ext cx="540841" cy="540840"/>
          </a:xfrm>
          <a:prstGeom prst="line">
            <a:avLst/>
          </a:prstGeom>
          <a:ln w="50800">
            <a:solidFill>
              <a:srgbClr val="0433FF"/>
            </a:solidFill>
            <a:miter lim="400000"/>
            <a:tailEnd type="triangle"/>
          </a:ln>
        </p:spPr>
        <p:txBody>
          <a:bodyPr lIns="50800" tIns="50800" rIns="50800" bIns="50800" anchor="ctr"/>
          <a:lstStyle/>
          <a:p>
            <a:endParaRPr/>
          </a:p>
        </p:txBody>
      </p:sp>
      <p:sp>
        <p:nvSpPr>
          <p:cNvPr id="329" name="refill"/>
          <p:cNvSpPr txBox="1"/>
          <p:nvPr/>
        </p:nvSpPr>
        <p:spPr>
          <a:xfrm>
            <a:off x="3810249" y="3032817"/>
            <a:ext cx="1141859" cy="558801"/>
          </a:xfrm>
          <a:prstGeom prst="rect">
            <a:avLst/>
          </a:prstGeom>
          <a:solidFill>
            <a:srgbClr val="FFFFFF">
              <a:alpha val="8009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000">
                <a:solidFill>
                  <a:srgbClr val="0433FF"/>
                </a:solidFill>
                <a:latin typeface="Helvetica"/>
                <a:ea typeface="Helvetica"/>
                <a:cs typeface="Helvetica"/>
                <a:sym typeface="Helvetica"/>
              </a:defRPr>
            </a:lvl1pPr>
          </a:lstStyle>
          <a:p>
            <a:r>
              <a:t>refill</a:t>
            </a:r>
          </a:p>
        </p:txBody>
      </p:sp>
      <p:sp>
        <p:nvSpPr>
          <p:cNvPr id="330" name="Line"/>
          <p:cNvSpPr/>
          <p:nvPr/>
        </p:nvSpPr>
        <p:spPr>
          <a:xfrm flipH="1">
            <a:off x="14946597" y="3687975"/>
            <a:ext cx="540840" cy="540840"/>
          </a:xfrm>
          <a:prstGeom prst="line">
            <a:avLst/>
          </a:prstGeom>
          <a:ln w="50800">
            <a:solidFill>
              <a:srgbClr val="0433FF"/>
            </a:solidFill>
            <a:miter lim="400000"/>
            <a:tailEnd type="triangle"/>
          </a:ln>
        </p:spPr>
        <p:txBody>
          <a:bodyPr lIns="50800" tIns="50800" rIns="50800" bIns="50800" anchor="ctr"/>
          <a:lstStyle/>
          <a:p>
            <a:endParaRPr/>
          </a:p>
        </p:txBody>
      </p:sp>
      <p:sp>
        <p:nvSpPr>
          <p:cNvPr id="331" name="refill"/>
          <p:cNvSpPr txBox="1"/>
          <p:nvPr/>
        </p:nvSpPr>
        <p:spPr>
          <a:xfrm>
            <a:off x="15457760" y="3027534"/>
            <a:ext cx="1141858" cy="558801"/>
          </a:xfrm>
          <a:prstGeom prst="rect">
            <a:avLst/>
          </a:prstGeom>
          <a:solidFill>
            <a:srgbClr val="FFFFFF">
              <a:alpha val="8009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000">
                <a:solidFill>
                  <a:srgbClr val="0433FF"/>
                </a:solidFill>
                <a:latin typeface="Helvetica"/>
                <a:ea typeface="Helvetica"/>
                <a:cs typeface="Helvetica"/>
                <a:sym typeface="Helvetica"/>
              </a:defRPr>
            </a:lvl1pPr>
          </a:lstStyle>
          <a:p>
            <a:r>
              <a:t>refill</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dnl_std_timeCorr.pdf" descr="dnl_std_timeCorr.pdf"/>
          <p:cNvPicPr>
            <a:picLocks noChangeAspect="1"/>
          </p:cNvPicPr>
          <p:nvPr/>
        </p:nvPicPr>
        <p:blipFill>
          <a:blip r:embed="rId2"/>
          <a:stretch>
            <a:fillRect/>
          </a:stretch>
        </p:blipFill>
        <p:spPr>
          <a:xfrm>
            <a:off x="1499987" y="1313353"/>
            <a:ext cx="20547719" cy="11558093"/>
          </a:xfrm>
          <a:prstGeom prst="rect">
            <a:avLst/>
          </a:prstGeom>
          <a:ln w="12700">
            <a:miter lim="400000"/>
          </a:ln>
        </p:spPr>
      </p:pic>
      <p:sp>
        <p:nvSpPr>
          <p:cNvPr id="33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335" name="DNL: standard deviation"/>
          <p:cNvSpPr txBox="1">
            <a:spLocks noGrp="1"/>
          </p:cNvSpPr>
          <p:nvPr>
            <p:ph type="title"/>
          </p:nvPr>
        </p:nvSpPr>
        <p:spPr>
          <a:prstGeom prst="rect">
            <a:avLst/>
          </a:prstGeom>
        </p:spPr>
        <p:txBody>
          <a:bodyPr/>
          <a:lstStyle>
            <a:lvl1pPr defTabSz="747593">
              <a:defRPr sz="7644"/>
            </a:lvl1pPr>
          </a:lstStyle>
          <a:p>
            <a:r>
              <a:t>DNL: standard deviation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dnl_min_max_timeCorr.pdf" descr="dnl_min_max_timeCorr.pdf"/>
          <p:cNvPicPr>
            <a:picLocks noChangeAspect="1"/>
          </p:cNvPicPr>
          <p:nvPr/>
        </p:nvPicPr>
        <p:blipFill>
          <a:blip r:embed="rId2"/>
          <a:stretch>
            <a:fillRect/>
          </a:stretch>
        </p:blipFill>
        <p:spPr>
          <a:xfrm>
            <a:off x="1498600" y="1308100"/>
            <a:ext cx="20548600" cy="11558588"/>
          </a:xfrm>
          <a:prstGeom prst="rect">
            <a:avLst/>
          </a:prstGeom>
          <a:ln w="12700">
            <a:miter lim="400000"/>
          </a:ln>
        </p:spPr>
      </p:pic>
      <p:sp>
        <p:nvSpPr>
          <p:cNvPr id="33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339" name="DNL: Extrema"/>
          <p:cNvSpPr txBox="1">
            <a:spLocks noGrp="1"/>
          </p:cNvSpPr>
          <p:nvPr>
            <p:ph type="title"/>
          </p:nvPr>
        </p:nvSpPr>
        <p:spPr>
          <a:prstGeom prst="rect">
            <a:avLst/>
          </a:prstGeom>
        </p:spPr>
        <p:txBody>
          <a:bodyPr/>
          <a:lstStyle>
            <a:lvl1pPr defTabSz="747593">
              <a:defRPr sz="7644"/>
            </a:lvl1pPr>
          </a:lstStyle>
          <a:p>
            <a:r>
              <a:t>DNL: Extrema</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nl_min_max_timeCorr.pdf" descr="inl_min_max_timeCorr.pdf"/>
          <p:cNvPicPr>
            <a:picLocks noChangeAspect="1"/>
          </p:cNvPicPr>
          <p:nvPr/>
        </p:nvPicPr>
        <p:blipFill>
          <a:blip r:embed="rId2"/>
          <a:stretch>
            <a:fillRect/>
          </a:stretch>
        </p:blipFill>
        <p:spPr>
          <a:xfrm>
            <a:off x="1498600" y="1308100"/>
            <a:ext cx="20548600" cy="11558588"/>
          </a:xfrm>
          <a:prstGeom prst="rect">
            <a:avLst/>
          </a:prstGeom>
          <a:ln w="12700">
            <a:miter lim="400000"/>
          </a:ln>
        </p:spPr>
      </p:pic>
      <p:sp>
        <p:nvSpPr>
          <p:cNvPr id="34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343" name="INL: Extrema"/>
          <p:cNvSpPr txBox="1">
            <a:spLocks noGrp="1"/>
          </p:cNvSpPr>
          <p:nvPr>
            <p:ph type="title"/>
          </p:nvPr>
        </p:nvSpPr>
        <p:spPr>
          <a:prstGeom prst="rect">
            <a:avLst/>
          </a:prstGeom>
        </p:spPr>
        <p:txBody>
          <a:bodyPr/>
          <a:lstStyle>
            <a:lvl1pPr defTabSz="747593">
              <a:defRPr sz="7644"/>
            </a:lvl1pPr>
          </a:lstStyle>
          <a:p>
            <a:r>
              <a:t>INL: Extrema</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346" name="Current at 2.28V VDDA"/>
          <p:cNvSpPr txBox="1">
            <a:spLocks noGrp="1"/>
          </p:cNvSpPr>
          <p:nvPr>
            <p:ph type="title"/>
          </p:nvPr>
        </p:nvSpPr>
        <p:spPr>
          <a:prstGeom prst="rect">
            <a:avLst/>
          </a:prstGeom>
        </p:spPr>
        <p:txBody>
          <a:bodyPr/>
          <a:lstStyle>
            <a:lvl1pPr defTabSz="747593">
              <a:defRPr sz="7644"/>
            </a:lvl1pPr>
          </a:lstStyle>
          <a:p>
            <a:r>
              <a:t>Current at 2.28V VDDA</a:t>
            </a:r>
          </a:p>
        </p:txBody>
      </p:sp>
      <p:pic>
        <p:nvPicPr>
          <p:cNvPr id="347" name="IV_study_lowVoltage_timeCorr.pdf" descr="IV_study_lowVoltage_timeCorr.pdf"/>
          <p:cNvPicPr>
            <a:picLocks noChangeAspect="1"/>
          </p:cNvPicPr>
          <p:nvPr/>
        </p:nvPicPr>
        <p:blipFill>
          <a:blip r:embed="rId2"/>
          <a:stretch>
            <a:fillRect/>
          </a:stretch>
        </p:blipFill>
        <p:spPr>
          <a:xfrm>
            <a:off x="1968500" y="6858000"/>
            <a:ext cx="10160000" cy="5644445"/>
          </a:xfrm>
          <a:prstGeom prst="rect">
            <a:avLst/>
          </a:prstGeom>
          <a:ln w="12700">
            <a:miter lim="400000"/>
          </a:ln>
        </p:spPr>
      </p:pic>
      <p:pic>
        <p:nvPicPr>
          <p:cNvPr id="348" name="IV_study_lowVoltage_timeCorr.pdf" descr="IV_study_lowVoltage_timeCorr.pdf"/>
          <p:cNvPicPr>
            <a:picLocks noChangeAspect="1"/>
          </p:cNvPicPr>
          <p:nvPr/>
        </p:nvPicPr>
        <p:blipFill>
          <a:blip r:embed="rId3"/>
          <a:stretch>
            <a:fillRect/>
          </a:stretch>
        </p:blipFill>
        <p:spPr>
          <a:xfrm>
            <a:off x="1968500" y="1346200"/>
            <a:ext cx="10160000" cy="5644445"/>
          </a:xfrm>
          <a:prstGeom prst="rect">
            <a:avLst/>
          </a:prstGeom>
          <a:ln w="12700">
            <a:miter lim="400000"/>
          </a:ln>
        </p:spPr>
      </p:pic>
      <p:pic>
        <p:nvPicPr>
          <p:cNvPr id="349" name="IV_study_lowVoltage_timeCorr.pdf" descr="IV_study_lowVoltage_timeCorr.pdf"/>
          <p:cNvPicPr>
            <a:picLocks noChangeAspect="1"/>
          </p:cNvPicPr>
          <p:nvPr/>
        </p:nvPicPr>
        <p:blipFill>
          <a:blip r:embed="rId4"/>
          <a:stretch>
            <a:fillRect/>
          </a:stretch>
        </p:blipFill>
        <p:spPr>
          <a:xfrm>
            <a:off x="12407900" y="6858000"/>
            <a:ext cx="10160000" cy="5644445"/>
          </a:xfrm>
          <a:prstGeom prst="rect">
            <a:avLst/>
          </a:prstGeom>
          <a:ln w="12700">
            <a:miter lim="400000"/>
          </a:ln>
        </p:spPr>
      </p:pic>
      <p:pic>
        <p:nvPicPr>
          <p:cNvPr id="350" name="IV_study_lowVoltage_timeCorr.pdf" descr="IV_study_lowVoltage_timeCorr.pdf"/>
          <p:cNvPicPr>
            <a:picLocks noChangeAspect="1"/>
          </p:cNvPicPr>
          <p:nvPr/>
        </p:nvPicPr>
        <p:blipFill>
          <a:blip r:embed="rId5"/>
          <a:stretch>
            <a:fillRect/>
          </a:stretch>
        </p:blipFill>
        <p:spPr>
          <a:xfrm>
            <a:off x="12407900" y="1346200"/>
            <a:ext cx="10160000" cy="5644445"/>
          </a:xfrm>
          <a:prstGeom prst="rect">
            <a:avLst/>
          </a:prstGeom>
          <a:ln w="12700">
            <a:miter lim="400000"/>
          </a:ln>
        </p:spPr>
      </p:pic>
      <p:sp>
        <p:nvSpPr>
          <p:cNvPr id="351" name="Rectangle"/>
          <p:cNvSpPr/>
          <p:nvPr/>
        </p:nvSpPr>
        <p:spPr>
          <a:xfrm>
            <a:off x="7761560" y="6584892"/>
            <a:ext cx="964882" cy="549276"/>
          </a:xfrm>
          <a:prstGeom prst="rect">
            <a:avLst/>
          </a:prstGeom>
          <a:ln w="50800">
            <a:solidFill>
              <a:srgbClr val="FF2600"/>
            </a:solidFill>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sp>
        <p:nvSpPr>
          <p:cNvPr id="352" name="Rectangle"/>
          <p:cNvSpPr/>
          <p:nvPr/>
        </p:nvSpPr>
        <p:spPr>
          <a:xfrm>
            <a:off x="18228611" y="6584892"/>
            <a:ext cx="964882" cy="549276"/>
          </a:xfrm>
          <a:prstGeom prst="rect">
            <a:avLst/>
          </a:prstGeom>
          <a:ln w="50800">
            <a:solidFill>
              <a:srgbClr val="FF2600"/>
            </a:solidFill>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sp>
        <p:nvSpPr>
          <p:cNvPr id="353" name="Rectangle"/>
          <p:cNvSpPr/>
          <p:nvPr/>
        </p:nvSpPr>
        <p:spPr>
          <a:xfrm>
            <a:off x="7761560" y="12111968"/>
            <a:ext cx="964882" cy="549276"/>
          </a:xfrm>
          <a:prstGeom prst="rect">
            <a:avLst/>
          </a:prstGeom>
          <a:ln w="50800">
            <a:solidFill>
              <a:srgbClr val="FF2600"/>
            </a:solidFill>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sp>
        <p:nvSpPr>
          <p:cNvPr id="354" name="Rectangle"/>
          <p:cNvSpPr/>
          <p:nvPr/>
        </p:nvSpPr>
        <p:spPr>
          <a:xfrm>
            <a:off x="18228611" y="12111968"/>
            <a:ext cx="964882" cy="549276"/>
          </a:xfrm>
          <a:prstGeom prst="rect">
            <a:avLst/>
          </a:prstGeom>
          <a:ln w="50800">
            <a:solidFill>
              <a:srgbClr val="FF2600"/>
            </a:solidFill>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sp>
        <p:nvSpPr>
          <p:cNvPr id="355" name="Rectangle"/>
          <p:cNvSpPr/>
          <p:nvPr/>
        </p:nvSpPr>
        <p:spPr>
          <a:xfrm>
            <a:off x="9399020" y="2743429"/>
            <a:ext cx="1062644" cy="359340"/>
          </a:xfrm>
          <a:prstGeom prst="rect">
            <a:avLst/>
          </a:prstGeom>
          <a:ln w="50800">
            <a:solidFill>
              <a:srgbClr val="FF2600"/>
            </a:solidFill>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sp>
        <p:nvSpPr>
          <p:cNvPr id="356" name="Rectangle"/>
          <p:cNvSpPr/>
          <p:nvPr/>
        </p:nvSpPr>
        <p:spPr>
          <a:xfrm>
            <a:off x="19834677" y="2743429"/>
            <a:ext cx="1062644" cy="359340"/>
          </a:xfrm>
          <a:prstGeom prst="rect">
            <a:avLst/>
          </a:prstGeom>
          <a:ln w="50800">
            <a:solidFill>
              <a:srgbClr val="FF2600"/>
            </a:solidFill>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sp>
        <p:nvSpPr>
          <p:cNvPr id="357" name="Rectangle"/>
          <p:cNvSpPr/>
          <p:nvPr/>
        </p:nvSpPr>
        <p:spPr>
          <a:xfrm>
            <a:off x="9399020" y="8252037"/>
            <a:ext cx="1062644" cy="359340"/>
          </a:xfrm>
          <a:prstGeom prst="rect">
            <a:avLst/>
          </a:prstGeom>
          <a:ln w="50800">
            <a:solidFill>
              <a:srgbClr val="FF2600"/>
            </a:solidFill>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sp>
        <p:nvSpPr>
          <p:cNvPr id="358" name="Rectangle"/>
          <p:cNvSpPr/>
          <p:nvPr/>
        </p:nvSpPr>
        <p:spPr>
          <a:xfrm>
            <a:off x="19969601" y="8252037"/>
            <a:ext cx="1062644" cy="359340"/>
          </a:xfrm>
          <a:prstGeom prst="rect">
            <a:avLst/>
          </a:prstGeom>
          <a:ln w="50800">
            <a:solidFill>
              <a:srgbClr val="FF2600"/>
            </a:solidFill>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IV_study_lowVoltage_timeCorr.pdf" descr="IV_study_lowVoltage_timeCorr.pdf"/>
          <p:cNvPicPr>
            <a:picLocks noChangeAspect="1"/>
          </p:cNvPicPr>
          <p:nvPr/>
        </p:nvPicPr>
        <p:blipFill>
          <a:blip r:embed="rId2"/>
          <a:stretch>
            <a:fillRect/>
          </a:stretch>
        </p:blipFill>
        <p:spPr>
          <a:xfrm>
            <a:off x="1968500" y="1346200"/>
            <a:ext cx="10160000" cy="5644445"/>
          </a:xfrm>
          <a:prstGeom prst="rect">
            <a:avLst/>
          </a:prstGeom>
          <a:ln w="12700">
            <a:miter lim="400000"/>
          </a:ln>
        </p:spPr>
      </p:pic>
      <p:sp>
        <p:nvSpPr>
          <p:cNvPr id="36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362" name="Current at 2.28V VDDA"/>
          <p:cNvSpPr txBox="1">
            <a:spLocks noGrp="1"/>
          </p:cNvSpPr>
          <p:nvPr>
            <p:ph type="title"/>
          </p:nvPr>
        </p:nvSpPr>
        <p:spPr>
          <a:prstGeom prst="rect">
            <a:avLst/>
          </a:prstGeom>
        </p:spPr>
        <p:txBody>
          <a:bodyPr/>
          <a:lstStyle>
            <a:lvl1pPr defTabSz="747593">
              <a:defRPr sz="7644"/>
            </a:lvl1pPr>
          </a:lstStyle>
          <a:p>
            <a:r>
              <a:t>Current at 2.28V VDDA</a:t>
            </a:r>
          </a:p>
        </p:txBody>
      </p:sp>
      <p:sp>
        <p:nvSpPr>
          <p:cNvPr id="363" name="Rectangle"/>
          <p:cNvSpPr/>
          <p:nvPr/>
        </p:nvSpPr>
        <p:spPr>
          <a:xfrm>
            <a:off x="7857812" y="6584892"/>
            <a:ext cx="964882" cy="549276"/>
          </a:xfrm>
          <a:prstGeom prst="rect">
            <a:avLst/>
          </a:prstGeom>
          <a:ln w="50800">
            <a:solidFill>
              <a:srgbClr val="FF2600"/>
            </a:solidFill>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sp>
        <p:nvSpPr>
          <p:cNvPr id="364" name="Rectangle"/>
          <p:cNvSpPr/>
          <p:nvPr/>
        </p:nvSpPr>
        <p:spPr>
          <a:xfrm>
            <a:off x="9477763" y="2769677"/>
            <a:ext cx="1347300" cy="370549"/>
          </a:xfrm>
          <a:prstGeom prst="rect">
            <a:avLst/>
          </a:prstGeom>
          <a:ln w="50800">
            <a:solidFill>
              <a:srgbClr val="FF2600"/>
            </a:solidFill>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59AF3D-D14E-5D4A-BF39-A02E5C49F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259726" y="3054400"/>
            <a:ext cx="8247888" cy="11434114"/>
          </a:xfrm>
          <a:prstGeom prst="rect">
            <a:avLst/>
          </a:prstGeom>
        </p:spPr>
      </p:pic>
      <p:pic>
        <p:nvPicPr>
          <p:cNvPr id="3" name="Picture 2">
            <a:extLst>
              <a:ext uri="{FF2B5EF4-FFF2-40B4-BE49-F238E27FC236}">
                <a16:creationId xmlns:a16="http://schemas.microsoft.com/office/drawing/2014/main" id="{AEB73796-A088-9343-8B67-7D73F9CB7C7A}"/>
              </a:ext>
            </a:extLst>
          </p:cNvPr>
          <p:cNvPicPr>
            <a:picLocks/>
          </p:cNvPicPr>
          <p:nvPr/>
        </p:nvPicPr>
        <p:blipFill>
          <a:blip r:embed="rId4">
            <a:extLst>
              <a:ext uri="{28A0092B-C50C-407E-A947-70E740481C1C}">
                <a14:useLocalDpi xmlns:a14="http://schemas.microsoft.com/office/drawing/2010/main" val="0"/>
              </a:ext>
            </a:extLst>
          </a:blip>
          <a:srcRect/>
          <a:stretch/>
        </p:blipFill>
        <p:spPr>
          <a:xfrm rot="5400000">
            <a:off x="2432623" y="3056458"/>
            <a:ext cx="8244920" cy="11430000"/>
          </a:xfrm>
          <a:prstGeom prst="rect">
            <a:avLst/>
          </a:prstGeom>
        </p:spPr>
      </p:pic>
      <p:sp>
        <p:nvSpPr>
          <p:cNvPr id="36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369" name="Current at 2.28V VDDA"/>
          <p:cNvSpPr txBox="1">
            <a:spLocks noGrp="1"/>
          </p:cNvSpPr>
          <p:nvPr>
            <p:ph type="title"/>
          </p:nvPr>
        </p:nvSpPr>
        <p:spPr>
          <a:prstGeom prst="rect">
            <a:avLst/>
          </a:prstGeom>
        </p:spPr>
        <p:txBody>
          <a:bodyPr/>
          <a:lstStyle>
            <a:lvl1pPr defTabSz="747593">
              <a:defRPr sz="7644"/>
            </a:lvl1pPr>
          </a:lstStyle>
          <a:p>
            <a:r>
              <a:rPr lang="en-US" dirty="0"/>
              <a:t>Lifetime</a:t>
            </a:r>
            <a:endParaRPr dirty="0"/>
          </a:p>
        </p:txBody>
      </p:sp>
      <p:sp>
        <p:nvSpPr>
          <p:cNvPr id="370" name="Rectangle"/>
          <p:cNvSpPr/>
          <p:nvPr/>
        </p:nvSpPr>
        <p:spPr>
          <a:xfrm>
            <a:off x="15938427" y="9597635"/>
            <a:ext cx="1349385" cy="1254159"/>
          </a:xfrm>
          <a:prstGeom prst="rect">
            <a:avLst/>
          </a:prstGeom>
          <a:ln w="25400">
            <a:solidFill>
              <a:srgbClr val="000000"/>
            </a:solidFill>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sp>
        <p:nvSpPr>
          <p:cNvPr id="371" name="Line"/>
          <p:cNvSpPr/>
          <p:nvPr/>
        </p:nvSpPr>
        <p:spPr>
          <a:xfrm>
            <a:off x="11138107" y="5454109"/>
            <a:ext cx="6184778" cy="4145997"/>
          </a:xfrm>
          <a:prstGeom prst="line">
            <a:avLst/>
          </a:prstGeom>
          <a:ln w="34925">
            <a:solidFill>
              <a:srgbClr val="000000"/>
            </a:solidFill>
            <a:prstDash val="dash"/>
            <a:miter lim="400000"/>
          </a:ln>
        </p:spPr>
        <p:txBody>
          <a:bodyPr lIns="50800" tIns="50800" rIns="50800" bIns="50800" anchor="ctr"/>
          <a:lstStyle/>
          <a:p>
            <a:endParaRPr/>
          </a:p>
        </p:txBody>
      </p:sp>
      <p:sp>
        <p:nvSpPr>
          <p:cNvPr id="372" name="Line"/>
          <p:cNvSpPr/>
          <p:nvPr/>
        </p:nvSpPr>
        <p:spPr>
          <a:xfrm flipV="1">
            <a:off x="11138107" y="10883532"/>
            <a:ext cx="6172077" cy="1191415"/>
          </a:xfrm>
          <a:prstGeom prst="line">
            <a:avLst/>
          </a:prstGeom>
          <a:ln w="34925">
            <a:solidFill>
              <a:srgbClr val="000000"/>
            </a:solidFill>
            <a:prstDash val="dash"/>
            <a:miter lim="400000"/>
          </a:ln>
        </p:spPr>
        <p:txBody>
          <a:bodyPr lIns="50800" tIns="50800" rIns="50800" bIns="50800" anchor="ctr"/>
          <a:lstStyle/>
          <a:p>
            <a:endParaRPr/>
          </a:p>
        </p:txBody>
      </p:sp>
      <p:sp>
        <p:nvSpPr>
          <p:cNvPr id="373" name="4.2 V"/>
          <p:cNvSpPr txBox="1"/>
          <p:nvPr/>
        </p:nvSpPr>
        <p:spPr>
          <a:xfrm>
            <a:off x="2528413" y="9920791"/>
            <a:ext cx="1153900" cy="692562"/>
          </a:xfrm>
          <a:prstGeom prst="rect">
            <a:avLst/>
          </a:prstGeom>
          <a:solidFill>
            <a:srgbClr val="FFFFFF">
              <a:alpha val="8009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a:solidFill>
                  <a:srgbClr val="FF2600"/>
                </a:solidFill>
              </a:defRPr>
            </a:lvl1pPr>
          </a:lstStyle>
          <a:p>
            <a:r>
              <a:rPr dirty="0"/>
              <a:t>4.2 V</a:t>
            </a:r>
          </a:p>
        </p:txBody>
      </p:sp>
      <p:sp>
        <p:nvSpPr>
          <p:cNvPr id="374" name="4.0 V"/>
          <p:cNvSpPr txBox="1"/>
          <p:nvPr/>
        </p:nvSpPr>
        <p:spPr>
          <a:xfrm>
            <a:off x="3939058" y="8988862"/>
            <a:ext cx="1223431" cy="590719"/>
          </a:xfrm>
          <a:prstGeom prst="rect">
            <a:avLst/>
          </a:prstGeom>
          <a:solidFill>
            <a:srgbClr val="FFFFFF">
              <a:alpha val="8009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20000"/>
              </a:lnSpc>
              <a:defRPr>
                <a:solidFill>
                  <a:srgbClr val="FF2600"/>
                </a:solidFill>
              </a:defRPr>
            </a:lvl1pPr>
          </a:lstStyle>
          <a:p>
            <a:r>
              <a:rPr dirty="0"/>
              <a:t>4.0 V</a:t>
            </a:r>
          </a:p>
        </p:txBody>
      </p:sp>
      <p:sp>
        <p:nvSpPr>
          <p:cNvPr id="375" name="3.8 V"/>
          <p:cNvSpPr txBox="1"/>
          <p:nvPr/>
        </p:nvSpPr>
        <p:spPr>
          <a:xfrm>
            <a:off x="6025044" y="7394448"/>
            <a:ext cx="1223431" cy="590719"/>
          </a:xfrm>
          <a:prstGeom prst="rect">
            <a:avLst/>
          </a:prstGeom>
          <a:solidFill>
            <a:srgbClr val="FFFFFF">
              <a:alpha val="8009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20000"/>
              </a:lnSpc>
              <a:defRPr>
                <a:solidFill>
                  <a:srgbClr val="FF2600"/>
                </a:solidFill>
              </a:defRPr>
            </a:lvl1pPr>
          </a:lstStyle>
          <a:p>
            <a:r>
              <a:rPr dirty="0"/>
              <a:t>3.8 V</a:t>
            </a:r>
          </a:p>
        </p:txBody>
      </p:sp>
      <p:sp>
        <p:nvSpPr>
          <p:cNvPr id="376" name="Extrapolate to 2.25 V:   years"/>
          <p:cNvSpPr txBox="1"/>
          <p:nvPr/>
        </p:nvSpPr>
        <p:spPr>
          <a:xfrm>
            <a:off x="18562369" y="9087718"/>
            <a:ext cx="4263801" cy="692562"/>
          </a:xfrm>
          <a:prstGeom prst="rect">
            <a:avLst/>
          </a:prstGeom>
          <a:solidFill>
            <a:srgbClr val="FFFFFF">
              <a:alpha val="80097"/>
            </a:srgbClr>
          </a:solidFill>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square" lIns="50800" tIns="50800" rIns="50800" bIns="50800" anchor="ctr">
            <a:spAutoFit/>
          </a:bodyPr>
          <a:lstStyle/>
          <a:p>
            <a:pPr>
              <a:lnSpc>
                <a:spcPct val="120000"/>
              </a:lnSpc>
              <a:defRPr>
                <a:solidFill>
                  <a:srgbClr val="FF2600"/>
                </a:solidFill>
              </a:defRPr>
            </a:pPr>
            <a:r>
              <a:rPr dirty="0">
                <a:solidFill>
                  <a:srgbClr val="1100FF"/>
                </a:solidFill>
              </a:rPr>
              <a:t>Extrapolate to 2.25 V</a:t>
            </a:r>
          </a:p>
        </p:txBody>
      </p:sp>
      <p:sp>
        <p:nvSpPr>
          <p:cNvPr id="379" name="No obvious degradation of the performance (ENOB, DNL, INL) after hundreds of hours testing…"/>
          <p:cNvSpPr txBox="1">
            <a:spLocks noGrp="1"/>
          </p:cNvSpPr>
          <p:nvPr>
            <p:ph type="body" sz="half" idx="1"/>
          </p:nvPr>
        </p:nvSpPr>
        <p:spPr>
          <a:xfrm>
            <a:off x="952500" y="1593855"/>
            <a:ext cx="22479000" cy="3711970"/>
          </a:xfrm>
          <a:prstGeom prst="rect">
            <a:avLst/>
          </a:prstGeom>
        </p:spPr>
        <p:txBody>
          <a:bodyPr>
            <a:normAutofit fontScale="92500" lnSpcReduction="10000"/>
          </a:bodyPr>
          <a:lstStyle/>
          <a:p>
            <a:pPr marL="463020" indent="-463020" defTabSz="616148">
              <a:spcBef>
                <a:spcPts val="1700"/>
              </a:spcBef>
              <a:defRPr sz="3750"/>
            </a:pPr>
            <a:r>
              <a:rPr b="1" dirty="0"/>
              <a:t>No obvious degradation of the performance (ENOB, DNL, INL) after hundreds of hours testing</a:t>
            </a:r>
          </a:p>
          <a:p>
            <a:pPr marL="463020" indent="-463020" defTabSz="616148">
              <a:spcBef>
                <a:spcPts val="1700"/>
              </a:spcBef>
              <a:defRPr sz="3750"/>
            </a:pPr>
            <a:r>
              <a:rPr lang="en-US" sz="3750" dirty="0"/>
              <a:t>Given no ADC failed the stress test at the moment, a conservative lower bound on lifetime is extracted by using "current drop of 1%" as the failure threshold (note: ADC performs fine at 1% current drop)</a:t>
            </a:r>
            <a:endParaRPr dirty="0"/>
          </a:p>
          <a:p>
            <a:pPr marL="463020" indent="-463020" defTabSz="616148">
              <a:spcBef>
                <a:spcPts val="1700"/>
              </a:spcBef>
              <a:defRPr sz="3750"/>
            </a:pPr>
            <a:r>
              <a:rPr dirty="0"/>
              <a:t>Use the difference between two measurements stressed at 4.2 V as the uncertainty from chip-to-chip. Use the error output from the fitting as the uncertainty of the measurements. Treat them as uncorrelated</a:t>
            </a:r>
            <a:endParaRPr lang="en-US" dirty="0"/>
          </a:p>
          <a:p>
            <a:pPr marL="463020" indent="-463020" defTabSz="616148">
              <a:spcBef>
                <a:spcPts val="1700"/>
              </a:spcBef>
              <a:defRPr sz="3750"/>
            </a:pPr>
            <a:r>
              <a:rPr lang="en-US" b="1" dirty="0"/>
              <a:t>It gives a lifetime of 4.2x10</a:t>
            </a:r>
            <a:r>
              <a:rPr lang="en-US" b="1" baseline="30000" dirty="0"/>
              <a:t>4</a:t>
            </a:r>
            <a:r>
              <a:rPr lang="en-US" b="1" dirty="0"/>
              <a:t> years</a:t>
            </a:r>
            <a:r>
              <a:rPr lang="zh-CN" altLang="en-US" b="1" dirty="0"/>
              <a:t> </a:t>
            </a:r>
            <a:r>
              <a:rPr lang="en-US" altLang="zh-CN" b="1" dirty="0"/>
              <a:t>at 2.25 V</a:t>
            </a:r>
            <a:endParaRPr b="1" dirty="0"/>
          </a:p>
        </p:txBody>
      </p:sp>
      <p:sp>
        <p:nvSpPr>
          <p:cNvPr id="380" name="3.6 V"/>
          <p:cNvSpPr txBox="1"/>
          <p:nvPr/>
        </p:nvSpPr>
        <p:spPr>
          <a:xfrm>
            <a:off x="7959441" y="5732012"/>
            <a:ext cx="1223431" cy="590718"/>
          </a:xfrm>
          <a:prstGeom prst="rect">
            <a:avLst/>
          </a:prstGeom>
          <a:solidFill>
            <a:srgbClr val="FFFFFF">
              <a:alpha val="8009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20000"/>
              </a:lnSpc>
              <a:defRPr>
                <a:solidFill>
                  <a:srgbClr val="FF2600"/>
                </a:solidFill>
              </a:defRPr>
            </a:lvl1pPr>
          </a:lstStyle>
          <a:p>
            <a:r>
              <a:t>3.6 V</a:t>
            </a:r>
          </a:p>
        </p:txBody>
      </p:sp>
      <p:cxnSp>
        <p:nvCxnSpPr>
          <p:cNvPr id="9" name="Straight Arrow Connector 8">
            <a:extLst>
              <a:ext uri="{FF2B5EF4-FFF2-40B4-BE49-F238E27FC236}">
                <a16:creationId xmlns:a16="http://schemas.microsoft.com/office/drawing/2014/main" id="{50D34EE5-D53F-AD41-B61C-2E6245C44F74}"/>
              </a:ext>
            </a:extLst>
          </p:cNvPr>
          <p:cNvCxnSpPr>
            <a:cxnSpLocks/>
          </p:cNvCxnSpPr>
          <p:nvPr/>
        </p:nvCxnSpPr>
        <p:spPr>
          <a:xfrm flipV="1">
            <a:off x="21550184" y="7527107"/>
            <a:ext cx="0" cy="1560611"/>
          </a:xfrm>
          <a:prstGeom prst="straightConnector1">
            <a:avLst/>
          </a:prstGeom>
          <a:noFill/>
          <a:ln w="50800" cap="flat">
            <a:solidFill>
              <a:srgbClr val="1100FF"/>
            </a:solidFill>
            <a:prstDash val="solid"/>
            <a:miter lim="400000"/>
            <a:tailEnd type="stealth" w="lg" len="lg"/>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362" name="Current at 2.28V VDDA"/>
          <p:cNvSpPr txBox="1">
            <a:spLocks noGrp="1"/>
          </p:cNvSpPr>
          <p:nvPr>
            <p:ph type="title"/>
          </p:nvPr>
        </p:nvSpPr>
        <p:spPr>
          <a:prstGeom prst="rect">
            <a:avLst/>
          </a:prstGeom>
        </p:spPr>
        <p:txBody>
          <a:bodyPr/>
          <a:lstStyle>
            <a:lvl1pPr defTabSz="747593">
              <a:defRPr sz="7644"/>
            </a:lvl1pPr>
          </a:lstStyle>
          <a:p>
            <a:r>
              <a:rPr lang="en-US" dirty="0"/>
              <a:t>Summary for the lifetime study</a:t>
            </a:r>
            <a:endParaRPr dirty="0"/>
          </a:p>
        </p:txBody>
      </p:sp>
      <p:sp>
        <p:nvSpPr>
          <p:cNvPr id="7" name="The large uncertainty on the extrapolated lifetime is caused by the lack of data points…">
            <a:extLst>
              <a:ext uri="{FF2B5EF4-FFF2-40B4-BE49-F238E27FC236}">
                <a16:creationId xmlns:a16="http://schemas.microsoft.com/office/drawing/2014/main" id="{B1E5669F-1AEA-814D-98A3-610F78272FCD}"/>
              </a:ext>
            </a:extLst>
          </p:cNvPr>
          <p:cNvSpPr txBox="1">
            <a:spLocks noGrp="1"/>
          </p:cNvSpPr>
          <p:nvPr>
            <p:ph type="body" sz="half" idx="1"/>
          </p:nvPr>
        </p:nvSpPr>
        <p:spPr>
          <a:xfrm>
            <a:off x="952500" y="2380249"/>
            <a:ext cx="22479000" cy="8740831"/>
          </a:xfrm>
          <a:prstGeom prst="rect">
            <a:avLst/>
          </a:prstGeom>
        </p:spPr>
        <p:txBody>
          <a:bodyPr>
            <a:normAutofit/>
          </a:bodyPr>
          <a:lstStyle/>
          <a:p>
            <a:pPr marL="518583" indent="-518583" defTabSz="690086">
              <a:spcBef>
                <a:spcPts val="3300"/>
              </a:spcBef>
              <a:defRPr sz="4200"/>
            </a:pPr>
            <a:r>
              <a:rPr lang="en-US" dirty="0"/>
              <a:t>Accelerated lifetime test at any temperature were performed for both </a:t>
            </a:r>
            <a:r>
              <a:rPr lang="en-US" dirty="0" err="1"/>
              <a:t>LArASIC</a:t>
            </a:r>
            <a:r>
              <a:rPr lang="en-US" dirty="0"/>
              <a:t> and </a:t>
            </a:r>
            <a:r>
              <a:rPr lang="en-US" dirty="0" err="1"/>
              <a:t>ColdADC</a:t>
            </a:r>
            <a:r>
              <a:rPr lang="en-US" dirty="0"/>
              <a:t> (well-established by foundries)</a:t>
            </a:r>
          </a:p>
          <a:p>
            <a:pPr marL="1022277" lvl="1" indent="-518583" defTabSz="690086">
              <a:spcBef>
                <a:spcPts val="3300"/>
              </a:spcBef>
              <a:defRPr sz="4200"/>
            </a:pPr>
            <a:r>
              <a:rPr lang="en-US" dirty="0"/>
              <a:t>transistor is placed under a severe electric field stress (large V), to reduce the lifetime due to hot-electron degradation to a practically observable range</a:t>
            </a:r>
          </a:p>
          <a:p>
            <a:pPr marL="1022277" lvl="1" indent="-518583" defTabSz="690086">
              <a:spcBef>
                <a:spcPts val="3300"/>
              </a:spcBef>
              <a:defRPr sz="4200"/>
            </a:pPr>
            <a:r>
              <a:rPr lang="en-US" dirty="0"/>
              <a:t>It is widely used in industry</a:t>
            </a:r>
          </a:p>
          <a:p>
            <a:pPr marL="518583" indent="-518583" defTabSz="690086">
              <a:spcBef>
                <a:spcPts val="3300"/>
              </a:spcBef>
              <a:defRPr sz="4200"/>
            </a:pPr>
            <a:r>
              <a:rPr lang="en-US" dirty="0"/>
              <a:t>The positive lifetime results on </a:t>
            </a:r>
            <a:r>
              <a:rPr lang="en-US" dirty="0" err="1"/>
              <a:t>LArASIC</a:t>
            </a:r>
            <a:r>
              <a:rPr lang="en-US" dirty="0"/>
              <a:t> suggest for its use in </a:t>
            </a:r>
            <a:r>
              <a:rPr lang="en-US" dirty="0" err="1"/>
              <a:t>LAr</a:t>
            </a:r>
            <a:r>
              <a:rPr lang="en-US" dirty="0"/>
              <a:t>, the lifetime shouldn’t represent a concern</a:t>
            </a:r>
          </a:p>
          <a:p>
            <a:pPr marL="518583" indent="-518583" defTabSz="690086">
              <a:spcBef>
                <a:spcPts val="3300"/>
              </a:spcBef>
              <a:defRPr sz="4200"/>
            </a:pPr>
            <a:r>
              <a:rPr lang="en-US" dirty="0"/>
              <a:t>A conservative lower bound on </a:t>
            </a:r>
            <a:r>
              <a:rPr dirty="0"/>
              <a:t>lifetime</a:t>
            </a:r>
            <a:r>
              <a:rPr lang="en-US" dirty="0"/>
              <a:t> for </a:t>
            </a:r>
            <a:r>
              <a:rPr lang="en-US" dirty="0" err="1"/>
              <a:t>ColdADC</a:t>
            </a:r>
            <a:r>
              <a:rPr lang="en-US" dirty="0"/>
              <a:t> was measured to be</a:t>
            </a:r>
            <a:r>
              <a:rPr dirty="0"/>
              <a:t> </a:t>
            </a:r>
            <a:r>
              <a:rPr lang="en-US" dirty="0"/>
              <a:t>4.2x10</a:t>
            </a:r>
            <a:r>
              <a:rPr lang="en-US" baseline="30000" dirty="0"/>
              <a:t>4</a:t>
            </a:r>
            <a:r>
              <a:rPr lang="en-US" dirty="0"/>
              <a:t> years</a:t>
            </a:r>
          </a:p>
          <a:p>
            <a:pPr marL="1022277" lvl="1" indent="-518583" defTabSz="690086">
              <a:spcBef>
                <a:spcPts val="3300"/>
              </a:spcBef>
              <a:defRPr sz="4200"/>
            </a:pPr>
            <a:r>
              <a:rPr lang="en-US" dirty="0"/>
              <a:t>There is a large uncertainty on the extrapolated lifetime due to lack of data points</a:t>
            </a:r>
          </a:p>
          <a:p>
            <a:pPr marL="1022277" lvl="1" indent="-518583" defTabSz="690086">
              <a:spcBef>
                <a:spcPts val="3300"/>
              </a:spcBef>
              <a:defRPr sz="4200"/>
            </a:pPr>
            <a:endParaRPr dirty="0"/>
          </a:p>
        </p:txBody>
      </p:sp>
    </p:spTree>
    <p:extLst>
      <p:ext uri="{BB962C8B-B14F-4D97-AF65-F5344CB8AC3E}">
        <p14:creationId xmlns:p14="http://schemas.microsoft.com/office/powerpoint/2010/main" val="119046579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4236-4833-C648-B8A1-4379A0380BA1}"/>
              </a:ext>
            </a:extLst>
          </p:cNvPr>
          <p:cNvSpPr>
            <a:spLocks noGrp="1"/>
          </p:cNvSpPr>
          <p:nvPr>
            <p:ph type="title"/>
          </p:nvPr>
        </p:nvSpPr>
        <p:spPr>
          <a:xfrm>
            <a:off x="952500" y="5533822"/>
            <a:ext cx="22479000" cy="1324178"/>
          </a:xfrm>
        </p:spPr>
        <p:txBody>
          <a:bodyPr>
            <a:normAutofit fontScale="90000"/>
          </a:bodyPr>
          <a:lstStyle/>
          <a:p>
            <a:r>
              <a:rPr lang="en-US" dirty="0"/>
              <a:t>Backup</a:t>
            </a:r>
          </a:p>
        </p:txBody>
      </p:sp>
      <p:sp>
        <p:nvSpPr>
          <p:cNvPr id="4" name="Slide Number Placeholder 3">
            <a:extLst>
              <a:ext uri="{FF2B5EF4-FFF2-40B4-BE49-F238E27FC236}">
                <a16:creationId xmlns:a16="http://schemas.microsoft.com/office/drawing/2014/main" id="{3003DD61-8D7D-AC4D-9CF5-B9C87C777592}"/>
              </a:ext>
            </a:extLst>
          </p:cNvPr>
          <p:cNvSpPr>
            <a:spLocks noGrp="1"/>
          </p:cNvSpPr>
          <p:nvPr>
            <p:ph type="sldNum" sz="quarter" idx="2"/>
          </p:nvPr>
        </p:nvSpPr>
        <p:spPr/>
        <p:txBody>
          <a:bodyPr/>
          <a:lstStyle/>
          <a:p>
            <a:fld id="{86CB4B4D-7CA3-9044-876B-883B54F8677D}" type="slidenum">
              <a:rPr lang="en-US" smtClean="0"/>
              <a:t>19</a:t>
            </a:fld>
            <a:endParaRPr lang="en-US"/>
          </a:p>
        </p:txBody>
      </p:sp>
    </p:spTree>
    <p:extLst>
      <p:ext uri="{BB962C8B-B14F-4D97-AF65-F5344CB8AC3E}">
        <p14:creationId xmlns:p14="http://schemas.microsoft.com/office/powerpoint/2010/main" val="262598279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2CFE38-FAC8-434B-8606-B55D815EAFBA}"/>
              </a:ext>
            </a:extLst>
          </p:cNvPr>
          <p:cNvSpPr>
            <a:spLocks noGrp="1"/>
          </p:cNvSpPr>
          <p:nvPr>
            <p:ph type="body" idx="1"/>
          </p:nvPr>
        </p:nvSpPr>
        <p:spPr>
          <a:xfrm>
            <a:off x="952500" y="4716379"/>
            <a:ext cx="22479000" cy="7767325"/>
          </a:xfrm>
        </p:spPr>
        <p:txBody>
          <a:bodyPr/>
          <a:lstStyle/>
          <a:p>
            <a:r>
              <a:rPr lang="en-US" dirty="0" err="1"/>
              <a:t>LArASIC</a:t>
            </a:r>
            <a:r>
              <a:rPr lang="en-US" dirty="0"/>
              <a:t> lifetime study</a:t>
            </a:r>
          </a:p>
          <a:p>
            <a:r>
              <a:rPr lang="en-US" dirty="0" err="1"/>
              <a:t>ColdADC</a:t>
            </a:r>
            <a:r>
              <a:rPr lang="en-US" dirty="0"/>
              <a:t> lifetime study</a:t>
            </a:r>
          </a:p>
        </p:txBody>
      </p:sp>
      <p:sp>
        <p:nvSpPr>
          <p:cNvPr id="4" name="Slide Number Placeholder 3">
            <a:extLst>
              <a:ext uri="{FF2B5EF4-FFF2-40B4-BE49-F238E27FC236}">
                <a16:creationId xmlns:a16="http://schemas.microsoft.com/office/drawing/2014/main" id="{EF8B631B-AA86-F64B-B1DA-96AEA965081E}"/>
              </a:ext>
            </a:extLst>
          </p:cNvPr>
          <p:cNvSpPr>
            <a:spLocks noGrp="1"/>
          </p:cNvSpPr>
          <p:nvPr>
            <p:ph type="sldNum" sz="quarter" idx="2"/>
          </p:nvPr>
        </p:nvSpPr>
        <p:spPr/>
        <p:txBody>
          <a:bodyPr/>
          <a:lstStyle/>
          <a:p>
            <a:fld id="{86CB4B4D-7CA3-9044-876B-883B54F8677D}" type="slidenum">
              <a:rPr lang="en-US" smtClean="0"/>
              <a:t>2</a:t>
            </a:fld>
            <a:endParaRPr lang="en-US"/>
          </a:p>
        </p:txBody>
      </p:sp>
      <p:sp>
        <p:nvSpPr>
          <p:cNvPr id="5" name="Title 1">
            <a:extLst>
              <a:ext uri="{FF2B5EF4-FFF2-40B4-BE49-F238E27FC236}">
                <a16:creationId xmlns:a16="http://schemas.microsoft.com/office/drawing/2014/main" id="{D946C5C8-4745-A242-BF73-243259256CCE}"/>
              </a:ext>
            </a:extLst>
          </p:cNvPr>
          <p:cNvSpPr>
            <a:spLocks noGrp="1"/>
          </p:cNvSpPr>
          <p:nvPr>
            <p:ph type="title"/>
          </p:nvPr>
        </p:nvSpPr>
        <p:spPr>
          <a:xfrm>
            <a:off x="952500" y="330200"/>
            <a:ext cx="22479000" cy="1324178"/>
          </a:xfrm>
        </p:spPr>
        <p:txBody>
          <a:bodyPr>
            <a:normAutofit fontScale="90000"/>
          </a:bodyPr>
          <a:lstStyle/>
          <a:p>
            <a:r>
              <a:rPr lang="en-US" dirty="0"/>
              <a:t>Content</a:t>
            </a:r>
          </a:p>
        </p:txBody>
      </p:sp>
    </p:spTree>
    <p:extLst>
      <p:ext uri="{BB962C8B-B14F-4D97-AF65-F5344CB8AC3E}">
        <p14:creationId xmlns:p14="http://schemas.microsoft.com/office/powerpoint/2010/main" val="269369450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FAF5D-BCD8-2B44-9FA3-2EC3907D64DE}"/>
              </a:ext>
            </a:extLst>
          </p:cNvPr>
          <p:cNvSpPr>
            <a:spLocks noGrp="1"/>
          </p:cNvSpPr>
          <p:nvPr>
            <p:ph type="title"/>
          </p:nvPr>
        </p:nvSpPr>
        <p:spPr/>
        <p:txBody>
          <a:bodyPr>
            <a:normAutofit fontScale="90000"/>
          </a:bodyPr>
          <a:lstStyle/>
          <a:p>
            <a:r>
              <a:rPr lang="en-US" dirty="0"/>
              <a:t>Monitoring parameters</a:t>
            </a:r>
          </a:p>
        </p:txBody>
      </p:sp>
      <p:sp>
        <p:nvSpPr>
          <p:cNvPr id="3" name="Text Placeholder 2">
            <a:extLst>
              <a:ext uri="{FF2B5EF4-FFF2-40B4-BE49-F238E27FC236}">
                <a16:creationId xmlns:a16="http://schemas.microsoft.com/office/drawing/2014/main" id="{335A8CB9-014B-E644-B71B-55D49F6AE65D}"/>
              </a:ext>
            </a:extLst>
          </p:cNvPr>
          <p:cNvSpPr>
            <a:spLocks noGrp="1"/>
          </p:cNvSpPr>
          <p:nvPr>
            <p:ph type="body" idx="1"/>
          </p:nvPr>
        </p:nvSpPr>
        <p:spPr>
          <a:xfrm>
            <a:off x="952500" y="2021305"/>
            <a:ext cx="22479000" cy="4066675"/>
          </a:xfrm>
        </p:spPr>
        <p:txBody>
          <a:bodyPr>
            <a:normAutofit/>
          </a:bodyPr>
          <a:lstStyle/>
          <a:p>
            <a:pPr marL="493888" indent="-493888" defTabSz="657225">
              <a:spcBef>
                <a:spcPts val="3100"/>
              </a:spcBef>
              <a:defRPr sz="4000"/>
            </a:pPr>
            <a:r>
              <a:rPr lang="en-US" dirty="0"/>
              <a:t>Static linearity: differential nonlinearity (DNL) and integral nonlinearity (INL)</a:t>
            </a:r>
          </a:p>
          <a:p>
            <a:pPr marL="896844" lvl="1" indent="-541244" defTabSz="657225">
              <a:spcBef>
                <a:spcPts val="3100"/>
              </a:spcBef>
              <a:defRPr sz="3680"/>
            </a:pPr>
            <a:r>
              <a:rPr lang="en-US" dirty="0"/>
              <a:t>DNL is the deviation of the code transition width from the ideal width of 1 LSB. All code widths in the ideal ADC are 1 LSB wide, so the DNL would be zero.</a:t>
            </a:r>
          </a:p>
          <a:p>
            <a:pPr marL="896844" lvl="1" indent="-541244" defTabSz="657225">
              <a:spcBef>
                <a:spcPts val="3100"/>
              </a:spcBef>
              <a:defRPr sz="3680"/>
            </a:pPr>
            <a:r>
              <a:rPr lang="en-US" dirty="0"/>
              <a:t>INL is the distance of the code centers from the ideal line. If all code centers land on the ideal line, the INL would also be zero</a:t>
            </a:r>
          </a:p>
          <a:p>
            <a:endParaRPr lang="en-US" dirty="0"/>
          </a:p>
        </p:txBody>
      </p:sp>
      <p:sp>
        <p:nvSpPr>
          <p:cNvPr id="4" name="Slide Number Placeholder 3">
            <a:extLst>
              <a:ext uri="{FF2B5EF4-FFF2-40B4-BE49-F238E27FC236}">
                <a16:creationId xmlns:a16="http://schemas.microsoft.com/office/drawing/2014/main" id="{E492D01E-34FD-5B44-9BB4-7EDCF2A85AF7}"/>
              </a:ext>
            </a:extLst>
          </p:cNvPr>
          <p:cNvSpPr>
            <a:spLocks noGrp="1"/>
          </p:cNvSpPr>
          <p:nvPr>
            <p:ph type="sldNum" sz="quarter" idx="2"/>
          </p:nvPr>
        </p:nvSpPr>
        <p:spPr/>
        <p:txBody>
          <a:bodyPr/>
          <a:lstStyle/>
          <a:p>
            <a:fld id="{86CB4B4D-7CA3-9044-876B-883B54F8677D}" type="slidenum">
              <a:rPr lang="en-US" smtClean="0"/>
              <a:t>20</a:t>
            </a:fld>
            <a:endParaRPr lang="en-US"/>
          </a:p>
        </p:txBody>
      </p:sp>
      <p:pic>
        <p:nvPicPr>
          <p:cNvPr id="5" name="Image" descr="Image">
            <a:extLst>
              <a:ext uri="{FF2B5EF4-FFF2-40B4-BE49-F238E27FC236}">
                <a16:creationId xmlns:a16="http://schemas.microsoft.com/office/drawing/2014/main" id="{9D656254-B5E3-5746-9502-FE72EE31E49C}"/>
              </a:ext>
            </a:extLst>
          </p:cNvPr>
          <p:cNvPicPr>
            <a:picLocks noChangeAspect="1"/>
          </p:cNvPicPr>
          <p:nvPr/>
        </p:nvPicPr>
        <p:blipFill>
          <a:blip r:embed="rId2"/>
          <a:stretch>
            <a:fillRect/>
          </a:stretch>
        </p:blipFill>
        <p:spPr>
          <a:xfrm>
            <a:off x="3096953" y="6128051"/>
            <a:ext cx="6985001" cy="6510437"/>
          </a:xfrm>
          <a:prstGeom prst="rect">
            <a:avLst/>
          </a:prstGeom>
          <a:ln w="12700">
            <a:miter lim="400000"/>
          </a:ln>
        </p:spPr>
      </p:pic>
      <p:pic>
        <p:nvPicPr>
          <p:cNvPr id="6" name="Image" descr="Image">
            <a:extLst>
              <a:ext uri="{FF2B5EF4-FFF2-40B4-BE49-F238E27FC236}">
                <a16:creationId xmlns:a16="http://schemas.microsoft.com/office/drawing/2014/main" id="{86D19193-62EB-4640-A86F-2A09C1751FCD}"/>
              </a:ext>
            </a:extLst>
          </p:cNvPr>
          <p:cNvPicPr>
            <a:picLocks noChangeAspect="1"/>
          </p:cNvPicPr>
          <p:nvPr/>
        </p:nvPicPr>
        <p:blipFill>
          <a:blip r:embed="rId3"/>
          <a:srcRect/>
          <a:stretch>
            <a:fillRect/>
          </a:stretch>
        </p:blipFill>
        <p:spPr>
          <a:xfrm>
            <a:off x="11893635" y="6135293"/>
            <a:ext cx="6985001" cy="6495855"/>
          </a:xfrm>
          <a:prstGeom prst="rect">
            <a:avLst/>
          </a:prstGeom>
          <a:ln w="12700">
            <a:miter lim="400000"/>
          </a:ln>
        </p:spPr>
      </p:pic>
    </p:spTree>
    <p:extLst>
      <p:ext uri="{BB962C8B-B14F-4D97-AF65-F5344CB8AC3E}">
        <p14:creationId xmlns:p14="http://schemas.microsoft.com/office/powerpoint/2010/main" val="78765315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E9C7F-99C6-8B40-9280-5F6A58357523}"/>
              </a:ext>
            </a:extLst>
          </p:cNvPr>
          <p:cNvSpPr>
            <a:spLocks noGrp="1"/>
          </p:cNvSpPr>
          <p:nvPr>
            <p:ph type="title"/>
          </p:nvPr>
        </p:nvSpPr>
        <p:spPr/>
        <p:txBody>
          <a:bodyPr>
            <a:normAutofit fontScale="90000"/>
          </a:bodyPr>
          <a:lstStyle/>
          <a:p>
            <a:r>
              <a:rPr lang="en-US" dirty="0"/>
              <a:t>Monitoring parameters</a:t>
            </a:r>
          </a:p>
        </p:txBody>
      </p:sp>
      <p:sp>
        <p:nvSpPr>
          <p:cNvPr id="4" name="Slide Number Placeholder 3">
            <a:extLst>
              <a:ext uri="{FF2B5EF4-FFF2-40B4-BE49-F238E27FC236}">
                <a16:creationId xmlns:a16="http://schemas.microsoft.com/office/drawing/2014/main" id="{8C2236B1-A146-BC4A-A5CF-EE7531B0AEC2}"/>
              </a:ext>
            </a:extLst>
          </p:cNvPr>
          <p:cNvSpPr>
            <a:spLocks noGrp="1"/>
          </p:cNvSpPr>
          <p:nvPr>
            <p:ph type="sldNum" sz="quarter" idx="2"/>
          </p:nvPr>
        </p:nvSpPr>
        <p:spPr/>
        <p:txBody>
          <a:bodyPr/>
          <a:lstStyle/>
          <a:p>
            <a:fld id="{86CB4B4D-7CA3-9044-876B-883B54F8677D}" type="slidenum">
              <a:rPr lang="en-US" smtClean="0"/>
              <a:t>21</a:t>
            </a:fld>
            <a:endParaRPr lang="en-US"/>
          </a:p>
        </p:txBody>
      </p:sp>
      <p:pic>
        <p:nvPicPr>
          <p:cNvPr id="5" name="Sinusoid_147KHz_Diff_NomVREFPN_ch0_v1.png" descr="Sinusoid_147KHz_Diff_NomVREFPN_ch0_v1.png">
            <a:extLst>
              <a:ext uri="{FF2B5EF4-FFF2-40B4-BE49-F238E27FC236}">
                <a16:creationId xmlns:a16="http://schemas.microsoft.com/office/drawing/2014/main" id="{156313A4-4F20-1B49-A973-D56AA299C48D}"/>
              </a:ext>
            </a:extLst>
          </p:cNvPr>
          <p:cNvPicPr>
            <a:picLocks noChangeAspect="1"/>
          </p:cNvPicPr>
          <p:nvPr/>
        </p:nvPicPr>
        <p:blipFill>
          <a:blip r:embed="rId2"/>
          <a:stretch>
            <a:fillRect/>
          </a:stretch>
        </p:blipFill>
        <p:spPr>
          <a:xfrm>
            <a:off x="379371" y="2163871"/>
            <a:ext cx="6350001" cy="4762501"/>
          </a:xfrm>
          <a:prstGeom prst="rect">
            <a:avLst/>
          </a:prstGeom>
          <a:ln w="12700">
            <a:miter lim="400000"/>
          </a:ln>
        </p:spPr>
      </p:pic>
      <p:pic>
        <p:nvPicPr>
          <p:cNvPr id="6" name="Sinusoid_147KHz_Diff_NomVREFPN_ch2_v1.png" descr="Sinusoid_147KHz_Diff_NomVREFPN_ch2_v1.png">
            <a:extLst>
              <a:ext uri="{FF2B5EF4-FFF2-40B4-BE49-F238E27FC236}">
                <a16:creationId xmlns:a16="http://schemas.microsoft.com/office/drawing/2014/main" id="{67B11021-D85F-4A45-8BF3-F285503A5A16}"/>
              </a:ext>
            </a:extLst>
          </p:cNvPr>
          <p:cNvPicPr>
            <a:picLocks noChangeAspect="1"/>
          </p:cNvPicPr>
          <p:nvPr/>
        </p:nvPicPr>
        <p:blipFill>
          <a:blip r:embed="rId3"/>
          <a:stretch>
            <a:fillRect/>
          </a:stretch>
        </p:blipFill>
        <p:spPr>
          <a:xfrm>
            <a:off x="6175130" y="2163871"/>
            <a:ext cx="6350001" cy="4762501"/>
          </a:xfrm>
          <a:prstGeom prst="rect">
            <a:avLst/>
          </a:prstGeom>
          <a:ln w="12700">
            <a:miter lim="400000"/>
          </a:ln>
        </p:spPr>
      </p:pic>
      <p:pic>
        <p:nvPicPr>
          <p:cNvPr id="7" name="Sinusoid_147KHz_Diff_NomVREFPN_ch4_v1.png" descr="Sinusoid_147KHz_Diff_NomVREFPN_ch4_v1.png">
            <a:extLst>
              <a:ext uri="{FF2B5EF4-FFF2-40B4-BE49-F238E27FC236}">
                <a16:creationId xmlns:a16="http://schemas.microsoft.com/office/drawing/2014/main" id="{6A2D1E55-EC43-9C4F-AE81-D4BB769C26DF}"/>
              </a:ext>
            </a:extLst>
          </p:cNvPr>
          <p:cNvPicPr>
            <a:picLocks noChangeAspect="1"/>
          </p:cNvPicPr>
          <p:nvPr/>
        </p:nvPicPr>
        <p:blipFill>
          <a:blip r:embed="rId4"/>
          <a:stretch>
            <a:fillRect/>
          </a:stretch>
        </p:blipFill>
        <p:spPr>
          <a:xfrm>
            <a:off x="12050346" y="2163871"/>
            <a:ext cx="6350001" cy="4762501"/>
          </a:xfrm>
          <a:prstGeom prst="rect">
            <a:avLst/>
          </a:prstGeom>
          <a:ln w="12700">
            <a:miter lim="400000"/>
          </a:ln>
        </p:spPr>
      </p:pic>
      <p:pic>
        <p:nvPicPr>
          <p:cNvPr id="8" name="Sinusoid_147KHz_Diff_NomVREFPN_ch6_v1.png" descr="Sinusoid_147KHz_Diff_NomVREFPN_ch6_v1.png">
            <a:extLst>
              <a:ext uri="{FF2B5EF4-FFF2-40B4-BE49-F238E27FC236}">
                <a16:creationId xmlns:a16="http://schemas.microsoft.com/office/drawing/2014/main" id="{661DAC72-288F-4343-A941-C7BDCE8F084E}"/>
              </a:ext>
            </a:extLst>
          </p:cNvPr>
          <p:cNvPicPr>
            <a:picLocks noChangeAspect="1"/>
          </p:cNvPicPr>
          <p:nvPr/>
        </p:nvPicPr>
        <p:blipFill>
          <a:blip r:embed="rId5"/>
          <a:stretch>
            <a:fillRect/>
          </a:stretch>
        </p:blipFill>
        <p:spPr>
          <a:xfrm>
            <a:off x="17988084" y="2163871"/>
            <a:ext cx="6350001" cy="4762501"/>
          </a:xfrm>
          <a:prstGeom prst="rect">
            <a:avLst/>
          </a:prstGeom>
          <a:ln w="12700">
            <a:miter lim="400000"/>
          </a:ln>
        </p:spPr>
      </p:pic>
      <p:sp>
        <p:nvSpPr>
          <p:cNvPr id="9" name="Ch0">
            <a:extLst>
              <a:ext uri="{FF2B5EF4-FFF2-40B4-BE49-F238E27FC236}">
                <a16:creationId xmlns:a16="http://schemas.microsoft.com/office/drawing/2014/main" id="{99992D20-FCA2-9043-B25C-A5724CADAAEA}"/>
              </a:ext>
            </a:extLst>
          </p:cNvPr>
          <p:cNvSpPr txBox="1"/>
          <p:nvPr/>
        </p:nvSpPr>
        <p:spPr>
          <a:xfrm>
            <a:off x="387580" y="1991225"/>
            <a:ext cx="813055" cy="548133"/>
          </a:xfrm>
          <a:prstGeom prst="rect">
            <a:avLst/>
          </a:prstGeom>
          <a:solidFill>
            <a:srgbClr val="FFFFFF">
              <a:alpha val="6859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lnSpc>
                <a:spcPct val="100000"/>
              </a:lnSpc>
              <a:defRPr sz="3000">
                <a:solidFill>
                  <a:srgbClr val="FF2600"/>
                </a:solidFill>
                <a:latin typeface="Helvetica Neue"/>
                <a:ea typeface="Helvetica Neue"/>
                <a:cs typeface="Helvetica Neue"/>
                <a:sym typeface="Helvetica Neue"/>
              </a:defRPr>
            </a:lvl1pPr>
          </a:lstStyle>
          <a:p>
            <a:r>
              <a:t>Ch0</a:t>
            </a:r>
          </a:p>
        </p:txBody>
      </p:sp>
      <p:sp>
        <p:nvSpPr>
          <p:cNvPr id="10" name="Ch2">
            <a:extLst>
              <a:ext uri="{FF2B5EF4-FFF2-40B4-BE49-F238E27FC236}">
                <a16:creationId xmlns:a16="http://schemas.microsoft.com/office/drawing/2014/main" id="{3ADE9B15-6D6F-DB4F-9FA6-9D96C4E13FF9}"/>
              </a:ext>
            </a:extLst>
          </p:cNvPr>
          <p:cNvSpPr txBox="1"/>
          <p:nvPr/>
        </p:nvSpPr>
        <p:spPr>
          <a:xfrm>
            <a:off x="6467534" y="1991225"/>
            <a:ext cx="813055" cy="548133"/>
          </a:xfrm>
          <a:prstGeom prst="rect">
            <a:avLst/>
          </a:prstGeom>
          <a:solidFill>
            <a:srgbClr val="FFFFFF">
              <a:alpha val="6859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lnSpc>
                <a:spcPct val="100000"/>
              </a:lnSpc>
              <a:defRPr sz="3000">
                <a:solidFill>
                  <a:srgbClr val="FF2600"/>
                </a:solidFill>
                <a:latin typeface="Helvetica Neue"/>
                <a:ea typeface="Helvetica Neue"/>
                <a:cs typeface="Helvetica Neue"/>
                <a:sym typeface="Helvetica Neue"/>
              </a:defRPr>
            </a:lvl1pPr>
          </a:lstStyle>
          <a:p>
            <a:r>
              <a:t>Ch2</a:t>
            </a:r>
          </a:p>
        </p:txBody>
      </p:sp>
      <p:sp>
        <p:nvSpPr>
          <p:cNvPr id="11" name="Ch4">
            <a:extLst>
              <a:ext uri="{FF2B5EF4-FFF2-40B4-BE49-F238E27FC236}">
                <a16:creationId xmlns:a16="http://schemas.microsoft.com/office/drawing/2014/main" id="{BAF20C90-89D8-064F-AC6F-C424F687314E}"/>
              </a:ext>
            </a:extLst>
          </p:cNvPr>
          <p:cNvSpPr txBox="1"/>
          <p:nvPr/>
        </p:nvSpPr>
        <p:spPr>
          <a:xfrm>
            <a:off x="12547488" y="1991225"/>
            <a:ext cx="813055" cy="548133"/>
          </a:xfrm>
          <a:prstGeom prst="rect">
            <a:avLst/>
          </a:prstGeom>
          <a:solidFill>
            <a:srgbClr val="FFFFFF">
              <a:alpha val="6859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lnSpc>
                <a:spcPct val="100000"/>
              </a:lnSpc>
              <a:defRPr sz="3000">
                <a:solidFill>
                  <a:srgbClr val="FF2600"/>
                </a:solidFill>
                <a:latin typeface="Helvetica Neue"/>
                <a:ea typeface="Helvetica Neue"/>
                <a:cs typeface="Helvetica Neue"/>
                <a:sym typeface="Helvetica Neue"/>
              </a:defRPr>
            </a:lvl1pPr>
          </a:lstStyle>
          <a:p>
            <a:r>
              <a:t>Ch4</a:t>
            </a:r>
          </a:p>
        </p:txBody>
      </p:sp>
      <p:sp>
        <p:nvSpPr>
          <p:cNvPr id="12" name="Ch6">
            <a:extLst>
              <a:ext uri="{FF2B5EF4-FFF2-40B4-BE49-F238E27FC236}">
                <a16:creationId xmlns:a16="http://schemas.microsoft.com/office/drawing/2014/main" id="{6E5108A5-C545-9D4E-8D58-3A3B8F160F29}"/>
              </a:ext>
            </a:extLst>
          </p:cNvPr>
          <p:cNvSpPr txBox="1"/>
          <p:nvPr/>
        </p:nvSpPr>
        <p:spPr>
          <a:xfrm>
            <a:off x="18627439" y="1991225"/>
            <a:ext cx="813055" cy="548133"/>
          </a:xfrm>
          <a:prstGeom prst="rect">
            <a:avLst/>
          </a:prstGeom>
          <a:solidFill>
            <a:srgbClr val="FFFFFF">
              <a:alpha val="6859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lnSpc>
                <a:spcPct val="100000"/>
              </a:lnSpc>
              <a:defRPr sz="3000">
                <a:solidFill>
                  <a:srgbClr val="FF2600"/>
                </a:solidFill>
                <a:latin typeface="Helvetica Neue"/>
                <a:ea typeface="Helvetica Neue"/>
                <a:cs typeface="Helvetica Neue"/>
                <a:sym typeface="Helvetica Neue"/>
              </a:defRPr>
            </a:lvl1pPr>
          </a:lstStyle>
          <a:p>
            <a:r>
              <a:t>Ch6</a:t>
            </a:r>
          </a:p>
        </p:txBody>
      </p:sp>
      <p:pic>
        <p:nvPicPr>
          <p:cNvPr id="13" name="Extrema_DNL.png" descr="Extrema_DNL.png">
            <a:extLst>
              <a:ext uri="{FF2B5EF4-FFF2-40B4-BE49-F238E27FC236}">
                <a16:creationId xmlns:a16="http://schemas.microsoft.com/office/drawing/2014/main" id="{9983AE4A-47BF-6640-885E-9B9A7BAEA041}"/>
              </a:ext>
            </a:extLst>
          </p:cNvPr>
          <p:cNvPicPr>
            <a:picLocks noChangeAspect="1"/>
          </p:cNvPicPr>
          <p:nvPr/>
        </p:nvPicPr>
        <p:blipFill>
          <a:blip r:embed="rId6"/>
          <a:stretch>
            <a:fillRect/>
          </a:stretch>
        </p:blipFill>
        <p:spPr>
          <a:xfrm>
            <a:off x="771697" y="7231152"/>
            <a:ext cx="7178829" cy="5384122"/>
          </a:xfrm>
          <a:prstGeom prst="rect">
            <a:avLst/>
          </a:prstGeom>
          <a:ln w="12700">
            <a:miter lim="400000"/>
          </a:ln>
        </p:spPr>
      </p:pic>
      <p:sp>
        <p:nvSpPr>
          <p:cNvPr id="14" name="Extrema DNL for each ADC channel">
            <a:extLst>
              <a:ext uri="{FF2B5EF4-FFF2-40B4-BE49-F238E27FC236}">
                <a16:creationId xmlns:a16="http://schemas.microsoft.com/office/drawing/2014/main" id="{60848E4B-FB87-484D-8D25-771350E6DF08}"/>
              </a:ext>
            </a:extLst>
          </p:cNvPr>
          <p:cNvSpPr txBox="1"/>
          <p:nvPr/>
        </p:nvSpPr>
        <p:spPr>
          <a:xfrm>
            <a:off x="1401276" y="7205923"/>
            <a:ext cx="6211444" cy="548133"/>
          </a:xfrm>
          <a:prstGeom prst="rect">
            <a:avLst/>
          </a:prstGeom>
          <a:solidFill>
            <a:srgbClr val="FFFFFF">
              <a:alpha val="6859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lnSpc>
                <a:spcPct val="100000"/>
              </a:lnSpc>
              <a:defRPr sz="3000">
                <a:solidFill>
                  <a:srgbClr val="FF2600"/>
                </a:solidFill>
                <a:latin typeface="Helvetica Neue"/>
                <a:ea typeface="Helvetica Neue"/>
                <a:cs typeface="Helvetica Neue"/>
                <a:sym typeface="Helvetica Neue"/>
              </a:defRPr>
            </a:lvl1pPr>
          </a:lstStyle>
          <a:p>
            <a:r>
              <a:t>Extrema DNL for each ADC channel</a:t>
            </a:r>
          </a:p>
        </p:txBody>
      </p:sp>
      <p:pic>
        <p:nvPicPr>
          <p:cNvPr id="15" name="DNL_Sinusoid_147kHz_Diff_NomVREFPN_1M_ch0.png" descr="DNL_Sinusoid_147kHz_Diff_NomVREFPN_1M_ch0.png">
            <a:extLst>
              <a:ext uri="{FF2B5EF4-FFF2-40B4-BE49-F238E27FC236}">
                <a16:creationId xmlns:a16="http://schemas.microsoft.com/office/drawing/2014/main" id="{91C4D4E7-C30C-F043-BBCC-CBC57A21C6C3}"/>
              </a:ext>
            </a:extLst>
          </p:cNvPr>
          <p:cNvPicPr>
            <a:picLocks noChangeAspect="1"/>
          </p:cNvPicPr>
          <p:nvPr/>
        </p:nvPicPr>
        <p:blipFill>
          <a:blip r:embed="rId7"/>
          <a:stretch>
            <a:fillRect/>
          </a:stretch>
        </p:blipFill>
        <p:spPr>
          <a:xfrm>
            <a:off x="16144830" y="7754456"/>
            <a:ext cx="6350001" cy="4762501"/>
          </a:xfrm>
          <a:prstGeom prst="rect">
            <a:avLst/>
          </a:prstGeom>
          <a:ln w="12700">
            <a:miter lim="400000"/>
          </a:ln>
        </p:spPr>
      </p:pic>
      <p:pic>
        <p:nvPicPr>
          <p:cNvPr id="16" name="Extrema_INL.png" descr="Extrema_INL.png">
            <a:extLst>
              <a:ext uri="{FF2B5EF4-FFF2-40B4-BE49-F238E27FC236}">
                <a16:creationId xmlns:a16="http://schemas.microsoft.com/office/drawing/2014/main" id="{E984DCF6-7D32-5448-AB34-8C5527FD03F7}"/>
              </a:ext>
            </a:extLst>
          </p:cNvPr>
          <p:cNvPicPr>
            <a:picLocks noChangeAspect="1"/>
          </p:cNvPicPr>
          <p:nvPr/>
        </p:nvPicPr>
        <p:blipFill>
          <a:blip r:embed="rId8"/>
          <a:stretch>
            <a:fillRect/>
          </a:stretch>
        </p:blipFill>
        <p:spPr>
          <a:xfrm>
            <a:off x="8230991" y="7311004"/>
            <a:ext cx="6941270" cy="5205953"/>
          </a:xfrm>
          <a:prstGeom prst="rect">
            <a:avLst/>
          </a:prstGeom>
          <a:ln w="12700">
            <a:miter lim="400000"/>
          </a:ln>
        </p:spPr>
      </p:pic>
      <p:sp>
        <p:nvSpPr>
          <p:cNvPr id="17" name="Extrema INL for each ADC channel">
            <a:extLst>
              <a:ext uri="{FF2B5EF4-FFF2-40B4-BE49-F238E27FC236}">
                <a16:creationId xmlns:a16="http://schemas.microsoft.com/office/drawing/2014/main" id="{C750FB54-20F0-3E4D-99C1-D54ED8EEB152}"/>
              </a:ext>
            </a:extLst>
          </p:cNvPr>
          <p:cNvSpPr txBox="1"/>
          <p:nvPr/>
        </p:nvSpPr>
        <p:spPr>
          <a:xfrm>
            <a:off x="8680677" y="7205923"/>
            <a:ext cx="6041899" cy="548133"/>
          </a:xfrm>
          <a:prstGeom prst="rect">
            <a:avLst/>
          </a:prstGeom>
          <a:solidFill>
            <a:srgbClr val="FFFFFF">
              <a:alpha val="6859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lnSpc>
                <a:spcPct val="100000"/>
              </a:lnSpc>
              <a:defRPr sz="3000">
                <a:solidFill>
                  <a:srgbClr val="FF2600"/>
                </a:solidFill>
                <a:latin typeface="Helvetica Neue"/>
                <a:ea typeface="Helvetica Neue"/>
                <a:cs typeface="Helvetica Neue"/>
                <a:sym typeface="Helvetica Neue"/>
              </a:defRPr>
            </a:lvl1pPr>
          </a:lstStyle>
          <a:p>
            <a:r>
              <a:t>Extrema INL for each ADC channel</a:t>
            </a:r>
          </a:p>
        </p:txBody>
      </p:sp>
      <p:sp>
        <p:nvSpPr>
          <p:cNvPr id="18" name="Standard deviation of DNL for each ADC channel">
            <a:extLst>
              <a:ext uri="{FF2B5EF4-FFF2-40B4-BE49-F238E27FC236}">
                <a16:creationId xmlns:a16="http://schemas.microsoft.com/office/drawing/2014/main" id="{268D2581-7C79-AE46-8CE3-1BA876C4CD2B}"/>
              </a:ext>
            </a:extLst>
          </p:cNvPr>
          <p:cNvSpPr txBox="1"/>
          <p:nvPr/>
        </p:nvSpPr>
        <p:spPr>
          <a:xfrm>
            <a:off x="15276785" y="7231323"/>
            <a:ext cx="8455534" cy="548133"/>
          </a:xfrm>
          <a:prstGeom prst="rect">
            <a:avLst/>
          </a:prstGeom>
          <a:solidFill>
            <a:srgbClr val="FFFFFF">
              <a:alpha val="6859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lnSpc>
                <a:spcPct val="100000"/>
              </a:lnSpc>
              <a:defRPr sz="3000">
                <a:solidFill>
                  <a:srgbClr val="FF2600"/>
                </a:solidFill>
                <a:latin typeface="Helvetica Neue"/>
                <a:ea typeface="Helvetica Neue"/>
                <a:cs typeface="Helvetica Neue"/>
                <a:sym typeface="Helvetica Neue"/>
              </a:defRPr>
            </a:lvl1pPr>
          </a:lstStyle>
          <a:p>
            <a:r>
              <a:t>Standard deviation of DNL for each ADC channel</a:t>
            </a:r>
          </a:p>
        </p:txBody>
      </p:sp>
    </p:spTree>
    <p:extLst>
      <p:ext uri="{BB962C8B-B14F-4D97-AF65-F5344CB8AC3E}">
        <p14:creationId xmlns:p14="http://schemas.microsoft.com/office/powerpoint/2010/main" val="126615896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439EF-7048-3D4B-B79B-3F37980D94F0}"/>
              </a:ext>
            </a:extLst>
          </p:cNvPr>
          <p:cNvSpPr>
            <a:spLocks noGrp="1"/>
          </p:cNvSpPr>
          <p:nvPr>
            <p:ph type="title"/>
          </p:nvPr>
        </p:nvSpPr>
        <p:spPr/>
        <p:txBody>
          <a:bodyPr>
            <a:normAutofit fontScale="90000"/>
          </a:bodyPr>
          <a:lstStyle/>
          <a:p>
            <a:r>
              <a:rPr lang="en-US" dirty="0"/>
              <a:t>Monitoring parameters</a:t>
            </a:r>
          </a:p>
        </p:txBody>
      </p:sp>
      <p:sp>
        <p:nvSpPr>
          <p:cNvPr id="4" name="Slide Number Placeholder 3">
            <a:extLst>
              <a:ext uri="{FF2B5EF4-FFF2-40B4-BE49-F238E27FC236}">
                <a16:creationId xmlns:a16="http://schemas.microsoft.com/office/drawing/2014/main" id="{E1AEA6E3-9C2D-5249-8A02-38D16680857A}"/>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5" name="Dynamic linearity: effective number of bits (ENOB)…">
            <a:extLst>
              <a:ext uri="{FF2B5EF4-FFF2-40B4-BE49-F238E27FC236}">
                <a16:creationId xmlns:a16="http://schemas.microsoft.com/office/drawing/2014/main" id="{9B8F68F3-42FC-154F-8D2C-037EEADD1230}"/>
              </a:ext>
            </a:extLst>
          </p:cNvPr>
          <p:cNvSpPr txBox="1">
            <a:spLocks noGrp="1"/>
          </p:cNvSpPr>
          <p:nvPr>
            <p:ph type="body" sz="quarter" idx="1"/>
          </p:nvPr>
        </p:nvSpPr>
        <p:spPr>
          <a:xfrm>
            <a:off x="952500" y="2251150"/>
            <a:ext cx="22479000" cy="2733525"/>
          </a:xfrm>
          <a:prstGeom prst="rect">
            <a:avLst/>
          </a:prstGeom>
        </p:spPr>
        <p:txBody>
          <a:bodyPr/>
          <a:lstStyle/>
          <a:p>
            <a:pPr marL="500062" indent="-500062" defTabSz="665440">
              <a:spcBef>
                <a:spcPts val="3100"/>
              </a:spcBef>
              <a:defRPr sz="4050"/>
            </a:pPr>
            <a:r>
              <a:rPr dirty="0"/>
              <a:t>Dynamic linearity: effective number of bits (ENOB)</a:t>
            </a:r>
          </a:p>
          <a:p>
            <a:pPr marL="908054" lvl="1" indent="-548009" defTabSz="665440">
              <a:spcBef>
                <a:spcPts val="3100"/>
              </a:spcBef>
              <a:defRPr sz="3725"/>
            </a:pPr>
            <a:r>
              <a:rPr dirty="0"/>
              <a:t>It’s the ratio of the input signal amplitude to the rms sum of all other spectral components</a:t>
            </a:r>
          </a:p>
          <a:p>
            <a:pPr marL="908054" lvl="1" indent="-548009" defTabSz="665440">
              <a:spcBef>
                <a:spcPts val="3100"/>
              </a:spcBef>
              <a:defRPr sz="3725"/>
            </a:pPr>
            <a:r>
              <a:rPr dirty="0"/>
              <a:t>It’s a measure of the combination of nonlinearity and noise</a:t>
            </a:r>
          </a:p>
        </p:txBody>
      </p:sp>
      <p:pic>
        <p:nvPicPr>
          <p:cNvPr id="6" name="FFT_Ch0_2021-08-31_10-30-20.pdf" descr="FFT_Ch0_2021-08-31_10-30-20.pdf">
            <a:extLst>
              <a:ext uri="{FF2B5EF4-FFF2-40B4-BE49-F238E27FC236}">
                <a16:creationId xmlns:a16="http://schemas.microsoft.com/office/drawing/2014/main" id="{2CE21365-CBDB-414A-AAF5-A51D0C4B5D6F}"/>
              </a:ext>
            </a:extLst>
          </p:cNvPr>
          <p:cNvPicPr>
            <a:picLocks noChangeAspect="1"/>
          </p:cNvPicPr>
          <p:nvPr/>
        </p:nvPicPr>
        <p:blipFill>
          <a:blip r:embed="rId2"/>
          <a:stretch>
            <a:fillRect/>
          </a:stretch>
        </p:blipFill>
        <p:spPr>
          <a:xfrm>
            <a:off x="12284482" y="5459864"/>
            <a:ext cx="9313334" cy="6985001"/>
          </a:xfrm>
          <a:prstGeom prst="rect">
            <a:avLst/>
          </a:prstGeom>
          <a:ln w="12700">
            <a:miter lim="400000"/>
          </a:ln>
        </p:spPr>
      </p:pic>
      <p:pic>
        <p:nvPicPr>
          <p:cNvPr id="7" name="Fit_Ch0_2021-08-31_103006.pdf" descr="Fit_Ch0_2021-08-31_103006.pdf">
            <a:extLst>
              <a:ext uri="{FF2B5EF4-FFF2-40B4-BE49-F238E27FC236}">
                <a16:creationId xmlns:a16="http://schemas.microsoft.com/office/drawing/2014/main" id="{7C09698D-8D89-2A4E-AC19-650403FC835D}"/>
              </a:ext>
            </a:extLst>
          </p:cNvPr>
          <p:cNvPicPr>
            <a:picLocks noChangeAspect="1"/>
          </p:cNvPicPr>
          <p:nvPr/>
        </p:nvPicPr>
        <p:blipFill>
          <a:blip r:embed="rId3"/>
          <a:stretch>
            <a:fillRect/>
          </a:stretch>
        </p:blipFill>
        <p:spPr>
          <a:xfrm>
            <a:off x="2280079" y="5459864"/>
            <a:ext cx="9313334" cy="6985001"/>
          </a:xfrm>
          <a:prstGeom prst="rect">
            <a:avLst/>
          </a:prstGeom>
          <a:ln w="12700">
            <a:miter lim="400000"/>
          </a:ln>
        </p:spPr>
      </p:pic>
    </p:spTree>
    <p:extLst>
      <p:ext uri="{BB962C8B-B14F-4D97-AF65-F5344CB8AC3E}">
        <p14:creationId xmlns:p14="http://schemas.microsoft.com/office/powerpoint/2010/main" val="410848491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7DE58A-121F-284E-9874-C98C93B850FC}"/>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5" name="Title 1">
            <a:extLst>
              <a:ext uri="{FF2B5EF4-FFF2-40B4-BE49-F238E27FC236}">
                <a16:creationId xmlns:a16="http://schemas.microsoft.com/office/drawing/2014/main" id="{DC40C559-FC9C-5843-9A62-CCDA892FC558}"/>
              </a:ext>
            </a:extLst>
          </p:cNvPr>
          <p:cNvSpPr>
            <a:spLocks noGrp="1"/>
          </p:cNvSpPr>
          <p:nvPr>
            <p:ph type="title"/>
          </p:nvPr>
        </p:nvSpPr>
        <p:spPr>
          <a:xfrm>
            <a:off x="952500" y="330200"/>
            <a:ext cx="22479000" cy="1324178"/>
          </a:xfrm>
        </p:spPr>
        <p:txBody>
          <a:bodyPr>
            <a:normAutofit fontScale="90000"/>
          </a:bodyPr>
          <a:lstStyle/>
          <a:p>
            <a:r>
              <a:rPr lang="en-US" dirty="0" err="1"/>
              <a:t>LArASIC</a:t>
            </a:r>
            <a:r>
              <a:rPr lang="en-US" dirty="0"/>
              <a:t> Lifetime study</a:t>
            </a:r>
          </a:p>
        </p:txBody>
      </p:sp>
      <p:sp>
        <p:nvSpPr>
          <p:cNvPr id="6" name="ColdADC_P2 is a 16-channel, 12-bit, 2 MS/s digitizer…">
            <a:extLst>
              <a:ext uri="{FF2B5EF4-FFF2-40B4-BE49-F238E27FC236}">
                <a16:creationId xmlns:a16="http://schemas.microsoft.com/office/drawing/2014/main" id="{70CD8768-0628-A14F-AB06-3AE168AB7FD6}"/>
              </a:ext>
            </a:extLst>
          </p:cNvPr>
          <p:cNvSpPr txBox="1">
            <a:spLocks noGrp="1"/>
          </p:cNvSpPr>
          <p:nvPr>
            <p:ph type="body" idx="1"/>
          </p:nvPr>
        </p:nvSpPr>
        <p:spPr>
          <a:xfrm>
            <a:off x="952499" y="1654378"/>
            <a:ext cx="22478999" cy="3000749"/>
          </a:xfrm>
          <a:prstGeom prst="rect">
            <a:avLst/>
          </a:prstGeom>
        </p:spPr>
        <p:txBody>
          <a:bodyPr>
            <a:normAutofit fontScale="92500" lnSpcReduction="10000"/>
          </a:bodyPr>
          <a:lstStyle/>
          <a:p>
            <a:pPr marL="475368" indent="-475368" defTabSz="632579">
              <a:spcBef>
                <a:spcPts val="3000"/>
              </a:spcBef>
              <a:defRPr sz="3850"/>
            </a:pPr>
            <a:r>
              <a:rPr lang="en-US" sz="4000" dirty="0"/>
              <a:t>The remaining mechanism that may affect the lifetime of CMOS devices at cryogenic temperature is the degradation (aging) due to channel hot carrier effects (HCE)</a:t>
            </a:r>
          </a:p>
          <a:p>
            <a:pPr marL="475368" indent="-475368" defTabSz="632579">
              <a:spcBef>
                <a:spcPts val="3000"/>
              </a:spcBef>
              <a:defRPr sz="3850"/>
            </a:pPr>
            <a:r>
              <a:rPr lang="en-US" sz="4000" b="1" dirty="0" err="1"/>
              <a:t>LArASIC</a:t>
            </a:r>
            <a:r>
              <a:rPr lang="en-US" sz="4000" b="1" dirty="0"/>
              <a:t> is designed for long lifetime at cryogenic temperatures</a:t>
            </a:r>
          </a:p>
          <a:p>
            <a:pPr marL="979062" lvl="1" indent="-475368" defTabSz="632579">
              <a:spcBef>
                <a:spcPts val="3000"/>
              </a:spcBef>
              <a:defRPr sz="3850"/>
            </a:pPr>
            <a:r>
              <a:rPr lang="en-US" sz="3600" dirty="0"/>
              <a:t>Low voltage and current in each transistor</a:t>
            </a:r>
          </a:p>
        </p:txBody>
      </p:sp>
      <p:pic>
        <p:nvPicPr>
          <p:cNvPr id="7" name="Picture 6">
            <a:extLst>
              <a:ext uri="{FF2B5EF4-FFF2-40B4-BE49-F238E27FC236}">
                <a16:creationId xmlns:a16="http://schemas.microsoft.com/office/drawing/2014/main" id="{B8432ADB-120B-8A46-8408-08ADB1B4679D}"/>
              </a:ext>
            </a:extLst>
          </p:cNvPr>
          <p:cNvPicPr>
            <a:picLocks noChangeAspect="1"/>
          </p:cNvPicPr>
          <p:nvPr/>
        </p:nvPicPr>
        <p:blipFill>
          <a:blip r:embed="rId3"/>
          <a:stretch>
            <a:fillRect/>
          </a:stretch>
        </p:blipFill>
        <p:spPr>
          <a:xfrm>
            <a:off x="3009899" y="4805294"/>
            <a:ext cx="11121737" cy="7973881"/>
          </a:xfrm>
          <a:prstGeom prst="rect">
            <a:avLst/>
          </a:prstGeom>
        </p:spPr>
      </p:pic>
      <p:sp>
        <p:nvSpPr>
          <p:cNvPr id="8" name="Rectangle 7">
            <a:extLst>
              <a:ext uri="{FF2B5EF4-FFF2-40B4-BE49-F238E27FC236}">
                <a16:creationId xmlns:a16="http://schemas.microsoft.com/office/drawing/2014/main" id="{D12691FF-9837-CC49-A111-C8ABB3BA710D}"/>
              </a:ext>
            </a:extLst>
          </p:cNvPr>
          <p:cNvSpPr/>
          <p:nvPr/>
        </p:nvSpPr>
        <p:spPr>
          <a:xfrm>
            <a:off x="15230231" y="5281943"/>
            <a:ext cx="6143870" cy="7296228"/>
          </a:xfrm>
          <a:prstGeom prst="rect">
            <a:avLst/>
          </a:prstGeom>
        </p:spPr>
        <p:txBody>
          <a:bodyPr wrap="square">
            <a:spAutoFit/>
          </a:bodyPr>
          <a:lstStyle/>
          <a:p>
            <a:r>
              <a:rPr lang="en-US" sz="3400" dirty="0">
                <a:latin typeface="Helvetica" pitchFamily="2" charset="0"/>
              </a:rPr>
              <a:t>To alleviate the lifetime risk,</a:t>
            </a:r>
            <a:r>
              <a:rPr lang="en-US" sz="3400" b="1" dirty="0">
                <a:solidFill>
                  <a:srgbClr val="E95125"/>
                </a:solidFill>
                <a:latin typeface="Helvetica" pitchFamily="2" charset="0"/>
              </a:rPr>
              <a:t> custom ASIC should be designed for one or two orders of magnitude longer lifetime than 30 years</a:t>
            </a:r>
          </a:p>
          <a:p>
            <a:endParaRPr lang="en-US" sz="3400" b="1" dirty="0">
              <a:solidFill>
                <a:srgbClr val="E95125"/>
              </a:solidFill>
              <a:latin typeface="Helvetica" pitchFamily="2" charset="0"/>
              <a:cs typeface="Calibri" panose="020F0502020204030204" pitchFamily="34" charset="0"/>
            </a:endParaRPr>
          </a:p>
          <a:p>
            <a:r>
              <a:rPr lang="en-US" sz="3400" b="1" dirty="0">
                <a:solidFill>
                  <a:srgbClr val="E95125"/>
                </a:solidFill>
                <a:latin typeface="Helvetica" pitchFamily="2" charset="0"/>
                <a:cs typeface="Calibri" panose="020F0502020204030204" pitchFamily="34" charset="0"/>
              </a:rPr>
              <a:t>Any transistor falling in the region </a:t>
            </a:r>
            <a:r>
              <a:rPr lang="en-US" sz="3400" b="1" dirty="0" err="1">
                <a:solidFill>
                  <a:srgbClr val="E95125"/>
                </a:solidFill>
                <a:latin typeface="Helvetica" pitchFamily="2" charset="0"/>
                <a:cs typeface="Calibri" panose="020F0502020204030204" pitchFamily="34" charset="0"/>
              </a:rPr>
              <a:t>V</a:t>
            </a:r>
            <a:r>
              <a:rPr lang="en-US" sz="3400" b="1" baseline="-25000" dirty="0" err="1">
                <a:solidFill>
                  <a:srgbClr val="E95125"/>
                </a:solidFill>
                <a:latin typeface="Helvetica" pitchFamily="2" charset="0"/>
                <a:cs typeface="Calibri" panose="020F0502020204030204" pitchFamily="34" charset="0"/>
              </a:rPr>
              <a:t>ds</a:t>
            </a:r>
            <a:r>
              <a:rPr lang="en-US" sz="3400" b="1" dirty="0">
                <a:solidFill>
                  <a:srgbClr val="E95125"/>
                </a:solidFill>
                <a:latin typeface="Helvetica" pitchFamily="2" charset="0"/>
                <a:cs typeface="Calibri" panose="020F0502020204030204" pitchFamily="34" charset="0"/>
              </a:rPr>
              <a:t> &lt;1.5 V and </a:t>
            </a:r>
            <a:r>
              <a:rPr lang="en-US" sz="3400" b="1" dirty="0" err="1">
                <a:solidFill>
                  <a:srgbClr val="E95125"/>
                </a:solidFill>
                <a:latin typeface="Helvetica" pitchFamily="2" charset="0"/>
                <a:cs typeface="Calibri" panose="020F0502020204030204" pitchFamily="34" charset="0"/>
              </a:rPr>
              <a:t>I</a:t>
            </a:r>
            <a:r>
              <a:rPr lang="en-US" sz="3400" b="1" baseline="-25000" dirty="0" err="1">
                <a:solidFill>
                  <a:srgbClr val="E95125"/>
                </a:solidFill>
                <a:latin typeface="Helvetica" pitchFamily="2" charset="0"/>
                <a:cs typeface="Calibri" panose="020F0502020204030204" pitchFamily="34" charset="0"/>
              </a:rPr>
              <a:t>sub</a:t>
            </a:r>
            <a:r>
              <a:rPr lang="en-US" sz="3400" b="1" dirty="0">
                <a:solidFill>
                  <a:srgbClr val="E95125"/>
                </a:solidFill>
                <a:latin typeface="Helvetica" pitchFamily="2" charset="0"/>
                <a:cs typeface="Calibri" panose="020F0502020204030204" pitchFamily="34" charset="0"/>
              </a:rPr>
              <a:t>/W &lt; 10</a:t>
            </a:r>
            <a:r>
              <a:rPr lang="en-US" sz="3400" b="1" baseline="30000" dirty="0">
                <a:solidFill>
                  <a:srgbClr val="E95125"/>
                </a:solidFill>
                <a:latin typeface="Helvetica" pitchFamily="2" charset="0"/>
                <a:cs typeface="Calibri" panose="020F0502020204030204" pitchFamily="34" charset="0"/>
              </a:rPr>
              <a:t>-9</a:t>
            </a:r>
            <a:r>
              <a:rPr lang="en-US" sz="3400" b="1" dirty="0">
                <a:solidFill>
                  <a:srgbClr val="E95125"/>
                </a:solidFill>
                <a:latin typeface="Helvetica" pitchFamily="2" charset="0"/>
                <a:cs typeface="Calibri" panose="020F0502020204030204" pitchFamily="34" charset="0"/>
              </a:rPr>
              <a:t> A/m should  have a very long lifetime</a:t>
            </a:r>
          </a:p>
          <a:p>
            <a:endParaRPr lang="en-US" sz="3000" b="1" dirty="0">
              <a:solidFill>
                <a:srgbClr val="E95125"/>
              </a:solidFill>
              <a:latin typeface="Helvetica" pitchFamily="2" charset="0"/>
              <a:cs typeface="Calibri" panose="020F0502020204030204" pitchFamily="34" charset="0"/>
            </a:endParaRPr>
          </a:p>
          <a:p>
            <a:r>
              <a:rPr lang="en-US" sz="2500" dirty="0">
                <a:latin typeface="Helvetica" pitchFamily="2" charset="0"/>
              </a:rPr>
              <a:t>S. Li, et al, “</a:t>
            </a:r>
            <a:r>
              <a:rPr lang="en-US" sz="2500" dirty="0" err="1">
                <a:latin typeface="Helvetica" pitchFamily="2" charset="0"/>
              </a:rPr>
              <a:t>LAr</a:t>
            </a:r>
            <a:r>
              <a:rPr lang="en-US" sz="2500" dirty="0">
                <a:latin typeface="Helvetica" pitchFamily="2" charset="0"/>
              </a:rPr>
              <a:t> TPC Electronics CMOS Lifetime at 300K and 77K and Reliability under Thermal Cycling,” IEEE Transactions on Nuclear Science, Volume: 60, Issue: 6, Part: 2, Pages: 4737-4743 (2013)</a:t>
            </a:r>
            <a:endParaRPr lang="en-US" sz="2500" b="1" dirty="0">
              <a:solidFill>
                <a:srgbClr val="E95125"/>
              </a:solidFill>
              <a:latin typeface="Helvetica" pitchFamily="2" charset="0"/>
              <a:cs typeface="Calibri" panose="020F0502020204030204" pitchFamily="34" charset="0"/>
            </a:endParaRPr>
          </a:p>
        </p:txBody>
      </p:sp>
    </p:spTree>
    <p:extLst>
      <p:ext uri="{BB962C8B-B14F-4D97-AF65-F5344CB8AC3E}">
        <p14:creationId xmlns:p14="http://schemas.microsoft.com/office/powerpoint/2010/main" val="331902424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12D40F-C8AE-6742-94CA-10275F1ECA00}"/>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5" name="Title 1">
            <a:extLst>
              <a:ext uri="{FF2B5EF4-FFF2-40B4-BE49-F238E27FC236}">
                <a16:creationId xmlns:a16="http://schemas.microsoft.com/office/drawing/2014/main" id="{2E39BB88-0CF8-E64B-B922-327B9E2F1854}"/>
              </a:ext>
            </a:extLst>
          </p:cNvPr>
          <p:cNvSpPr>
            <a:spLocks noGrp="1"/>
          </p:cNvSpPr>
          <p:nvPr>
            <p:ph type="title"/>
          </p:nvPr>
        </p:nvSpPr>
        <p:spPr>
          <a:xfrm>
            <a:off x="952500" y="330200"/>
            <a:ext cx="22479000" cy="1324178"/>
          </a:xfrm>
        </p:spPr>
        <p:txBody>
          <a:bodyPr>
            <a:normAutofit fontScale="90000"/>
          </a:bodyPr>
          <a:lstStyle/>
          <a:p>
            <a:r>
              <a:rPr lang="en-US" dirty="0" err="1"/>
              <a:t>LArASIC</a:t>
            </a:r>
            <a:r>
              <a:rPr lang="en-US" dirty="0"/>
              <a:t> Lifetime study</a:t>
            </a:r>
          </a:p>
        </p:txBody>
      </p:sp>
      <p:sp>
        <p:nvSpPr>
          <p:cNvPr id="6" name="Text Placeholder 2">
            <a:extLst>
              <a:ext uri="{FF2B5EF4-FFF2-40B4-BE49-F238E27FC236}">
                <a16:creationId xmlns:a16="http://schemas.microsoft.com/office/drawing/2014/main" id="{97581375-03D8-0A45-90F7-AAA01CC3023B}"/>
              </a:ext>
            </a:extLst>
          </p:cNvPr>
          <p:cNvSpPr>
            <a:spLocks noGrp="1"/>
          </p:cNvSpPr>
          <p:nvPr>
            <p:ph type="body" idx="1"/>
          </p:nvPr>
        </p:nvSpPr>
        <p:spPr>
          <a:xfrm>
            <a:off x="952500" y="1739975"/>
            <a:ext cx="22479000" cy="6874636"/>
          </a:xfrm>
        </p:spPr>
        <p:txBody>
          <a:bodyPr>
            <a:normAutofit fontScale="62500" lnSpcReduction="20000"/>
          </a:bodyPr>
          <a:lstStyle/>
          <a:p>
            <a:pPr algn="just">
              <a:lnSpc>
                <a:spcPct val="120000"/>
              </a:lnSpc>
              <a:spcBef>
                <a:spcPts val="300"/>
              </a:spcBef>
            </a:pPr>
            <a:r>
              <a:rPr lang="en-US" sz="5400" dirty="0" err="1">
                <a:latin typeface="Helvetica" pitchFamily="2" charset="0"/>
              </a:rPr>
              <a:t>LArASIC</a:t>
            </a:r>
            <a:r>
              <a:rPr lang="en-US" sz="5400" dirty="0">
                <a:latin typeface="Helvetica" pitchFamily="2" charset="0"/>
              </a:rPr>
              <a:t> in </a:t>
            </a:r>
            <a:r>
              <a:rPr lang="en-US" sz="5400" dirty="0" err="1">
                <a:latin typeface="Helvetica" pitchFamily="2" charset="0"/>
              </a:rPr>
              <a:t>MicroBooNE</a:t>
            </a:r>
            <a:r>
              <a:rPr lang="en-US" sz="5400" dirty="0">
                <a:latin typeface="Helvetica" pitchFamily="2" charset="0"/>
              </a:rPr>
              <a:t>: </a:t>
            </a:r>
            <a:r>
              <a:rPr lang="en-US" sz="5400" b="1" dirty="0">
                <a:latin typeface="Helvetica" pitchFamily="2" charset="0"/>
              </a:rPr>
              <a:t>No observable change after seven years</a:t>
            </a:r>
          </a:p>
          <a:p>
            <a:pPr>
              <a:lnSpc>
                <a:spcPct val="120000"/>
              </a:lnSpc>
              <a:spcBef>
                <a:spcPts val="300"/>
              </a:spcBef>
            </a:pPr>
            <a:r>
              <a:rPr lang="en-US" sz="5400" dirty="0" err="1">
                <a:latin typeface="Helvetica" pitchFamily="2" charset="0"/>
              </a:rPr>
              <a:t>ProtoDUNE</a:t>
            </a:r>
            <a:r>
              <a:rPr lang="en-US" sz="5400" dirty="0">
                <a:latin typeface="Helvetica" pitchFamily="2" charset="0"/>
              </a:rPr>
              <a:t>-I (SP): No measurement degradation is observed over a year </a:t>
            </a:r>
          </a:p>
          <a:p>
            <a:pPr lvl="1">
              <a:lnSpc>
                <a:spcPct val="120000"/>
              </a:lnSpc>
              <a:spcBef>
                <a:spcPts val="300"/>
              </a:spcBef>
            </a:pPr>
            <a:r>
              <a:rPr lang="en-US" sz="5000" dirty="0">
                <a:latin typeface="Helvetica" pitchFamily="2" charset="0"/>
              </a:rPr>
              <a:t>The measured gain shift is around 0.13% and 0.4%RMS, with an excellent agreement between 2018 and 2019 (around 0.01% shift with 0.3% RMS)</a:t>
            </a:r>
          </a:p>
          <a:p>
            <a:pPr>
              <a:lnSpc>
                <a:spcPct val="120000"/>
              </a:lnSpc>
              <a:spcBef>
                <a:spcPts val="300"/>
              </a:spcBef>
            </a:pPr>
            <a:r>
              <a:rPr lang="en-US" sz="5400" dirty="0">
                <a:latin typeface="Helvetica" pitchFamily="2" charset="0"/>
              </a:rPr>
              <a:t>The lifetime study of </a:t>
            </a:r>
            <a:r>
              <a:rPr lang="en-US" sz="5400" dirty="0" err="1">
                <a:latin typeface="Helvetica" pitchFamily="2" charset="0"/>
              </a:rPr>
              <a:t>LArASIC</a:t>
            </a:r>
            <a:r>
              <a:rPr lang="en-US" sz="5400" dirty="0">
                <a:latin typeface="Helvetica" pitchFamily="2" charset="0"/>
              </a:rPr>
              <a:t> will take place in two different phases, the exploratory phase and the validation phase. Before that, we will need to prepare the test stand to make it suitable for lifetime study, which is the preparation phase. The most time and effort will focus on the exploratory phase, we will gain (or lose) confidence based on the test results in this phase. Validation phase will be useful to validate what we would learn in the exploratory phase, and collect more information to prepare for future review(s)</a:t>
            </a:r>
          </a:p>
          <a:p>
            <a:pPr lvl="1">
              <a:lnSpc>
                <a:spcPct val="120000"/>
              </a:lnSpc>
              <a:spcBef>
                <a:spcPts val="300"/>
              </a:spcBef>
            </a:pPr>
            <a:r>
              <a:rPr lang="en-US" sz="5400" b="1" dirty="0">
                <a:latin typeface="Helvetica" pitchFamily="2" charset="0"/>
              </a:rPr>
              <a:t>A P5 </a:t>
            </a:r>
            <a:r>
              <a:rPr lang="en-US" sz="5400" b="1" dirty="0" err="1">
                <a:latin typeface="Helvetica" pitchFamily="2" charset="0"/>
              </a:rPr>
              <a:t>LArASIC</a:t>
            </a:r>
            <a:r>
              <a:rPr lang="en-US" sz="5400" b="1" dirty="0">
                <a:latin typeface="Helvetica" pitchFamily="2" charset="0"/>
              </a:rPr>
              <a:t> was stressed at 3.0V over 300 hours in liquid nitrogen, no significant change in current drawn is observed.</a:t>
            </a:r>
            <a:r>
              <a:rPr lang="en-US" sz="5400" dirty="0">
                <a:latin typeface="Helvetica" pitchFamily="2" charset="0"/>
              </a:rPr>
              <a:t> </a:t>
            </a:r>
          </a:p>
        </p:txBody>
      </p:sp>
      <p:pic>
        <p:nvPicPr>
          <p:cNvPr id="7" name="Picture 6">
            <a:extLst>
              <a:ext uri="{FF2B5EF4-FFF2-40B4-BE49-F238E27FC236}">
                <a16:creationId xmlns:a16="http://schemas.microsoft.com/office/drawing/2014/main" id="{E8F6FE61-9028-354C-9310-3515E10E955B}"/>
              </a:ext>
            </a:extLst>
          </p:cNvPr>
          <p:cNvPicPr>
            <a:picLocks noChangeAspect="1"/>
          </p:cNvPicPr>
          <p:nvPr/>
        </p:nvPicPr>
        <p:blipFill>
          <a:blip r:embed="rId3"/>
          <a:stretch>
            <a:fillRect/>
          </a:stretch>
        </p:blipFill>
        <p:spPr>
          <a:xfrm>
            <a:off x="11984182" y="7090902"/>
            <a:ext cx="11239500" cy="5384367"/>
          </a:xfrm>
          <a:prstGeom prst="rect">
            <a:avLst/>
          </a:prstGeom>
        </p:spPr>
      </p:pic>
      <p:sp>
        <p:nvSpPr>
          <p:cNvPr id="8" name="TextBox 7">
            <a:extLst>
              <a:ext uri="{FF2B5EF4-FFF2-40B4-BE49-F238E27FC236}">
                <a16:creationId xmlns:a16="http://schemas.microsoft.com/office/drawing/2014/main" id="{75279D3D-E6C7-844A-AD11-51314B5179F5}"/>
              </a:ext>
            </a:extLst>
          </p:cNvPr>
          <p:cNvSpPr txBox="1"/>
          <p:nvPr/>
        </p:nvSpPr>
        <p:spPr>
          <a:xfrm>
            <a:off x="14943148" y="12471401"/>
            <a:ext cx="6284093" cy="370807"/>
          </a:xfrm>
          <a:prstGeom prst="rect">
            <a:avLst/>
          </a:prstGeom>
          <a:solidFill>
            <a:srgbClr val="FFFFFF">
              <a:alpha val="80000"/>
            </a:srgbClr>
          </a:solidFill>
        </p:spPr>
        <p:txBody>
          <a:bodyPr wrap="none" rtlCol="0">
            <a:spAutoFit/>
          </a:bodyPr>
          <a:lstStyle/>
          <a:p>
            <a:r>
              <a:rPr lang="en-US" sz="2000" dirty="0" err="1">
                <a:latin typeface="Helvetica" pitchFamily="2" charset="0"/>
              </a:rPr>
              <a:t>ProtoDUNE</a:t>
            </a:r>
            <a:r>
              <a:rPr lang="en-US" sz="2000" dirty="0">
                <a:latin typeface="Helvetica" pitchFamily="2" charset="0"/>
              </a:rPr>
              <a:t>-SP: Good reliability over a year operation</a:t>
            </a:r>
          </a:p>
        </p:txBody>
      </p:sp>
      <p:sp>
        <p:nvSpPr>
          <p:cNvPr id="9" name="Text Placeholder 2">
            <a:extLst>
              <a:ext uri="{FF2B5EF4-FFF2-40B4-BE49-F238E27FC236}">
                <a16:creationId xmlns:a16="http://schemas.microsoft.com/office/drawing/2014/main" id="{B39FC385-907F-354C-9DFD-536A98503443}"/>
              </a:ext>
            </a:extLst>
          </p:cNvPr>
          <p:cNvSpPr txBox="1">
            <a:spLocks/>
          </p:cNvSpPr>
          <p:nvPr/>
        </p:nvSpPr>
        <p:spPr>
          <a:xfrm>
            <a:off x="952500" y="7576028"/>
            <a:ext cx="11239500" cy="4895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ormAutofit fontScale="62500" lnSpcReduction="20000"/>
          </a:bodyPr>
          <a:lstStyle>
            <a:lvl1pPr marL="617361" marR="0" indent="-617361" algn="l" defTabSz="821531" rtl="0" latinLnBrk="0">
              <a:lnSpc>
                <a:spcPct val="100000"/>
              </a:lnSpc>
              <a:spcBef>
                <a:spcPts val="3900"/>
              </a:spcBef>
              <a:spcAft>
                <a:spcPts val="0"/>
              </a:spcAft>
              <a:buClrTx/>
              <a:buSzPct val="145000"/>
              <a:buFontTx/>
              <a:buChar char="•"/>
              <a:tabLst/>
              <a:defRPr sz="5000" b="0" i="0" u="none" strike="noStrike" cap="none" spc="0" baseline="0">
                <a:solidFill>
                  <a:srgbClr val="3C5A77"/>
                </a:solidFill>
                <a:uFillTx/>
                <a:latin typeface="Helvetica"/>
                <a:ea typeface="Helvetica"/>
                <a:cs typeface="Helvetica"/>
                <a:sym typeface="Helvetica"/>
              </a:defRPr>
            </a:lvl1pPr>
            <a:lvl2pPr marL="1121055" marR="0" indent="-676555" algn="l" defTabSz="821531" rtl="0" latinLnBrk="0">
              <a:lnSpc>
                <a:spcPct val="100000"/>
              </a:lnSpc>
              <a:spcBef>
                <a:spcPts val="3900"/>
              </a:spcBef>
              <a:spcAft>
                <a:spcPts val="0"/>
              </a:spcAft>
              <a:buClr>
                <a:srgbClr val="3C5A77"/>
              </a:buClr>
              <a:buSzPct val="145000"/>
              <a:buFontTx/>
              <a:buChar char="-"/>
              <a:tabLst/>
              <a:defRPr sz="4600" b="0" i="0" u="none" strike="noStrike" cap="none" spc="0" baseline="0">
                <a:solidFill>
                  <a:srgbClr val="3C5A77"/>
                </a:solidFill>
                <a:uFillTx/>
                <a:latin typeface="Helvetica"/>
                <a:ea typeface="Helvetica"/>
                <a:cs typeface="Helvetica"/>
                <a:sym typeface="Helvetica"/>
              </a:defRPr>
            </a:lvl2pPr>
            <a:lvl3pPr marL="1576585" marR="0" indent="-687585" algn="l" defTabSz="821531" rtl="0" latinLnBrk="0">
              <a:lnSpc>
                <a:spcPct val="100000"/>
              </a:lnSpc>
              <a:spcBef>
                <a:spcPts val="3900"/>
              </a:spcBef>
              <a:spcAft>
                <a:spcPts val="0"/>
              </a:spcAft>
              <a:buClrTx/>
              <a:buSzPct val="145000"/>
              <a:buFontTx/>
              <a:buChar char="•"/>
              <a:tabLst/>
              <a:defRPr sz="4400" b="0" i="0" u="none" strike="noStrike" cap="none" spc="0" baseline="0">
                <a:solidFill>
                  <a:srgbClr val="3C5A77"/>
                </a:solidFill>
                <a:uFillTx/>
                <a:latin typeface="Helvetica"/>
                <a:ea typeface="Helvetica"/>
                <a:cs typeface="Helvetica"/>
                <a:sym typeface="Helvetica"/>
              </a:defRPr>
            </a:lvl3pPr>
            <a:lvl4pPr marL="2033587" marR="0" indent="-700087" algn="l" defTabSz="821531" rtl="0" latinLnBrk="0">
              <a:lnSpc>
                <a:spcPct val="100000"/>
              </a:lnSpc>
              <a:spcBef>
                <a:spcPts val="3900"/>
              </a:spcBef>
              <a:spcAft>
                <a:spcPts val="0"/>
              </a:spcAft>
              <a:buClrTx/>
              <a:buSzPct val="145000"/>
              <a:buFontTx/>
              <a:buChar char="-"/>
              <a:tabLst/>
              <a:defRPr sz="4200" b="0" i="0" u="none" strike="noStrike" cap="none" spc="0" baseline="0">
                <a:solidFill>
                  <a:srgbClr val="3C5A77"/>
                </a:solidFill>
                <a:uFillTx/>
                <a:latin typeface="Helvetica"/>
                <a:ea typeface="Helvetica"/>
                <a:cs typeface="Helvetica"/>
                <a:sym typeface="Helvetica"/>
              </a:defRPr>
            </a:lvl4pPr>
            <a:lvl5pPr marL="2456656" marR="0" indent="-678656" algn="l" defTabSz="821531" rtl="0" latinLnBrk="0">
              <a:lnSpc>
                <a:spcPct val="100000"/>
              </a:lnSpc>
              <a:spcBef>
                <a:spcPts val="3900"/>
              </a:spcBef>
              <a:spcAft>
                <a:spcPts val="0"/>
              </a:spcAft>
              <a:buClrTx/>
              <a:buSzPct val="145000"/>
              <a:buFontTx/>
              <a:buChar char="•"/>
              <a:tabLst/>
              <a:defRPr sz="3800" b="0" i="0" u="none" strike="noStrike" cap="none" spc="0" baseline="0">
                <a:solidFill>
                  <a:srgbClr val="3C5A77"/>
                </a:solidFill>
                <a:uFillTx/>
                <a:latin typeface="Helvetica"/>
                <a:ea typeface="Helvetica"/>
                <a:cs typeface="Helvetica"/>
                <a:sym typeface="Helvetica"/>
              </a:defRPr>
            </a:lvl5pPr>
            <a:lvl6pPr marL="32269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6pPr>
            <a:lvl7pPr marL="37730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7pPr>
            <a:lvl8pPr marL="43191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8pPr>
            <a:lvl9pPr marL="4865254" marR="0" indent="-496454" algn="l" defTabSz="2438338" rtl="0" latinLnBrk="0">
              <a:lnSpc>
                <a:spcPct val="100000"/>
              </a:lnSpc>
              <a:spcBef>
                <a:spcPts val="2400"/>
              </a:spcBef>
              <a:spcAft>
                <a:spcPts val="0"/>
              </a:spcAft>
              <a:buClrTx/>
              <a:buSzPct val="150000"/>
              <a:buFontTx/>
              <a:buChar char="•"/>
              <a:tabLst/>
              <a:defRPr sz="4000" b="0" i="0" u="none" strike="noStrike" cap="none" spc="0" baseline="0">
                <a:solidFill>
                  <a:srgbClr val="000000"/>
                </a:solidFill>
                <a:uFillTx/>
                <a:latin typeface="Times New Roman"/>
                <a:ea typeface="Times New Roman"/>
                <a:cs typeface="Times New Roman"/>
                <a:sym typeface="Times New Roman"/>
              </a:defRPr>
            </a:lvl9pPr>
          </a:lstStyle>
          <a:p>
            <a:pPr lvl="1">
              <a:lnSpc>
                <a:spcPct val="120000"/>
              </a:lnSpc>
              <a:spcBef>
                <a:spcPts val="300"/>
              </a:spcBef>
            </a:pPr>
            <a:r>
              <a:rPr lang="en-US" sz="5400" dirty="0">
                <a:latin typeface="Helvetica" pitchFamily="2" charset="0"/>
              </a:rPr>
              <a:t>The recommended voltage for CM018/G is 1.8 V + 10%, which limits the stress voltage</a:t>
            </a:r>
          </a:p>
          <a:p>
            <a:pPr lvl="2">
              <a:lnSpc>
                <a:spcPct val="120000"/>
              </a:lnSpc>
              <a:spcBef>
                <a:spcPts val="300"/>
              </a:spcBef>
            </a:pPr>
            <a:r>
              <a:rPr lang="en-US" sz="5200" dirty="0">
                <a:latin typeface="Helvetica" pitchFamily="2" charset="0"/>
                <a:ea typeface="Calibri" panose="020F0502020204030204" pitchFamily="34" charset="0"/>
                <a:cs typeface="Times New Roman" panose="02020603050405020304" pitchFamily="18" charset="0"/>
              </a:rPr>
              <a:t>commercial chips designed in TSMC 180 nm, e.g., AD9265 and AD9650, the absolute maximum rating is 2.0 V which is consistent with 1.8V + 10%</a:t>
            </a:r>
            <a:endParaRPr lang="en-US" sz="5400" dirty="0"/>
          </a:p>
          <a:p>
            <a:pPr lvl="1" hangingPunct="1">
              <a:lnSpc>
                <a:spcPct val="120000"/>
              </a:lnSpc>
              <a:spcBef>
                <a:spcPts val="300"/>
              </a:spcBef>
            </a:pPr>
            <a:r>
              <a:rPr lang="en-US" sz="5400" dirty="0"/>
              <a:t>Test setup will be optimized with the dual-</a:t>
            </a:r>
            <a:r>
              <a:rPr lang="en-US" sz="5400" dirty="0" err="1"/>
              <a:t>dut</a:t>
            </a:r>
            <a:r>
              <a:rPr lang="en-US" sz="5400" dirty="0"/>
              <a:t> test board to observe more performance parameters</a:t>
            </a:r>
            <a:endParaRPr lang="en-US" sz="5000" dirty="0">
              <a:latin typeface="Helvetica" pitchFamily="2" charset="0"/>
            </a:endParaRPr>
          </a:p>
          <a:p>
            <a:pPr lvl="1" hangingPunct="1">
              <a:lnSpc>
                <a:spcPct val="120000"/>
              </a:lnSpc>
              <a:spcBef>
                <a:spcPts val="300"/>
              </a:spcBef>
            </a:pPr>
            <a:r>
              <a:rPr lang="en-US" sz="5400" dirty="0"/>
              <a:t>More tests will be carried out after the busy </a:t>
            </a:r>
            <a:r>
              <a:rPr lang="en-US" sz="5400" dirty="0" err="1"/>
              <a:t>ProtoDUNE</a:t>
            </a:r>
            <a:r>
              <a:rPr lang="en-US" sz="5400" dirty="0"/>
              <a:t>-II production </a:t>
            </a:r>
          </a:p>
          <a:p>
            <a:pPr lvl="2" hangingPunct="1">
              <a:lnSpc>
                <a:spcPct val="120000"/>
              </a:lnSpc>
              <a:spcBef>
                <a:spcPts val="300"/>
              </a:spcBef>
            </a:pPr>
            <a:endParaRPr lang="en-US" sz="5000" dirty="0">
              <a:latin typeface="Helvetica" pitchFamily="2" charset="0"/>
            </a:endParaRPr>
          </a:p>
        </p:txBody>
      </p:sp>
    </p:spTree>
    <p:extLst>
      <p:ext uri="{BB962C8B-B14F-4D97-AF65-F5344CB8AC3E}">
        <p14:creationId xmlns:p14="http://schemas.microsoft.com/office/powerpoint/2010/main" val="22436183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lide Number"/>
          <p:cNvSpPr txBox="1">
            <a:spLocks noGrp="1"/>
          </p:cNvSpPr>
          <p:nvPr>
            <p:ph type="sldNum" sz="quarter" idx="2"/>
          </p:nvPr>
        </p:nvSpPr>
        <p:spPr>
          <a:xfrm>
            <a:off x="1102235" y="13047054"/>
            <a:ext cx="367470" cy="600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230" name="Introduction"/>
          <p:cNvSpPr txBox="1">
            <a:spLocks noGrp="1"/>
          </p:cNvSpPr>
          <p:nvPr>
            <p:ph type="title"/>
          </p:nvPr>
        </p:nvSpPr>
        <p:spPr>
          <a:prstGeom prst="rect">
            <a:avLst/>
          </a:prstGeom>
        </p:spPr>
        <p:txBody>
          <a:bodyPr/>
          <a:lstStyle>
            <a:lvl1pPr defTabSz="747593">
              <a:defRPr sz="7644"/>
            </a:lvl1pPr>
          </a:lstStyle>
          <a:p>
            <a:r>
              <a:rPr dirty="0"/>
              <a:t>Introduction</a:t>
            </a:r>
            <a:r>
              <a:rPr lang="en-US" dirty="0"/>
              <a:t> to </a:t>
            </a:r>
            <a:r>
              <a:rPr lang="en-US" dirty="0" err="1"/>
              <a:t>ColdADC</a:t>
            </a:r>
            <a:endParaRPr dirty="0"/>
          </a:p>
        </p:txBody>
      </p:sp>
      <p:sp>
        <p:nvSpPr>
          <p:cNvPr id="231" name="ColdADC_P2 is a 16-channel, 12-bit, 2 MS/s digitizer…"/>
          <p:cNvSpPr txBox="1">
            <a:spLocks noGrp="1"/>
          </p:cNvSpPr>
          <p:nvPr>
            <p:ph type="body" idx="1"/>
          </p:nvPr>
        </p:nvSpPr>
        <p:spPr>
          <a:xfrm>
            <a:off x="952500" y="3056020"/>
            <a:ext cx="13590898" cy="9875705"/>
          </a:xfrm>
          <a:prstGeom prst="rect">
            <a:avLst/>
          </a:prstGeom>
        </p:spPr>
        <p:txBody>
          <a:bodyPr/>
          <a:lstStyle/>
          <a:p>
            <a:pPr marL="475368" indent="-475368" defTabSz="632579">
              <a:spcBef>
                <a:spcPts val="3000"/>
              </a:spcBef>
              <a:defRPr sz="3850"/>
            </a:pPr>
            <a:r>
              <a:rPr dirty="0"/>
              <a:t>ColdADC_P2 is a 16-channel, 12-bit, 2 MS/s digitizer</a:t>
            </a:r>
          </a:p>
          <a:p>
            <a:pPr marL="863212" lvl="1" indent="-520947" defTabSz="632579">
              <a:spcBef>
                <a:spcPts val="3000"/>
              </a:spcBef>
              <a:buClr>
                <a:srgbClr val="2B73AF"/>
              </a:buClr>
              <a:defRPr sz="3541">
                <a:solidFill>
                  <a:srgbClr val="2983BB"/>
                </a:solidFill>
              </a:defRPr>
            </a:pPr>
            <a:r>
              <a:rPr dirty="0"/>
              <a:t>It’s redesigned to correct several design errors, to improve performance and to add new features based on the first prototype of the ASIC (CodeADC_P1)</a:t>
            </a:r>
          </a:p>
          <a:p>
            <a:pPr marL="475368" indent="-475368" defTabSz="632579">
              <a:spcBef>
                <a:spcPts val="3000"/>
              </a:spcBef>
              <a:defRPr sz="3850"/>
            </a:pPr>
            <a:r>
              <a:rPr dirty="0"/>
              <a:t>It will be used inside the DUNE Far Detector, and intended for operation without replacement </a:t>
            </a:r>
          </a:p>
          <a:p>
            <a:pPr marL="863212" lvl="1" indent="-520947" defTabSz="632579">
              <a:spcBef>
                <a:spcPts val="3000"/>
              </a:spcBef>
              <a:buClr>
                <a:srgbClr val="2B73AF"/>
              </a:buClr>
              <a:defRPr sz="3541">
                <a:solidFill>
                  <a:srgbClr val="2983BB"/>
                </a:solidFill>
              </a:defRPr>
            </a:pPr>
            <a:r>
              <a:rPr dirty="0"/>
              <a:t>Required to have long-term reliability in cryogenic environments</a:t>
            </a:r>
          </a:p>
          <a:p>
            <a:pPr marL="863212" lvl="1" indent="-520947" defTabSz="632579">
              <a:spcBef>
                <a:spcPts val="3000"/>
              </a:spcBef>
              <a:buClr>
                <a:srgbClr val="2B73AF"/>
              </a:buClr>
              <a:defRPr sz="3541">
                <a:solidFill>
                  <a:srgbClr val="2B73AF"/>
                </a:solidFill>
              </a:defRPr>
            </a:pPr>
            <a:r>
              <a:rPr dirty="0"/>
              <a:t>Also required to have low noise, good linearity and low crosstalk</a:t>
            </a:r>
          </a:p>
        </p:txBody>
      </p:sp>
      <p:sp>
        <p:nvSpPr>
          <p:cNvPr id="232" name="Rectangle"/>
          <p:cNvSpPr/>
          <p:nvPr/>
        </p:nvSpPr>
        <p:spPr>
          <a:xfrm>
            <a:off x="14988154" y="1723732"/>
            <a:ext cx="7537543" cy="1511239"/>
          </a:xfrm>
          <a:prstGeom prst="rect">
            <a:avLst/>
          </a:prstGeom>
          <a:solidFill>
            <a:srgbClr val="FFFFFF">
              <a:alpha val="80000"/>
            </a:srgbClr>
          </a:solidFill>
          <a:ln w="12700">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pic>
        <p:nvPicPr>
          <p:cNvPr id="233" name="Image" descr="Image"/>
          <p:cNvPicPr>
            <a:picLocks noChangeAspect="1"/>
          </p:cNvPicPr>
          <p:nvPr/>
        </p:nvPicPr>
        <p:blipFill>
          <a:blip r:embed="rId2"/>
          <a:stretch>
            <a:fillRect/>
          </a:stretch>
        </p:blipFill>
        <p:spPr>
          <a:xfrm>
            <a:off x="15451666" y="2836280"/>
            <a:ext cx="7526634" cy="8399891"/>
          </a:xfrm>
          <a:prstGeom prst="rect">
            <a:avLst/>
          </a:prstGeom>
          <a:ln w="12700">
            <a:miter lim="400000"/>
          </a:ln>
        </p:spPr>
      </p:pic>
      <p:sp>
        <p:nvSpPr>
          <p:cNvPr id="234" name="A bare die photograph"/>
          <p:cNvSpPr txBox="1"/>
          <p:nvPr/>
        </p:nvSpPr>
        <p:spPr>
          <a:xfrm>
            <a:off x="17099043" y="2199951"/>
            <a:ext cx="3923225" cy="558801"/>
          </a:xfrm>
          <a:prstGeom prst="rect">
            <a:avLst/>
          </a:prstGeom>
          <a:solidFill>
            <a:srgbClr val="FFFFFF">
              <a:alpha val="8009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3000">
                <a:solidFill>
                  <a:srgbClr val="0433FF"/>
                </a:solidFill>
                <a:latin typeface="Helvetica"/>
                <a:ea typeface="Helvetica"/>
                <a:cs typeface="Helvetica"/>
                <a:sym typeface="Helvetica"/>
              </a:defRPr>
            </a:lvl1pPr>
          </a:lstStyle>
          <a:p>
            <a:r>
              <a:t>A bare die photograph</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lide Number"/>
          <p:cNvSpPr txBox="1">
            <a:spLocks noGrp="1"/>
          </p:cNvSpPr>
          <p:nvPr>
            <p:ph type="sldNum" sz="quarter" idx="2"/>
          </p:nvPr>
        </p:nvSpPr>
        <p:spPr>
          <a:xfrm>
            <a:off x="1102235" y="13047054"/>
            <a:ext cx="367470" cy="600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40" name="Preparation for the lifetime study"/>
          <p:cNvSpPr txBox="1">
            <a:spLocks noGrp="1"/>
          </p:cNvSpPr>
          <p:nvPr>
            <p:ph type="title"/>
          </p:nvPr>
        </p:nvSpPr>
        <p:spPr>
          <a:prstGeom prst="rect">
            <a:avLst/>
          </a:prstGeom>
        </p:spPr>
        <p:txBody>
          <a:bodyPr/>
          <a:lstStyle>
            <a:lvl1pPr defTabSz="747593">
              <a:defRPr sz="7644"/>
            </a:lvl1pPr>
          </a:lstStyle>
          <a:p>
            <a:r>
              <a:t>Preparation for the lifetime study</a:t>
            </a:r>
          </a:p>
        </p:txBody>
      </p:sp>
      <p:sp>
        <p:nvSpPr>
          <p:cNvPr id="241" name="Setup the ColdADC test stand with the help from LBNL…"/>
          <p:cNvSpPr txBox="1">
            <a:spLocks noGrp="1"/>
          </p:cNvSpPr>
          <p:nvPr>
            <p:ph type="body" sz="quarter" idx="1"/>
          </p:nvPr>
        </p:nvSpPr>
        <p:spPr>
          <a:xfrm>
            <a:off x="952500" y="1997150"/>
            <a:ext cx="22479000" cy="2715068"/>
          </a:xfrm>
          <a:prstGeom prst="rect">
            <a:avLst/>
          </a:prstGeom>
        </p:spPr>
        <p:txBody>
          <a:bodyPr/>
          <a:lstStyle/>
          <a:p>
            <a:pPr marL="493888" indent="-493888" defTabSz="657225">
              <a:spcBef>
                <a:spcPts val="3100"/>
              </a:spcBef>
              <a:defRPr sz="4000"/>
            </a:pPr>
            <a:r>
              <a:rPr dirty="0"/>
              <a:t>Setup the </a:t>
            </a:r>
            <a:r>
              <a:rPr dirty="0" err="1"/>
              <a:t>ColdADC</a:t>
            </a:r>
            <a:r>
              <a:rPr dirty="0"/>
              <a:t> test stand</a:t>
            </a:r>
            <a:endParaRPr lang="en-US" dirty="0"/>
          </a:p>
          <a:p>
            <a:pPr marL="896844" lvl="1" indent="-541244" defTabSz="657225">
              <a:spcBef>
                <a:spcPts val="3100"/>
              </a:spcBef>
              <a:buClr>
                <a:srgbClr val="2B73AF"/>
              </a:buClr>
              <a:defRPr sz="3680">
                <a:solidFill>
                  <a:srgbClr val="2983BB"/>
                </a:solidFill>
              </a:defRPr>
            </a:pPr>
            <a:r>
              <a:rPr lang="en-US" dirty="0"/>
              <a:t>Power supply (</a:t>
            </a:r>
            <a:r>
              <a:rPr lang="en-US" dirty="0" err="1"/>
              <a:t>Rohde&amp;Schwarz</a:t>
            </a:r>
            <a:r>
              <a:rPr lang="en-US" dirty="0"/>
              <a:t> NGE 100), SRS DS360 Ultra-Low Distortion Function Generator </a:t>
            </a:r>
          </a:p>
          <a:p>
            <a:pPr marL="896844" lvl="1" indent="-541244" defTabSz="657225">
              <a:spcBef>
                <a:spcPts val="3100"/>
              </a:spcBef>
              <a:buClr>
                <a:srgbClr val="2B73AF"/>
              </a:buClr>
              <a:defRPr sz="3680">
                <a:solidFill>
                  <a:srgbClr val="2983BB"/>
                </a:solidFill>
              </a:defRPr>
            </a:pPr>
            <a:r>
              <a:rPr dirty="0"/>
              <a:t>With USB interface, the setup can be remotely operated</a:t>
            </a:r>
          </a:p>
        </p:txBody>
      </p:sp>
      <p:sp>
        <p:nvSpPr>
          <p:cNvPr id="242" name="Rectangle"/>
          <p:cNvSpPr/>
          <p:nvPr/>
        </p:nvSpPr>
        <p:spPr>
          <a:xfrm>
            <a:off x="14988154" y="1469732"/>
            <a:ext cx="7537543" cy="1511239"/>
          </a:xfrm>
          <a:prstGeom prst="rect">
            <a:avLst/>
          </a:prstGeom>
          <a:solidFill>
            <a:srgbClr val="FFFFFF">
              <a:alpha val="80000"/>
            </a:srgbClr>
          </a:solidFill>
          <a:ln w="12700">
            <a:miter lim="400000"/>
          </a:ln>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pic>
        <p:nvPicPr>
          <p:cNvPr id="243" name="IMG_1387.JPG" descr="IMG_1387.JPG"/>
          <p:cNvPicPr>
            <a:picLocks noChangeAspect="1"/>
          </p:cNvPicPr>
          <p:nvPr/>
        </p:nvPicPr>
        <p:blipFill>
          <a:blip r:embed="rId2"/>
          <a:stretch>
            <a:fillRect/>
          </a:stretch>
        </p:blipFill>
        <p:spPr>
          <a:xfrm>
            <a:off x="1536700" y="5029200"/>
            <a:ext cx="9787467" cy="7340600"/>
          </a:xfrm>
          <a:prstGeom prst="rect">
            <a:avLst/>
          </a:prstGeom>
          <a:ln w="12700">
            <a:miter lim="400000"/>
          </a:ln>
        </p:spPr>
      </p:pic>
      <p:pic>
        <p:nvPicPr>
          <p:cNvPr id="244" name="IMG_1380.JPG" descr="IMG_1380.JPG"/>
          <p:cNvPicPr>
            <a:picLocks noChangeAspect="1"/>
          </p:cNvPicPr>
          <p:nvPr/>
        </p:nvPicPr>
        <p:blipFill>
          <a:blip r:embed="rId3"/>
          <a:stretch>
            <a:fillRect/>
          </a:stretch>
        </p:blipFill>
        <p:spPr>
          <a:xfrm>
            <a:off x="12928600" y="5029200"/>
            <a:ext cx="9787467" cy="73406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lide Number"/>
          <p:cNvSpPr txBox="1">
            <a:spLocks noGrp="1"/>
          </p:cNvSpPr>
          <p:nvPr>
            <p:ph type="sldNum" sz="quarter" idx="2"/>
          </p:nvPr>
        </p:nvSpPr>
        <p:spPr>
          <a:xfrm>
            <a:off x="1102235" y="13047054"/>
            <a:ext cx="367470" cy="600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247" name="Testing setup"/>
          <p:cNvSpPr txBox="1">
            <a:spLocks noGrp="1"/>
          </p:cNvSpPr>
          <p:nvPr>
            <p:ph type="title"/>
          </p:nvPr>
        </p:nvSpPr>
        <p:spPr>
          <a:prstGeom prst="rect">
            <a:avLst/>
          </a:prstGeom>
        </p:spPr>
        <p:txBody>
          <a:bodyPr/>
          <a:lstStyle>
            <a:lvl1pPr defTabSz="747593">
              <a:defRPr sz="7644"/>
            </a:lvl1pPr>
          </a:lstStyle>
          <a:p>
            <a:r>
              <a:t>Testing setup</a:t>
            </a:r>
          </a:p>
        </p:txBody>
      </p:sp>
      <p:sp>
        <p:nvSpPr>
          <p:cNvPr id="248" name="Function generator"/>
          <p:cNvSpPr/>
          <p:nvPr/>
        </p:nvSpPr>
        <p:spPr>
          <a:xfrm>
            <a:off x="1219851" y="6735858"/>
            <a:ext cx="4118560" cy="926399"/>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defRPr sz="3200">
                <a:latin typeface="Graphik"/>
                <a:ea typeface="Graphik"/>
                <a:cs typeface="Graphik"/>
                <a:sym typeface="Graphik"/>
              </a:defRPr>
            </a:lvl1pPr>
          </a:lstStyle>
          <a:p>
            <a:r>
              <a:t>Function generator</a:t>
            </a:r>
          </a:p>
        </p:txBody>
      </p:sp>
      <p:sp>
        <p:nvSpPr>
          <p:cNvPr id="249" name="Splitter board  (Fan in - Fan out)"/>
          <p:cNvSpPr/>
          <p:nvPr/>
        </p:nvSpPr>
        <p:spPr>
          <a:xfrm>
            <a:off x="7786727" y="6494784"/>
            <a:ext cx="3616924" cy="1408548"/>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defTabSz="1130300">
              <a:lnSpc>
                <a:spcPct val="100000"/>
              </a:lnSpc>
              <a:defRPr sz="3200">
                <a:latin typeface="Graphik"/>
                <a:ea typeface="Graphik"/>
                <a:cs typeface="Graphik"/>
                <a:sym typeface="Graphik"/>
              </a:defRPr>
            </a:pPr>
            <a:r>
              <a:t>Splitter board </a:t>
            </a:r>
            <a:br/>
            <a:r>
              <a:t>(Fan in - Fan out)</a:t>
            </a:r>
          </a:p>
        </p:txBody>
      </p:sp>
      <p:sp>
        <p:nvSpPr>
          <p:cNvPr id="250" name="Line"/>
          <p:cNvSpPr/>
          <p:nvPr/>
        </p:nvSpPr>
        <p:spPr>
          <a:xfrm>
            <a:off x="5346374" y="7199058"/>
            <a:ext cx="2432390" cy="1"/>
          </a:xfrm>
          <a:prstGeom prst="line">
            <a:avLst/>
          </a:prstGeom>
          <a:ln w="25400">
            <a:solidFill>
              <a:srgbClr val="000000"/>
            </a:solidFill>
            <a:miter lim="400000"/>
            <a:tailEnd type="triangle"/>
          </a:ln>
        </p:spPr>
        <p:txBody>
          <a:bodyPr lIns="50800" tIns="50800" rIns="50800" bIns="50800" anchor="ctr"/>
          <a:lstStyle/>
          <a:p>
            <a:endParaRPr/>
          </a:p>
        </p:txBody>
      </p:sp>
      <p:sp>
        <p:nvSpPr>
          <p:cNvPr id="251" name="Sinusoid waveform"/>
          <p:cNvSpPr txBox="1"/>
          <p:nvPr/>
        </p:nvSpPr>
        <p:spPr>
          <a:xfrm>
            <a:off x="5533684" y="5928951"/>
            <a:ext cx="2057769" cy="1049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Sinusoid waveform</a:t>
            </a:r>
          </a:p>
        </p:txBody>
      </p:sp>
      <p:sp>
        <p:nvSpPr>
          <p:cNvPr id="252" name="Line"/>
          <p:cNvSpPr/>
          <p:nvPr/>
        </p:nvSpPr>
        <p:spPr>
          <a:xfrm>
            <a:off x="11433907" y="7199058"/>
            <a:ext cx="2432390" cy="1"/>
          </a:xfrm>
          <a:prstGeom prst="line">
            <a:avLst/>
          </a:prstGeom>
          <a:ln w="25400">
            <a:solidFill>
              <a:srgbClr val="000000"/>
            </a:solidFill>
            <a:miter lim="400000"/>
            <a:tailEnd type="triangle"/>
          </a:ln>
        </p:spPr>
        <p:txBody>
          <a:bodyPr lIns="50800" tIns="50800" rIns="50800" bIns="50800" anchor="ctr"/>
          <a:lstStyle/>
          <a:p>
            <a:endParaRPr/>
          </a:p>
        </p:txBody>
      </p:sp>
      <p:sp>
        <p:nvSpPr>
          <p:cNvPr id="253" name="16 channels"/>
          <p:cNvSpPr txBox="1"/>
          <p:nvPr/>
        </p:nvSpPr>
        <p:spPr>
          <a:xfrm>
            <a:off x="11499922" y="6158495"/>
            <a:ext cx="2300361" cy="590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16 channels</a:t>
            </a:r>
          </a:p>
        </p:txBody>
      </p:sp>
      <p:sp>
        <p:nvSpPr>
          <p:cNvPr id="254" name="Mother board"/>
          <p:cNvSpPr/>
          <p:nvPr/>
        </p:nvSpPr>
        <p:spPr>
          <a:xfrm>
            <a:off x="13896553" y="6735858"/>
            <a:ext cx="3046838" cy="926399"/>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defRPr sz="3200">
                <a:latin typeface="Graphik"/>
                <a:ea typeface="Graphik"/>
                <a:cs typeface="Graphik"/>
                <a:sym typeface="Graphik"/>
              </a:defRPr>
            </a:lvl1pPr>
          </a:lstStyle>
          <a:p>
            <a:r>
              <a:t>Mother board</a:t>
            </a:r>
          </a:p>
        </p:txBody>
      </p:sp>
      <p:sp>
        <p:nvSpPr>
          <p:cNvPr id="255" name="Line"/>
          <p:cNvSpPr/>
          <p:nvPr/>
        </p:nvSpPr>
        <p:spPr>
          <a:xfrm>
            <a:off x="15204104" y="7638673"/>
            <a:ext cx="1" cy="2101218"/>
          </a:xfrm>
          <a:prstGeom prst="line">
            <a:avLst/>
          </a:prstGeom>
          <a:ln w="25400">
            <a:solidFill>
              <a:srgbClr val="000000"/>
            </a:solidFill>
            <a:miter lim="400000"/>
            <a:tailEnd type="triangle"/>
          </a:ln>
        </p:spPr>
        <p:txBody>
          <a:bodyPr lIns="50800" tIns="50800" rIns="50800" bIns="50800" anchor="ctr"/>
          <a:lstStyle/>
          <a:p>
            <a:endParaRPr/>
          </a:p>
        </p:txBody>
      </p:sp>
      <p:sp>
        <p:nvSpPr>
          <p:cNvPr id="256" name="Long cable  analog in - ADC - digit out"/>
          <p:cNvSpPr txBox="1"/>
          <p:nvPr/>
        </p:nvSpPr>
        <p:spPr>
          <a:xfrm>
            <a:off x="15858842" y="8164379"/>
            <a:ext cx="5216105" cy="1049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a:solidFill>
                  <a:srgbClr val="0433FF"/>
                </a:solidFill>
              </a:rPr>
              <a:t>Long cable </a:t>
            </a:r>
            <a:br/>
            <a:r>
              <a:t>analog in - ADC - digit out</a:t>
            </a:r>
          </a:p>
        </p:txBody>
      </p:sp>
      <p:sp>
        <p:nvSpPr>
          <p:cNvPr id="257" name="ColdADC"/>
          <p:cNvSpPr/>
          <p:nvPr/>
        </p:nvSpPr>
        <p:spPr>
          <a:xfrm>
            <a:off x="13896553" y="9716306"/>
            <a:ext cx="3046838" cy="926399"/>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defRPr sz="3200">
                <a:latin typeface="Graphik"/>
                <a:ea typeface="Graphik"/>
                <a:cs typeface="Graphik"/>
                <a:sym typeface="Graphik"/>
              </a:defRPr>
            </a:lvl1pPr>
          </a:lstStyle>
          <a:p>
            <a:r>
              <a:t>ColdADC</a:t>
            </a:r>
          </a:p>
        </p:txBody>
      </p:sp>
      <p:sp>
        <p:nvSpPr>
          <p:cNvPr id="258" name="Raspberry Pi"/>
          <p:cNvSpPr/>
          <p:nvPr/>
        </p:nvSpPr>
        <p:spPr>
          <a:xfrm>
            <a:off x="13896553" y="3220396"/>
            <a:ext cx="3046838" cy="926399"/>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defRPr sz="3200">
                <a:latin typeface="Graphik"/>
                <a:ea typeface="Graphik"/>
                <a:cs typeface="Graphik"/>
                <a:sym typeface="Graphik"/>
              </a:defRPr>
            </a:lvl1pPr>
          </a:lstStyle>
          <a:p>
            <a:r>
              <a:t>Raspberry Pi</a:t>
            </a:r>
          </a:p>
        </p:txBody>
      </p:sp>
      <p:sp>
        <p:nvSpPr>
          <p:cNvPr id="259" name="Line"/>
          <p:cNvSpPr/>
          <p:nvPr/>
        </p:nvSpPr>
        <p:spPr>
          <a:xfrm>
            <a:off x="15169879" y="4139782"/>
            <a:ext cx="1" cy="2603090"/>
          </a:xfrm>
          <a:prstGeom prst="line">
            <a:avLst/>
          </a:prstGeom>
          <a:ln w="25400">
            <a:solidFill>
              <a:srgbClr val="000000"/>
            </a:solidFill>
            <a:miter lim="400000"/>
            <a:tailEnd type="triangle"/>
          </a:ln>
        </p:spPr>
        <p:txBody>
          <a:bodyPr lIns="50800" tIns="50800" rIns="50800" bIns="50800" anchor="ctr"/>
          <a:lstStyle/>
          <a:p>
            <a:endParaRPr/>
          </a:p>
        </p:txBody>
      </p:sp>
      <p:sp>
        <p:nvSpPr>
          <p:cNvPr id="260" name="Line"/>
          <p:cNvSpPr/>
          <p:nvPr/>
        </p:nvSpPr>
        <p:spPr>
          <a:xfrm>
            <a:off x="15692859" y="4139782"/>
            <a:ext cx="1" cy="2603090"/>
          </a:xfrm>
          <a:prstGeom prst="line">
            <a:avLst/>
          </a:prstGeom>
          <a:ln w="25400">
            <a:solidFill>
              <a:srgbClr val="000000"/>
            </a:solidFill>
            <a:miter lim="400000"/>
            <a:headEnd type="triangle"/>
          </a:ln>
        </p:spPr>
        <p:txBody>
          <a:bodyPr lIns="50800" tIns="50800" rIns="50800" bIns="50800" anchor="ctr"/>
          <a:lstStyle/>
          <a:p>
            <a:endParaRPr/>
          </a:p>
        </p:txBody>
      </p:sp>
      <p:sp>
        <p:nvSpPr>
          <p:cNvPr id="261" name="Write/Read"/>
          <p:cNvSpPr txBox="1"/>
          <p:nvPr/>
        </p:nvSpPr>
        <p:spPr>
          <a:xfrm>
            <a:off x="12796846" y="4985696"/>
            <a:ext cx="2300361" cy="590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Write/Read</a:t>
            </a:r>
          </a:p>
        </p:txBody>
      </p:sp>
      <p:sp>
        <p:nvSpPr>
          <p:cNvPr id="262" name="Power"/>
          <p:cNvSpPr txBox="1"/>
          <p:nvPr/>
        </p:nvSpPr>
        <p:spPr>
          <a:xfrm>
            <a:off x="15885594" y="4985696"/>
            <a:ext cx="1660923" cy="590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Power</a:t>
            </a:r>
          </a:p>
        </p:txBody>
      </p:sp>
      <p:sp>
        <p:nvSpPr>
          <p:cNvPr id="263" name="Power supply"/>
          <p:cNvSpPr/>
          <p:nvPr/>
        </p:nvSpPr>
        <p:spPr>
          <a:xfrm>
            <a:off x="19004557" y="6735858"/>
            <a:ext cx="3046838" cy="926399"/>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1130300">
              <a:lnSpc>
                <a:spcPct val="100000"/>
              </a:lnSpc>
              <a:defRPr sz="3200">
                <a:latin typeface="Graphik"/>
                <a:ea typeface="Graphik"/>
                <a:cs typeface="Graphik"/>
                <a:sym typeface="Graphik"/>
              </a:defRPr>
            </a:lvl1pPr>
          </a:lstStyle>
          <a:p>
            <a:r>
              <a:t>Power supply</a:t>
            </a:r>
          </a:p>
        </p:txBody>
      </p:sp>
      <p:sp>
        <p:nvSpPr>
          <p:cNvPr id="264" name="Line"/>
          <p:cNvSpPr/>
          <p:nvPr/>
        </p:nvSpPr>
        <p:spPr>
          <a:xfrm>
            <a:off x="16973647" y="7199058"/>
            <a:ext cx="2000656" cy="1"/>
          </a:xfrm>
          <a:prstGeom prst="line">
            <a:avLst/>
          </a:prstGeom>
          <a:ln w="25400">
            <a:solidFill>
              <a:srgbClr val="000000"/>
            </a:solidFill>
            <a:miter lim="400000"/>
            <a:headEnd type="triangle"/>
          </a:ln>
        </p:spPr>
        <p:txBody>
          <a:bodyPr lIns="50800" tIns="50800" rIns="50800" bIns="50800" anchor="ctr"/>
          <a:lstStyle/>
          <a:p>
            <a:endParaRPr/>
          </a:p>
        </p:txBody>
      </p:sp>
      <p:sp>
        <p:nvSpPr>
          <p:cNvPr id="265" name="Power"/>
          <p:cNvSpPr txBox="1"/>
          <p:nvPr/>
        </p:nvSpPr>
        <p:spPr>
          <a:xfrm>
            <a:off x="17313380" y="6460266"/>
            <a:ext cx="1660923" cy="590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Power</a:t>
            </a:r>
          </a:p>
        </p:txBody>
      </p:sp>
      <p:sp>
        <p:nvSpPr>
          <p:cNvPr id="266" name="Line"/>
          <p:cNvSpPr/>
          <p:nvPr/>
        </p:nvSpPr>
        <p:spPr>
          <a:xfrm>
            <a:off x="16973647" y="3683595"/>
            <a:ext cx="3642757" cy="1"/>
          </a:xfrm>
          <a:prstGeom prst="line">
            <a:avLst/>
          </a:prstGeom>
          <a:ln w="25400">
            <a:solidFill>
              <a:srgbClr val="000000"/>
            </a:solidFill>
            <a:miter lim="400000"/>
          </a:ln>
        </p:spPr>
        <p:txBody>
          <a:bodyPr lIns="50800" tIns="50800" rIns="50800" bIns="50800" anchor="ctr"/>
          <a:lstStyle/>
          <a:p>
            <a:endParaRPr/>
          </a:p>
        </p:txBody>
      </p:sp>
      <p:sp>
        <p:nvSpPr>
          <p:cNvPr id="267" name="Line"/>
          <p:cNvSpPr/>
          <p:nvPr/>
        </p:nvSpPr>
        <p:spPr>
          <a:xfrm>
            <a:off x="20612379" y="3692240"/>
            <a:ext cx="1" cy="3050631"/>
          </a:xfrm>
          <a:prstGeom prst="line">
            <a:avLst/>
          </a:prstGeom>
          <a:ln w="25400">
            <a:solidFill>
              <a:srgbClr val="000000"/>
            </a:solidFill>
            <a:miter lim="400000"/>
            <a:tailEnd type="triangle"/>
          </a:ln>
        </p:spPr>
        <p:txBody>
          <a:bodyPr lIns="50800" tIns="50800" rIns="50800" bIns="50800" anchor="ctr"/>
          <a:lstStyle/>
          <a:p>
            <a:endParaRPr/>
          </a:p>
        </p:txBody>
      </p:sp>
      <p:sp>
        <p:nvSpPr>
          <p:cNvPr id="268" name="Remote control"/>
          <p:cNvSpPr txBox="1"/>
          <p:nvPr/>
        </p:nvSpPr>
        <p:spPr>
          <a:xfrm>
            <a:off x="20855170" y="4916423"/>
            <a:ext cx="1660923" cy="1049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Remote control</a:t>
            </a:r>
          </a:p>
        </p:txBody>
      </p:sp>
      <p:sp>
        <p:nvSpPr>
          <p:cNvPr id="269" name="Line"/>
          <p:cNvSpPr/>
          <p:nvPr/>
        </p:nvSpPr>
        <p:spPr>
          <a:xfrm>
            <a:off x="15692858" y="7638672"/>
            <a:ext cx="1" cy="2101218"/>
          </a:xfrm>
          <a:prstGeom prst="line">
            <a:avLst/>
          </a:prstGeom>
          <a:ln w="25400">
            <a:solidFill>
              <a:srgbClr val="000000"/>
            </a:solidFill>
            <a:miter lim="400000"/>
            <a:headEnd type="triangle"/>
          </a:ln>
        </p:spPr>
        <p:txBody>
          <a:bodyPr lIns="50800" tIns="50800" rIns="50800" bIns="50800" anchor="ctr"/>
          <a:lstStyle/>
          <a:p>
            <a:endParaRPr/>
          </a:p>
        </p:txBody>
      </p:sp>
      <p:sp>
        <p:nvSpPr>
          <p:cNvPr id="270" name="LN2 Temp (~77 K)"/>
          <p:cNvSpPr txBox="1"/>
          <p:nvPr/>
        </p:nvSpPr>
        <p:spPr>
          <a:xfrm>
            <a:off x="8268379" y="10395503"/>
            <a:ext cx="3923225" cy="558801"/>
          </a:xfrm>
          <a:prstGeom prst="rect">
            <a:avLst/>
          </a:prstGeom>
          <a:solidFill>
            <a:srgbClr val="FFFFFF">
              <a:alpha val="8009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000">
                <a:solidFill>
                  <a:srgbClr val="0433FF"/>
                </a:solidFill>
                <a:latin typeface="Helvetica"/>
                <a:ea typeface="Helvetica"/>
                <a:cs typeface="Helvetica"/>
                <a:sym typeface="Helvetica"/>
              </a:defRPr>
            </a:pPr>
            <a:r>
              <a:t>LN</a:t>
            </a:r>
            <a:r>
              <a:rPr baseline="-5999"/>
              <a:t>2</a:t>
            </a:r>
            <a:r>
              <a:t> Temp (~77 K)</a:t>
            </a:r>
          </a:p>
        </p:txBody>
      </p:sp>
      <p:pic>
        <p:nvPicPr>
          <p:cNvPr id="271" name="Line Line" descr="Line Line"/>
          <p:cNvPicPr>
            <a:picLocks/>
          </p:cNvPicPr>
          <p:nvPr/>
        </p:nvPicPr>
        <p:blipFill>
          <a:blip r:embed="rId2"/>
          <a:stretch>
            <a:fillRect/>
          </a:stretch>
        </p:blipFill>
        <p:spPr>
          <a:xfrm rot="20764323">
            <a:off x="11421420" y="10236741"/>
            <a:ext cx="2414971" cy="352235"/>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lide Number"/>
          <p:cNvSpPr txBox="1">
            <a:spLocks noGrp="1"/>
          </p:cNvSpPr>
          <p:nvPr>
            <p:ph type="sldNum" sz="quarter" idx="2"/>
          </p:nvPr>
        </p:nvSpPr>
        <p:spPr>
          <a:xfrm>
            <a:off x="1102235" y="13047054"/>
            <a:ext cx="367470" cy="600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275" name="Test stand"/>
          <p:cNvSpPr txBox="1">
            <a:spLocks noGrp="1"/>
          </p:cNvSpPr>
          <p:nvPr>
            <p:ph type="title"/>
          </p:nvPr>
        </p:nvSpPr>
        <p:spPr>
          <a:prstGeom prst="rect">
            <a:avLst/>
          </a:prstGeom>
        </p:spPr>
        <p:txBody>
          <a:bodyPr/>
          <a:lstStyle>
            <a:lvl1pPr defTabSz="747593">
              <a:defRPr sz="7644"/>
            </a:lvl1pPr>
          </a:lstStyle>
          <a:p>
            <a:r>
              <a:t>Test stand</a:t>
            </a:r>
          </a:p>
        </p:txBody>
      </p:sp>
      <p:pic>
        <p:nvPicPr>
          <p:cNvPr id="276" name="IMG_1555.JPG" descr="IMG_1555.JPG"/>
          <p:cNvPicPr>
            <a:picLocks noChangeAspect="1"/>
          </p:cNvPicPr>
          <p:nvPr/>
        </p:nvPicPr>
        <p:blipFill>
          <a:blip r:embed="rId2"/>
          <a:stretch>
            <a:fillRect/>
          </a:stretch>
        </p:blipFill>
        <p:spPr>
          <a:xfrm>
            <a:off x="720884" y="2841862"/>
            <a:ext cx="7038976" cy="9385300"/>
          </a:xfrm>
          <a:prstGeom prst="rect">
            <a:avLst/>
          </a:prstGeom>
          <a:ln w="12700">
            <a:miter lim="400000"/>
          </a:ln>
        </p:spPr>
      </p:pic>
      <p:pic>
        <p:nvPicPr>
          <p:cNvPr id="277" name="IMG_1501.JPG" descr="IMG_1501.JPG"/>
          <p:cNvPicPr>
            <a:picLocks noChangeAspect="1"/>
          </p:cNvPicPr>
          <p:nvPr/>
        </p:nvPicPr>
        <p:blipFill>
          <a:blip r:embed="rId3"/>
          <a:stretch>
            <a:fillRect/>
          </a:stretch>
        </p:blipFill>
        <p:spPr>
          <a:xfrm>
            <a:off x="7996221" y="2841861"/>
            <a:ext cx="7038976" cy="9385301"/>
          </a:xfrm>
          <a:prstGeom prst="rect">
            <a:avLst/>
          </a:prstGeom>
          <a:ln w="12700">
            <a:miter lim="400000"/>
          </a:ln>
        </p:spPr>
      </p:pic>
      <p:pic>
        <p:nvPicPr>
          <p:cNvPr id="278" name="page5image27555856.jpg" descr="page5image27555856.jpg"/>
          <p:cNvPicPr>
            <a:picLocks noChangeAspect="1"/>
          </p:cNvPicPr>
          <p:nvPr/>
        </p:nvPicPr>
        <p:blipFill>
          <a:blip r:embed="rId4"/>
          <a:stretch>
            <a:fillRect/>
          </a:stretch>
        </p:blipFill>
        <p:spPr>
          <a:xfrm>
            <a:off x="15697688" y="1923500"/>
            <a:ext cx="7770958" cy="10377000"/>
          </a:xfrm>
          <a:prstGeom prst="rect">
            <a:avLst/>
          </a:prstGeom>
          <a:ln w="12700">
            <a:miter lim="400000"/>
          </a:ln>
          <a:effectLst>
            <a:outerShdw blurRad="254000" dist="127000" dir="5400000" rotWithShape="0">
              <a:srgbClr val="000000">
                <a:alpha val="70000"/>
              </a:srgbClr>
            </a:outerShdw>
          </a:effectLst>
        </p:spPr>
      </p:pic>
      <p:sp>
        <p:nvSpPr>
          <p:cNvPr id="279" name="CTS:  half of the mother board with the ColdADC is immersed in LN2"/>
          <p:cNvSpPr txBox="1"/>
          <p:nvPr/>
        </p:nvSpPr>
        <p:spPr>
          <a:xfrm>
            <a:off x="16705116" y="484254"/>
            <a:ext cx="5939657" cy="1381761"/>
          </a:xfrm>
          <a:prstGeom prst="rect">
            <a:avLst/>
          </a:prstGeom>
          <a:solidFill>
            <a:srgbClr val="FFFFFF">
              <a:alpha val="8009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000">
                <a:solidFill>
                  <a:srgbClr val="0433FF"/>
                </a:solidFill>
                <a:latin typeface="Helvetica"/>
                <a:ea typeface="Helvetica"/>
                <a:cs typeface="Helvetica"/>
                <a:sym typeface="Helvetica"/>
              </a:defRPr>
            </a:pPr>
            <a:r>
              <a:t>CTS: </a:t>
            </a:r>
            <a:br/>
            <a:r>
              <a:t>half of the mother board with the ColdADC is immersed in LN</a:t>
            </a:r>
            <a:r>
              <a:rPr baseline="-5999"/>
              <a:t>2</a:t>
            </a:r>
          </a:p>
        </p:txBody>
      </p:sp>
      <p:sp>
        <p:nvSpPr>
          <p:cNvPr id="280" name="Test stand at Irvine: we have the long cable in order to deploy the ColdADC into LN2"/>
          <p:cNvSpPr txBox="1"/>
          <p:nvPr/>
        </p:nvSpPr>
        <p:spPr>
          <a:xfrm>
            <a:off x="7539586" y="1232619"/>
            <a:ext cx="5756102" cy="1381761"/>
          </a:xfrm>
          <a:prstGeom prst="rect">
            <a:avLst/>
          </a:prstGeom>
          <a:solidFill>
            <a:srgbClr val="FFFFFF">
              <a:alpha val="8009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p>
            <a:pPr>
              <a:defRPr sz="3000">
                <a:solidFill>
                  <a:srgbClr val="0433FF"/>
                </a:solidFill>
                <a:latin typeface="Helvetica"/>
                <a:ea typeface="Helvetica"/>
                <a:cs typeface="Helvetica"/>
                <a:sym typeface="Helvetica"/>
              </a:defRPr>
            </a:pPr>
            <a:r>
              <a:rPr dirty="0"/>
              <a:t>Test stand at Irvine: we have the long cable in order to deploy the </a:t>
            </a:r>
            <a:r>
              <a:rPr dirty="0" err="1"/>
              <a:t>ColdADC</a:t>
            </a:r>
            <a:r>
              <a:rPr dirty="0"/>
              <a:t> into LN</a:t>
            </a:r>
            <a:r>
              <a:rPr baseline="-5999" dirty="0"/>
              <a:t>2</a:t>
            </a:r>
          </a:p>
        </p:txBody>
      </p:sp>
      <p:sp>
        <p:nvSpPr>
          <p:cNvPr id="281" name="Rectangle"/>
          <p:cNvSpPr/>
          <p:nvPr/>
        </p:nvSpPr>
        <p:spPr>
          <a:xfrm>
            <a:off x="15514026" y="366671"/>
            <a:ext cx="8321837" cy="12247860"/>
          </a:xfrm>
          <a:prstGeom prst="rect">
            <a:avLst/>
          </a:prstGeom>
          <a:ln w="25400">
            <a:solidFill>
              <a:srgbClr val="000000"/>
            </a:solidFill>
            <a:miter lim="400000"/>
          </a:ln>
          <a:effectLst>
            <a:outerShdw blurRad="190500" dist="8455" dir="5400000" rotWithShape="0">
              <a:srgbClr val="000000"/>
            </a:outerShdw>
          </a:effectLst>
        </p:spPr>
        <p:txBody>
          <a:bodyPr lIns="50800" tIns="50800" rIns="50800" bIns="50800" anchor="ctr"/>
          <a:lstStyle/>
          <a:p>
            <a:pPr algn="ctr" defTabSz="1130300">
              <a:lnSpc>
                <a:spcPct val="100000"/>
              </a:lnSpc>
              <a:defRPr sz="3200">
                <a:solidFill>
                  <a:srgbClr val="FFFFFF"/>
                </a:solidFill>
                <a:latin typeface="Graphik"/>
                <a:ea typeface="Graphik"/>
                <a:cs typeface="Graphik"/>
                <a:sym typeface="Graphik"/>
              </a:defRPr>
            </a:pPr>
            <a:endParaRPr/>
          </a:p>
        </p:txBody>
      </p:sp>
      <p:pic>
        <p:nvPicPr>
          <p:cNvPr id="282" name="Oval Oval" descr="Oval Oval"/>
          <p:cNvPicPr>
            <a:picLocks/>
          </p:cNvPicPr>
          <p:nvPr/>
        </p:nvPicPr>
        <p:blipFill>
          <a:blip r:embed="rId5"/>
          <a:stretch>
            <a:fillRect/>
          </a:stretch>
        </p:blipFill>
        <p:spPr>
          <a:xfrm>
            <a:off x="4552961" y="4120237"/>
            <a:ext cx="2755839" cy="8106925"/>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cNvSpPr txBox="1">
            <a:spLocks noGrp="1"/>
          </p:cNvSpPr>
          <p:nvPr>
            <p:ph type="sldNum" sz="quarter" idx="2"/>
          </p:nvPr>
        </p:nvSpPr>
        <p:spPr>
          <a:xfrm>
            <a:off x="1102235" y="13047054"/>
            <a:ext cx="367470" cy="6000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315" name="Measured parameters"/>
          <p:cNvSpPr txBox="1">
            <a:spLocks noGrp="1"/>
          </p:cNvSpPr>
          <p:nvPr>
            <p:ph type="title"/>
          </p:nvPr>
        </p:nvSpPr>
        <p:spPr>
          <a:prstGeom prst="rect">
            <a:avLst/>
          </a:prstGeom>
        </p:spPr>
        <p:txBody>
          <a:bodyPr/>
          <a:lstStyle>
            <a:lvl1pPr defTabSz="747593">
              <a:defRPr sz="7644"/>
            </a:lvl1pPr>
          </a:lstStyle>
          <a:p>
            <a:r>
              <a:rPr lang="en-US" dirty="0"/>
              <a:t>Lifetime study: Methodology</a:t>
            </a:r>
            <a:endParaRPr dirty="0"/>
          </a:p>
        </p:txBody>
      </p:sp>
      <p:sp>
        <p:nvSpPr>
          <p:cNvPr id="316" name="Current draw…"/>
          <p:cNvSpPr txBox="1">
            <a:spLocks noGrp="1"/>
          </p:cNvSpPr>
          <p:nvPr>
            <p:ph type="body" sz="half" idx="1"/>
          </p:nvPr>
        </p:nvSpPr>
        <p:spPr>
          <a:xfrm>
            <a:off x="952500" y="2048223"/>
            <a:ext cx="22479000" cy="3732800"/>
          </a:xfrm>
          <a:prstGeom prst="rect">
            <a:avLst/>
          </a:prstGeom>
        </p:spPr>
        <p:txBody>
          <a:bodyPr/>
          <a:lstStyle/>
          <a:p>
            <a:pPr marL="481541" indent="-481541" defTabSz="640794">
              <a:spcBef>
                <a:spcPts val="3000"/>
              </a:spcBef>
              <a:defRPr sz="3900"/>
            </a:pPr>
            <a:r>
              <a:rPr lang="en-US" dirty="0"/>
              <a:t>Accelerated lifetime measurement</a:t>
            </a:r>
            <a:endParaRPr dirty="0"/>
          </a:p>
          <a:p>
            <a:pPr marL="874422" lvl="1" indent="-527712" defTabSz="640794">
              <a:spcBef>
                <a:spcPts val="3000"/>
              </a:spcBef>
              <a:defRPr sz="3587"/>
            </a:pPr>
            <a:r>
              <a:rPr dirty="0" err="1"/>
              <a:t>ColdADC</a:t>
            </a:r>
            <a:r>
              <a:rPr dirty="0"/>
              <a:t> normally work at 2.25 V for long-term reliability. The lifetime at 2.25 V is at the level of decades. </a:t>
            </a:r>
          </a:p>
          <a:p>
            <a:pPr marL="874422" lvl="1" indent="-527712" defTabSz="640794">
              <a:spcBef>
                <a:spcPts val="3000"/>
              </a:spcBef>
              <a:defRPr sz="3587"/>
            </a:pPr>
            <a:r>
              <a:rPr dirty="0"/>
              <a:t>In order to perform the lifetime study, we purposely increase the working voltage, such as 4.</a:t>
            </a:r>
            <a:r>
              <a:rPr lang="en-US" dirty="0"/>
              <a:t>2</a:t>
            </a:r>
            <a:r>
              <a:rPr dirty="0"/>
              <a:t> V and study the lifetime of </a:t>
            </a:r>
            <a:r>
              <a:rPr dirty="0" err="1"/>
              <a:t>ColdADC</a:t>
            </a:r>
            <a:r>
              <a:rPr dirty="0"/>
              <a:t> under the high voltage</a:t>
            </a:r>
            <a:r>
              <a:rPr lang="en-US" dirty="0"/>
              <a:t>,</a:t>
            </a:r>
            <a:r>
              <a:rPr dirty="0"/>
              <a:t> then extrapolate the results to low voltage.</a:t>
            </a:r>
          </a:p>
        </p:txBody>
      </p:sp>
      <p:pic>
        <p:nvPicPr>
          <p:cNvPr id="317" name="Image" descr="Image"/>
          <p:cNvPicPr>
            <a:picLocks noChangeAspect="1"/>
          </p:cNvPicPr>
          <p:nvPr/>
        </p:nvPicPr>
        <p:blipFill>
          <a:blip r:embed="rId2"/>
          <a:stretch>
            <a:fillRect/>
          </a:stretch>
        </p:blipFill>
        <p:spPr>
          <a:xfrm>
            <a:off x="2147636" y="5824854"/>
            <a:ext cx="10044363" cy="5739637"/>
          </a:xfrm>
          <a:prstGeom prst="rect">
            <a:avLst/>
          </a:prstGeom>
          <a:ln w="12700">
            <a:miter lim="400000"/>
          </a:ln>
        </p:spPr>
      </p:pic>
      <p:pic>
        <p:nvPicPr>
          <p:cNvPr id="318" name="Image" descr="Image"/>
          <p:cNvPicPr>
            <a:picLocks noChangeAspect="1"/>
          </p:cNvPicPr>
          <p:nvPr/>
        </p:nvPicPr>
        <p:blipFill>
          <a:blip r:embed="rId3"/>
          <a:stretch>
            <a:fillRect/>
          </a:stretch>
        </p:blipFill>
        <p:spPr>
          <a:xfrm>
            <a:off x="13889502" y="5934455"/>
            <a:ext cx="8140761" cy="5674640"/>
          </a:xfrm>
          <a:prstGeom prst="rect">
            <a:avLst/>
          </a:prstGeom>
          <a:ln w="12700">
            <a:miter lim="400000"/>
          </a:ln>
        </p:spPr>
      </p:pic>
      <p:sp>
        <p:nvSpPr>
          <p:cNvPr id="7" name="Test stand at Irvine: we have the long cable in order to deploy the ColdADC into LN2">
            <a:extLst>
              <a:ext uri="{FF2B5EF4-FFF2-40B4-BE49-F238E27FC236}">
                <a16:creationId xmlns:a16="http://schemas.microsoft.com/office/drawing/2014/main" id="{BD1EEA47-6796-254F-97D3-37C464416D73}"/>
              </a:ext>
            </a:extLst>
          </p:cNvPr>
          <p:cNvSpPr txBox="1"/>
          <p:nvPr/>
        </p:nvSpPr>
        <p:spPr>
          <a:xfrm>
            <a:off x="2080498" y="11853644"/>
            <a:ext cx="13888045" cy="680335"/>
          </a:xfrm>
          <a:prstGeom prst="rect">
            <a:avLst/>
          </a:prstGeom>
          <a:solidFill>
            <a:srgbClr val="FFFFFF">
              <a:alpha val="8009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p>
            <a:pPr>
              <a:defRPr sz="3000">
                <a:solidFill>
                  <a:srgbClr val="0433FF"/>
                </a:solidFill>
                <a:latin typeface="Helvetica"/>
                <a:ea typeface="Helvetica"/>
                <a:cs typeface="Helvetica"/>
                <a:sym typeface="Helvetica"/>
              </a:defRPr>
            </a:pPr>
            <a:r>
              <a:rPr lang="en-US" sz="3000" i="1" dirty="0">
                <a:sym typeface="Helvetica"/>
              </a:rPr>
              <a:t>Measurements of the Cold COTS ADC for SBND TPC Readout from H. Chen </a:t>
            </a:r>
            <a:endParaRPr lang="en-US" sz="3000" dirty="0">
              <a:sym typeface="Helvetica"/>
            </a:endParaRPr>
          </a:p>
        </p:txBody>
      </p:sp>
      <p:sp>
        <p:nvSpPr>
          <p:cNvPr id="2" name="Rectangle 1">
            <a:extLst>
              <a:ext uri="{FF2B5EF4-FFF2-40B4-BE49-F238E27FC236}">
                <a16:creationId xmlns:a16="http://schemas.microsoft.com/office/drawing/2014/main" id="{51027027-AF71-F948-83C4-496AA9DE4C5A}"/>
              </a:ext>
            </a:extLst>
          </p:cNvPr>
          <p:cNvSpPr/>
          <p:nvPr/>
        </p:nvSpPr>
        <p:spPr>
          <a:xfrm>
            <a:off x="1572253" y="5647211"/>
            <a:ext cx="21239493" cy="6998278"/>
          </a:xfrm>
          <a:prstGeom prst="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11303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a:ea typeface="Graphik"/>
              <a:cs typeface="Graphik"/>
              <a:sym typeface="Graphik"/>
            </a:endParaRPr>
          </a:p>
        </p:txBody>
      </p:sp>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40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40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221</TotalTime>
  <Words>1456</Words>
  <Application>Microsoft Macintosh PowerPoint</Application>
  <PresentationFormat>Custom</PresentationFormat>
  <Paragraphs>147</Paragraphs>
  <Slides>22</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Canela Bold</vt:lpstr>
      <vt:lpstr>Canela Deck Regular</vt:lpstr>
      <vt:lpstr>Canela Regular</vt:lpstr>
      <vt:lpstr>Graphik</vt:lpstr>
      <vt:lpstr>Graphik Medium</vt:lpstr>
      <vt:lpstr>Graphik Semibold</vt:lpstr>
      <vt:lpstr>Helvetica</vt:lpstr>
      <vt:lpstr>Helvetica Neue</vt:lpstr>
      <vt:lpstr>Helvetica Neue Medium</vt:lpstr>
      <vt:lpstr>Helvetica Neue Thin</vt:lpstr>
      <vt:lpstr>Times New Roman</vt:lpstr>
      <vt:lpstr>23_ClassicWhite</vt:lpstr>
      <vt:lpstr>LArASIC and ColdADC Lifetime Studies</vt:lpstr>
      <vt:lpstr>Content</vt:lpstr>
      <vt:lpstr>LArASIC Lifetime study</vt:lpstr>
      <vt:lpstr>LArASIC Lifetime study</vt:lpstr>
      <vt:lpstr>Introduction to ColdADC</vt:lpstr>
      <vt:lpstr>Preparation for the lifetime study</vt:lpstr>
      <vt:lpstr>Testing setup</vt:lpstr>
      <vt:lpstr>Test stand</vt:lpstr>
      <vt:lpstr>Lifetime study: Methodology</vt:lpstr>
      <vt:lpstr>Lifetime study</vt:lpstr>
      <vt:lpstr>ENOB</vt:lpstr>
      <vt:lpstr>DNL: standard deviation</vt:lpstr>
      <vt:lpstr>DNL: Extrema</vt:lpstr>
      <vt:lpstr>INL: Extrema</vt:lpstr>
      <vt:lpstr>Current at 2.28V VDDA</vt:lpstr>
      <vt:lpstr>Current at 2.28V VDDA</vt:lpstr>
      <vt:lpstr>Lifetime</vt:lpstr>
      <vt:lpstr>Summary for the lifetime study</vt:lpstr>
      <vt:lpstr>Backup</vt:lpstr>
      <vt:lpstr>Monitoring parameters</vt:lpstr>
      <vt:lpstr>Monitoring parameters</vt:lpstr>
      <vt:lpstr>Monitoring parameters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COLDADC Testing at Irvine</dc:title>
  <cp:lastModifiedBy>Wu Wenjie</cp:lastModifiedBy>
  <cp:revision>53</cp:revision>
  <dcterms:modified xsi:type="dcterms:W3CDTF">2022-04-23T23:12:25Z</dcterms:modified>
</cp:coreProperties>
</file>