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3" r:id="rId5"/>
    <p:sldId id="412" r:id="rId6"/>
    <p:sldId id="457" r:id="rId7"/>
    <p:sldId id="458" r:id="rId8"/>
    <p:sldId id="410" r:id="rId9"/>
    <p:sldId id="421" r:id="rId10"/>
    <p:sldId id="420" r:id="rId11"/>
    <p:sldId id="459" r:id="rId12"/>
    <p:sldId id="462" r:id="rId13"/>
    <p:sldId id="286" r:id="rId14"/>
    <p:sldId id="285" r:id="rId15"/>
    <p:sldId id="414" r:id="rId16"/>
    <p:sldId id="417" r:id="rId17"/>
    <p:sldId id="460" r:id="rId18"/>
    <p:sldId id="461" r:id="rId19"/>
    <p:sldId id="451" r:id="rId20"/>
    <p:sldId id="463" r:id="rId21"/>
    <p:sldId id="380" r:id="rId22"/>
    <p:sldId id="426" r:id="rId23"/>
    <p:sldId id="418" r:id="rId24"/>
    <p:sldId id="392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27" r:id="rId33"/>
    <p:sldId id="413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0" autoAdjust="0"/>
    <p:restoredTop sz="96407" autoAdjust="0"/>
  </p:normalViewPr>
  <p:slideViewPr>
    <p:cSldViewPr snapToGrid="0" showGuides="1">
      <p:cViewPr varScale="1">
        <p:scale>
          <a:sx n="114" d="100"/>
          <a:sy n="114" d="100"/>
        </p:scale>
        <p:origin x="168" y="64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17/03/2022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MQXFA11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17-Mar-2022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 dirty="0"/>
              <a:t> Machining,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30148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Used “average” values as starting point</a:t>
            </a:r>
          </a:p>
          <a:p>
            <a:pPr lvl="1"/>
            <a:r>
              <a:rPr lang="en-US" i="1" dirty="0"/>
              <a:t>Measurements based on best-fit of combined Outer Radius and Midplane deviations</a:t>
            </a:r>
          </a:p>
          <a:p>
            <a:r>
              <a:rPr lang="en-US" dirty="0"/>
              <a:t>Positive deviations = extra material in bore</a:t>
            </a:r>
          </a:p>
          <a:p>
            <a:pPr lvl="1"/>
            <a:r>
              <a:rPr lang="en-US" dirty="0"/>
              <a:t>This is what needs to be removed from a nominal 1.2 mm thick pion</a:t>
            </a:r>
          </a:p>
          <a:p>
            <a:r>
              <a:rPr lang="en-US" dirty="0"/>
              <a:t>Negative deviations will not require “addition” of material</a:t>
            </a:r>
          </a:p>
          <a:p>
            <a:pPr lvl="1"/>
            <a:r>
              <a:rPr lang="en-US" dirty="0"/>
              <a:t>Nothing will be done to these </a:t>
            </a:r>
            <a:r>
              <a:rPr lang="en-US" dirty="0" err="1"/>
              <a:t>pions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MQXFA11 several </a:t>
            </a:r>
            <a:r>
              <a:rPr lang="en-US" dirty="0" err="1"/>
              <a:t>pions</a:t>
            </a:r>
            <a:r>
              <a:rPr lang="en-US" dirty="0"/>
              <a:t> need to be modified from nominal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31206-0254-9C47-934F-8F0CBE05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00" y="4318308"/>
            <a:ext cx="5269120" cy="21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11">
            <a:extLst>
              <a:ext uri="{FF2B5EF4-FFF2-40B4-BE49-F238E27FC236}">
                <a16:creationId xmlns:a16="http://schemas.microsoft.com/office/drawing/2014/main" id="{1CFA37A4-037E-463D-BECA-5EEE00B2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68" y="2651743"/>
            <a:ext cx="4948376" cy="359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332F6-D949-AA45-AF16-73B5BD43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202" y="5187233"/>
            <a:ext cx="1531886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Pion</a:t>
            </a:r>
            <a:r>
              <a:rPr lang="en-US"/>
              <a:t> Machining Positions</a:t>
            </a:r>
            <a:endParaRPr lang="en-US" dirty="0"/>
          </a:p>
        </p:txBody>
      </p:sp>
      <p:pic>
        <p:nvPicPr>
          <p:cNvPr id="6" name="Content Placeholder 5" descr="SU-1010-2057F-sht2.jpg"/>
          <p:cNvPicPr>
            <a:picLocks noGrp="1" noChangeAspect="1"/>
          </p:cNvPicPr>
          <p:nvPr>
            <p:ph idx="1"/>
          </p:nvPr>
        </p:nvPicPr>
        <p:blipFill>
          <a:blip r:embed="rId4"/>
          <a:srcRect l="3013" t="41928" r="3040" b="34778"/>
          <a:stretch>
            <a:fillRect/>
          </a:stretch>
        </p:blipFill>
        <p:spPr>
          <a:xfrm>
            <a:off x="0" y="1143000"/>
            <a:ext cx="9144000" cy="1466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093744" y="4042048"/>
            <a:ext cx="132525" cy="10685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647" y="3935385"/>
            <a:ext cx="132525" cy="9671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7823" y="4085525"/>
            <a:ext cx="132525" cy="10769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62522" y="4019073"/>
            <a:ext cx="132525" cy="8024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09874" y="3853114"/>
            <a:ext cx="132525" cy="825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91977" y="3976185"/>
            <a:ext cx="132525" cy="8453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057" y="3935386"/>
            <a:ext cx="132525" cy="851439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97322" y="3962400"/>
            <a:ext cx="132525" cy="940171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41673" y="3853114"/>
            <a:ext cx="132525" cy="113778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89374" y="3813830"/>
            <a:ext cx="132525" cy="96755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33376" y="3891944"/>
            <a:ext cx="132525" cy="841636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0000"/>
                </a:schemeClr>
              </a:gs>
              <a:gs pos="35000">
                <a:schemeClr val="accent2">
                  <a:tint val="37000"/>
                  <a:satMod val="300000"/>
                  <a:alpha val="30000"/>
                </a:schemeClr>
              </a:gs>
              <a:gs pos="100000">
                <a:schemeClr val="accent2">
                  <a:tint val="15000"/>
                  <a:satMod val="350000"/>
                  <a:alpha val="3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914789" y="5204460"/>
            <a:ext cx="1591736" cy="519500"/>
            <a:chOff x="1456264" y="3214300"/>
            <a:chExt cx="1591736" cy="519500"/>
          </a:xfrm>
        </p:grpSpPr>
        <p:sp>
          <p:nvSpPr>
            <p:cNvPr id="24" name="Rectangle 23"/>
            <p:cNvSpPr/>
            <p:nvPr/>
          </p:nvSpPr>
          <p:spPr>
            <a:xfrm>
              <a:off x="1456264" y="3214300"/>
              <a:ext cx="1591736" cy="5195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5840" y="3491299"/>
              <a:ext cx="469900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75840" y="3294449"/>
              <a:ext cx="451675" cy="1460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0000"/>
                  </a:schemeClr>
                </a:gs>
                <a:gs pos="35000">
                  <a:schemeClr val="accent2">
                    <a:tint val="37000"/>
                    <a:satMod val="300000"/>
                    <a:alpha val="30000"/>
                  </a:schemeClr>
                </a:gs>
                <a:gs pos="100000">
                  <a:schemeClr val="accent2">
                    <a:tint val="15000"/>
                    <a:satMod val="350000"/>
                    <a:alpha val="3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214300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Upper Coils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6264" y="3415098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Lower Coils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254127"/>
              </p:ext>
            </p:extLst>
          </p:nvPr>
        </p:nvGraphicFramePr>
        <p:xfrm>
          <a:off x="152399" y="2835205"/>
          <a:ext cx="3847187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0000"/>
                          </a:solidFill>
                        </a:rPr>
                        <a:t>1.15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6344"/>
              </p:ext>
            </p:extLst>
          </p:nvPr>
        </p:nvGraphicFramePr>
        <p:xfrm>
          <a:off x="152400" y="4239399"/>
          <a:ext cx="3921225" cy="8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778">
                <a:tc>
                  <a:txBody>
                    <a:bodyPr/>
                    <a:lstStyle/>
                    <a:p>
                      <a:r>
                        <a:rPr lang="en-US" sz="1050" dirty="0"/>
                        <a:t>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r>
                        <a:rPr lang="en-US" sz="1050" b="1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7468" y="2514600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Coils, Pion thickness (mm)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318" y="3962400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Coils, Pion thickness (mm)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C940D0-71FF-9A4D-9AB0-558D9664B383}"/>
              </a:ext>
            </a:extLst>
          </p:cNvPr>
          <p:cNvGrpSpPr/>
          <p:nvPr/>
        </p:nvGrpSpPr>
        <p:grpSpPr>
          <a:xfrm>
            <a:off x="2616400" y="5504506"/>
            <a:ext cx="1474696" cy="1093002"/>
            <a:chOff x="2616400" y="5504506"/>
            <a:chExt cx="1474696" cy="1093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400E1D-3BD1-4A44-B9E4-603332E3731F}"/>
                </a:ext>
              </a:extLst>
            </p:cNvPr>
            <p:cNvSpPr txBox="1"/>
            <p:nvPr/>
          </p:nvSpPr>
          <p:spPr>
            <a:xfrm>
              <a:off x="2616400" y="6197398"/>
              <a:ext cx="1371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134	</a:t>
              </a:r>
              <a:r>
                <a:rPr lang="en-US" sz="1000"/>
                <a:t>	135</a:t>
              </a:r>
              <a:r>
                <a:rPr lang="en-US" sz="1000" dirty="0"/>
                <a:t>	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063DB-F6A7-0C4E-BD1A-3387862F4A08}"/>
                </a:ext>
              </a:extLst>
            </p:cNvPr>
            <p:cNvSpPr txBox="1"/>
            <p:nvPr/>
          </p:nvSpPr>
          <p:spPr>
            <a:xfrm>
              <a:off x="2621841" y="5504506"/>
              <a:ext cx="1469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222		223	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A83607-8796-AE4D-BC44-5EFA7877DCC4}"/>
              </a:ext>
            </a:extLst>
          </p:cNvPr>
          <p:cNvSpPr txBox="1"/>
          <p:nvPr/>
        </p:nvSpPr>
        <p:spPr>
          <a:xfrm>
            <a:off x="1489002" y="5514821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Upper Coils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4C67E1-6C78-AB4C-9E46-27D4915A8D75}"/>
              </a:ext>
            </a:extLst>
          </p:cNvPr>
          <p:cNvSpPr txBox="1"/>
          <p:nvPr/>
        </p:nvSpPr>
        <p:spPr>
          <a:xfrm>
            <a:off x="1489002" y="617207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Lower Coils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706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Electrical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761091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Updated procedures first used in magnet MQXFA05 will continue to be used</a:t>
            </a:r>
          </a:p>
          <a:p>
            <a:pPr lvl="1"/>
            <a:r>
              <a:rPr lang="en-US" dirty="0"/>
              <a:t>Avoiding water in the system due to bladder failures</a:t>
            </a:r>
          </a:p>
          <a:p>
            <a:pPr lvl="2"/>
            <a:r>
              <a:rPr lang="en-US" dirty="0"/>
              <a:t>Absorbent socks in cooling holes to better dam and prevent pooling of water</a:t>
            </a:r>
          </a:p>
          <a:p>
            <a:pPr lvl="2"/>
            <a:r>
              <a:rPr lang="en-US" dirty="0"/>
              <a:t>Dehumidifiers on hand during bladder operations to bag and flow immediately after operations are complete</a:t>
            </a:r>
          </a:p>
          <a:p>
            <a:pPr lvl="2"/>
            <a:r>
              <a:rPr lang="en-US" dirty="0"/>
              <a:t>Increase load key step sizes to 0.005” (reduces the number of bladder cycles)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NOTE: Dehumidifier (along with absorbent socks) was used on MQXFA08, which experienced 50% bladder failures; EQC tests passed without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12" name="Picture 11" descr="Screenshot 2020-03-02 10.20.25.png">
            <a:extLst>
              <a:ext uri="{FF2B5EF4-FFF2-40B4-BE49-F238E27FC236}">
                <a16:creationId xmlns:a16="http://schemas.microsoft.com/office/drawing/2014/main" id="{D94B3676-4F20-C04E-A25C-5E917017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4" y="1059775"/>
            <a:ext cx="2443163" cy="228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29E6F-DBB7-4549-8965-D54BB00D74DF}"/>
              </a:ext>
            </a:extLst>
          </p:cNvPr>
          <p:cNvSpPr txBox="1"/>
          <p:nvPr/>
        </p:nvSpPr>
        <p:spPr>
          <a:xfrm>
            <a:off x="6500912" y="3303349"/>
            <a:ext cx="245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3” dia. absorbent sock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2FB32-AD5B-B54B-8B5C-EF354840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73" y="4306200"/>
            <a:ext cx="2438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61" y="1093305"/>
            <a:ext cx="4581302" cy="371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Bladder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Based on the bladder failure/load key incident experienced in MQXFA04 we successfully introduced procedural changes starting with MQXFA05</a:t>
            </a:r>
          </a:p>
          <a:p>
            <a:r>
              <a:rPr lang="en-US" dirty="0"/>
              <a:t>Magnet preload operations will continue to implement the following:</a:t>
            </a:r>
          </a:p>
          <a:p>
            <a:pPr lvl="1"/>
            <a:r>
              <a:rPr lang="en-US" dirty="0"/>
              <a:t>A pressure check at the beginning of operations</a:t>
            </a:r>
          </a:p>
          <a:p>
            <a:pPr lvl="1"/>
            <a:r>
              <a:rPr lang="en-US" dirty="0"/>
              <a:t>A “stable hold” at target pressures</a:t>
            </a:r>
          </a:p>
          <a:p>
            <a:pPr lvl="1"/>
            <a:r>
              <a:rPr lang="en-US" dirty="0"/>
              <a:t>Fewer pressure cycles by using 0.005” thick shim steps (about 8 steps expected)</a:t>
            </a:r>
          </a:p>
          <a:p>
            <a:pPr lvl="1"/>
            <a:r>
              <a:rPr lang="en-US" dirty="0"/>
              <a:t>Spare keys on hand to replace as needed, and/or second set of keys ready to replace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53408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01260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V="1">
            <a:off x="5650199" y="3913449"/>
            <a:ext cx="405827" cy="1090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4690178" y="4963931"/>
            <a:ext cx="318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MQXFA06 an additional 0.005” step was added using all bladders before transitioning to quadrant loading.</a:t>
            </a:r>
          </a:p>
          <a:p>
            <a:r>
              <a:rPr lang="en-US" sz="1200" dirty="0">
                <a:solidFill>
                  <a:srgbClr val="FF0000"/>
                </a:solidFill>
              </a:rPr>
              <a:t>MQXFA11 will continue following that experience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5781521" y="3358647"/>
            <a:ext cx="954249" cy="55480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MQFXA10 Preload 2 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1988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Achieved a small spread of coil stresses, with average at 72 MPa (within target of 80 +/- 8)</a:t>
            </a:r>
          </a:p>
          <a:p>
            <a:r>
              <a:rPr lang="en-US" dirty="0"/>
              <a:t>See earlier slides for pole key gap dimensions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72924-E0DD-444A-AF4E-36844802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5" y="2737282"/>
            <a:ext cx="454279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3ED2F-A8EB-9249-8CCD-E57A43A5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55" y="2737282"/>
            <a:ext cx="45427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5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Hole Bore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097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improved coil pack </a:t>
            </a:r>
            <a:r>
              <a:rPr lang="en-US" dirty="0" err="1"/>
              <a:t>squareness</a:t>
            </a:r>
            <a:r>
              <a:rPr lang="en-US" dirty="0"/>
              <a:t> of MQXFA10 is also evident with the cooling hole bore check</a:t>
            </a:r>
          </a:p>
          <a:p>
            <a:r>
              <a:rPr lang="en-US" dirty="0"/>
              <a:t>All cooling hole bores are clear and more uniform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0" y="2316481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40" y="2316481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0" y="455635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40" y="455635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A113B0-B374-E14E-99C0-356AEFFA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00" y="2698750"/>
            <a:ext cx="42672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3305B-C801-2345-B8E1-D1675A03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1575"/>
            <a:ext cx="7920000" cy="720000"/>
          </a:xfrm>
        </p:spPr>
        <p:txBody>
          <a:bodyPr/>
          <a:lstStyle/>
          <a:p>
            <a:r>
              <a:rPr lang="en-US" dirty="0"/>
              <a:t>Integration Table Interference Modifications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8726B1-4241-5E49-8004-FC898AE3B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50" y="2698750"/>
            <a:ext cx="4267200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600F-554A-AB4B-83EA-39D6BBAD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D88B-F7C0-CA4D-AB81-2FCDAC21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AA1558-EBB4-5B43-B7A3-010E95D176EF}"/>
              </a:ext>
            </a:extLst>
          </p:cNvPr>
          <p:cNvSpPr txBox="1">
            <a:spLocks/>
          </p:cNvSpPr>
          <p:nvPr/>
        </p:nvSpPr>
        <p:spPr>
          <a:xfrm>
            <a:off x="374108" y="1219201"/>
            <a:ext cx="8358992" cy="1479550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During the survey of the new magnet integration table with MQXFA08 shell-yoke assemblies an interference was found in the tooling that contacted the radii of the shells</a:t>
            </a:r>
          </a:p>
          <a:p>
            <a:r>
              <a:rPr lang="en-US" dirty="0"/>
              <a:t>Pedestal supports were machined and dressed to ensure clearance and no further contact to the shells</a:t>
            </a:r>
          </a:p>
          <a:p>
            <a:r>
              <a:rPr lang="en-US" dirty="0"/>
              <a:t>All magnets since MQXFA08 will not have this issue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 Disassembly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476264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Developed Work Instruction SU-1013-8309 for the MQXFA07 disassembly</a:t>
            </a:r>
          </a:p>
          <a:p>
            <a:pPr lvl="1"/>
            <a:r>
              <a:rPr lang="en-US" dirty="0"/>
              <a:t>Redline revisions will be approved and released prior to disassembly of MQXFA09 magnet</a:t>
            </a:r>
          </a:p>
          <a:p>
            <a:r>
              <a:rPr lang="en-US" dirty="0"/>
              <a:t>Coils will be examined for any possible damage from the folded in </a:t>
            </a:r>
            <a:r>
              <a:rPr lang="en-US" dirty="0" err="1"/>
              <a:t>Kapton</a:t>
            </a:r>
            <a:endParaRPr lang="en-US" dirty="0"/>
          </a:p>
          <a:p>
            <a:pPr lvl="1"/>
            <a:r>
              <a:rPr lang="en-US" dirty="0"/>
              <a:t>Then the coils will be stored until analysis is completed to determine disposition of these coils</a:t>
            </a:r>
          </a:p>
          <a:p>
            <a:r>
              <a:rPr lang="en-US" dirty="0"/>
              <a:t>Parts will be reused for the MQXFA11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70" y="1503680"/>
            <a:ext cx="2867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39" y="2323390"/>
            <a:ext cx="3048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MQXFA09/A11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8" y="1219200"/>
            <a:ext cx="5105332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MQXFA07</a:t>
            </a:r>
          </a:p>
          <a:p>
            <a:pPr lvl="1"/>
            <a:r>
              <a:rPr lang="en-US" dirty="0"/>
              <a:t>Is still being disassembled and packaged up for storage</a:t>
            </a:r>
          </a:p>
          <a:p>
            <a:pPr lvl="1"/>
            <a:r>
              <a:rPr lang="en-US" dirty="0"/>
              <a:t>Crane issue has been resolved; work is ongoing</a:t>
            </a:r>
          </a:p>
          <a:p>
            <a:r>
              <a:rPr lang="en-US" dirty="0"/>
              <a:t>MQXFA09 magnet will be moved to the integration table after MQXFA07 parts have been shipped to storage</a:t>
            </a:r>
          </a:p>
          <a:p>
            <a:r>
              <a:rPr lang="en-US" dirty="0"/>
              <a:t>A11 Coils </a:t>
            </a:r>
          </a:p>
          <a:p>
            <a:pPr lvl="1"/>
            <a:r>
              <a:rPr lang="en-US" dirty="0"/>
              <a:t>134, 135, 222, 223 (</a:t>
            </a:r>
            <a:r>
              <a:rPr lang="en-US" i="1" dirty="0"/>
              <a:t>219 is spare)</a:t>
            </a:r>
          </a:p>
          <a:p>
            <a:pPr lvl="1"/>
            <a:r>
              <a:rPr lang="en-US" dirty="0"/>
              <a:t>Ready for coil instrumentation and dressing operations</a:t>
            </a:r>
          </a:p>
          <a:p>
            <a:pPr lvl="1"/>
            <a:r>
              <a:rPr lang="en-US" dirty="0"/>
              <a:t>Instrumenting FBG strain gauges prior to coil pack build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magnet assembly line will be used for MQXFA10/A08b</a:t>
            </a:r>
          </a:p>
          <a:p>
            <a:r>
              <a:rPr lang="en-US" dirty="0"/>
              <a:t>Both magnet lines will be worked on concurrently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156AFC-3890-F948-AA86-43D112834C2B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806644" y="3423921"/>
            <a:ext cx="192046" cy="1756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6906639" y="5180813"/>
            <a:ext cx="218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Magnet assembly line  MQXFA09/A11</a:t>
            </a:r>
          </a:p>
          <a:p>
            <a:r>
              <a:rPr lang="en-US" sz="1200" dirty="0">
                <a:solidFill>
                  <a:srgbClr val="FF0000"/>
                </a:solidFill>
              </a:rPr>
              <a:t>(MQXFA07 shown)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7799A-CBAF-9048-811B-968158DE4FE1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69890" y="3188677"/>
            <a:ext cx="389411" cy="1759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5036122" y="4948245"/>
            <a:ext cx="226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Second Magnet assembly line for (MQXFA10 shown)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A98A-064D-A044-8156-362498C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Schedule for Completed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0E61C-2429-B641-95D4-83324262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0741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MQXFA07 is being packaged up for storage</a:t>
            </a:r>
          </a:p>
          <a:p>
            <a:pPr lvl="1"/>
            <a:r>
              <a:rPr lang="en-US" dirty="0"/>
              <a:t>Completed 4</a:t>
            </a:r>
            <a:r>
              <a:rPr lang="en-US" baseline="30000" dirty="0"/>
              <a:t>th</a:t>
            </a:r>
            <a:r>
              <a:rPr lang="en-US" dirty="0"/>
              <a:t> week of March</a:t>
            </a:r>
          </a:p>
          <a:p>
            <a:r>
              <a:rPr lang="en-US" dirty="0"/>
              <a:t>MQXFA09 structure will be prepped for disassembly</a:t>
            </a:r>
          </a:p>
          <a:p>
            <a:pPr lvl="1"/>
            <a:r>
              <a:rPr lang="en-US" dirty="0"/>
              <a:t>Starting 4</a:t>
            </a:r>
            <a:r>
              <a:rPr lang="en-US" baseline="30000" dirty="0"/>
              <a:t>th</a:t>
            </a:r>
            <a:r>
              <a:rPr lang="en-US" dirty="0"/>
              <a:t> week of March</a:t>
            </a:r>
          </a:p>
          <a:p>
            <a:pPr lvl="1"/>
            <a:r>
              <a:rPr lang="en-US" dirty="0"/>
              <a:t>Disassembly to start beginning of April</a:t>
            </a:r>
          </a:p>
          <a:p>
            <a:r>
              <a:rPr lang="en-US" dirty="0"/>
              <a:t>MQXFA11 coils preparations</a:t>
            </a:r>
          </a:p>
          <a:p>
            <a:pPr lvl="1"/>
            <a:r>
              <a:rPr lang="en-US" dirty="0"/>
              <a:t>Will start as early as April 1</a:t>
            </a:r>
          </a:p>
          <a:p>
            <a:r>
              <a:rPr lang="en-US" dirty="0"/>
              <a:t>MQXFA11 Magnet</a:t>
            </a:r>
          </a:p>
          <a:p>
            <a:pPr lvl="1"/>
            <a:r>
              <a:rPr lang="en-US" dirty="0"/>
              <a:t>Coil pack complete First week of May</a:t>
            </a:r>
          </a:p>
          <a:p>
            <a:pPr lvl="1"/>
            <a:r>
              <a:rPr lang="en-US" dirty="0"/>
              <a:t>Integration completed 2</a:t>
            </a:r>
            <a:r>
              <a:rPr lang="en-US" baseline="30000" dirty="0"/>
              <a:t>nd</a:t>
            </a:r>
            <a:r>
              <a:rPr lang="en-US" dirty="0"/>
              <a:t> week of June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A1C0E-CF64-5840-9E0B-07E84B8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9C5E-FEE8-1F46-9F5E-6CF953047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MQXFA11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Pion machining</a:t>
            </a:r>
          </a:p>
          <a:p>
            <a:r>
              <a:rPr lang="en-US" dirty="0"/>
              <a:t>Preload Assembly Operations</a:t>
            </a:r>
          </a:p>
          <a:p>
            <a:r>
              <a:rPr lang="en-US" dirty="0"/>
              <a:t>Status and Expected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MQXFA09 will be disassembled and the parts will be reused for the MQXFA11 coils</a:t>
            </a:r>
          </a:p>
          <a:p>
            <a:pPr lvl="1"/>
            <a:r>
              <a:rPr lang="en-US" dirty="0"/>
              <a:t>Procedure developed for the MQXFA07 process will </a:t>
            </a:r>
            <a:r>
              <a:rPr lang="en-US"/>
              <a:t>be employed</a:t>
            </a:r>
            <a:endParaRPr lang="en-US" dirty="0"/>
          </a:p>
          <a:p>
            <a:r>
              <a:rPr lang="en-US" dirty="0"/>
              <a:t>MQXFA11 will apply lessons learned </a:t>
            </a:r>
          </a:p>
          <a:p>
            <a:pPr lvl="1"/>
            <a:r>
              <a:rPr lang="en-US" dirty="0"/>
              <a:t>From the MQXFA07 disassembly and MQXFA10 re-squaring of the coil pack</a:t>
            </a:r>
          </a:p>
          <a:p>
            <a:pPr lvl="1"/>
            <a:r>
              <a:rPr lang="en-US" dirty="0"/>
              <a:t>From the MQXFA09 critical NCR of the folded GPI layer inside the bore</a:t>
            </a:r>
          </a:p>
          <a:p>
            <a:r>
              <a:rPr lang="en-US" dirty="0"/>
              <a:t>Pion locations were identified that require modification</a:t>
            </a:r>
          </a:p>
          <a:p>
            <a:r>
              <a:rPr lang="en-US" dirty="0"/>
              <a:t>MQXFA11 will continue the use of techniques that were successfully applied in MQXFA05-08 Preventing significant moisture (affecting electrical QC)</a:t>
            </a:r>
          </a:p>
          <a:p>
            <a:pPr lvl="1"/>
            <a:r>
              <a:rPr lang="en-US" dirty="0"/>
              <a:t>Also prevents a repeat of a partially inserted load key</a:t>
            </a:r>
          </a:p>
          <a:p>
            <a:r>
              <a:rPr lang="en-US" dirty="0"/>
              <a:t>MQXFA11 is expected to be completed mid-June while MQXFA08 is expected to 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00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83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75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00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53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48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5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5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MQXFA11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877271" y="4298765"/>
            <a:ext cx="298213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~-.002”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~-.005”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+ 0.003” 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723699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~0.004”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300" dirty="0"/>
              <a:t>Add 0.002” + 0.002”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+ 0.003”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612000" y="1408827"/>
            <a:ext cx="27537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~.004”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+ 0.002”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:223 – 135 – 222 – 134: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(see </a:t>
            </a:r>
            <a:r>
              <a:rPr lang="en-US" i="1" u="sng" dirty="0" err="1">
                <a:solidFill>
                  <a:srgbClr val="FF0000"/>
                </a:solidFill>
              </a:rPr>
              <a:t>Indico</a:t>
            </a:r>
            <a:r>
              <a:rPr lang="en-US" i="1" u="sng" dirty="0">
                <a:solidFill>
                  <a:srgbClr val="FF0000"/>
                </a:solidFill>
              </a:rPr>
              <a:t> page for info)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D94789-71B9-B546-9971-7357C85895ED}"/>
              </a:ext>
            </a:extLst>
          </p:cNvPr>
          <p:cNvCxnSpPr/>
          <p:nvPr/>
        </p:nvCxnSpPr>
        <p:spPr>
          <a:xfrm rot="5400000" flipH="1" flipV="1">
            <a:off x="3947017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43DD2D-2817-CD4A-95E8-FA68137A3B1C}"/>
              </a:ext>
            </a:extLst>
          </p:cNvPr>
          <p:cNvCxnSpPr/>
          <p:nvPr/>
        </p:nvCxnSpPr>
        <p:spPr>
          <a:xfrm rot="10800000">
            <a:off x="2834113" y="331001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BAE429-EE2D-5745-9437-5BC3F0660493}"/>
              </a:ext>
            </a:extLst>
          </p:cNvPr>
          <p:cNvCxnSpPr/>
          <p:nvPr/>
        </p:nvCxnSpPr>
        <p:spPr>
          <a:xfrm rot="10800000">
            <a:off x="5326845" y="312710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C8D6E1-92C0-2445-ABF7-7D1E47792A7D}"/>
              </a:ext>
            </a:extLst>
          </p:cNvPr>
          <p:cNvCxnSpPr/>
          <p:nvPr/>
        </p:nvCxnSpPr>
        <p:spPr>
          <a:xfrm rot="10800000">
            <a:off x="2834113" y="313845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DD39C2-1122-6D42-A173-4AE82C8B2011}"/>
              </a:ext>
            </a:extLst>
          </p:cNvPr>
          <p:cNvCxnSpPr/>
          <p:nvPr/>
        </p:nvCxnSpPr>
        <p:spPr>
          <a:xfrm rot="5400000" flipH="1" flipV="1">
            <a:off x="4184642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D5B07D-F539-434C-A25E-E43545A7B802}"/>
              </a:ext>
            </a:extLst>
          </p:cNvPr>
          <p:cNvCxnSpPr/>
          <p:nvPr/>
        </p:nvCxnSpPr>
        <p:spPr>
          <a:xfrm rot="5400000" flipH="1" flipV="1">
            <a:off x="3949516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48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17-Mar-2022 MQXFA11 Magnet Structure and Assembly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8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MQXFA11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0.004”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0.004”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0.004” to 222, 223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0.005” to 134, 135 midplanes</a:t>
            </a:r>
          </a:p>
        </p:txBody>
      </p:sp>
    </p:spTree>
    <p:extLst>
      <p:ext uri="{BB962C8B-B14F-4D97-AF65-F5344CB8AC3E}">
        <p14:creationId xmlns:p14="http://schemas.microsoft.com/office/powerpoint/2010/main" val="308904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MQXFA11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0.004”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0.004”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0.100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0.005”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0.125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0.004” to 222, 223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0.005” to 134, 135 midplanes</a:t>
            </a:r>
          </a:p>
        </p:txBody>
      </p:sp>
    </p:spTree>
    <p:extLst>
      <p:ext uri="{BB962C8B-B14F-4D97-AF65-F5344CB8AC3E}">
        <p14:creationId xmlns:p14="http://schemas.microsoft.com/office/powerpoint/2010/main" val="255175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7480441" cy="25664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GPI Layers will have ID fold</a:t>
            </a:r>
          </a:p>
          <a:p>
            <a:pPr lvl="1"/>
            <a:r>
              <a:rPr lang="en-US" dirty="0"/>
              <a:t>Process was developed and incorporated into MQXFA07 and later coils</a:t>
            </a:r>
          </a:p>
          <a:p>
            <a:r>
              <a:rPr lang="en-US" dirty="0">
                <a:solidFill>
                  <a:srgbClr val="FF0000"/>
                </a:solidFill>
              </a:rPr>
              <a:t>Preventing a repeat of the MQXFA09 NCR: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Fuji build will have Kapton tape holding fold down on the ID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Final build will use Araldite spots of glue with tape removed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Inspection step after the upper coil pair is placed on top of bottom coil pair will verify no </a:t>
            </a:r>
            <a:r>
              <a:rPr lang="en-US" dirty="0" err="1">
                <a:solidFill>
                  <a:srgbClr val="FF0000"/>
                </a:solidFill>
              </a:rPr>
              <a:t>foldback</a:t>
            </a:r>
            <a:r>
              <a:rPr lang="en-US" dirty="0">
                <a:solidFill>
                  <a:srgbClr val="FF0000"/>
                </a:solidFill>
              </a:rPr>
              <a:t> condition is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17-Mar-2022 MQXFA11 Magnet Structure and Assembly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4C41C-92F5-944C-8873-731AA15B0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0" t="14699" r="11637" b="32962"/>
          <a:stretch/>
        </p:blipFill>
        <p:spPr>
          <a:xfrm>
            <a:off x="5404204" y="3882384"/>
            <a:ext cx="3203706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0C127-A23D-8740-915D-ACC43CCC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2" t="8514" r="8938" b="21650"/>
          <a:stretch/>
        </p:blipFill>
        <p:spPr>
          <a:xfrm>
            <a:off x="2281406" y="3882384"/>
            <a:ext cx="31227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23" y="1139049"/>
            <a:ext cx="3122389" cy="301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Assembly Notes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632316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The Fuji paper build, along with mechanical measurements, is an important QC check in the coil pack build, but the following notes apply:</a:t>
            </a:r>
          </a:p>
          <a:p>
            <a:pPr lvl="1"/>
            <a:r>
              <a:rPr lang="en-US" dirty="0"/>
              <a:t>Some mechanical measurements may not be square due to not shifting/squaring up pads</a:t>
            </a:r>
          </a:p>
          <a:p>
            <a:pPr lvl="2"/>
            <a:r>
              <a:rPr lang="en-US" dirty="0"/>
              <a:t>Standard torque values achieved, but we avoid sliding surfaces which may cause inaccurate Fuji exposures</a:t>
            </a:r>
          </a:p>
          <a:p>
            <a:pPr lvl="1"/>
            <a:r>
              <a:rPr lang="en-US" dirty="0"/>
              <a:t>Gaps will be larger</a:t>
            </a:r>
          </a:p>
          <a:p>
            <a:pPr lvl="2"/>
            <a:r>
              <a:rPr lang="en-US" dirty="0"/>
              <a:t>The Kapton radial shim will only be partially present, therefore the expected average pole key gap will be ~0.015” larger than that of the final build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48059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FED07-91C7-844A-BC8F-A8FB8EFBA6B7}"/>
              </a:ext>
            </a:extLst>
          </p:cNvPr>
          <p:cNvSpPr txBox="1"/>
          <p:nvPr/>
        </p:nvSpPr>
        <p:spPr>
          <a:xfrm>
            <a:off x="5336161" y="1353135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Large gaps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93A52-5EE6-C34B-BC67-51B1BFAE2942}"/>
              </a:ext>
            </a:extLst>
          </p:cNvPr>
          <p:cNvSpPr txBox="1"/>
          <p:nvPr/>
        </p:nvSpPr>
        <p:spPr>
          <a:xfrm>
            <a:off x="8156073" y="3640777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E9BB5-D38C-9943-A3E8-50E2A68569DB}"/>
              </a:ext>
            </a:extLst>
          </p:cNvPr>
          <p:cNvSpPr txBox="1"/>
          <p:nvPr/>
        </p:nvSpPr>
        <p:spPr>
          <a:xfrm>
            <a:off x="5273927" y="366388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Small gaps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0E8CC-189A-8C41-B1C3-ABB09086A1DA}"/>
              </a:ext>
            </a:extLst>
          </p:cNvPr>
          <p:cNvSpPr txBox="1"/>
          <p:nvPr/>
        </p:nvSpPr>
        <p:spPr>
          <a:xfrm>
            <a:off x="7461116" y="4180501"/>
            <a:ext cx="1651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Depiction not to 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86492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209122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85993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AA22D8-5706-E640-8231-1945C0DCE089}"/>
              </a:ext>
            </a:extLst>
          </p:cNvPr>
          <p:cNvSpPr/>
          <p:nvPr/>
        </p:nvSpPr>
        <p:spPr>
          <a:xfrm>
            <a:off x="5273927" y="948266"/>
            <a:ext cx="3480585" cy="3236003"/>
          </a:xfrm>
          <a:custGeom>
            <a:avLst/>
            <a:gdLst>
              <a:gd name="connsiteX0" fmla="*/ 0 w 3341511"/>
              <a:gd name="connsiteY0" fmla="*/ 0 h 2235200"/>
              <a:gd name="connsiteX1" fmla="*/ 0 w 3341511"/>
              <a:gd name="connsiteY1" fmla="*/ 0 h 2235200"/>
              <a:gd name="connsiteX2" fmla="*/ 688622 w 3341511"/>
              <a:gd name="connsiteY2" fmla="*/ 2235200 h 2235200"/>
              <a:gd name="connsiteX3" fmla="*/ 3081867 w 3341511"/>
              <a:gd name="connsiteY3" fmla="*/ 2235200 h 2235200"/>
              <a:gd name="connsiteX4" fmla="*/ 3341511 w 3341511"/>
              <a:gd name="connsiteY4" fmla="*/ 158045 h 2235200"/>
              <a:gd name="connsiteX5" fmla="*/ 0 w 3341511"/>
              <a:gd name="connsiteY5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511" h="2235200">
                <a:moveTo>
                  <a:pt x="0" y="0"/>
                </a:moveTo>
                <a:lnTo>
                  <a:pt x="0" y="0"/>
                </a:lnTo>
                <a:lnTo>
                  <a:pt x="688622" y="2235200"/>
                </a:lnTo>
                <a:lnTo>
                  <a:pt x="3081867" y="2235200"/>
                </a:lnTo>
                <a:lnTo>
                  <a:pt x="3341511" y="15804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C69C3C-F2A5-8242-9542-8710EC41F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25" y="4480779"/>
            <a:ext cx="3657600" cy="20555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075424" y="4672826"/>
            <a:ext cx="1591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MQXFA06 Fuji Gaps</a:t>
            </a:r>
          </a:p>
        </p:txBody>
      </p:sp>
    </p:spTree>
    <p:extLst>
      <p:ext uri="{BB962C8B-B14F-4D97-AF65-F5344CB8AC3E}">
        <p14:creationId xmlns:p14="http://schemas.microsoft.com/office/powerpoint/2010/main" val="20244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14" y="4036630"/>
            <a:ext cx="4029986" cy="25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149A8-A1B5-4D45-A20D-81279889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23" y="963204"/>
            <a:ext cx="3122389" cy="301472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EC6B-63C3-C545-87C0-F734128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Coil Pack Assembly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A1FD-2A5B-3E40-B714-73B50B15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6850"/>
            <a:ext cx="4466850" cy="5362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Lessons learned from MQXFA07 disassembly and MQXFA10 rebuild</a:t>
            </a:r>
          </a:p>
          <a:p>
            <a:pPr lvl="1"/>
            <a:r>
              <a:rPr lang="en-US" dirty="0"/>
              <a:t>A revised process for squaring and torqueing the Coil Pack was developed</a:t>
            </a:r>
          </a:p>
          <a:p>
            <a:pPr lvl="1"/>
            <a:r>
              <a:rPr lang="en-US" dirty="0"/>
              <a:t>Greater emphasis on </a:t>
            </a:r>
            <a:r>
              <a:rPr lang="en-US" dirty="0" err="1"/>
              <a:t>squareness</a:t>
            </a:r>
            <a:r>
              <a:rPr lang="en-US" dirty="0"/>
              <a:t> and gap uniformity throughout the entire torqueing process</a:t>
            </a:r>
          </a:p>
          <a:p>
            <a:pPr lvl="1"/>
            <a:r>
              <a:rPr lang="en-US" dirty="0"/>
              <a:t>Torque target is 75 +/- 25  in-lbs., depending on gaps</a:t>
            </a:r>
          </a:p>
          <a:p>
            <a:pPr lvl="1"/>
            <a:r>
              <a:rPr lang="en-US" dirty="0"/>
              <a:t>Repeated measurements throughout build will ensure and verify that the gaps and coil pack squareness specifications are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B8F9-430E-CF40-B1F8-2C4E7A2E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8B8C-F56F-C743-8069-3B2B8752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97E39-EBE6-F04E-A0A8-27FFCBEC1812}"/>
              </a:ext>
            </a:extLst>
          </p:cNvPr>
          <p:cNvSpPr txBox="1"/>
          <p:nvPr/>
        </p:nvSpPr>
        <p:spPr>
          <a:xfrm>
            <a:off x="8125757" y="1177290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Uniform gaps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7E3D-375B-184F-83F3-80ADA6A7A7F7}"/>
              </a:ext>
            </a:extLst>
          </p:cNvPr>
          <p:cNvSpPr txBox="1"/>
          <p:nvPr/>
        </p:nvSpPr>
        <p:spPr>
          <a:xfrm>
            <a:off x="7227791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69E8-5624-0D4C-9281-DA935D9A3C39}"/>
              </a:ext>
            </a:extLst>
          </p:cNvPr>
          <p:cNvSpPr txBox="1"/>
          <p:nvPr/>
        </p:nvSpPr>
        <p:spPr>
          <a:xfrm>
            <a:off x="7245576" y="2689078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Q4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4C0F7-9406-BD45-A07F-7A4FB4210983}"/>
              </a:ext>
            </a:extLst>
          </p:cNvPr>
          <p:cNvSpPr txBox="1"/>
          <p:nvPr/>
        </p:nvSpPr>
        <p:spPr>
          <a:xfrm>
            <a:off x="6721518" y="191537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59D66-3E8D-C149-A7BF-11DAA5100368}"/>
              </a:ext>
            </a:extLst>
          </p:cNvPr>
          <p:cNvSpPr txBox="1"/>
          <p:nvPr/>
        </p:nvSpPr>
        <p:spPr>
          <a:xfrm>
            <a:off x="6722048" y="268408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</a:rPr>
              <a:t>Q3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6932" y="902916"/>
            <a:ext cx="3105890" cy="310589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6281653" y="3774758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Improved </a:t>
            </a:r>
            <a:r>
              <a:rPr lang="en-US" sz="1200" i="1" dirty="0" err="1">
                <a:solidFill>
                  <a:srgbClr val="FF0000"/>
                </a:solidFill>
              </a:rPr>
              <a:t>squareness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28EB-0EC4-014D-8E6C-0EDEF9B0A940}"/>
              </a:ext>
            </a:extLst>
          </p:cNvPr>
          <p:cNvSpPr txBox="1"/>
          <p:nvPr/>
        </p:nvSpPr>
        <p:spPr>
          <a:xfrm>
            <a:off x="7149877" y="4593375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See </a:t>
            </a:r>
            <a:r>
              <a:rPr lang="en-US" sz="1200" i="1">
                <a:solidFill>
                  <a:srgbClr val="FF0000"/>
                </a:solidFill>
              </a:rPr>
              <a:t>next slide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(Rebuild) Gap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316361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pole key gap:</a:t>
            </a:r>
            <a:r>
              <a:rPr lang="en-US" dirty="0"/>
              <a:t> </a:t>
            </a:r>
          </a:p>
          <a:p>
            <a:pPr lvl="1"/>
            <a:r>
              <a:rPr lang="en-US" b="1" i="1" dirty="0"/>
              <a:t>The average pole key gap (per side) among the four coils on each longitudinal location shall be</a:t>
            </a:r>
            <a:r>
              <a:rPr lang="en-US" i="1" dirty="0"/>
              <a:t> </a:t>
            </a:r>
            <a:r>
              <a:rPr lang="en-US" b="1" i="1" dirty="0">
                <a:solidFill>
                  <a:schemeClr val="bg2"/>
                </a:solidFill>
              </a:rPr>
              <a:t>+0.200 ±0.050 mm</a:t>
            </a:r>
            <a:r>
              <a:rPr lang="en-US" b="1" i="1" dirty="0"/>
              <a:t>. </a:t>
            </a:r>
          </a:p>
          <a:p>
            <a:pPr lvl="1"/>
            <a:r>
              <a:rPr lang="en-US" b="1" i="1" dirty="0"/>
              <a:t>The minimum pole key gap (per side) in any quadrant and in any longitudinal location shall be </a:t>
            </a:r>
            <a:r>
              <a:rPr lang="en-US" b="1" i="1" dirty="0">
                <a:solidFill>
                  <a:schemeClr val="bg2"/>
                </a:solidFill>
              </a:rPr>
              <a:t>&gt; +0.100 mm</a:t>
            </a:r>
            <a:r>
              <a:rPr lang="en-US" b="1" i="1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17-Mar-2022 MQXFA11 Magnet Structure and Assembly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15138-17F5-4376-8DEB-EDD47B74D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7322"/>
            <a:ext cx="4572000" cy="3321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CF359-3320-4BB2-83FE-77329CC0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37322"/>
            <a:ext cx="4572000" cy="3319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508687" y="3587803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>
                <a:solidFill>
                  <a:srgbClr val="FF0000"/>
                </a:solidFill>
              </a:rPr>
              <a:t>MQXFA10 initial coil pack</a:t>
            </a:r>
            <a:endParaRPr lang="en-US" sz="1200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20DEE-1116-4B46-BD5F-412AD36EDF61}"/>
              </a:ext>
            </a:extLst>
          </p:cNvPr>
          <p:cNvSpPr txBox="1"/>
          <p:nvPr/>
        </p:nvSpPr>
        <p:spPr>
          <a:xfrm>
            <a:off x="5111167" y="3580528"/>
            <a:ext cx="318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rgbClr val="FF0000"/>
                </a:solidFill>
              </a:rPr>
              <a:t>MQXFA10 rebuilt coil pack</a:t>
            </a:r>
          </a:p>
        </p:txBody>
      </p:sp>
    </p:spTree>
    <p:extLst>
      <p:ext uri="{BB962C8B-B14F-4D97-AF65-F5344CB8AC3E}">
        <p14:creationId xmlns:p14="http://schemas.microsoft.com/office/powerpoint/2010/main" val="1257659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51386</TotalTime>
  <Words>2454</Words>
  <Application>Microsoft Macintosh PowerPoint</Application>
  <PresentationFormat>On-screen Show (4:3)</PresentationFormat>
  <Paragraphs>363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Symbol</vt:lpstr>
      <vt:lpstr>Wingdings</vt:lpstr>
      <vt:lpstr>Thème Office</vt:lpstr>
      <vt:lpstr>MQXFA11 Structure and Status</vt:lpstr>
      <vt:lpstr>MQXFA11 Structure Assembly</vt:lpstr>
      <vt:lpstr>MQXFA11 Proposed Coil Arrangement</vt:lpstr>
      <vt:lpstr>MQXFA11 Coil Pack Build 1 (Fuji)</vt:lpstr>
      <vt:lpstr>MQXFA11 Coil Pack Build (Final)</vt:lpstr>
      <vt:lpstr>Fuji Assembly Notes (1)</vt:lpstr>
      <vt:lpstr>Fuji Assembly Notes (2)</vt:lpstr>
      <vt:lpstr>Final Coil Pack Assembly Notes</vt:lpstr>
      <vt:lpstr>MQXFA10 (Rebuild) Gap Measurements</vt:lpstr>
      <vt:lpstr>Pion Machining, Details</vt:lpstr>
      <vt:lpstr>Pion Machining Positions</vt:lpstr>
      <vt:lpstr>Avoiding Electrical Issues</vt:lpstr>
      <vt:lpstr>Reducing Bladder Cycles</vt:lpstr>
      <vt:lpstr>MQFXA10 Preload 2 Transfer Function Plots</vt:lpstr>
      <vt:lpstr>Cooling Hole Bore Check</vt:lpstr>
      <vt:lpstr>Integration Table Interference Modifications</vt:lpstr>
      <vt:lpstr>MQXFA09 Disassembly Activities</vt:lpstr>
      <vt:lpstr>MQXFA09/A11 Structure Status</vt:lpstr>
      <vt:lpstr>Projected Schedule for Completed Assembly</vt:lpstr>
      <vt:lpstr>Summary</vt:lpstr>
      <vt:lpstr>Additional Slides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435</cp:revision>
  <cp:lastPrinted>2022-03-16T17:09:31Z</cp:lastPrinted>
  <dcterms:created xsi:type="dcterms:W3CDTF">2020-03-09T16:37:58Z</dcterms:created>
  <dcterms:modified xsi:type="dcterms:W3CDTF">2022-03-17T07:30:36Z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