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684" r:id="rId2"/>
  </p:sldMasterIdLst>
  <p:notesMasterIdLst>
    <p:notesMasterId r:id="rId13"/>
  </p:notesMasterIdLst>
  <p:sldIdLst>
    <p:sldId id="256" r:id="rId3"/>
    <p:sldId id="257" r:id="rId4"/>
    <p:sldId id="292" r:id="rId5"/>
    <p:sldId id="327" r:id="rId6"/>
    <p:sldId id="331" r:id="rId7"/>
    <p:sldId id="299" r:id="rId8"/>
    <p:sldId id="309" r:id="rId9"/>
    <p:sldId id="328" r:id="rId10"/>
    <p:sldId id="324"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42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CF4FF6-E179-424E-B7C1-451D0B36B1BA}" type="datetimeFigureOut">
              <a:rPr lang="en-US" smtClean="0"/>
              <a:pPr/>
              <a:t>3/14/2012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44A19C-B847-4CF6-AAF9-FDA191EC901A}" type="slidenum">
              <a:rPr lang="en-US" smtClean="0"/>
              <a:pPr/>
              <a:t>‹#›</a:t>
            </a:fld>
            <a:endParaRPr lang="en-US"/>
          </a:p>
        </p:txBody>
      </p:sp>
    </p:spTree>
    <p:extLst>
      <p:ext uri="{BB962C8B-B14F-4D97-AF65-F5344CB8AC3E}">
        <p14:creationId xmlns:p14="http://schemas.microsoft.com/office/powerpoint/2010/main" val="22392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r>
              <a:rPr lang="en-US" smtClean="0"/>
              <a:t>3/14/2012</a:t>
            </a: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NuComp News</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3/14/2012</a:t>
            </a:r>
            <a:endParaRPr lang="en-US"/>
          </a:p>
        </p:txBody>
      </p:sp>
      <p:sp>
        <p:nvSpPr>
          <p:cNvPr id="5" name="Footer Placeholder 4"/>
          <p:cNvSpPr>
            <a:spLocks noGrp="1"/>
          </p:cNvSpPr>
          <p:nvPr>
            <p:ph type="ftr" sz="quarter" idx="11"/>
          </p:nvPr>
        </p:nvSpPr>
        <p:spPr/>
        <p:txBody>
          <a:bodyPr/>
          <a:lstStyle>
            <a:extLst/>
          </a:lstStyle>
          <a:p>
            <a:r>
              <a:rPr lang="en-US" smtClean="0"/>
              <a:t>NuComp News</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3/14/2012</a:t>
            </a:r>
            <a:endParaRPr lang="en-US"/>
          </a:p>
        </p:txBody>
      </p:sp>
      <p:sp>
        <p:nvSpPr>
          <p:cNvPr id="5" name="Footer Placeholder 4"/>
          <p:cNvSpPr>
            <a:spLocks noGrp="1"/>
          </p:cNvSpPr>
          <p:nvPr>
            <p:ph type="ftr" sz="quarter" idx="11"/>
          </p:nvPr>
        </p:nvSpPr>
        <p:spPr/>
        <p:txBody>
          <a:bodyPr/>
          <a:lstStyle>
            <a:extLst/>
          </a:lstStyle>
          <a:p>
            <a:r>
              <a:rPr lang="en-US" smtClean="0"/>
              <a:t>NuComp News</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3/14/2012</a:t>
            </a:r>
            <a:endParaRPr lang="en-US"/>
          </a:p>
        </p:txBody>
      </p:sp>
      <p:sp>
        <p:nvSpPr>
          <p:cNvPr id="5" name="Footer Placeholder 4"/>
          <p:cNvSpPr>
            <a:spLocks noGrp="1"/>
          </p:cNvSpPr>
          <p:nvPr>
            <p:ph type="ftr" sz="quarter" idx="11"/>
          </p:nvPr>
        </p:nvSpPr>
        <p:spPr/>
        <p:txBody>
          <a:bodyPr/>
          <a:lstStyle/>
          <a:p>
            <a:r>
              <a:rPr lang="en-US" smtClean="0"/>
              <a:t>NuComp News</a:t>
            </a:r>
            <a:endParaRPr lang="en-US"/>
          </a:p>
        </p:txBody>
      </p:sp>
      <p:sp>
        <p:nvSpPr>
          <p:cNvPr id="6" name="Slide Number Placeholder 5"/>
          <p:cNvSpPr>
            <a:spLocks noGrp="1"/>
          </p:cNvSpPr>
          <p:nvPr>
            <p:ph type="sldNum" sz="quarter" idx="12"/>
          </p:nvPr>
        </p:nvSpPr>
        <p:spPr/>
        <p:txBody>
          <a:bodyPr/>
          <a:lstStyle/>
          <a:p>
            <a:fld id="{CF7C282D-ED86-42F2-BADD-E0F2E3B0A739}" type="slidenum">
              <a:rPr lang="en-US" smtClean="0"/>
              <a:t>‹#›</a:t>
            </a:fld>
            <a:endParaRPr lang="en-US"/>
          </a:p>
        </p:txBody>
      </p:sp>
    </p:spTree>
    <p:extLst>
      <p:ext uri="{BB962C8B-B14F-4D97-AF65-F5344CB8AC3E}">
        <p14:creationId xmlns:p14="http://schemas.microsoft.com/office/powerpoint/2010/main" val="36384344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3/14/2012</a:t>
            </a:r>
            <a:endParaRPr lang="en-US"/>
          </a:p>
        </p:txBody>
      </p:sp>
      <p:sp>
        <p:nvSpPr>
          <p:cNvPr id="5" name="Footer Placeholder 4"/>
          <p:cNvSpPr>
            <a:spLocks noGrp="1"/>
          </p:cNvSpPr>
          <p:nvPr>
            <p:ph type="ftr" sz="quarter" idx="11"/>
          </p:nvPr>
        </p:nvSpPr>
        <p:spPr/>
        <p:txBody>
          <a:bodyPr/>
          <a:lstStyle/>
          <a:p>
            <a:r>
              <a:rPr lang="en-US" smtClean="0"/>
              <a:t>NuComp News</a:t>
            </a:r>
            <a:endParaRPr lang="en-US"/>
          </a:p>
        </p:txBody>
      </p:sp>
      <p:sp>
        <p:nvSpPr>
          <p:cNvPr id="6" name="Slide Number Placeholder 5"/>
          <p:cNvSpPr>
            <a:spLocks noGrp="1"/>
          </p:cNvSpPr>
          <p:nvPr>
            <p:ph type="sldNum" sz="quarter" idx="12"/>
          </p:nvPr>
        </p:nvSpPr>
        <p:spPr/>
        <p:txBody>
          <a:bodyPr/>
          <a:lstStyle/>
          <a:p>
            <a:fld id="{CF7C282D-ED86-42F2-BADD-E0F2E3B0A739}" type="slidenum">
              <a:rPr lang="en-US" smtClean="0"/>
              <a:t>‹#›</a:t>
            </a:fld>
            <a:endParaRPr lang="en-US"/>
          </a:p>
        </p:txBody>
      </p:sp>
    </p:spTree>
    <p:extLst>
      <p:ext uri="{BB962C8B-B14F-4D97-AF65-F5344CB8AC3E}">
        <p14:creationId xmlns:p14="http://schemas.microsoft.com/office/powerpoint/2010/main" val="10365620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3/14/2012</a:t>
            </a:r>
            <a:endParaRPr lang="en-US"/>
          </a:p>
        </p:txBody>
      </p:sp>
      <p:sp>
        <p:nvSpPr>
          <p:cNvPr id="5" name="Footer Placeholder 4"/>
          <p:cNvSpPr>
            <a:spLocks noGrp="1"/>
          </p:cNvSpPr>
          <p:nvPr>
            <p:ph type="ftr" sz="quarter" idx="11"/>
          </p:nvPr>
        </p:nvSpPr>
        <p:spPr/>
        <p:txBody>
          <a:bodyPr/>
          <a:lstStyle/>
          <a:p>
            <a:r>
              <a:rPr lang="en-US" smtClean="0"/>
              <a:t>NuComp News</a:t>
            </a:r>
            <a:endParaRPr lang="en-US"/>
          </a:p>
        </p:txBody>
      </p:sp>
      <p:sp>
        <p:nvSpPr>
          <p:cNvPr id="6" name="Slide Number Placeholder 5"/>
          <p:cNvSpPr>
            <a:spLocks noGrp="1"/>
          </p:cNvSpPr>
          <p:nvPr>
            <p:ph type="sldNum" sz="quarter" idx="12"/>
          </p:nvPr>
        </p:nvSpPr>
        <p:spPr/>
        <p:txBody>
          <a:bodyPr/>
          <a:lstStyle/>
          <a:p>
            <a:fld id="{CF7C282D-ED86-42F2-BADD-E0F2E3B0A739}" type="slidenum">
              <a:rPr lang="en-US" smtClean="0"/>
              <a:t>‹#›</a:t>
            </a:fld>
            <a:endParaRPr lang="en-US"/>
          </a:p>
        </p:txBody>
      </p:sp>
    </p:spTree>
    <p:extLst>
      <p:ext uri="{BB962C8B-B14F-4D97-AF65-F5344CB8AC3E}">
        <p14:creationId xmlns:p14="http://schemas.microsoft.com/office/powerpoint/2010/main" val="15777633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3/14/2012</a:t>
            </a:r>
            <a:endParaRPr lang="en-US"/>
          </a:p>
        </p:txBody>
      </p:sp>
      <p:sp>
        <p:nvSpPr>
          <p:cNvPr id="6" name="Footer Placeholder 5"/>
          <p:cNvSpPr>
            <a:spLocks noGrp="1"/>
          </p:cNvSpPr>
          <p:nvPr>
            <p:ph type="ftr" sz="quarter" idx="11"/>
          </p:nvPr>
        </p:nvSpPr>
        <p:spPr/>
        <p:txBody>
          <a:bodyPr/>
          <a:lstStyle/>
          <a:p>
            <a:r>
              <a:rPr lang="en-US" smtClean="0"/>
              <a:t>NuComp News</a:t>
            </a:r>
            <a:endParaRPr lang="en-US"/>
          </a:p>
        </p:txBody>
      </p:sp>
      <p:sp>
        <p:nvSpPr>
          <p:cNvPr id="7" name="Slide Number Placeholder 6"/>
          <p:cNvSpPr>
            <a:spLocks noGrp="1"/>
          </p:cNvSpPr>
          <p:nvPr>
            <p:ph type="sldNum" sz="quarter" idx="12"/>
          </p:nvPr>
        </p:nvSpPr>
        <p:spPr/>
        <p:txBody>
          <a:bodyPr/>
          <a:lstStyle/>
          <a:p>
            <a:fld id="{CF7C282D-ED86-42F2-BADD-E0F2E3B0A739}" type="slidenum">
              <a:rPr lang="en-US" smtClean="0"/>
              <a:t>‹#›</a:t>
            </a:fld>
            <a:endParaRPr lang="en-US"/>
          </a:p>
        </p:txBody>
      </p:sp>
    </p:spTree>
    <p:extLst>
      <p:ext uri="{BB962C8B-B14F-4D97-AF65-F5344CB8AC3E}">
        <p14:creationId xmlns:p14="http://schemas.microsoft.com/office/powerpoint/2010/main" val="6469782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3/14/2012</a:t>
            </a:r>
            <a:endParaRPr lang="en-US"/>
          </a:p>
        </p:txBody>
      </p:sp>
      <p:sp>
        <p:nvSpPr>
          <p:cNvPr id="8" name="Footer Placeholder 7"/>
          <p:cNvSpPr>
            <a:spLocks noGrp="1"/>
          </p:cNvSpPr>
          <p:nvPr>
            <p:ph type="ftr" sz="quarter" idx="11"/>
          </p:nvPr>
        </p:nvSpPr>
        <p:spPr/>
        <p:txBody>
          <a:bodyPr/>
          <a:lstStyle/>
          <a:p>
            <a:r>
              <a:rPr lang="en-US" smtClean="0"/>
              <a:t>NuComp News</a:t>
            </a:r>
            <a:endParaRPr lang="en-US"/>
          </a:p>
        </p:txBody>
      </p:sp>
      <p:sp>
        <p:nvSpPr>
          <p:cNvPr id="9" name="Slide Number Placeholder 8"/>
          <p:cNvSpPr>
            <a:spLocks noGrp="1"/>
          </p:cNvSpPr>
          <p:nvPr>
            <p:ph type="sldNum" sz="quarter" idx="12"/>
          </p:nvPr>
        </p:nvSpPr>
        <p:spPr/>
        <p:txBody>
          <a:bodyPr/>
          <a:lstStyle/>
          <a:p>
            <a:fld id="{CF7C282D-ED86-42F2-BADD-E0F2E3B0A739}" type="slidenum">
              <a:rPr lang="en-US" smtClean="0"/>
              <a:t>‹#›</a:t>
            </a:fld>
            <a:endParaRPr lang="en-US"/>
          </a:p>
        </p:txBody>
      </p:sp>
    </p:spTree>
    <p:extLst>
      <p:ext uri="{BB962C8B-B14F-4D97-AF65-F5344CB8AC3E}">
        <p14:creationId xmlns:p14="http://schemas.microsoft.com/office/powerpoint/2010/main" val="156024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3/14/2012</a:t>
            </a:r>
            <a:endParaRPr lang="en-US"/>
          </a:p>
        </p:txBody>
      </p:sp>
      <p:sp>
        <p:nvSpPr>
          <p:cNvPr id="4" name="Footer Placeholder 3"/>
          <p:cNvSpPr>
            <a:spLocks noGrp="1"/>
          </p:cNvSpPr>
          <p:nvPr>
            <p:ph type="ftr" sz="quarter" idx="11"/>
          </p:nvPr>
        </p:nvSpPr>
        <p:spPr/>
        <p:txBody>
          <a:bodyPr/>
          <a:lstStyle/>
          <a:p>
            <a:r>
              <a:rPr lang="en-US" smtClean="0"/>
              <a:t>NuComp News</a:t>
            </a:r>
            <a:endParaRPr lang="en-US"/>
          </a:p>
        </p:txBody>
      </p:sp>
      <p:sp>
        <p:nvSpPr>
          <p:cNvPr id="5" name="Slide Number Placeholder 4"/>
          <p:cNvSpPr>
            <a:spLocks noGrp="1"/>
          </p:cNvSpPr>
          <p:nvPr>
            <p:ph type="sldNum" sz="quarter" idx="12"/>
          </p:nvPr>
        </p:nvSpPr>
        <p:spPr/>
        <p:txBody>
          <a:bodyPr/>
          <a:lstStyle/>
          <a:p>
            <a:fld id="{CF7C282D-ED86-42F2-BADD-E0F2E3B0A739}" type="slidenum">
              <a:rPr lang="en-US" smtClean="0"/>
              <a:t>‹#›</a:t>
            </a:fld>
            <a:endParaRPr lang="en-US"/>
          </a:p>
        </p:txBody>
      </p:sp>
    </p:spTree>
    <p:extLst>
      <p:ext uri="{BB962C8B-B14F-4D97-AF65-F5344CB8AC3E}">
        <p14:creationId xmlns:p14="http://schemas.microsoft.com/office/powerpoint/2010/main" val="40149827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3/14/2012</a:t>
            </a:r>
            <a:endParaRPr lang="en-US"/>
          </a:p>
        </p:txBody>
      </p:sp>
      <p:sp>
        <p:nvSpPr>
          <p:cNvPr id="3" name="Footer Placeholder 2"/>
          <p:cNvSpPr>
            <a:spLocks noGrp="1"/>
          </p:cNvSpPr>
          <p:nvPr>
            <p:ph type="ftr" sz="quarter" idx="11"/>
          </p:nvPr>
        </p:nvSpPr>
        <p:spPr/>
        <p:txBody>
          <a:bodyPr/>
          <a:lstStyle/>
          <a:p>
            <a:r>
              <a:rPr lang="en-US" smtClean="0"/>
              <a:t>NuComp News</a:t>
            </a:r>
            <a:endParaRPr lang="en-US"/>
          </a:p>
        </p:txBody>
      </p:sp>
      <p:sp>
        <p:nvSpPr>
          <p:cNvPr id="4" name="Slide Number Placeholder 3"/>
          <p:cNvSpPr>
            <a:spLocks noGrp="1"/>
          </p:cNvSpPr>
          <p:nvPr>
            <p:ph type="sldNum" sz="quarter" idx="12"/>
          </p:nvPr>
        </p:nvSpPr>
        <p:spPr/>
        <p:txBody>
          <a:bodyPr/>
          <a:lstStyle/>
          <a:p>
            <a:fld id="{CF7C282D-ED86-42F2-BADD-E0F2E3B0A739}" type="slidenum">
              <a:rPr lang="en-US" smtClean="0"/>
              <a:t>‹#›</a:t>
            </a:fld>
            <a:endParaRPr lang="en-US"/>
          </a:p>
        </p:txBody>
      </p:sp>
    </p:spTree>
    <p:extLst>
      <p:ext uri="{BB962C8B-B14F-4D97-AF65-F5344CB8AC3E}">
        <p14:creationId xmlns:p14="http://schemas.microsoft.com/office/powerpoint/2010/main" val="28666978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3/14/2012</a:t>
            </a:r>
            <a:endParaRPr lang="en-US"/>
          </a:p>
        </p:txBody>
      </p:sp>
      <p:sp>
        <p:nvSpPr>
          <p:cNvPr id="6" name="Footer Placeholder 5"/>
          <p:cNvSpPr>
            <a:spLocks noGrp="1"/>
          </p:cNvSpPr>
          <p:nvPr>
            <p:ph type="ftr" sz="quarter" idx="11"/>
          </p:nvPr>
        </p:nvSpPr>
        <p:spPr/>
        <p:txBody>
          <a:bodyPr/>
          <a:lstStyle/>
          <a:p>
            <a:r>
              <a:rPr lang="en-US" smtClean="0"/>
              <a:t>NuComp News</a:t>
            </a:r>
            <a:endParaRPr lang="en-US"/>
          </a:p>
        </p:txBody>
      </p:sp>
      <p:sp>
        <p:nvSpPr>
          <p:cNvPr id="7" name="Slide Number Placeholder 6"/>
          <p:cNvSpPr>
            <a:spLocks noGrp="1"/>
          </p:cNvSpPr>
          <p:nvPr>
            <p:ph type="sldNum" sz="quarter" idx="12"/>
          </p:nvPr>
        </p:nvSpPr>
        <p:spPr/>
        <p:txBody>
          <a:bodyPr/>
          <a:lstStyle/>
          <a:p>
            <a:fld id="{CF7C282D-ED86-42F2-BADD-E0F2E3B0A739}" type="slidenum">
              <a:rPr lang="en-US" smtClean="0"/>
              <a:t>‹#›</a:t>
            </a:fld>
            <a:endParaRPr lang="en-US"/>
          </a:p>
        </p:txBody>
      </p:sp>
    </p:spTree>
    <p:extLst>
      <p:ext uri="{BB962C8B-B14F-4D97-AF65-F5344CB8AC3E}">
        <p14:creationId xmlns:p14="http://schemas.microsoft.com/office/powerpoint/2010/main" val="358088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3/14/2012</a:t>
            </a:r>
            <a:endParaRPr lang="en-US"/>
          </a:p>
        </p:txBody>
      </p:sp>
      <p:sp>
        <p:nvSpPr>
          <p:cNvPr id="5" name="Footer Placeholder 4"/>
          <p:cNvSpPr>
            <a:spLocks noGrp="1"/>
          </p:cNvSpPr>
          <p:nvPr>
            <p:ph type="ftr" sz="quarter" idx="11"/>
          </p:nvPr>
        </p:nvSpPr>
        <p:spPr/>
        <p:txBody>
          <a:bodyPr/>
          <a:lstStyle>
            <a:extLst/>
          </a:lstStyle>
          <a:p>
            <a:r>
              <a:rPr lang="en-US" smtClean="0"/>
              <a:t>NuComp News</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3/14/2012</a:t>
            </a:r>
            <a:endParaRPr lang="en-US"/>
          </a:p>
        </p:txBody>
      </p:sp>
      <p:sp>
        <p:nvSpPr>
          <p:cNvPr id="6" name="Footer Placeholder 5"/>
          <p:cNvSpPr>
            <a:spLocks noGrp="1"/>
          </p:cNvSpPr>
          <p:nvPr>
            <p:ph type="ftr" sz="quarter" idx="11"/>
          </p:nvPr>
        </p:nvSpPr>
        <p:spPr/>
        <p:txBody>
          <a:bodyPr/>
          <a:lstStyle/>
          <a:p>
            <a:r>
              <a:rPr lang="en-US" smtClean="0"/>
              <a:t>NuComp News</a:t>
            </a:r>
            <a:endParaRPr lang="en-US"/>
          </a:p>
        </p:txBody>
      </p:sp>
      <p:sp>
        <p:nvSpPr>
          <p:cNvPr id="7" name="Slide Number Placeholder 6"/>
          <p:cNvSpPr>
            <a:spLocks noGrp="1"/>
          </p:cNvSpPr>
          <p:nvPr>
            <p:ph type="sldNum" sz="quarter" idx="12"/>
          </p:nvPr>
        </p:nvSpPr>
        <p:spPr/>
        <p:txBody>
          <a:bodyPr/>
          <a:lstStyle/>
          <a:p>
            <a:fld id="{CF7C282D-ED86-42F2-BADD-E0F2E3B0A739}" type="slidenum">
              <a:rPr lang="en-US" smtClean="0"/>
              <a:t>‹#›</a:t>
            </a:fld>
            <a:endParaRPr lang="en-US"/>
          </a:p>
        </p:txBody>
      </p:sp>
    </p:spTree>
    <p:extLst>
      <p:ext uri="{BB962C8B-B14F-4D97-AF65-F5344CB8AC3E}">
        <p14:creationId xmlns:p14="http://schemas.microsoft.com/office/powerpoint/2010/main" val="10119918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3/14/2012</a:t>
            </a:r>
            <a:endParaRPr lang="en-US"/>
          </a:p>
        </p:txBody>
      </p:sp>
      <p:sp>
        <p:nvSpPr>
          <p:cNvPr id="5" name="Footer Placeholder 4"/>
          <p:cNvSpPr>
            <a:spLocks noGrp="1"/>
          </p:cNvSpPr>
          <p:nvPr>
            <p:ph type="ftr" sz="quarter" idx="11"/>
          </p:nvPr>
        </p:nvSpPr>
        <p:spPr/>
        <p:txBody>
          <a:bodyPr/>
          <a:lstStyle/>
          <a:p>
            <a:r>
              <a:rPr lang="en-US" smtClean="0"/>
              <a:t>NuComp News</a:t>
            </a:r>
            <a:endParaRPr lang="en-US"/>
          </a:p>
        </p:txBody>
      </p:sp>
      <p:sp>
        <p:nvSpPr>
          <p:cNvPr id="6" name="Slide Number Placeholder 5"/>
          <p:cNvSpPr>
            <a:spLocks noGrp="1"/>
          </p:cNvSpPr>
          <p:nvPr>
            <p:ph type="sldNum" sz="quarter" idx="12"/>
          </p:nvPr>
        </p:nvSpPr>
        <p:spPr/>
        <p:txBody>
          <a:bodyPr/>
          <a:lstStyle/>
          <a:p>
            <a:fld id="{CF7C282D-ED86-42F2-BADD-E0F2E3B0A739}" type="slidenum">
              <a:rPr lang="en-US" smtClean="0"/>
              <a:t>‹#›</a:t>
            </a:fld>
            <a:endParaRPr lang="en-US"/>
          </a:p>
        </p:txBody>
      </p:sp>
    </p:spTree>
    <p:extLst>
      <p:ext uri="{BB962C8B-B14F-4D97-AF65-F5344CB8AC3E}">
        <p14:creationId xmlns:p14="http://schemas.microsoft.com/office/powerpoint/2010/main" val="28992936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3/14/2012</a:t>
            </a:r>
            <a:endParaRPr lang="en-US"/>
          </a:p>
        </p:txBody>
      </p:sp>
      <p:sp>
        <p:nvSpPr>
          <p:cNvPr id="5" name="Footer Placeholder 4"/>
          <p:cNvSpPr>
            <a:spLocks noGrp="1"/>
          </p:cNvSpPr>
          <p:nvPr>
            <p:ph type="ftr" sz="quarter" idx="11"/>
          </p:nvPr>
        </p:nvSpPr>
        <p:spPr/>
        <p:txBody>
          <a:bodyPr/>
          <a:lstStyle/>
          <a:p>
            <a:r>
              <a:rPr lang="en-US" smtClean="0"/>
              <a:t>NuComp News</a:t>
            </a:r>
            <a:endParaRPr lang="en-US"/>
          </a:p>
        </p:txBody>
      </p:sp>
      <p:sp>
        <p:nvSpPr>
          <p:cNvPr id="6" name="Slide Number Placeholder 5"/>
          <p:cNvSpPr>
            <a:spLocks noGrp="1"/>
          </p:cNvSpPr>
          <p:nvPr>
            <p:ph type="sldNum" sz="quarter" idx="12"/>
          </p:nvPr>
        </p:nvSpPr>
        <p:spPr/>
        <p:txBody>
          <a:bodyPr/>
          <a:lstStyle/>
          <a:p>
            <a:fld id="{CF7C282D-ED86-42F2-BADD-E0F2E3B0A739}" type="slidenum">
              <a:rPr lang="en-US" smtClean="0"/>
              <a:t>‹#›</a:t>
            </a:fld>
            <a:endParaRPr lang="en-US"/>
          </a:p>
        </p:txBody>
      </p:sp>
    </p:spTree>
    <p:extLst>
      <p:ext uri="{BB962C8B-B14F-4D97-AF65-F5344CB8AC3E}">
        <p14:creationId xmlns:p14="http://schemas.microsoft.com/office/powerpoint/2010/main" val="4232186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r>
              <a:rPr lang="en-US" smtClean="0"/>
              <a:t>3/14/2012</a:t>
            </a:r>
            <a:endParaRPr lang="en-US"/>
          </a:p>
        </p:txBody>
      </p:sp>
      <p:sp>
        <p:nvSpPr>
          <p:cNvPr id="5" name="Footer Placeholder 4"/>
          <p:cNvSpPr>
            <a:spLocks noGrp="1"/>
          </p:cNvSpPr>
          <p:nvPr>
            <p:ph type="ftr" sz="quarter" idx="11"/>
          </p:nvPr>
        </p:nvSpPr>
        <p:spPr/>
        <p:txBody>
          <a:bodyPr/>
          <a:lstStyle>
            <a:extLst/>
          </a:lstStyle>
          <a:p>
            <a:r>
              <a:rPr lang="en-US" smtClean="0"/>
              <a:t>NuComp News</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US" smtClean="0"/>
              <a:t>3/14/2012</a:t>
            </a:r>
            <a:endParaRPr lang="en-US"/>
          </a:p>
        </p:txBody>
      </p:sp>
      <p:sp>
        <p:nvSpPr>
          <p:cNvPr id="6" name="Footer Placeholder 5"/>
          <p:cNvSpPr>
            <a:spLocks noGrp="1"/>
          </p:cNvSpPr>
          <p:nvPr>
            <p:ph type="ftr" sz="quarter" idx="11"/>
          </p:nvPr>
        </p:nvSpPr>
        <p:spPr/>
        <p:txBody>
          <a:bodyPr/>
          <a:lstStyle>
            <a:extLst/>
          </a:lstStyle>
          <a:p>
            <a:r>
              <a:rPr lang="en-US" smtClean="0"/>
              <a:t>NuComp News</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r>
              <a:rPr lang="en-US" smtClean="0"/>
              <a:t>3/14/2012</a:t>
            </a:r>
            <a:endParaRPr lang="en-US"/>
          </a:p>
        </p:txBody>
      </p:sp>
      <p:sp>
        <p:nvSpPr>
          <p:cNvPr id="8" name="Footer Placeholder 7"/>
          <p:cNvSpPr>
            <a:spLocks noGrp="1"/>
          </p:cNvSpPr>
          <p:nvPr>
            <p:ph type="ftr" sz="quarter" idx="11"/>
          </p:nvPr>
        </p:nvSpPr>
        <p:spPr/>
        <p:txBody>
          <a:bodyPr/>
          <a:lstStyle>
            <a:extLst/>
          </a:lstStyle>
          <a:p>
            <a:r>
              <a:rPr lang="en-US" smtClean="0"/>
              <a:t>NuComp News</a:t>
            </a:r>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r>
              <a:rPr lang="en-US" smtClean="0"/>
              <a:t>3/14/2012</a:t>
            </a:r>
            <a:endParaRPr lang="en-US"/>
          </a:p>
        </p:txBody>
      </p:sp>
      <p:sp>
        <p:nvSpPr>
          <p:cNvPr id="4" name="Footer Placeholder 3"/>
          <p:cNvSpPr>
            <a:spLocks noGrp="1"/>
          </p:cNvSpPr>
          <p:nvPr>
            <p:ph type="ftr" sz="quarter" idx="11"/>
          </p:nvPr>
        </p:nvSpPr>
        <p:spPr/>
        <p:txBody>
          <a:bodyPr/>
          <a:lstStyle>
            <a:extLst/>
          </a:lstStyle>
          <a:p>
            <a:r>
              <a:rPr lang="en-US" smtClean="0"/>
              <a:t>NuComp News</a:t>
            </a:r>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r>
              <a:rPr lang="en-US" smtClean="0"/>
              <a:t>3/14/2012</a:t>
            </a:r>
            <a:endParaRPr lang="en-US"/>
          </a:p>
        </p:txBody>
      </p:sp>
      <p:sp>
        <p:nvSpPr>
          <p:cNvPr id="3" name="Footer Placeholder 2"/>
          <p:cNvSpPr>
            <a:spLocks noGrp="1"/>
          </p:cNvSpPr>
          <p:nvPr>
            <p:ph type="ftr" sz="quarter" idx="11"/>
          </p:nvPr>
        </p:nvSpPr>
        <p:spPr/>
        <p:txBody>
          <a:bodyPr/>
          <a:lstStyle>
            <a:extLst/>
          </a:lstStyle>
          <a:p>
            <a:r>
              <a:rPr lang="en-US" smtClean="0"/>
              <a:t>NuComp News</a:t>
            </a:r>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r>
              <a:rPr lang="en-US" smtClean="0"/>
              <a:t>3/14/2012</a:t>
            </a:r>
            <a:endParaRPr lang="en-US"/>
          </a:p>
        </p:txBody>
      </p:sp>
      <p:sp>
        <p:nvSpPr>
          <p:cNvPr id="6" name="Footer Placeholder 5"/>
          <p:cNvSpPr>
            <a:spLocks noGrp="1"/>
          </p:cNvSpPr>
          <p:nvPr>
            <p:ph type="ftr" sz="quarter" idx="11"/>
          </p:nvPr>
        </p:nvSpPr>
        <p:spPr/>
        <p:txBody>
          <a:bodyPr/>
          <a:lstStyle>
            <a:extLst/>
          </a:lstStyle>
          <a:p>
            <a:r>
              <a:rPr lang="en-US" smtClean="0"/>
              <a:t>NuComp News</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r>
              <a:rPr lang="en-US" smtClean="0"/>
              <a:t>3/14/2012</a:t>
            </a:r>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NuComp News</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r>
              <a:rPr lang="en-US" smtClean="0"/>
              <a:t>3/14/2012</a:t>
            </a:r>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NuComp News</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3/14/2012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NuComp News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7C282D-ED86-42F2-BADD-E0F2E3B0A739}" type="slidenum">
              <a:rPr lang="en-US" smtClean="0"/>
              <a:t>‹#›</a:t>
            </a:fld>
            <a:endParaRPr lang="en-US"/>
          </a:p>
        </p:txBody>
      </p:sp>
    </p:spTree>
    <p:extLst>
      <p:ext uri="{BB962C8B-B14F-4D97-AF65-F5344CB8AC3E}">
        <p14:creationId xmlns:p14="http://schemas.microsoft.com/office/powerpoint/2010/main" val="316705353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nusoft.fnal.gov/ifmon/gpcf/table.html" TargetMode="External"/><Relationship Id="rId2" Type="http://schemas.openxmlformats.org/officeDocument/2006/relationships/hyperlink" Target="http://nusoft.fnal.gov/ifmon/bluearc/"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NuComp</a:t>
            </a:r>
            <a:r>
              <a:rPr lang="en-US" dirty="0" smtClean="0"/>
              <a:t> News</a:t>
            </a:r>
            <a:endParaRPr lang="en-US" sz="2000" dirty="0"/>
          </a:p>
        </p:txBody>
      </p:sp>
      <p:sp>
        <p:nvSpPr>
          <p:cNvPr id="3" name="Subtitle 2"/>
          <p:cNvSpPr>
            <a:spLocks noGrp="1"/>
          </p:cNvSpPr>
          <p:nvPr>
            <p:ph type="subTitle" idx="1"/>
          </p:nvPr>
        </p:nvSpPr>
        <p:spPr/>
        <p:txBody>
          <a:bodyPr>
            <a:normAutofit fontScale="92500" lnSpcReduction="20000"/>
          </a:bodyPr>
          <a:lstStyle/>
          <a:p>
            <a:r>
              <a:rPr lang="en-US" dirty="0" smtClean="0"/>
              <a:t>Lee </a:t>
            </a:r>
            <a:r>
              <a:rPr lang="en-US" dirty="0" err="1" smtClean="0"/>
              <a:t>Lueking</a:t>
            </a:r>
            <a:endParaRPr lang="en-US" dirty="0" smtClean="0"/>
          </a:p>
          <a:p>
            <a:r>
              <a:rPr lang="en-US" dirty="0" smtClean="0"/>
              <a:t>March 14, 2012</a:t>
            </a:r>
          </a:p>
          <a:p>
            <a:r>
              <a:rPr lang="el-GR" dirty="0" smtClean="0"/>
              <a:t>π</a:t>
            </a:r>
            <a:r>
              <a:rPr lang="en-US" dirty="0" smtClean="0"/>
              <a:t>-day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smtClean="0"/>
              <a:t>finish</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type="body" idx="1"/>
          </p:nvPr>
        </p:nvSpPr>
        <p:spPr/>
        <p:txBody>
          <a:bodyPr>
            <a:normAutofit/>
          </a:bodyPr>
          <a:lstStyle/>
          <a:p>
            <a:r>
              <a:rPr lang="en-US" dirty="0" smtClean="0"/>
              <a:t>Maintenance day stuff</a:t>
            </a:r>
          </a:p>
          <a:p>
            <a:r>
              <a:rPr lang="en-US" dirty="0" smtClean="0"/>
              <a:t>IF Computing Resource Summary</a:t>
            </a:r>
          </a:p>
        </p:txBody>
      </p:sp>
      <p:sp>
        <p:nvSpPr>
          <p:cNvPr id="4" name="Date Placeholder 3"/>
          <p:cNvSpPr>
            <a:spLocks noGrp="1"/>
          </p:cNvSpPr>
          <p:nvPr>
            <p:ph type="dt" sz="half" idx="10"/>
          </p:nvPr>
        </p:nvSpPr>
        <p:spPr/>
        <p:txBody>
          <a:bodyPr/>
          <a:lstStyle/>
          <a:p>
            <a:r>
              <a:rPr lang="en-US" smtClean="0"/>
              <a:t>3/14/2012</a:t>
            </a:r>
            <a:endParaRPr lang="en-US"/>
          </a:p>
        </p:txBody>
      </p:sp>
      <p:sp>
        <p:nvSpPr>
          <p:cNvPr id="7" name="Footer Placeholder 6"/>
          <p:cNvSpPr>
            <a:spLocks noGrp="1"/>
          </p:cNvSpPr>
          <p:nvPr>
            <p:ph type="ftr" sz="quarter" idx="11"/>
          </p:nvPr>
        </p:nvSpPr>
        <p:spPr/>
        <p:txBody>
          <a:bodyPr/>
          <a:lstStyle/>
          <a:p>
            <a:r>
              <a:rPr lang="en-US" smtClean="0"/>
              <a:t>NuComp News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371600"/>
            <a:ext cx="8229600" cy="4648200"/>
          </a:xfrm>
        </p:spPr>
        <p:txBody>
          <a:bodyPr>
            <a:noAutofit/>
          </a:bodyPr>
          <a:lstStyle/>
          <a:p>
            <a:pPr marL="365760" lvl="1" indent="-256032">
              <a:spcBef>
                <a:spcPts val="400"/>
              </a:spcBef>
              <a:buSzPct val="68000"/>
              <a:buFont typeface="Wingdings 3"/>
              <a:buChar char=""/>
            </a:pPr>
            <a:r>
              <a:rPr lang="en-US" sz="1800" dirty="0" smtClean="0"/>
              <a:t>Reboots: All SLF6 systems will be rebooted to get the latest kernel update.  All SLF5 systems will be rebooted next month.</a:t>
            </a:r>
          </a:p>
          <a:p>
            <a:pPr marL="365760" lvl="1" indent="-256032">
              <a:spcBef>
                <a:spcPts val="400"/>
              </a:spcBef>
              <a:buSzPct val="68000"/>
              <a:buFont typeface="Wingdings 3"/>
              <a:buChar char=""/>
            </a:pPr>
            <a:r>
              <a:rPr lang="en-US" sz="1800" dirty="0" smtClean="0"/>
              <a:t>Grid: </a:t>
            </a:r>
            <a:r>
              <a:rPr lang="en-US" sz="1800" dirty="0"/>
              <a:t>Condor will be upgraded to Condor 7.6.6 on all head nodes and worker nodes. VDT software will be upgraded on head nodes. All jobs will be drained from the cluster beginning at noon on March 14, 2012 and no new job submissions will be accepted from that time until the upgrade is complete. </a:t>
            </a:r>
            <a:endParaRPr lang="en-US" sz="1800" dirty="0" smtClean="0"/>
          </a:p>
          <a:p>
            <a:pPr marL="365760" lvl="1" indent="-256032">
              <a:spcBef>
                <a:spcPts val="400"/>
              </a:spcBef>
              <a:buSzPct val="68000"/>
              <a:buFont typeface="Wingdings 3"/>
              <a:buChar char=""/>
            </a:pPr>
            <a:r>
              <a:rPr lang="en-US" sz="1800" dirty="0" smtClean="0"/>
              <a:t>DNS</a:t>
            </a:r>
            <a:r>
              <a:rPr lang="en-US" sz="1800" dirty="0" smtClean="0"/>
              <a:t>: all </a:t>
            </a:r>
            <a:r>
              <a:rPr lang="en-US" sz="1800" dirty="0" err="1" smtClean="0"/>
              <a:t>gpcf</a:t>
            </a:r>
            <a:r>
              <a:rPr lang="en-US" sz="1800" dirty="0" smtClean="0"/>
              <a:t> VM’s will see a very short DNS interruption between 7 and 7:30 AM to re-assign VM ID numbers.</a:t>
            </a:r>
          </a:p>
          <a:p>
            <a:pPr marL="365760" lvl="1" indent="-256032">
              <a:spcBef>
                <a:spcPts val="400"/>
              </a:spcBef>
              <a:buSzPct val="68000"/>
              <a:buFont typeface="Wingdings 3"/>
              <a:buChar char=""/>
            </a:pPr>
            <a:r>
              <a:rPr lang="en-US" sz="1800" dirty="0"/>
              <a:t>Networking </a:t>
            </a:r>
            <a:r>
              <a:rPr lang="en-US" sz="1800" dirty="0" smtClean="0"/>
              <a:t>Services: On </a:t>
            </a:r>
            <a:r>
              <a:rPr lang="en-US" sz="1800" dirty="0"/>
              <a:t>Thursday March 15</a:t>
            </a:r>
            <a:r>
              <a:rPr lang="en-US" sz="1800" baseline="30000" dirty="0"/>
              <a:t>th</a:t>
            </a:r>
            <a:r>
              <a:rPr lang="en-US" sz="1800" dirty="0"/>
              <a:t> from 6:30am – 7am as part of CHG 3443 we will be moving several network links from the old FCC2 distribution switch to the new FCC2 </a:t>
            </a:r>
            <a:r>
              <a:rPr lang="en-US" sz="1800" dirty="0" smtClean="0"/>
              <a:t>Nexus switch</a:t>
            </a:r>
            <a:r>
              <a:rPr lang="en-US" sz="1800" dirty="0"/>
              <a:t>.  Sensitive applications may see some </a:t>
            </a:r>
            <a:r>
              <a:rPr lang="en-US" sz="1800" dirty="0" smtClean="0"/>
              <a:t>brief interruptions</a:t>
            </a:r>
            <a:r>
              <a:rPr lang="en-US" sz="1800" dirty="0"/>
              <a:t>.  </a:t>
            </a:r>
            <a:endParaRPr lang="en-US" sz="1800" dirty="0" smtClean="0"/>
          </a:p>
          <a:p>
            <a:pPr marL="603504" lvl="2" indent="-256032">
              <a:spcBef>
                <a:spcPts val="400"/>
              </a:spcBef>
              <a:buSzPct val="68000"/>
              <a:buFont typeface="Wingdings 3"/>
              <a:buChar char=""/>
            </a:pPr>
            <a:r>
              <a:rPr lang="en-US" sz="1600" dirty="0" smtClean="0"/>
              <a:t>One </a:t>
            </a:r>
            <a:r>
              <a:rPr lang="en-US" sz="1600" dirty="0"/>
              <a:t>of the switches being moved is r-s-fcc2-server3 and you have been identified as having devices on this switch.  </a:t>
            </a:r>
            <a:endParaRPr lang="en-US" sz="1600" dirty="0" smtClean="0"/>
          </a:p>
          <a:p>
            <a:pPr marL="603504" lvl="2" indent="-256032">
              <a:spcBef>
                <a:spcPts val="400"/>
              </a:spcBef>
              <a:buSzPct val="68000"/>
              <a:buFont typeface="Wingdings 3"/>
              <a:buChar char=""/>
            </a:pPr>
            <a:r>
              <a:rPr lang="en-US" sz="1600" dirty="0" smtClean="0"/>
              <a:t>Things of note on this switch: minos-nas-0, mbdata01 through 8, </a:t>
            </a:r>
            <a:r>
              <a:rPr lang="en-US" sz="1600" dirty="0"/>
              <a:t>cdcvs4</a:t>
            </a:r>
            <a:endParaRPr lang="en-US" sz="1600" dirty="0" smtClean="0"/>
          </a:p>
        </p:txBody>
      </p:sp>
      <p:sp>
        <p:nvSpPr>
          <p:cNvPr id="3" name="Date Placeholder 2"/>
          <p:cNvSpPr>
            <a:spLocks noGrp="1"/>
          </p:cNvSpPr>
          <p:nvPr>
            <p:ph type="dt" sz="half" idx="10"/>
          </p:nvPr>
        </p:nvSpPr>
        <p:spPr/>
        <p:txBody>
          <a:bodyPr/>
          <a:lstStyle/>
          <a:p>
            <a:r>
              <a:rPr lang="en-US" smtClean="0"/>
              <a:t>3/14/2012</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2" name="Title 1"/>
          <p:cNvSpPr>
            <a:spLocks noGrp="1"/>
          </p:cNvSpPr>
          <p:nvPr>
            <p:ph type="title"/>
          </p:nvPr>
        </p:nvSpPr>
        <p:spPr/>
        <p:txBody>
          <a:bodyPr>
            <a:normAutofit/>
          </a:bodyPr>
          <a:lstStyle/>
          <a:p>
            <a:r>
              <a:rPr lang="en-US" sz="3600" dirty="0" smtClean="0"/>
              <a:t>Maintenance Day:</a:t>
            </a:r>
            <a:r>
              <a:rPr lang="en-US" sz="3600" dirty="0"/>
              <a:t> Tomorrow </a:t>
            </a:r>
            <a:r>
              <a:rPr lang="en-US" sz="3200" dirty="0" smtClean="0"/>
              <a:t/>
            </a:r>
            <a:br>
              <a:rPr lang="en-US" sz="3200" dirty="0" smtClean="0"/>
            </a:br>
            <a:r>
              <a:rPr lang="en-US" sz="1800" dirty="0" smtClean="0">
                <a:solidFill>
                  <a:srgbClr val="FF0000"/>
                </a:solidFill>
              </a:rPr>
              <a:t>Thursday 3/15</a:t>
            </a:r>
            <a:endParaRPr lang="en-US" sz="1800" dirty="0">
              <a:solidFill>
                <a:srgbClr val="FF0000"/>
              </a:solidFill>
            </a:endParaRPr>
          </a:p>
        </p:txBody>
      </p:sp>
      <p:sp>
        <p:nvSpPr>
          <p:cNvPr id="7" name="Footer Placeholder 6"/>
          <p:cNvSpPr>
            <a:spLocks noGrp="1"/>
          </p:cNvSpPr>
          <p:nvPr>
            <p:ph type="ftr" sz="quarter" idx="11"/>
          </p:nvPr>
        </p:nvSpPr>
        <p:spPr/>
        <p:txBody>
          <a:bodyPr/>
          <a:lstStyle/>
          <a:p>
            <a:r>
              <a:rPr lang="en-US" smtClean="0"/>
              <a:t>NuComp News</a:t>
            </a:r>
            <a:endParaRPr lang="en-US"/>
          </a:p>
        </p:txBody>
      </p:sp>
      <p:sp>
        <p:nvSpPr>
          <p:cNvPr id="8" name="Content Placeholder 4"/>
          <p:cNvSpPr txBox="1">
            <a:spLocks/>
          </p:cNvSpPr>
          <p:nvPr/>
        </p:nvSpPr>
        <p:spPr>
          <a:xfrm>
            <a:off x="533400" y="3733800"/>
            <a:ext cx="8229600" cy="1600200"/>
          </a:xfrm>
          <a:prstGeom prst="rect">
            <a:avLst/>
          </a:prstGeom>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365760" lvl="1" indent="-256032">
              <a:spcBef>
                <a:spcPts val="400"/>
              </a:spcBef>
              <a:buSzPct val="68000"/>
              <a:buFont typeface="Wingdings 3"/>
              <a:buChar char=""/>
            </a:pPr>
            <a:endParaRPr lang="en-US" sz="1800" dirty="0" smtClean="0"/>
          </a:p>
        </p:txBody>
      </p:sp>
      <p:sp>
        <p:nvSpPr>
          <p:cNvPr id="10" name="Content Placeholder 4"/>
          <p:cNvSpPr txBox="1">
            <a:spLocks/>
          </p:cNvSpPr>
          <p:nvPr/>
        </p:nvSpPr>
        <p:spPr>
          <a:xfrm>
            <a:off x="547687" y="3733800"/>
            <a:ext cx="8229600" cy="1600200"/>
          </a:xfrm>
          <a:prstGeom prst="rect">
            <a:avLst/>
          </a:prstGeom>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365760" lvl="1" indent="-256032">
              <a:spcBef>
                <a:spcPts val="400"/>
              </a:spcBef>
              <a:buSzPct val="68000"/>
              <a:buFont typeface="Wingdings 3"/>
              <a:buChar char=""/>
            </a:pPr>
            <a:endParaRPr lang="en-US" sz="1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err="1" smtClean="0"/>
              <a:t>BlueArc</a:t>
            </a:r>
            <a:r>
              <a:rPr lang="en-US" sz="2400" dirty="0" smtClean="0"/>
              <a:t> Firmware upgrade</a:t>
            </a:r>
          </a:p>
          <a:p>
            <a:pPr lvl="1"/>
            <a:r>
              <a:rPr lang="en-US" sz="2000" dirty="0" smtClean="0"/>
              <a:t>The </a:t>
            </a:r>
            <a:r>
              <a:rPr lang="en-US" sz="2000" dirty="0" err="1" smtClean="0"/>
              <a:t>NuMI</a:t>
            </a:r>
            <a:r>
              <a:rPr lang="en-US" sz="2000" dirty="0" smtClean="0"/>
              <a:t> beam </a:t>
            </a:r>
            <a:r>
              <a:rPr lang="en-US" sz="2000" dirty="0"/>
              <a:t>will be shut-off at </a:t>
            </a:r>
            <a:r>
              <a:rPr lang="en-US" sz="2000" dirty="0" smtClean="0"/>
              <a:t>on </a:t>
            </a:r>
            <a:r>
              <a:rPr lang="en-US" sz="2000" dirty="0"/>
              <a:t>April 30. </a:t>
            </a:r>
            <a:endParaRPr lang="en-US" sz="2000" dirty="0" smtClean="0"/>
          </a:p>
          <a:p>
            <a:pPr lvl="1"/>
            <a:r>
              <a:rPr lang="en-US" sz="2000" dirty="0" err="1" smtClean="0"/>
              <a:t>BlueArc</a:t>
            </a:r>
            <a:r>
              <a:rPr lang="en-US" sz="2000" dirty="0" smtClean="0"/>
              <a:t> </a:t>
            </a:r>
            <a:r>
              <a:rPr lang="en-US" sz="2000" dirty="0"/>
              <a:t>Maintenance will start at 7pm on May 1 </a:t>
            </a:r>
            <a:r>
              <a:rPr lang="en-US" sz="2000" dirty="0" smtClean="0"/>
              <a:t>and </a:t>
            </a:r>
            <a:r>
              <a:rPr lang="en-US" sz="2000" dirty="0"/>
              <a:t>be completed before 6am on May </a:t>
            </a:r>
            <a:r>
              <a:rPr lang="en-US" sz="2000" dirty="0" smtClean="0"/>
              <a:t>2.</a:t>
            </a:r>
          </a:p>
          <a:p>
            <a:r>
              <a:rPr lang="en-US" sz="2400" dirty="0" err="1" smtClean="0"/>
              <a:t>afs</a:t>
            </a:r>
            <a:r>
              <a:rPr lang="en-US" sz="2400" dirty="0" smtClean="0"/>
              <a:t> </a:t>
            </a:r>
            <a:r>
              <a:rPr lang="en-US" sz="2400" dirty="0"/>
              <a:t>software will be </a:t>
            </a:r>
            <a:r>
              <a:rPr lang="en-US" sz="2400" dirty="0" smtClean="0"/>
              <a:t>upgraded</a:t>
            </a:r>
            <a:r>
              <a:rPr lang="en-US" sz="2400" smtClean="0"/>
              <a:t>, </a:t>
            </a:r>
            <a:r>
              <a:rPr lang="en-US" sz="2400" smtClean="0"/>
              <a:t>sometime later </a:t>
            </a:r>
            <a:r>
              <a:rPr lang="en-US" sz="2400" dirty="0" smtClean="0"/>
              <a:t>in May.</a:t>
            </a:r>
            <a:endParaRPr lang="en-US" sz="2400" dirty="0"/>
          </a:p>
          <a:p>
            <a:endParaRPr lang="en-US" sz="2400" dirty="0" smtClean="0"/>
          </a:p>
        </p:txBody>
      </p:sp>
      <p:sp>
        <p:nvSpPr>
          <p:cNvPr id="3" name="Date Placeholder 2"/>
          <p:cNvSpPr>
            <a:spLocks noGrp="1"/>
          </p:cNvSpPr>
          <p:nvPr>
            <p:ph type="dt" sz="half" idx="10"/>
          </p:nvPr>
        </p:nvSpPr>
        <p:spPr/>
        <p:txBody>
          <a:bodyPr/>
          <a:lstStyle/>
          <a:p>
            <a:r>
              <a:rPr lang="en-US" smtClean="0"/>
              <a:t>3/14/2012</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
        <p:nvSpPr>
          <p:cNvPr id="6" name="Title 5"/>
          <p:cNvSpPr>
            <a:spLocks noGrp="1"/>
          </p:cNvSpPr>
          <p:nvPr>
            <p:ph type="title"/>
          </p:nvPr>
        </p:nvSpPr>
        <p:spPr/>
        <p:txBody>
          <a:bodyPr>
            <a:normAutofit/>
          </a:bodyPr>
          <a:lstStyle/>
          <a:p>
            <a:r>
              <a:rPr lang="en-US" dirty="0" smtClean="0"/>
              <a:t>Maintenance Day: May</a:t>
            </a:r>
            <a:r>
              <a:rPr lang="en-US" dirty="0"/>
              <a:t> 1</a:t>
            </a:r>
            <a:r>
              <a:rPr lang="en-US" dirty="0" smtClean="0"/>
              <a:t>st</a:t>
            </a:r>
            <a:endParaRPr lang="en-US" sz="2000" dirty="0">
              <a:solidFill>
                <a:srgbClr val="FF0000"/>
              </a:solidFill>
            </a:endParaRPr>
          </a:p>
        </p:txBody>
      </p:sp>
      <p:sp>
        <p:nvSpPr>
          <p:cNvPr id="7" name="Footer Placeholder 6"/>
          <p:cNvSpPr>
            <a:spLocks noGrp="1"/>
          </p:cNvSpPr>
          <p:nvPr>
            <p:ph type="ftr" sz="quarter" idx="11"/>
          </p:nvPr>
        </p:nvSpPr>
        <p:spPr/>
        <p:txBody>
          <a:bodyPr/>
          <a:lstStyle/>
          <a:p>
            <a:r>
              <a:rPr lang="en-US" smtClean="0"/>
              <a:t>NuComp News</a:t>
            </a:r>
            <a:endParaRPr lang="en-US"/>
          </a:p>
        </p:txBody>
      </p:sp>
    </p:spTree>
    <p:extLst>
      <p:ext uri="{BB962C8B-B14F-4D97-AF65-F5344CB8AC3E}">
        <p14:creationId xmlns:p14="http://schemas.microsoft.com/office/powerpoint/2010/main" val="1550757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err="1"/>
              <a:t>BlueArc</a:t>
            </a:r>
            <a:r>
              <a:rPr lang="en-US" dirty="0"/>
              <a:t> Firmware Upgrade </a:t>
            </a:r>
            <a:endParaRPr lang="en-US" dirty="0" smtClean="0"/>
          </a:p>
          <a:p>
            <a:pPr lvl="1"/>
            <a:r>
              <a:rPr lang="en-US" dirty="0" smtClean="0"/>
              <a:t>Current </a:t>
            </a:r>
            <a:r>
              <a:rPr lang="en-US" dirty="0"/>
              <a:t>Version v6.1 Proposed Version v8.1 -bug fixes -support for 512 LUNs/cluster </a:t>
            </a:r>
            <a:endParaRPr lang="en-US" dirty="0" smtClean="0"/>
          </a:p>
          <a:p>
            <a:pPr lvl="1"/>
            <a:r>
              <a:rPr lang="en-US" dirty="0" smtClean="0"/>
              <a:t>Impact </a:t>
            </a:r>
            <a:r>
              <a:rPr lang="en-US" dirty="0"/>
              <a:t>drain-jobs / no new jobs till end of upgrade </a:t>
            </a:r>
            <a:endParaRPr lang="en-US" dirty="0" smtClean="0"/>
          </a:p>
          <a:p>
            <a:endParaRPr lang="en-US" dirty="0"/>
          </a:p>
          <a:p>
            <a:r>
              <a:rPr lang="en-US" dirty="0" smtClean="0"/>
              <a:t>AFS </a:t>
            </a:r>
            <a:r>
              <a:rPr lang="en-US" dirty="0"/>
              <a:t>Upgrade </a:t>
            </a:r>
            <a:r>
              <a:rPr lang="en-US" dirty="0" smtClean="0"/>
              <a:t>Current Version </a:t>
            </a:r>
            <a:r>
              <a:rPr lang="en-US" dirty="0" err="1" smtClean="0"/>
              <a:t>openafs</a:t>
            </a:r>
            <a:r>
              <a:rPr lang="en-US" dirty="0" smtClean="0"/>
              <a:t> 1.4.11 Proposed Version </a:t>
            </a:r>
            <a:r>
              <a:rPr lang="en-US" dirty="0" err="1" smtClean="0"/>
              <a:t>openafs</a:t>
            </a:r>
            <a:r>
              <a:rPr lang="en-US" dirty="0" smtClean="0"/>
              <a:t> 1.4.14 </a:t>
            </a:r>
          </a:p>
          <a:p>
            <a:pPr lvl="2"/>
            <a:r>
              <a:rPr lang="en-US" dirty="0" smtClean="0"/>
              <a:t>Support for Compound Kerberos principal, used with </a:t>
            </a:r>
            <a:r>
              <a:rPr lang="en-US" dirty="0" err="1" smtClean="0"/>
              <a:t>kcron</a:t>
            </a:r>
            <a:r>
              <a:rPr lang="en-US" dirty="0" smtClean="0"/>
              <a:t> to access AFS space </a:t>
            </a:r>
          </a:p>
          <a:p>
            <a:pPr lvl="1"/>
            <a:r>
              <a:rPr lang="en-US" dirty="0" smtClean="0"/>
              <a:t>Proposed Date Several days after </a:t>
            </a:r>
            <a:r>
              <a:rPr lang="en-US" dirty="0" err="1" smtClean="0"/>
              <a:t>BlueArc</a:t>
            </a:r>
            <a:r>
              <a:rPr lang="en-US" dirty="0" smtClean="0"/>
              <a:t> upgrade. Downtime estimate (</a:t>
            </a:r>
            <a:r>
              <a:rPr lang="en-US" dirty="0" err="1" smtClean="0"/>
              <a:t>approx</a:t>
            </a:r>
            <a:r>
              <a:rPr lang="en-US" dirty="0" smtClean="0"/>
              <a:t>): 2-4 hours during early morning hours Impact </a:t>
            </a:r>
          </a:p>
          <a:p>
            <a:pPr lvl="1"/>
            <a:r>
              <a:rPr lang="en-US" dirty="0" smtClean="0"/>
              <a:t>We believe that AFS is mainly used interactively; however, groups that do use it for batch will have to refrain from running jobs during maintenance window. </a:t>
            </a:r>
            <a:endParaRPr lang="en-US" dirty="0"/>
          </a:p>
        </p:txBody>
      </p:sp>
      <p:sp>
        <p:nvSpPr>
          <p:cNvPr id="3" name="Date Placeholder 2"/>
          <p:cNvSpPr>
            <a:spLocks noGrp="1"/>
          </p:cNvSpPr>
          <p:nvPr>
            <p:ph type="dt" sz="half" idx="10"/>
          </p:nvPr>
        </p:nvSpPr>
        <p:spPr/>
        <p:txBody>
          <a:bodyPr/>
          <a:lstStyle/>
          <a:p>
            <a:r>
              <a:rPr lang="en-US" smtClean="0"/>
              <a:t>3/14/2012</a:t>
            </a:r>
            <a:endParaRPr lang="en-US"/>
          </a:p>
        </p:txBody>
      </p:sp>
      <p:sp>
        <p:nvSpPr>
          <p:cNvPr id="4" name="Footer Placeholder 3"/>
          <p:cNvSpPr>
            <a:spLocks noGrp="1"/>
          </p:cNvSpPr>
          <p:nvPr>
            <p:ph type="ftr" sz="quarter" idx="11"/>
          </p:nvPr>
        </p:nvSpPr>
        <p:spPr/>
        <p:txBody>
          <a:bodyPr/>
          <a:lstStyle/>
          <a:p>
            <a:r>
              <a:rPr lang="en-US" smtClean="0"/>
              <a:t>NuComp News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
        <p:nvSpPr>
          <p:cNvPr id="6" name="Title 5"/>
          <p:cNvSpPr>
            <a:spLocks noGrp="1"/>
          </p:cNvSpPr>
          <p:nvPr>
            <p:ph type="title"/>
          </p:nvPr>
        </p:nvSpPr>
        <p:spPr/>
        <p:txBody>
          <a:bodyPr>
            <a:normAutofit/>
          </a:bodyPr>
          <a:lstStyle/>
          <a:p>
            <a:r>
              <a:rPr lang="en-US" dirty="0" err="1" smtClean="0"/>
              <a:t>BlueArc</a:t>
            </a:r>
            <a:r>
              <a:rPr lang="en-US" dirty="0" smtClean="0"/>
              <a:t> and AFS upgrades</a:t>
            </a:r>
            <a:br>
              <a:rPr lang="en-US" dirty="0" smtClean="0"/>
            </a:br>
            <a:r>
              <a:rPr lang="en-US" sz="1600" dirty="0" smtClean="0"/>
              <a:t>from Andy Romero (2/15/2012)</a:t>
            </a:r>
            <a:endParaRPr lang="en-US" sz="1600" dirty="0"/>
          </a:p>
        </p:txBody>
      </p:sp>
    </p:spTree>
    <p:extLst>
      <p:ext uri="{BB962C8B-B14F-4D97-AF65-F5344CB8AC3E}">
        <p14:creationId xmlns:p14="http://schemas.microsoft.com/office/powerpoint/2010/main" val="755986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smtClean="0"/>
              <a:t>IFront</a:t>
            </a:r>
            <a:r>
              <a:rPr lang="en-US" dirty="0" smtClean="0"/>
              <a:t> Computing Resource Summary</a:t>
            </a:r>
            <a:endParaRPr lang="en-US" dirty="0"/>
          </a:p>
        </p:txBody>
      </p:sp>
      <p:sp>
        <p:nvSpPr>
          <p:cNvPr id="2" name="Text Placeholder 1"/>
          <p:cNvSpPr>
            <a:spLocks noGrp="1"/>
          </p:cNvSpPr>
          <p:nvPr>
            <p:ph type="body" idx="1"/>
          </p:nvPr>
        </p:nvSpPr>
        <p:spPr/>
        <p:txBody>
          <a:bodyPr/>
          <a:lstStyle/>
          <a:p>
            <a:r>
              <a:rPr lang="en-US" dirty="0" smtClean="0"/>
              <a:t>Central Storage</a:t>
            </a:r>
          </a:p>
          <a:p>
            <a:r>
              <a:rPr lang="en-US" dirty="0" smtClean="0"/>
              <a:t>GP Grid Cluster</a:t>
            </a:r>
          </a:p>
          <a:p>
            <a:r>
              <a:rPr lang="en-US" dirty="0" smtClean="0"/>
              <a:t>GPCF VM load averages</a:t>
            </a:r>
            <a:endParaRPr lang="en-US" dirty="0"/>
          </a:p>
        </p:txBody>
      </p:sp>
      <p:sp>
        <p:nvSpPr>
          <p:cNvPr id="3" name="Date Placeholder 2"/>
          <p:cNvSpPr>
            <a:spLocks noGrp="1"/>
          </p:cNvSpPr>
          <p:nvPr>
            <p:ph type="dt" sz="half" idx="10"/>
          </p:nvPr>
        </p:nvSpPr>
        <p:spPr/>
        <p:txBody>
          <a:bodyPr/>
          <a:lstStyle/>
          <a:p>
            <a:r>
              <a:rPr lang="en-US" smtClean="0"/>
              <a:t>3/14/2012</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NuComp News</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75" y="752927"/>
            <a:ext cx="9210675" cy="6105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Date Placeholder 2"/>
          <p:cNvSpPr>
            <a:spLocks noGrp="1"/>
          </p:cNvSpPr>
          <p:nvPr>
            <p:ph type="dt" sz="half" idx="10"/>
          </p:nvPr>
        </p:nvSpPr>
        <p:spPr/>
        <p:txBody>
          <a:bodyPr/>
          <a:lstStyle/>
          <a:p>
            <a:r>
              <a:rPr lang="en-US" smtClean="0"/>
              <a:t>3/14/2012</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
        <p:nvSpPr>
          <p:cNvPr id="6" name="Title 5"/>
          <p:cNvSpPr>
            <a:spLocks noGrp="1"/>
          </p:cNvSpPr>
          <p:nvPr>
            <p:ph type="title"/>
          </p:nvPr>
        </p:nvSpPr>
        <p:spPr>
          <a:xfrm>
            <a:off x="457200" y="274638"/>
            <a:ext cx="8229600" cy="681856"/>
          </a:xfrm>
        </p:spPr>
        <p:txBody>
          <a:bodyPr>
            <a:normAutofit fontScale="90000"/>
          </a:bodyPr>
          <a:lstStyle/>
          <a:p>
            <a:r>
              <a:rPr lang="en-US" dirty="0" smtClean="0"/>
              <a:t>GP Grid Cluster Use </a:t>
            </a:r>
            <a:r>
              <a:rPr lang="en-US" sz="2200" dirty="0" smtClean="0"/>
              <a:t>Last Month</a:t>
            </a:r>
            <a:endParaRPr lang="en-US" sz="2200" dirty="0"/>
          </a:p>
        </p:txBody>
      </p:sp>
      <p:sp>
        <p:nvSpPr>
          <p:cNvPr id="7" name="Footer Placeholder 6"/>
          <p:cNvSpPr>
            <a:spLocks noGrp="1"/>
          </p:cNvSpPr>
          <p:nvPr>
            <p:ph type="ftr" sz="quarter" idx="11"/>
          </p:nvPr>
        </p:nvSpPr>
        <p:spPr/>
        <p:txBody>
          <a:bodyPr/>
          <a:lstStyle/>
          <a:p>
            <a:r>
              <a:rPr lang="en-US" smtClean="0"/>
              <a:t>NuComp News</a:t>
            </a:r>
            <a:endParaRPr lang="en-US"/>
          </a:p>
        </p:txBody>
      </p:sp>
      <p:sp>
        <p:nvSpPr>
          <p:cNvPr id="4" name="Rectangle 3"/>
          <p:cNvSpPr/>
          <p:nvPr/>
        </p:nvSpPr>
        <p:spPr>
          <a:xfrm>
            <a:off x="0" y="4953000"/>
            <a:ext cx="3810000" cy="990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525" y="3998231"/>
            <a:ext cx="3810000" cy="192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5271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3/14/2012</a:t>
            </a:r>
            <a:endParaRPr lang="en-US"/>
          </a:p>
        </p:txBody>
      </p:sp>
      <p:sp>
        <p:nvSpPr>
          <p:cNvPr id="4" name="Footer Placeholder 3"/>
          <p:cNvSpPr>
            <a:spLocks noGrp="1"/>
          </p:cNvSpPr>
          <p:nvPr>
            <p:ph type="ftr" sz="quarter" idx="11"/>
          </p:nvPr>
        </p:nvSpPr>
        <p:spPr/>
        <p:txBody>
          <a:bodyPr/>
          <a:lstStyle/>
          <a:p>
            <a:r>
              <a:rPr lang="en-US" smtClean="0"/>
              <a:t>NuComp News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
        <p:nvSpPr>
          <p:cNvPr id="6" name="Title 5"/>
          <p:cNvSpPr>
            <a:spLocks noGrp="1"/>
          </p:cNvSpPr>
          <p:nvPr>
            <p:ph type="title"/>
          </p:nvPr>
        </p:nvSpPr>
        <p:spPr>
          <a:xfrm>
            <a:off x="609600" y="609600"/>
            <a:ext cx="8229600" cy="639762"/>
          </a:xfrm>
        </p:spPr>
        <p:txBody>
          <a:bodyPr>
            <a:noAutofit/>
          </a:bodyPr>
          <a:lstStyle/>
          <a:p>
            <a:r>
              <a:rPr lang="en-US" sz="2800" dirty="0" smtClean="0"/>
              <a:t>Blue Arc Disk stats</a:t>
            </a:r>
            <a:endParaRPr lang="en-US" sz="1800" dirty="0"/>
          </a:p>
        </p:txBody>
      </p:sp>
      <p:sp>
        <p:nvSpPr>
          <p:cNvPr id="2" name="Content Placeholder 1"/>
          <p:cNvSpPr>
            <a:spLocks noGrp="1"/>
          </p:cNvSpPr>
          <p:nvPr>
            <p:ph idx="1"/>
          </p:nvPr>
        </p:nvSpPr>
        <p:spPr>
          <a:xfrm>
            <a:off x="457200" y="1481329"/>
            <a:ext cx="8229600" cy="728472"/>
          </a:xfrm>
        </p:spPr>
        <p:txBody>
          <a:bodyPr/>
          <a:lstStyle/>
          <a:p>
            <a:r>
              <a:rPr lang="en-US" dirty="0">
                <a:hlinkClick r:id="rId2"/>
              </a:rPr>
              <a:t>http://nusoft.fnal.gov/ifmon/bluearc/</a:t>
            </a:r>
            <a:endParaRPr lang="en-US" dirty="0"/>
          </a:p>
        </p:txBody>
      </p:sp>
      <p:sp>
        <p:nvSpPr>
          <p:cNvPr id="8" name="Title 5"/>
          <p:cNvSpPr txBox="1">
            <a:spLocks/>
          </p:cNvSpPr>
          <p:nvPr/>
        </p:nvSpPr>
        <p:spPr>
          <a:xfrm>
            <a:off x="609600" y="2438400"/>
            <a:ext cx="8229600" cy="639762"/>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2800" dirty="0" smtClean="0"/>
              <a:t>GPVM Ganglia 1minute Load </a:t>
            </a:r>
            <a:r>
              <a:rPr lang="en-US" sz="2800" dirty="0" err="1" smtClean="0"/>
              <a:t>Avg</a:t>
            </a:r>
            <a:r>
              <a:rPr lang="en-US" sz="2800" dirty="0" smtClean="0"/>
              <a:t> Stats </a:t>
            </a:r>
            <a:br>
              <a:rPr lang="en-US" sz="2800" dirty="0" smtClean="0"/>
            </a:br>
            <a:r>
              <a:rPr lang="en-US" sz="1800" dirty="0" smtClean="0"/>
              <a:t>for the last 30 days</a:t>
            </a:r>
            <a:endParaRPr lang="en-US" sz="1800" dirty="0"/>
          </a:p>
        </p:txBody>
      </p:sp>
      <p:sp>
        <p:nvSpPr>
          <p:cNvPr id="9" name="Content Placeholder 1"/>
          <p:cNvSpPr txBox="1">
            <a:spLocks/>
          </p:cNvSpPr>
          <p:nvPr/>
        </p:nvSpPr>
        <p:spPr>
          <a:xfrm>
            <a:off x="552450" y="3276600"/>
            <a:ext cx="8229600" cy="728472"/>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US" dirty="0" smtClean="0">
                <a:hlinkClick r:id="rId3"/>
              </a:rPr>
              <a:t>http://nusoft.fnal.gov/ifmon/gpcf/table.html</a:t>
            </a:r>
            <a:endParaRPr lang="en-US" dirty="0"/>
          </a:p>
        </p:txBody>
      </p:sp>
    </p:spTree>
    <p:extLst>
      <p:ext uri="{BB962C8B-B14F-4D97-AF65-F5344CB8AC3E}">
        <p14:creationId xmlns:p14="http://schemas.microsoft.com/office/powerpoint/2010/main" val="3333193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April </a:t>
            </a:r>
            <a:r>
              <a:rPr lang="en-US" dirty="0" err="1" smtClean="0"/>
              <a:t>NuComp</a:t>
            </a:r>
            <a:endParaRPr lang="en-US" dirty="0"/>
          </a:p>
        </p:txBody>
      </p:sp>
      <p:sp>
        <p:nvSpPr>
          <p:cNvPr id="8" name="Text Placeholder 7"/>
          <p:cNvSpPr>
            <a:spLocks noGrp="1"/>
          </p:cNvSpPr>
          <p:nvPr>
            <p:ph type="body" idx="1"/>
          </p:nvPr>
        </p:nvSpPr>
        <p:spPr>
          <a:xfrm>
            <a:off x="3922713" y="2931712"/>
            <a:ext cx="4572000" cy="3316688"/>
          </a:xfrm>
        </p:spPr>
        <p:txBody>
          <a:bodyPr>
            <a:normAutofit/>
          </a:bodyPr>
          <a:lstStyle/>
          <a:p>
            <a:pPr marL="342900" indent="-342900">
              <a:buFont typeface="Arial" pitchFamily="34" charset="0"/>
              <a:buChar char="•"/>
            </a:pPr>
            <a:r>
              <a:rPr lang="en-US" dirty="0" smtClean="0"/>
              <a:t>Small file archiving</a:t>
            </a:r>
          </a:p>
          <a:p>
            <a:pPr marL="342900" indent="-342900">
              <a:buFont typeface="Arial" pitchFamily="34" charset="0"/>
              <a:buChar char="•"/>
            </a:pPr>
            <a:r>
              <a:rPr lang="en-US" dirty="0" smtClean="0"/>
              <a:t>???</a:t>
            </a:r>
          </a:p>
          <a:p>
            <a:r>
              <a:rPr lang="en-US" dirty="0" smtClean="0"/>
              <a:t>Let me know if there are additional topics to discuss.</a:t>
            </a:r>
            <a:endParaRPr lang="en-US" dirty="0"/>
          </a:p>
        </p:txBody>
      </p:sp>
      <p:sp>
        <p:nvSpPr>
          <p:cNvPr id="3" name="Date Placeholder 2"/>
          <p:cNvSpPr>
            <a:spLocks noGrp="1"/>
          </p:cNvSpPr>
          <p:nvPr>
            <p:ph type="dt" sz="half" idx="10"/>
          </p:nvPr>
        </p:nvSpPr>
        <p:spPr/>
        <p:txBody>
          <a:bodyPr/>
          <a:lstStyle/>
          <a:p>
            <a:r>
              <a:rPr lang="en-US" smtClean="0"/>
              <a:t>3/14/2012</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
        <p:nvSpPr>
          <p:cNvPr id="2" name="Footer Placeholder 1"/>
          <p:cNvSpPr>
            <a:spLocks noGrp="1"/>
          </p:cNvSpPr>
          <p:nvPr>
            <p:ph type="ftr" sz="quarter" idx="11"/>
          </p:nvPr>
        </p:nvSpPr>
        <p:spPr/>
        <p:txBody>
          <a:bodyPr/>
          <a:lstStyle/>
          <a:p>
            <a:r>
              <a:rPr lang="en-US" smtClean="0"/>
              <a:t>NuComp News</a:t>
            </a:r>
            <a:endParaRPr lang="en-US"/>
          </a:p>
        </p:txBody>
      </p:sp>
    </p:spTree>
    <p:extLst>
      <p:ext uri="{BB962C8B-B14F-4D97-AF65-F5344CB8AC3E}">
        <p14:creationId xmlns:p14="http://schemas.microsoft.com/office/powerpoint/2010/main" val="17254080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4534</TotalTime>
  <Words>401</Words>
  <Application>Microsoft Office PowerPoint</Application>
  <PresentationFormat>On-screen Show (4:3)</PresentationFormat>
  <Paragraphs>66</Paragraphs>
  <Slides>10</Slides>
  <Notes>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Concourse</vt:lpstr>
      <vt:lpstr>Custom Design</vt:lpstr>
      <vt:lpstr>NuComp News</vt:lpstr>
      <vt:lpstr>Outline</vt:lpstr>
      <vt:lpstr>Maintenance Day: Tomorrow  Thursday 3/15</vt:lpstr>
      <vt:lpstr>Maintenance Day: May 1st</vt:lpstr>
      <vt:lpstr>BlueArc and AFS upgrades from Andy Romero (2/15/2012)</vt:lpstr>
      <vt:lpstr>IFront Computing Resource Summary</vt:lpstr>
      <vt:lpstr>GP Grid Cluster Use Last Month</vt:lpstr>
      <vt:lpstr>Blue Arc Disk stats</vt:lpstr>
      <vt:lpstr>April NuComp</vt:lpstr>
      <vt:lpstr>finish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NuComp News</dc:title>
  <dc:creator>Lee Lueking x8236 07553N</dc:creator>
  <cp:lastModifiedBy>Lee Lueking x8236 07553N</cp:lastModifiedBy>
  <cp:revision>98</cp:revision>
  <dcterms:created xsi:type="dcterms:W3CDTF">2006-08-16T00:00:00Z</dcterms:created>
  <dcterms:modified xsi:type="dcterms:W3CDTF">2012-03-14T14:16:02Z</dcterms:modified>
</cp:coreProperties>
</file>