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6"/>
  </p:notesMasterIdLst>
  <p:handoutMasterIdLst>
    <p:handoutMasterId r:id="rId17"/>
  </p:handoutMasterIdLst>
  <p:sldIdLst>
    <p:sldId id="734" r:id="rId2"/>
    <p:sldId id="1120" r:id="rId3"/>
    <p:sldId id="1110" r:id="rId4"/>
    <p:sldId id="1111" r:id="rId5"/>
    <p:sldId id="1121" r:id="rId6"/>
    <p:sldId id="1122" r:id="rId7"/>
    <p:sldId id="1123" r:id="rId8"/>
    <p:sldId id="1114" r:id="rId9"/>
    <p:sldId id="1113" r:id="rId10"/>
    <p:sldId id="1115" r:id="rId11"/>
    <p:sldId id="1034" r:id="rId12"/>
    <p:sldId id="1116" r:id="rId13"/>
    <p:sldId id="1117" r:id="rId14"/>
    <p:sldId id="110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00"/>
    <a:srgbClr val="FFFFFF"/>
    <a:srgbClr val="00FF00"/>
    <a:srgbClr val="0000FF"/>
    <a:srgbClr val="FF3300"/>
    <a:srgbClr val="00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7" autoAdjust="0"/>
    <p:restoredTop sz="89603" autoAdjust="0"/>
  </p:normalViewPr>
  <p:slideViewPr>
    <p:cSldViewPr snapToGrid="0">
      <p:cViewPr>
        <p:scale>
          <a:sx n="60" d="100"/>
          <a:sy n="60" d="100"/>
        </p:scale>
        <p:origin x="-171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238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15B6CA-8486-4603-950B-A087F8A34E34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95004-59B0-4237-B1A5-42716AF7E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58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1E67D-2534-4A8C-8231-459B6DBBE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3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8C76D-B9FD-4CBB-875C-FAE0343141E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8C7AA-28F5-43D1-B04E-CE6C5B1F664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8C7AA-28F5-43D1-B04E-CE6C5B1F664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5672"/>
            <a:ext cx="5142244" cy="4183939"/>
          </a:xfrm>
          <a:noFill/>
          <a:ln/>
        </p:spPr>
        <p:txBody>
          <a:bodyPr lIns="93690" tIns="46847" rIns="93690" bIns="46847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 Narrow" pitchFamily="34" charset="0"/>
              <a:cs typeface="+mn-cs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581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5AC5-AA62-4084-AA09-37E783593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1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203200"/>
            <a:ext cx="1724025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7338" y="203200"/>
            <a:ext cx="5024437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B381-3EBB-46C0-8A93-0E68CCD52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338" y="2032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530350"/>
            <a:ext cx="3352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30350"/>
            <a:ext cx="3352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1E6D3-6A9C-41BC-B0A1-B3BBE607F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5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FE0E-2099-4A59-BDE6-A777E81DE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1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90969-6574-42A5-AA08-03B24845F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8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3035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3035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81433-44F2-4F1B-92A4-D4E462E4F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8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1C17-D02C-44D9-B9FF-ABEDDC6AD8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0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737A-C406-45F9-A18A-6B2EAADCB8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0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192A-0138-4F66-B604-CFBB9766A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0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462B-56CD-4C68-AB36-541675E3F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1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1BC5D-DE69-470E-B0CD-5FDB35B37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0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 descr="Fermi_Blue_subp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76350" y="6305550"/>
            <a:ext cx="6267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Young-Kee Kim, IHEP-Fermilab 1st Mini Workshop, Feb. 15-16, 2011</a:t>
            </a:r>
            <a:endParaRPr lang="en-US" sz="120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D0B0FD-2BD6-4FB7-AE19-6101D6BDD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57338" y="2032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3035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3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  <p:sldLayoutId id="214748462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igh R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913" y="31532"/>
            <a:ext cx="10094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-77788" y="788276"/>
            <a:ext cx="9086851" cy="6069724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4000" b="1" dirty="0" smtClean="0"/>
              <a:t>Meeting Kickoff</a:t>
            </a:r>
            <a:endParaRPr lang="en-US" sz="4000" b="1" dirty="0" smtClean="0"/>
          </a:p>
          <a:p>
            <a:pPr marL="0" indent="0" algn="r" eaLnBrk="1" hangingPunct="1">
              <a:buFontTx/>
              <a:buNone/>
            </a:pPr>
            <a:endParaRPr lang="en-US" sz="2000" dirty="0" smtClean="0"/>
          </a:p>
          <a:p>
            <a:pPr marL="0" indent="0" algn="r" eaLnBrk="1" hangingPunct="1">
              <a:buFontTx/>
              <a:buNone/>
            </a:pPr>
            <a:endParaRPr lang="en-US" sz="2000" dirty="0" smtClean="0"/>
          </a:p>
          <a:p>
            <a:pPr marL="0" indent="0" algn="r" eaLnBrk="1" hangingPunct="1">
              <a:buFontTx/>
              <a:buNone/>
            </a:pPr>
            <a:endParaRPr lang="en-US" sz="2000" dirty="0" smtClean="0"/>
          </a:p>
          <a:p>
            <a:pPr marL="0" indent="0" algn="r" eaLnBrk="1" hangingPunct="1">
              <a:buFontTx/>
              <a:buNone/>
            </a:pPr>
            <a:endParaRPr lang="en-US" sz="2000" dirty="0" smtClean="0"/>
          </a:p>
          <a:p>
            <a:pPr marL="0" indent="0" algn="r" eaLnBrk="1" hangingPunct="1">
              <a:buFontTx/>
              <a:buNone/>
            </a:pPr>
            <a:endParaRPr lang="en-US" sz="2000" dirty="0" smtClean="0"/>
          </a:p>
          <a:p>
            <a:pPr marL="0" indent="0" algn="r" eaLnBrk="1" hangingPunct="1">
              <a:buFontTx/>
              <a:buNone/>
            </a:pPr>
            <a:endParaRPr lang="en-US" sz="2000" dirty="0" smtClean="0"/>
          </a:p>
          <a:p>
            <a:pPr marL="0" indent="0" algn="r" eaLnBrk="1" hangingPunct="1">
              <a:buFontTx/>
              <a:buNone/>
            </a:pPr>
            <a:endParaRPr lang="en-US" sz="2000" dirty="0" smtClean="0"/>
          </a:p>
          <a:p>
            <a:pPr marL="0" indent="0" algn="r" eaLnBrk="1" hangingPunct="1">
              <a:buFontTx/>
              <a:buNone/>
            </a:pPr>
            <a:endParaRPr lang="en-US" sz="2000" dirty="0" smtClean="0"/>
          </a:p>
          <a:p>
            <a:pPr marL="0" indent="0" algn="r" eaLnBrk="1" hangingPunct="1">
              <a:buFontTx/>
              <a:buNone/>
            </a:pPr>
            <a:r>
              <a:rPr lang="en-US" altLang="zh-CN" sz="2000" b="1" dirty="0" smtClean="0">
                <a:ea typeface="SimSun" pitchFamily="2" charset="-122"/>
              </a:rPr>
              <a:t>Stuart Henderson</a:t>
            </a:r>
            <a:endParaRPr lang="en-US" altLang="zh-CN" sz="2000" b="1" dirty="0" smtClean="0">
              <a:ea typeface="SimSun" pitchFamily="2" charset="-122"/>
            </a:endParaRPr>
          </a:p>
          <a:p>
            <a:pPr marL="0" indent="0" algn="r" eaLnBrk="1" hangingPunct="1">
              <a:buFontTx/>
              <a:buNone/>
            </a:pPr>
            <a:r>
              <a:rPr lang="en-US" altLang="zh-CN" sz="2000" b="1" dirty="0" smtClean="0">
                <a:ea typeface="SimSun" pitchFamily="2" charset="-122"/>
              </a:rPr>
              <a:t>LBNL-FNAL </a:t>
            </a:r>
            <a:r>
              <a:rPr lang="en-US" altLang="zh-CN" sz="2000" b="1" dirty="0" smtClean="0">
                <a:ea typeface="SimSun" pitchFamily="2" charset="-122"/>
              </a:rPr>
              <a:t>Joint Meeting</a:t>
            </a:r>
            <a:endParaRPr lang="en-US" altLang="zh-CN" sz="2000" b="1" dirty="0" smtClean="0">
              <a:ea typeface="SimSun" pitchFamily="2" charset="-122"/>
            </a:endParaRPr>
          </a:p>
          <a:p>
            <a:pPr marL="0" indent="0" algn="r" eaLnBrk="1" hangingPunct="1">
              <a:buFontTx/>
              <a:buNone/>
            </a:pPr>
            <a:r>
              <a:rPr lang="en-US" sz="2000" b="1" dirty="0" smtClean="0">
                <a:solidFill>
                  <a:srgbClr val="FFFFFF"/>
                </a:solidFill>
                <a:ea typeface="SimSun" pitchFamily="2" charset="-122"/>
              </a:rPr>
              <a:t>March 15</a:t>
            </a:r>
            <a:r>
              <a:rPr lang="en-US" sz="2000" b="1" dirty="0" smtClean="0">
                <a:solidFill>
                  <a:srgbClr val="FFFFFF"/>
                </a:solidFill>
                <a:ea typeface="SimSun" pitchFamily="2" charset="-122"/>
              </a:rPr>
              <a:t>, </a:t>
            </a:r>
            <a:r>
              <a:rPr lang="en-US" sz="2000" b="1" dirty="0" smtClean="0">
                <a:solidFill>
                  <a:srgbClr val="FFFFFF"/>
                </a:solidFill>
                <a:ea typeface="SimSun" pitchFamily="2" charset="-122"/>
              </a:rPr>
              <a:t>2012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marL="0" indent="0" algn="r" eaLnBrk="1" hangingPunct="1">
              <a:buFontTx/>
              <a:buNone/>
            </a:pPr>
            <a:endParaRPr lang="en-US" sz="1700" dirty="0" smtClean="0"/>
          </a:p>
        </p:txBody>
      </p:sp>
    </p:spTree>
  </p:cSld>
  <p:clrMapOvr>
    <a:masterClrMapping/>
  </p:clrMapOvr>
  <p:transition advTm="2078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784" y="92838"/>
            <a:ext cx="6858000" cy="1143000"/>
          </a:xfrm>
        </p:spPr>
        <p:txBody>
          <a:bodyPr/>
          <a:lstStyle/>
          <a:p>
            <a:r>
              <a:rPr lang="en-US" b="1" dirty="0" smtClean="0"/>
              <a:t>Capabilities Relevant to NGLS: Beam Test Facilities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697" y="1419989"/>
            <a:ext cx="7551682" cy="4114800"/>
          </a:xfrm>
        </p:spPr>
        <p:txBody>
          <a:bodyPr/>
          <a:lstStyle/>
          <a:p>
            <a:r>
              <a:rPr lang="en-US" dirty="0" smtClean="0"/>
              <a:t>We are constructing the Advanced Superconducting Test Accelerator (ASTA) to prove ILC technology</a:t>
            </a:r>
          </a:p>
          <a:p>
            <a:r>
              <a:rPr lang="en-US" dirty="0" smtClean="0"/>
              <a:t>~1-1.5 </a:t>
            </a:r>
            <a:r>
              <a:rPr lang="en-US" dirty="0" err="1" smtClean="0"/>
              <a:t>GeV</a:t>
            </a:r>
            <a:r>
              <a:rPr lang="en-US" dirty="0" smtClean="0"/>
              <a:t> superconducting </a:t>
            </a:r>
            <a:r>
              <a:rPr lang="en-US" dirty="0" err="1" smtClean="0"/>
              <a:t>linac</a:t>
            </a:r>
            <a:r>
              <a:rPr lang="en-US" dirty="0" smtClean="0"/>
              <a:t> delivering ILC beam parameters:</a:t>
            </a:r>
          </a:p>
          <a:p>
            <a:pPr lvl="1"/>
            <a:r>
              <a:rPr lang="en-US" dirty="0" smtClean="0"/>
              <a:t>9 mA peak current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msec</a:t>
            </a:r>
            <a:r>
              <a:rPr lang="en-US" dirty="0" smtClean="0"/>
              <a:t> pulse, 5 pulses/second</a:t>
            </a:r>
          </a:p>
          <a:p>
            <a:r>
              <a:rPr lang="en-US" dirty="0" smtClean="0"/>
              <a:t>ASTA </a:t>
            </a:r>
            <a:r>
              <a:rPr lang="en-US" dirty="0" smtClean="0"/>
              <a:t>will</a:t>
            </a:r>
            <a:r>
              <a:rPr lang="en-US" dirty="0" smtClean="0"/>
              <a:t> </a:t>
            </a:r>
            <a:r>
              <a:rPr lang="en-US" dirty="0" smtClean="0"/>
              <a:t>serve as a powerful </a:t>
            </a:r>
            <a:r>
              <a:rPr lang="en-US" dirty="0" smtClean="0"/>
              <a:t>R&amp;D </a:t>
            </a:r>
            <a:r>
              <a:rPr lang="en-US" dirty="0" err="1" smtClean="0"/>
              <a:t>testbed</a:t>
            </a:r>
            <a:r>
              <a:rPr lang="en-US" dirty="0" smtClean="0"/>
              <a:t> for the AARD user community, with relevance to NGLS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243058" y="117475"/>
            <a:ext cx="59527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FFFF"/>
                </a:solidFill>
              </a:rPr>
              <a:t>Advanced Superconducting Test Accelerator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18" name="Picture 6" descr="P10205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90" y="1145176"/>
            <a:ext cx="5096094" cy="382207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G_26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632" y="2632842"/>
            <a:ext cx="4849736" cy="363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02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146" y="-49056"/>
            <a:ext cx="6858000" cy="1143000"/>
          </a:xfrm>
        </p:spPr>
        <p:txBody>
          <a:bodyPr/>
          <a:lstStyle/>
          <a:p>
            <a:r>
              <a:rPr lang="en-US" sz="3200" b="1" dirty="0" smtClean="0"/>
              <a:t>NML/ASTA Facility Layout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4800" y="3886200"/>
            <a:ext cx="2133600" cy="314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CC0000"/>
                </a:solidFill>
              </a:rPr>
              <a:t>Existing NML Building</a:t>
            </a:r>
            <a:endParaRPr lang="en-US" sz="1200" dirty="0">
              <a:solidFill>
                <a:srgbClr val="CC0000"/>
              </a:solidFill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1524000" y="4191000"/>
            <a:ext cx="152400" cy="152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15" descr="extension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43400"/>
            <a:ext cx="8839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 descr="CMTF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19200"/>
            <a:ext cx="4876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17"/>
          <p:cNvSpPr>
            <a:spLocks noChangeArrowheads="1"/>
          </p:cNvSpPr>
          <p:nvPr/>
        </p:nvSpPr>
        <p:spPr bwMode="auto">
          <a:xfrm>
            <a:off x="304800" y="4343400"/>
            <a:ext cx="4800600" cy="2057400"/>
          </a:xfrm>
          <a:prstGeom prst="rect">
            <a:avLst/>
          </a:prstGeom>
          <a:solidFill>
            <a:srgbClr val="F41908">
              <a:alpha val="0"/>
            </a:srgbClr>
          </a:solidFill>
          <a:ln w="28575">
            <a:solidFill>
              <a:srgbClr val="F41908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152400" y="2590800"/>
            <a:ext cx="3352800" cy="8620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New Underground Tunnel Expansion</a:t>
            </a:r>
          </a:p>
          <a:p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>
                <a:solidFill>
                  <a:srgbClr val="008000"/>
                </a:solidFill>
              </a:rPr>
              <a:t>(Space for 6 </a:t>
            </a:r>
            <a:r>
              <a:rPr lang="en-US" sz="1200" dirty="0" err="1">
                <a:solidFill>
                  <a:srgbClr val="008000"/>
                </a:solidFill>
              </a:rPr>
              <a:t>Cryomodules</a:t>
            </a:r>
            <a:r>
              <a:rPr lang="en-US" sz="1200" dirty="0">
                <a:solidFill>
                  <a:srgbClr val="008000"/>
                </a:solidFill>
              </a:rPr>
              <a:t> (2 RF Units), AARD Test Beam Lines)</a:t>
            </a:r>
          </a:p>
        </p:txBody>
      </p:sp>
      <p:cxnSp>
        <p:nvCxnSpPr>
          <p:cNvPr id="14348" name="Straight Connector 20"/>
          <p:cNvCxnSpPr>
            <a:cxnSpLocks noChangeShapeType="1"/>
          </p:cNvCxnSpPr>
          <p:nvPr/>
        </p:nvCxnSpPr>
        <p:spPr bwMode="auto">
          <a:xfrm>
            <a:off x="3276600" y="3505200"/>
            <a:ext cx="2590800" cy="8382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ash"/>
            <a:round/>
            <a:headEnd/>
            <a:tailEnd/>
          </a:ln>
        </p:spPr>
      </p:cxnSp>
      <p:sp>
        <p:nvSpPr>
          <p:cNvPr id="14349" name="Oval 21"/>
          <p:cNvSpPr>
            <a:spLocks noChangeArrowheads="1"/>
          </p:cNvSpPr>
          <p:nvPr/>
        </p:nvSpPr>
        <p:spPr bwMode="auto">
          <a:xfrm>
            <a:off x="5105400" y="4114800"/>
            <a:ext cx="4038600" cy="1981200"/>
          </a:xfrm>
          <a:prstGeom prst="ellipse">
            <a:avLst/>
          </a:prstGeom>
          <a:solidFill>
            <a:srgbClr val="008000">
              <a:alpha val="0"/>
            </a:srgbClr>
          </a:solidFill>
          <a:ln w="28575">
            <a:solidFill>
              <a:srgbClr val="008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Rectangle 25"/>
          <p:cNvSpPr>
            <a:spLocks noChangeArrowheads="1"/>
          </p:cNvSpPr>
          <p:nvPr/>
        </p:nvSpPr>
        <p:spPr bwMode="auto">
          <a:xfrm>
            <a:off x="3429000" y="1219200"/>
            <a:ext cx="5181600" cy="2743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4351" name="Straight Connector 27"/>
          <p:cNvCxnSpPr>
            <a:cxnSpLocks noChangeShapeType="1"/>
            <a:stCxn id="14342" idx="3"/>
          </p:cNvCxnSpPr>
          <p:nvPr/>
        </p:nvCxnSpPr>
        <p:spPr bwMode="auto">
          <a:xfrm>
            <a:off x="3276600" y="1603375"/>
            <a:ext cx="152400" cy="225425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</p:spPr>
      </p:cxnSp>
      <p:cxnSp>
        <p:nvCxnSpPr>
          <p:cNvPr id="17" name="Straight Connector 16"/>
          <p:cNvCxnSpPr/>
          <p:nvPr/>
        </p:nvCxnSpPr>
        <p:spPr bwMode="auto">
          <a:xfrm>
            <a:off x="5029200" y="4648200"/>
            <a:ext cx="1447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781800" y="4646612"/>
            <a:ext cx="1828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29200" y="5103812"/>
            <a:ext cx="2057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7086600" y="5562600"/>
            <a:ext cx="1066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8305800" y="5562600"/>
            <a:ext cx="381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8610600" y="4572000"/>
            <a:ext cx="457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6362700" y="4533900"/>
            <a:ext cx="228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6858000" y="5334000"/>
            <a:ext cx="457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8496300" y="5372100"/>
            <a:ext cx="381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8762206" y="4876006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8573294" y="4609306"/>
            <a:ext cx="76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666706" y="4533106"/>
            <a:ext cx="228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16200000" flipH="1">
            <a:off x="8153399" y="5714999"/>
            <a:ext cx="304800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8077994" y="5638006"/>
            <a:ext cx="152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620000" y="5867400"/>
            <a:ext cx="685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7506494" y="5752306"/>
            <a:ext cx="228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7620000" y="5638800"/>
            <a:ext cx="457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 flipH="1" flipV="1">
            <a:off x="8039100" y="5676900"/>
            <a:ext cx="76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8458200" y="5181600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6553200" y="3886200"/>
            <a:ext cx="1828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6553200" y="3275012"/>
            <a:ext cx="1828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8077994" y="3580606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6249194" y="3580606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3163094" y="2475706"/>
            <a:ext cx="990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6438106" y="2475706"/>
            <a:ext cx="990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657600" y="2971800"/>
            <a:ext cx="3276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3657600" y="1981200"/>
            <a:ext cx="685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5867400" y="1981200"/>
            <a:ext cx="1066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5400000">
            <a:off x="5524500" y="1638300"/>
            <a:ext cx="685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724400" y="1295400"/>
            <a:ext cx="1143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4572794" y="1447006"/>
            <a:ext cx="304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>
            <a:off x="4152900" y="1790700"/>
            <a:ext cx="381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4343400" y="1600200"/>
            <a:ext cx="381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609600" y="2057400"/>
            <a:ext cx="2167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Funded by ARRA</a:t>
            </a:r>
            <a:endParaRPr lang="en-US" sz="2000" dirty="0"/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152400" y="1219200"/>
            <a:ext cx="3124200" cy="769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DC701D"/>
                </a:solidFill>
              </a:rPr>
              <a:t>New </a:t>
            </a:r>
            <a:r>
              <a:rPr lang="en-US" sz="1400" b="1" dirty="0" err="1">
                <a:solidFill>
                  <a:srgbClr val="DC701D"/>
                </a:solidFill>
              </a:rPr>
              <a:t>Cryoplant</a:t>
            </a:r>
            <a:r>
              <a:rPr lang="en-US" sz="1400" b="1" dirty="0">
                <a:solidFill>
                  <a:srgbClr val="DC701D"/>
                </a:solidFill>
              </a:rPr>
              <a:t> &amp; CM Test Facility</a:t>
            </a:r>
            <a:endParaRPr lang="en-US" sz="1200" b="1" dirty="0">
              <a:solidFill>
                <a:srgbClr val="DC701D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DC701D"/>
                </a:solidFill>
              </a:rPr>
              <a:t>(300 W Cryogenic Plant, </a:t>
            </a:r>
            <a:r>
              <a:rPr lang="en-US" sz="1200" dirty="0" err="1">
                <a:solidFill>
                  <a:srgbClr val="DC701D"/>
                </a:solidFill>
              </a:rPr>
              <a:t>Cryomodule</a:t>
            </a:r>
            <a:r>
              <a:rPr lang="en-US" sz="1200" dirty="0">
                <a:solidFill>
                  <a:srgbClr val="DC701D"/>
                </a:solidFill>
              </a:rPr>
              <a:t> Test Stands, 10 MW RF Test Area)</a:t>
            </a:r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98" y="-64822"/>
            <a:ext cx="6858000" cy="1143000"/>
          </a:xfrm>
        </p:spPr>
        <p:txBody>
          <a:bodyPr/>
          <a:lstStyle/>
          <a:p>
            <a:r>
              <a:rPr lang="en-US" b="1" dirty="0" smtClean="0"/>
              <a:t>Finally….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89" y="1088902"/>
            <a:ext cx="8324193" cy="4114800"/>
          </a:xfrm>
        </p:spPr>
        <p:txBody>
          <a:bodyPr/>
          <a:lstStyle/>
          <a:p>
            <a:r>
              <a:rPr lang="en-US" dirty="0" smtClean="0"/>
              <a:t>Fermilab has a strong history in large accelerator construction </a:t>
            </a:r>
            <a:r>
              <a:rPr lang="en-US" dirty="0" smtClean="0"/>
              <a:t>projects, and has grown a substantial capability in SRF</a:t>
            </a:r>
          </a:p>
          <a:p>
            <a:endParaRPr lang="en-US" dirty="0" smtClean="0"/>
          </a:p>
          <a:p>
            <a:r>
              <a:rPr lang="en-US" dirty="0" smtClean="0"/>
              <a:t>Fermilab is well accustomed to collaborative scientific </a:t>
            </a:r>
            <a:r>
              <a:rPr lang="en-US" dirty="0" smtClean="0"/>
              <a:t>and engineering work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 smtClean="0"/>
              <a:t>is considerable synergy between our </a:t>
            </a:r>
            <a:r>
              <a:rPr lang="en-US" dirty="0" smtClean="0"/>
              <a:t>1.3 </a:t>
            </a:r>
            <a:r>
              <a:rPr lang="en-US" dirty="0" smtClean="0"/>
              <a:t>GHz SRF activities and </a:t>
            </a:r>
            <a:r>
              <a:rPr lang="en-US" dirty="0" smtClean="0"/>
              <a:t>NGLS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We are excited and enthusiastic about the possibility of contributing to NGLS</a:t>
            </a:r>
          </a:p>
        </p:txBody>
      </p:sp>
    </p:spTree>
    <p:extLst>
      <p:ext uri="{BB962C8B-B14F-4D97-AF65-F5344CB8AC3E}">
        <p14:creationId xmlns:p14="http://schemas.microsoft.com/office/powerpoint/2010/main" val="42215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>
          <a:xfrm>
            <a:off x="1100124" y="-206716"/>
            <a:ext cx="6858000" cy="1143000"/>
          </a:xfrm>
        </p:spPr>
        <p:txBody>
          <a:bodyPr/>
          <a:lstStyle/>
          <a:p>
            <a:r>
              <a:rPr lang="en-US" b="1" dirty="0" smtClean="0"/>
              <a:t>Fermilab Organization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2F4579-CA40-49F2-ACF6-0259F77A6AA1}" type="slidenum">
              <a:rPr lang="en-US" sz="1200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US" sz="1200" smtClean="0">
              <a:solidFill>
                <a:srgbClr val="FFFFFF"/>
              </a:solidFill>
            </a:endParaRPr>
          </a:p>
        </p:txBody>
      </p:sp>
      <p:pic>
        <p:nvPicPr>
          <p:cNvPr id="7173" name="Picture 6" descr="Org_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92" y="851336"/>
            <a:ext cx="6999890" cy="551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624924"/>
      </p:ext>
    </p:extLst>
  </p:cSld>
  <p:clrMapOvr>
    <a:masterClrMapping/>
  </p:clrMapOvr>
  <p:transition advTm="203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04" y="-1758"/>
            <a:ext cx="8028118" cy="1143000"/>
          </a:xfrm>
        </p:spPr>
        <p:txBody>
          <a:bodyPr/>
          <a:lstStyle/>
          <a:p>
            <a:r>
              <a:rPr lang="en-US" b="1" dirty="0" smtClean="0"/>
              <a:t>Fermilab Capabilities </a:t>
            </a:r>
            <a:r>
              <a:rPr lang="en-US" b="1" dirty="0" smtClean="0"/>
              <a:t>in Accelerator Science and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60" y="1167732"/>
            <a:ext cx="8418790" cy="4114800"/>
          </a:xfrm>
        </p:spPr>
        <p:txBody>
          <a:bodyPr/>
          <a:lstStyle/>
          <a:p>
            <a:r>
              <a:rPr lang="en-US" dirty="0" smtClean="0"/>
              <a:t>Accelerator Engineering and Design from Component-level to System-level</a:t>
            </a:r>
          </a:p>
          <a:p>
            <a:pPr lvl="1"/>
            <a:r>
              <a:rPr lang="en-US" dirty="0" smtClean="0"/>
              <a:t>Superconducting Radio-frequency components and systems</a:t>
            </a:r>
          </a:p>
          <a:p>
            <a:pPr lvl="1"/>
            <a:r>
              <a:rPr lang="en-US" dirty="0" smtClean="0"/>
              <a:t>Superconducting Magnets</a:t>
            </a:r>
          </a:p>
          <a:p>
            <a:pPr lvl="1"/>
            <a:r>
              <a:rPr lang="en-US" dirty="0" smtClean="0"/>
              <a:t>Superconducting Component Testing</a:t>
            </a:r>
          </a:p>
          <a:p>
            <a:pPr lvl="1"/>
            <a:r>
              <a:rPr lang="en-US" dirty="0" smtClean="0"/>
              <a:t>Radio-frequency Systems</a:t>
            </a:r>
          </a:p>
          <a:p>
            <a:pPr lvl="1"/>
            <a:r>
              <a:rPr lang="en-US" dirty="0" smtClean="0"/>
              <a:t>Cryogenic Systems</a:t>
            </a:r>
          </a:p>
          <a:p>
            <a:pPr lvl="1"/>
            <a:r>
              <a:rPr lang="en-US" dirty="0" smtClean="0"/>
              <a:t>Mechanical </a:t>
            </a:r>
            <a:r>
              <a:rPr lang="en-US" dirty="0" smtClean="0"/>
              <a:t>and Electrical Engineering </a:t>
            </a:r>
            <a:r>
              <a:rPr lang="en-US" dirty="0" smtClean="0"/>
              <a:t>of accelerator </a:t>
            </a:r>
            <a:r>
              <a:rPr lang="en-US" dirty="0" smtClean="0"/>
              <a:t>components</a:t>
            </a:r>
            <a:endParaRPr lang="en-US" dirty="0" smtClean="0"/>
          </a:p>
          <a:p>
            <a:pPr lvl="1"/>
            <a:r>
              <a:rPr lang="en-US" dirty="0" smtClean="0"/>
              <a:t>Beam Instrumentation and control systems</a:t>
            </a:r>
          </a:p>
          <a:p>
            <a:r>
              <a:rPr lang="en-US" dirty="0" smtClean="0"/>
              <a:t>Accelerator Science, Beam Dynamics, Modeling and Simulation, Energy Deposition, </a:t>
            </a:r>
            <a:r>
              <a:rPr lang="en-US" dirty="0" smtClean="0"/>
              <a:t>…</a:t>
            </a:r>
          </a:p>
          <a:p>
            <a:r>
              <a:rPr lang="en-US" dirty="0"/>
              <a:t>M</a:t>
            </a:r>
            <a:r>
              <a:rPr lang="en-US" dirty="0" smtClean="0"/>
              <a:t>odern </a:t>
            </a:r>
            <a:r>
              <a:rPr lang="en-US" dirty="0"/>
              <a:t>construction project management practices including </a:t>
            </a:r>
            <a:r>
              <a:rPr lang="en-US" dirty="0" smtClean="0"/>
              <a:t>formal </a:t>
            </a:r>
            <a:r>
              <a:rPr lang="en-US" dirty="0"/>
              <a:t>engineering design process, integrated quality </a:t>
            </a:r>
            <a:r>
              <a:rPr lang="en-US" dirty="0" smtClean="0"/>
              <a:t>assurance, EVMS, project controls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42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r>
              <a:rPr lang="en-US" sz="3200" b="1" dirty="0" smtClean="0"/>
              <a:t>Accelerator Sector Organization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63454" y="4430900"/>
            <a:ext cx="304800" cy="158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3" name="Straight Connector 22"/>
          <p:cNvCxnSpPr/>
          <p:nvPr/>
        </p:nvCxnSpPr>
        <p:spPr>
          <a:xfrm flipH="1">
            <a:off x="6923034" y="4277706"/>
            <a:ext cx="1588" cy="3048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4" name="Straight Connector 23"/>
          <p:cNvCxnSpPr/>
          <p:nvPr/>
        </p:nvCxnSpPr>
        <p:spPr>
          <a:xfrm>
            <a:off x="4404668" y="2220306"/>
            <a:ext cx="0" cy="205740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5" name="Straight Connector 24"/>
          <p:cNvCxnSpPr/>
          <p:nvPr/>
        </p:nvCxnSpPr>
        <p:spPr>
          <a:xfrm>
            <a:off x="2200340" y="4277706"/>
            <a:ext cx="4728666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</p:cxnSp>
      <p:grpSp>
        <p:nvGrpSpPr>
          <p:cNvPr id="50" name="Group 49"/>
          <p:cNvGrpSpPr/>
          <p:nvPr/>
        </p:nvGrpSpPr>
        <p:grpSpPr>
          <a:xfrm>
            <a:off x="919660" y="4582506"/>
            <a:ext cx="2562673" cy="1113866"/>
            <a:chOff x="997112" y="4823564"/>
            <a:chExt cx="2189319" cy="909205"/>
          </a:xfrm>
        </p:grpSpPr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997112" y="4823564"/>
              <a:ext cx="2189319" cy="838200"/>
            </a:xfrm>
            <a:prstGeom prst="rect">
              <a:avLst/>
            </a:prstGeom>
            <a:gradFill rotWithShape="0">
              <a:gsLst>
                <a:gs pos="0">
                  <a:sysClr val="window" lastClr="FFFFFF">
                    <a:gamma/>
                    <a:shade val="87843"/>
                    <a:invGamma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1051908" y="4931948"/>
              <a:ext cx="2075079" cy="18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Accelerator Division</a:t>
              </a:r>
              <a:endParaRPr lang="en-US" sz="16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1582998" y="5257952"/>
              <a:ext cx="806738" cy="474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prstClr val="black"/>
                  </a:solidFill>
                  <a:cs typeface="Arial" pitchFamily="34" charset="0"/>
                </a:rPr>
                <a:t>R. Dixon Head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08785" y="1218500"/>
            <a:ext cx="3292475" cy="1169392"/>
            <a:chOff x="3811649" y="1931894"/>
            <a:chExt cx="3292475" cy="1169392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4054920" y="2247106"/>
              <a:ext cx="381000" cy="158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42" name="Rectangle 66"/>
            <p:cNvSpPr>
              <a:spLocks noChangeArrowheads="1"/>
            </p:cNvSpPr>
            <p:nvPr/>
          </p:nvSpPr>
          <p:spPr bwMode="auto">
            <a:xfrm>
              <a:off x="3811649" y="1931894"/>
              <a:ext cx="3292475" cy="1143000"/>
            </a:xfrm>
            <a:prstGeom prst="rect">
              <a:avLst/>
            </a:prstGeom>
            <a:gradFill rotWithShape="0">
              <a:gsLst>
                <a:gs pos="0">
                  <a:sysClr val="window" lastClr="FFFFFF">
                    <a:gamma/>
                    <a:shade val="87843"/>
                    <a:invGamma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8" name="Rectangle 68"/>
            <p:cNvSpPr>
              <a:spLocks noChangeArrowheads="1"/>
            </p:cNvSpPr>
            <p:nvPr/>
          </p:nvSpPr>
          <p:spPr bwMode="auto">
            <a:xfrm>
              <a:off x="3860862" y="2095500"/>
              <a:ext cx="32432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0000"/>
                  </a:solidFill>
                  <a:cs typeface="Arial" pitchFamily="34" charset="0"/>
                </a:rPr>
                <a:t>Accelerator Sector</a:t>
              </a:r>
            </a:p>
          </p:txBody>
        </p:sp>
        <p:sp>
          <p:nvSpPr>
            <p:cNvPr id="49" name="Rectangle 67"/>
            <p:cNvSpPr>
              <a:spLocks noChangeArrowheads="1"/>
            </p:cNvSpPr>
            <p:nvPr/>
          </p:nvSpPr>
          <p:spPr bwMode="auto">
            <a:xfrm>
              <a:off x="3987134" y="2476500"/>
              <a:ext cx="2941511" cy="624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sz="1600" b="1" i="1" dirty="0" smtClean="0">
                  <a:solidFill>
                    <a:prstClr val="black"/>
                  </a:solidFill>
                  <a:cs typeface="Arial" pitchFamily="34" charset="0"/>
                </a:rPr>
                <a:t>Stuart Henderson</a:t>
              </a:r>
            </a:p>
            <a:p>
              <a:pPr algn="ctr" eaLnBrk="0" hangingPunct="0"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sz="1600" b="1" i="1" dirty="0" smtClean="0">
                  <a:solidFill>
                    <a:prstClr val="black"/>
                  </a:solidFill>
                  <a:cs typeface="Arial" pitchFamily="34" charset="0"/>
                </a:rPr>
                <a:t>Associate Laboratory Director</a:t>
              </a:r>
              <a:r>
                <a:rPr lang="en-US" sz="1600" b="1" i="1" dirty="0">
                  <a:solidFill>
                    <a:prstClr val="black"/>
                  </a:solidFill>
                  <a:cs typeface="Arial" pitchFamily="34" charset="0"/>
                </a:rPr>
                <a:t/>
              </a:r>
              <a:br>
                <a:rPr lang="en-US" sz="1600" b="1" i="1" dirty="0">
                  <a:solidFill>
                    <a:prstClr val="black"/>
                  </a:solidFill>
                  <a:cs typeface="Arial" pitchFamily="34" charset="0"/>
                </a:rPr>
              </a:br>
              <a:endParaRPr lang="en-US" sz="1200" b="1" i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89453" y="2841389"/>
            <a:ext cx="2320644" cy="1332217"/>
            <a:chOff x="1495870" y="2983282"/>
            <a:chExt cx="2057400" cy="1108306"/>
          </a:xfrm>
        </p:grpSpPr>
        <p:sp>
          <p:nvSpPr>
            <p:cNvPr id="61" name="Oval 60"/>
            <p:cNvSpPr/>
            <p:nvPr/>
          </p:nvSpPr>
          <p:spPr bwMode="auto">
            <a:xfrm>
              <a:off x="1495870" y="2983282"/>
              <a:ext cx="2057400" cy="97911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gamma/>
                    <a:shade val="87843"/>
                    <a:invGamma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552262" y="3221646"/>
              <a:ext cx="1872505" cy="36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Accelerator Physics Center</a:t>
              </a:r>
              <a:endParaRPr lang="en-US" sz="16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1957599" y="3607658"/>
              <a:ext cx="1057118" cy="483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prstClr val="black"/>
                  </a:solidFill>
                  <a:cs typeface="Arial" pitchFamily="34" charset="0"/>
                </a:rPr>
                <a:t>V. </a:t>
              </a:r>
              <a:r>
                <a:rPr lang="en-US" sz="1400" i="1" dirty="0" err="1" smtClean="0">
                  <a:solidFill>
                    <a:prstClr val="black"/>
                  </a:solidFill>
                  <a:cs typeface="Arial" pitchFamily="34" charset="0"/>
                </a:rPr>
                <a:t>Shiltsev</a:t>
              </a:r>
              <a:r>
                <a:rPr lang="en-US" sz="1400" i="1" dirty="0" smtClean="0">
                  <a:solidFill>
                    <a:prstClr val="black"/>
                  </a:solidFill>
                  <a:cs typeface="Arial" pitchFamily="34" charset="0"/>
                </a:rPr>
                <a:t> Head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64541" y="4582506"/>
            <a:ext cx="2570319" cy="1113866"/>
            <a:chOff x="997112" y="4823564"/>
            <a:chExt cx="2189319" cy="909205"/>
          </a:xfrm>
        </p:grpSpPr>
        <p:sp>
          <p:nvSpPr>
            <p:cNvPr id="57" name="Rectangle 41"/>
            <p:cNvSpPr>
              <a:spLocks noChangeArrowheads="1"/>
            </p:cNvSpPr>
            <p:nvPr/>
          </p:nvSpPr>
          <p:spPr bwMode="auto">
            <a:xfrm>
              <a:off x="997112" y="4823564"/>
              <a:ext cx="2189319" cy="838200"/>
            </a:xfrm>
            <a:prstGeom prst="rect">
              <a:avLst/>
            </a:prstGeom>
            <a:gradFill rotWithShape="0">
              <a:gsLst>
                <a:gs pos="0">
                  <a:sysClr val="window" lastClr="FFFFFF">
                    <a:gamma/>
                    <a:shade val="87843"/>
                    <a:invGamma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58" name="Rectangle 49"/>
            <p:cNvSpPr>
              <a:spLocks noChangeArrowheads="1"/>
            </p:cNvSpPr>
            <p:nvPr/>
          </p:nvSpPr>
          <p:spPr bwMode="auto">
            <a:xfrm>
              <a:off x="1051908" y="4931948"/>
              <a:ext cx="2075079" cy="18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Technical Division</a:t>
              </a:r>
              <a:endParaRPr lang="en-US" sz="16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1545169" y="5257952"/>
              <a:ext cx="1057118" cy="474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i="1" dirty="0" smtClean="0">
                  <a:solidFill>
                    <a:prstClr val="black"/>
                  </a:solidFill>
                  <a:cs typeface="Arial" pitchFamily="34" charset="0"/>
                </a:rPr>
                <a:t>G. </a:t>
              </a:r>
              <a:r>
                <a:rPr lang="en-US" sz="1400" i="1" dirty="0" err="1" smtClean="0">
                  <a:solidFill>
                    <a:prstClr val="black"/>
                  </a:solidFill>
                  <a:cs typeface="Arial" pitchFamily="34" charset="0"/>
                </a:rPr>
                <a:t>Apollinari</a:t>
              </a:r>
              <a:r>
                <a:rPr lang="en-US" sz="1400" i="1" dirty="0" smtClean="0">
                  <a:solidFill>
                    <a:prstClr val="black"/>
                  </a:solidFill>
                  <a:cs typeface="Arial" pitchFamily="34" charset="0"/>
                </a:rPr>
                <a:t> Head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3710930" y="3363306"/>
            <a:ext cx="693738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</p:cxnSp>
      <p:sp>
        <p:nvSpPr>
          <p:cNvPr id="64" name="Rounded Rectangle 63"/>
          <p:cNvSpPr/>
          <p:nvPr/>
        </p:nvSpPr>
        <p:spPr bwMode="auto">
          <a:xfrm>
            <a:off x="5035380" y="2677782"/>
            <a:ext cx="2285237" cy="898988"/>
          </a:xfrm>
          <a:prstGeom prst="roundRect">
            <a:avLst/>
          </a:prstGeom>
          <a:gradFill>
            <a:gsLst>
              <a:gs pos="0">
                <a:sysClr val="window" lastClr="FFFFFF">
                  <a:gamma/>
                  <a:shade val="87843"/>
                  <a:invGamma/>
                </a:sysClr>
              </a:gs>
              <a:gs pos="100000">
                <a:sysClr val="window" lastClr="FFFFFF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49"/>
          <p:cNvSpPr>
            <a:spLocks noChangeArrowheads="1"/>
          </p:cNvSpPr>
          <p:nvPr/>
        </p:nvSpPr>
        <p:spPr bwMode="auto">
          <a:xfrm>
            <a:off x="5110660" y="2989307"/>
            <a:ext cx="207507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Accelerator Support</a:t>
            </a:r>
            <a:endParaRPr lang="en-US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404668" y="3094365"/>
            <a:ext cx="630712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677933" y="3099669"/>
            <a:ext cx="89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36422" y="5696372"/>
            <a:ext cx="89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225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5460" y="5696372"/>
            <a:ext cx="89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440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48" y="-49056"/>
            <a:ext cx="6858000" cy="1143000"/>
          </a:xfrm>
        </p:spPr>
        <p:txBody>
          <a:bodyPr/>
          <a:lstStyle/>
          <a:p>
            <a:r>
              <a:rPr lang="en-US" b="1" dirty="0" smtClean="0"/>
              <a:t>Capabilities Relevant to NGLS: Superconducting RF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79" y="1088902"/>
            <a:ext cx="8403021" cy="2127269"/>
          </a:xfrm>
        </p:spPr>
        <p:txBody>
          <a:bodyPr/>
          <a:lstStyle/>
          <a:p>
            <a:r>
              <a:rPr lang="en-US" dirty="0" smtClean="0"/>
              <a:t>World-class expertise in Superconducting Radiofrequency System Design, Engineering, Construction, Testing</a:t>
            </a:r>
          </a:p>
          <a:p>
            <a:r>
              <a:rPr lang="en-US" dirty="0" smtClean="0"/>
              <a:t>We have built up a very substantial capability in the last ~5 years, motivated largely by the International Linear Collider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06" y="2959733"/>
            <a:ext cx="5065730" cy="331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6559" y="3070095"/>
            <a:ext cx="352359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~105 FTEs engaged in SRF activities</a:t>
            </a:r>
          </a:p>
          <a:p>
            <a:r>
              <a:rPr lang="en-US" dirty="0" smtClean="0"/>
              <a:t>~40M$ per year in SRF R&amp;D and infrastructure</a:t>
            </a:r>
          </a:p>
          <a:p>
            <a:r>
              <a:rPr lang="en-US" dirty="0" smtClean="0"/>
              <a:t>~100M$ investment in infrastructure and reuse of buildings and ~40M$ of equipment</a:t>
            </a:r>
          </a:p>
        </p:txBody>
      </p:sp>
    </p:spTree>
    <p:extLst>
      <p:ext uri="{BB962C8B-B14F-4D97-AF65-F5344CB8AC3E}">
        <p14:creationId xmlns:p14="http://schemas.microsoft.com/office/powerpoint/2010/main" val="16296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98318" y="275898"/>
            <a:ext cx="7667304" cy="762000"/>
          </a:xfrm>
        </p:spPr>
        <p:txBody>
          <a:bodyPr/>
          <a:lstStyle/>
          <a:p>
            <a:r>
              <a:rPr lang="en-US" b="1" dirty="0" smtClean="0">
                <a:ea typeface="ＭＳ Ｐゴシック" pitchFamily="28" charset="-128"/>
              </a:rPr>
              <a:t>Mission</a:t>
            </a:r>
            <a:r>
              <a:rPr lang="en-US" b="1" dirty="0" smtClean="0">
                <a:ea typeface="ＭＳ Ｐゴシック" pitchFamily="28" charset="-128"/>
              </a:rPr>
              <a:t> </a:t>
            </a:r>
            <a:r>
              <a:rPr lang="en-US" b="1" dirty="0" smtClean="0">
                <a:ea typeface="ＭＳ Ｐゴシック" pitchFamily="28" charset="-128"/>
              </a:rPr>
              <a:t>of the Fermilab SRF Program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93198" y="1082565"/>
            <a:ext cx="7239000" cy="5181600"/>
          </a:xfrm>
        </p:spPr>
        <p:txBody>
          <a:bodyPr/>
          <a:lstStyle/>
          <a:p>
            <a:r>
              <a:rPr lang="en-US" sz="2200" dirty="0" smtClean="0">
                <a:ea typeface="ＭＳ Ｐゴシック" pitchFamily="28" charset="-128"/>
              </a:rPr>
              <a:t>Support the strategic goals of the U.S. HEP program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Energy frontier: International Linear Collider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Intensity frontier: Project X   </a:t>
            </a:r>
          </a:p>
          <a:p>
            <a:pPr lvl="1"/>
            <a:endParaRPr lang="en-US" sz="10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Develop </a:t>
            </a:r>
            <a:r>
              <a:rPr lang="en-US" sz="2200" dirty="0" smtClean="0">
                <a:latin typeface="Symbol" pitchFamily="18" charset="2"/>
                <a:ea typeface="ＭＳ Ｐゴシック" pitchFamily="28" charset="-128"/>
              </a:rPr>
              <a:t>b</a:t>
            </a:r>
            <a:r>
              <a:rPr lang="en-US" sz="2200" dirty="0" smtClean="0">
                <a:ea typeface="ＭＳ Ｐゴシック" pitchFamily="28" charset="-128"/>
              </a:rPr>
              <a:t>=1 SRF cavities and </a:t>
            </a:r>
            <a:r>
              <a:rPr lang="en-US" sz="2200" dirty="0" err="1" smtClean="0">
                <a:ea typeface="ＭＳ Ｐゴシック" pitchFamily="28" charset="-128"/>
              </a:rPr>
              <a:t>cryomodules</a:t>
            </a:r>
            <a:r>
              <a:rPr lang="en-US" sz="2200" dirty="0" smtClean="0">
                <a:ea typeface="ＭＳ Ｐゴシック" pitchFamily="28" charset="-128"/>
              </a:rPr>
              <a:t> for ILC and/or the Project X  pulsed </a:t>
            </a:r>
            <a:r>
              <a:rPr lang="en-US" sz="2200" dirty="0" err="1" smtClean="0">
                <a:ea typeface="ＭＳ Ｐゴシック" pitchFamily="28" charset="-128"/>
              </a:rPr>
              <a:t>linac</a:t>
            </a:r>
            <a:r>
              <a:rPr lang="en-US" sz="2200" dirty="0" smtClean="0">
                <a:ea typeface="ＭＳ Ｐゴシック" pitchFamily="28" charset="-128"/>
              </a:rPr>
              <a:t> (3-8 </a:t>
            </a:r>
            <a:r>
              <a:rPr lang="en-US" sz="2200" dirty="0" err="1" smtClean="0">
                <a:ea typeface="ＭＳ Ｐゴシック" pitchFamily="28" charset="-128"/>
              </a:rPr>
              <a:t>GeV</a:t>
            </a:r>
            <a:r>
              <a:rPr lang="en-US" sz="2200" dirty="0" smtClean="0">
                <a:ea typeface="ＭＳ Ｐゴシック" pitchFamily="28" charset="-128"/>
              </a:rPr>
              <a:t>)</a:t>
            </a:r>
          </a:p>
          <a:p>
            <a:r>
              <a:rPr lang="en-US" sz="2200" dirty="0" smtClean="0">
                <a:ea typeface="ＭＳ Ｐゴシック" pitchFamily="28" charset="-128"/>
              </a:rPr>
              <a:t>Develop </a:t>
            </a:r>
            <a:r>
              <a:rPr lang="en-US" sz="2200" dirty="0" smtClean="0">
                <a:latin typeface="Symbol" pitchFamily="18" charset="2"/>
                <a:ea typeface="ＭＳ Ｐゴシック" pitchFamily="28" charset="-128"/>
              </a:rPr>
              <a:t>b</a:t>
            </a:r>
            <a:r>
              <a:rPr lang="en-US" sz="2200" dirty="0" smtClean="0">
                <a:ea typeface="ＭＳ Ｐゴシック" pitchFamily="28" charset="-128"/>
              </a:rPr>
              <a:t>&lt;1 </a:t>
            </a:r>
            <a:r>
              <a:rPr lang="en-US" sz="2200" dirty="0">
                <a:ea typeface="ＭＳ Ｐゴシック" pitchFamily="28" charset="-128"/>
              </a:rPr>
              <a:t>SRF </a:t>
            </a:r>
            <a:r>
              <a:rPr lang="en-US" sz="2200" dirty="0" smtClean="0">
                <a:ea typeface="ＭＳ Ｐゴシック" pitchFamily="28" charset="-128"/>
              </a:rPr>
              <a:t>cavities and </a:t>
            </a:r>
            <a:r>
              <a:rPr lang="en-US" sz="2200" dirty="0" err="1" smtClean="0">
                <a:ea typeface="ＭＳ Ｐゴシック" pitchFamily="28" charset="-128"/>
              </a:rPr>
              <a:t>cryomodules</a:t>
            </a:r>
            <a:r>
              <a:rPr lang="en-US" sz="2200" dirty="0" smtClean="0">
                <a:ea typeface="ＭＳ Ｐゴシック" pitchFamily="28" charset="-128"/>
              </a:rPr>
              <a:t> for the acceleration of high intensity Proton beams</a:t>
            </a:r>
          </a:p>
          <a:p>
            <a:pPr lvl="1"/>
            <a:r>
              <a:rPr lang="en-US" sz="1800" dirty="0" err="1" smtClean="0">
                <a:ea typeface="ＭＳ Ｐゴシック" pitchFamily="28" charset="-128"/>
              </a:rPr>
              <a:t>Subharmonics</a:t>
            </a:r>
            <a:r>
              <a:rPr lang="en-US" sz="1800" dirty="0" smtClean="0">
                <a:ea typeface="ＭＳ Ｐゴシック" pitchFamily="28" charset="-128"/>
              </a:rPr>
              <a:t> of 1.3 GHz </a:t>
            </a:r>
            <a:endParaRPr lang="en-US" sz="1800" dirty="0" smtClean="0">
              <a:ea typeface="ＭＳ Ｐゴシック" pitchFamily="28" charset="-128"/>
            </a:endParaRPr>
          </a:p>
          <a:p>
            <a:pPr lvl="1"/>
            <a:endParaRPr lang="en-US" sz="8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Leverage </a:t>
            </a:r>
            <a:r>
              <a:rPr lang="en-US" sz="2200" dirty="0" smtClean="0">
                <a:ea typeface="ＭＳ Ｐゴシック" pitchFamily="28" charset="-128"/>
              </a:rPr>
              <a:t>capabilities and infrastructure to serve the needs beyond HEP within Office of Science </a:t>
            </a:r>
          </a:p>
          <a:p>
            <a:endParaRPr lang="en-US" sz="2200" dirty="0" smtClean="0">
              <a:ea typeface="ＭＳ Ｐゴシック" pitchFamily="28" charset="-128"/>
            </a:endParaRPr>
          </a:p>
          <a:p>
            <a:pPr marL="0" indent="0" algn="ctr">
              <a:buNone/>
            </a:pPr>
            <a:r>
              <a:rPr lang="en-US" b="1" dirty="0" smtClean="0">
                <a:ea typeface="ＭＳ Ｐゴシック" pitchFamily="28" charset="-128"/>
              </a:rPr>
              <a:t>Collaboration with LBNL on NGLS serves this larger vision and mission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D2CA5D-B949-4479-97E8-60D21F82DD04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72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98318" y="173426"/>
            <a:ext cx="7391400" cy="762000"/>
          </a:xfrm>
        </p:spPr>
        <p:txBody>
          <a:bodyPr/>
          <a:lstStyle/>
          <a:p>
            <a:r>
              <a:rPr lang="en-US" b="1" dirty="0" smtClean="0">
                <a:ea typeface="ＭＳ Ｐゴシック" pitchFamily="28" charset="-128"/>
              </a:rPr>
              <a:t>Context of SRF Activity at </a:t>
            </a:r>
            <a:r>
              <a:rPr lang="en-US" b="1" dirty="0" err="1" smtClean="0">
                <a:ea typeface="ＭＳ Ｐゴシック" pitchFamily="28" charset="-128"/>
              </a:rPr>
              <a:t>Fermilab</a:t>
            </a:r>
            <a:endParaRPr lang="en-US" b="1" dirty="0" smtClean="0">
              <a:ea typeface="ＭＳ Ｐゴシック" pitchFamily="28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95860" y="1043158"/>
            <a:ext cx="7162800" cy="5181600"/>
          </a:xfrm>
        </p:spPr>
        <p:txBody>
          <a:bodyPr/>
          <a:lstStyle/>
          <a:p>
            <a:r>
              <a:rPr lang="en-US" sz="2200" dirty="0" smtClean="0">
                <a:ea typeface="ＭＳ Ｐゴシック" pitchFamily="28" charset="-128"/>
              </a:rPr>
              <a:t>The FNAL SRF effort started small for several years as part of the TESLA collaboration but ramped up substantially in 2006 in support of ILC R&amp;D (thru </a:t>
            </a:r>
            <a:r>
              <a:rPr lang="en-US" sz="2200" dirty="0" smtClean="0">
                <a:ea typeface="ＭＳ Ｐゴシック" pitchFamily="28" charset="-128"/>
              </a:rPr>
              <a:t>FY12</a:t>
            </a:r>
            <a:r>
              <a:rPr lang="en-US" sz="2200" dirty="0" smtClean="0">
                <a:ea typeface="ＭＳ Ｐゴシック" pitchFamily="28" charset="-128"/>
              </a:rPr>
              <a:t>)</a:t>
            </a:r>
          </a:p>
          <a:p>
            <a:r>
              <a:rPr lang="en-US" sz="2200" dirty="0" smtClean="0">
                <a:ea typeface="ＭＳ Ｐゴシック" pitchFamily="28" charset="-128"/>
              </a:rPr>
              <a:t>Because of </a:t>
            </a:r>
            <a:r>
              <a:rPr lang="en-US" sz="2200" dirty="0" smtClean="0">
                <a:ea typeface="ＭＳ Ｐゴシック" pitchFamily="28" charset="-128"/>
              </a:rPr>
              <a:t>emphasis </a:t>
            </a:r>
            <a:r>
              <a:rPr lang="en-US" sz="2200" dirty="0" smtClean="0">
                <a:ea typeface="ＭＳ Ｐゴシック" pitchFamily="28" charset="-128"/>
              </a:rPr>
              <a:t>on ILC R&amp;D </a:t>
            </a:r>
            <a:r>
              <a:rPr lang="en-US" sz="2200" dirty="0" smtClean="0">
                <a:ea typeface="ＭＳ Ｐゴシック" pitchFamily="28" charset="-128"/>
                <a:sym typeface="Wingdings" pitchFamily="2" charset="2"/>
              </a:rPr>
              <a:t></a:t>
            </a:r>
            <a:r>
              <a:rPr lang="en-US" sz="2200" dirty="0" smtClean="0">
                <a:ea typeface="ＭＳ Ｐゴシック" pitchFamily="28" charset="-128"/>
              </a:rPr>
              <a:t>There </a:t>
            </a:r>
            <a:r>
              <a:rPr lang="en-US" sz="2200" dirty="0" smtClean="0">
                <a:ea typeface="ＭＳ Ｐゴシック" pitchFamily="28" charset="-128"/>
              </a:rPr>
              <a:t>has been </a:t>
            </a:r>
            <a:r>
              <a:rPr lang="en-US" sz="2200" dirty="0" smtClean="0">
                <a:ea typeface="ＭＳ Ｐゴシック" pitchFamily="28" charset="-128"/>
              </a:rPr>
              <a:t>substantial investment in </a:t>
            </a:r>
            <a:r>
              <a:rPr lang="en-US" sz="2200" dirty="0" smtClean="0">
                <a:ea typeface="ＭＳ Ｐゴシック" pitchFamily="28" charset="-128"/>
              </a:rPr>
              <a:t>1.3 GHz technology 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R&amp;D on gradient, quality factor, and manufacturing yield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Development of US cavity vendors (ARRA procurements)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Cavity inspection, processing, and test infrastructure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Construction of </a:t>
            </a:r>
            <a:r>
              <a:rPr lang="en-US" sz="1800" dirty="0" err="1" smtClean="0">
                <a:ea typeface="ＭＳ Ｐゴシック" pitchFamily="28" charset="-128"/>
              </a:rPr>
              <a:t>cryomodules</a:t>
            </a:r>
            <a:r>
              <a:rPr lang="en-US" sz="1800" dirty="0" smtClean="0">
                <a:ea typeface="ＭＳ Ｐゴシック" pitchFamily="28" charset="-128"/>
              </a:rPr>
              <a:t> for RF Unit test at New </a:t>
            </a:r>
            <a:r>
              <a:rPr lang="en-US" sz="1800" dirty="0" err="1" smtClean="0">
                <a:ea typeface="ＭＳ Ｐゴシック" pitchFamily="28" charset="-128"/>
              </a:rPr>
              <a:t>Muon</a:t>
            </a:r>
            <a:r>
              <a:rPr lang="en-US" sz="1800" dirty="0" smtClean="0">
                <a:ea typeface="ＭＳ Ｐゴシック" pitchFamily="28" charset="-128"/>
              </a:rPr>
              <a:t> Lab</a:t>
            </a:r>
          </a:p>
          <a:p>
            <a:pPr lvl="1"/>
            <a:endParaRPr lang="en-US" sz="18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We received one-time ARRA SRF funds of ~$53 M in FY09 which has helped enormously with building FNAL infrastructure and with U.S. </a:t>
            </a:r>
            <a:r>
              <a:rPr lang="en-US" sz="2200" dirty="0" smtClean="0">
                <a:ea typeface="ＭＳ Ｐゴシック" pitchFamily="28" charset="-128"/>
              </a:rPr>
              <a:t>industrialization</a:t>
            </a:r>
            <a:endParaRPr lang="en-US" sz="2200" dirty="0" smtClean="0">
              <a:ea typeface="ＭＳ Ｐゴシック" pitchFamily="28" charset="-128"/>
            </a:endParaRPr>
          </a:p>
          <a:p>
            <a:endParaRPr lang="en-US" sz="2200" dirty="0" smtClean="0">
              <a:ea typeface="ＭＳ Ｐゴシック" pitchFamily="28" charset="-128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2658BF-3AE4-4259-B59E-4682882627A1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70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19488" y="157660"/>
            <a:ext cx="7391400" cy="762000"/>
          </a:xfrm>
        </p:spPr>
        <p:txBody>
          <a:bodyPr/>
          <a:lstStyle/>
          <a:p>
            <a:r>
              <a:rPr lang="en-US" b="1" dirty="0" smtClean="0">
                <a:ea typeface="ＭＳ Ｐゴシック" pitchFamily="28" charset="-128"/>
              </a:rPr>
              <a:t> Context of SRF Activity at </a:t>
            </a:r>
            <a:r>
              <a:rPr lang="en-US" b="1" dirty="0" err="1" smtClean="0">
                <a:ea typeface="ＭＳ Ｐゴシック" pitchFamily="28" charset="-128"/>
              </a:rPr>
              <a:t>Fermilab</a:t>
            </a:r>
            <a:endParaRPr lang="en-US" b="1" dirty="0" smtClean="0">
              <a:ea typeface="ＭＳ Ｐゴシック" pitchFamily="28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24920" y="1045788"/>
            <a:ext cx="7772400" cy="51816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The 3 </a:t>
            </a:r>
            <a:r>
              <a:rPr lang="en-US" dirty="0" err="1" smtClean="0">
                <a:ea typeface="ＭＳ Ｐゴシック" pitchFamily="28" charset="-128"/>
              </a:rPr>
              <a:t>GeV</a:t>
            </a:r>
            <a:r>
              <a:rPr lang="en-US" dirty="0" smtClean="0">
                <a:ea typeface="ＭＳ Ｐゴシック" pitchFamily="28" charset="-128"/>
              </a:rPr>
              <a:t> CW </a:t>
            </a:r>
            <a:r>
              <a:rPr lang="en-US" dirty="0" err="1" smtClean="0">
                <a:ea typeface="ＭＳ Ｐゴシック" pitchFamily="28" charset="-128"/>
              </a:rPr>
              <a:t>linac</a:t>
            </a:r>
            <a:r>
              <a:rPr lang="en-US" dirty="0" smtClean="0">
                <a:ea typeface="ＭＳ Ｐゴシック" pitchFamily="28" charset="-128"/>
              </a:rPr>
              <a:t> design for Project X requires the development of six </a:t>
            </a:r>
            <a:r>
              <a:rPr lang="en-US" dirty="0">
                <a:latin typeface="Symbol" pitchFamily="18" charset="2"/>
                <a:ea typeface="ＭＳ Ｐゴシック" pitchFamily="28" charset="-128"/>
              </a:rPr>
              <a:t>b</a:t>
            </a:r>
            <a:r>
              <a:rPr lang="en-US" dirty="0">
                <a:ea typeface="ＭＳ Ｐゴシック" pitchFamily="28" charset="-128"/>
              </a:rPr>
              <a:t>&lt;1 SRF </a:t>
            </a:r>
            <a:r>
              <a:rPr lang="en-US" dirty="0" smtClean="0">
                <a:ea typeface="ＭＳ Ｐゴシック" pitchFamily="28" charset="-128"/>
              </a:rPr>
              <a:t>structures at </a:t>
            </a:r>
            <a:r>
              <a:rPr lang="en-US" dirty="0" err="1" smtClean="0">
                <a:ea typeface="ＭＳ Ｐゴシック" pitchFamily="28" charset="-128"/>
              </a:rPr>
              <a:t>subharmonics</a:t>
            </a:r>
            <a:r>
              <a:rPr lang="en-US" dirty="0" smtClean="0">
                <a:ea typeface="ＭＳ Ｐゴシック" pitchFamily="28" charset="-128"/>
              </a:rPr>
              <a:t> of 1.3 GHz</a:t>
            </a:r>
            <a:endParaRPr lang="en-US" dirty="0" smtClean="0">
              <a:ea typeface="ＭＳ Ｐゴシック" pitchFamily="28" charset="-128"/>
            </a:endParaRPr>
          </a:p>
          <a:p>
            <a:pPr marL="0" indent="0">
              <a:buNone/>
            </a:pPr>
            <a:endParaRPr lang="en-US" dirty="0" smtClean="0">
              <a:ea typeface="ＭＳ Ｐゴシック" pitchFamily="28" charset="-128"/>
            </a:endParaRPr>
          </a:p>
          <a:p>
            <a:r>
              <a:rPr lang="en-US" dirty="0" smtClean="0"/>
              <a:t>In spite of the demise of ILC R&amp;D in FY13, Fermilab will continue to devote substantial resources to SRF development</a:t>
            </a:r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have an ongoing </a:t>
            </a:r>
            <a:r>
              <a:rPr lang="en-US" dirty="0" smtClean="0"/>
              <a:t>SRF R&amp;D Program </a:t>
            </a:r>
            <a:r>
              <a:rPr lang="en-US" dirty="0"/>
              <a:t>that will continue to fund SRF cavity and CM development so that our experience and skills will continue to improve over time as the schedule for NGLS gets better defined.  </a:t>
            </a:r>
            <a:endParaRPr lang="en-US" sz="2400" dirty="0" smtClean="0">
              <a:ea typeface="ＭＳ Ｐゴシック" pitchFamily="28" charset="-128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2658BF-3AE4-4259-B59E-4682882627A1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51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9825" y="4933950"/>
            <a:ext cx="3902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4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3675" y="2819400"/>
            <a:ext cx="2173288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9675" y="2722563"/>
            <a:ext cx="26511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5388"/>
            <a:ext cx="23622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502" name="Rectangle 8"/>
          <p:cNvSpPr>
            <a:spLocks noChangeArrowheads="1"/>
          </p:cNvSpPr>
          <p:nvPr/>
        </p:nvSpPr>
        <p:spPr bwMode="auto">
          <a:xfrm>
            <a:off x="152400" y="6359525"/>
            <a:ext cx="1981200" cy="434975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ea typeface="ＭＳ Ｐゴシック"/>
                <a:cs typeface="Arial Unicode MS" pitchFamily="34" charset="-128"/>
              </a:rPr>
              <a:t>Final </a:t>
            </a:r>
            <a:r>
              <a:rPr lang="en-US" sz="1800" b="1">
                <a:solidFill>
                  <a:srgbClr val="FF0000"/>
                </a:solidFill>
                <a:ea typeface="ＭＳ Ｐゴシック"/>
                <a:cs typeface="Arial Unicode MS" pitchFamily="34" charset="-128"/>
              </a:rPr>
              <a:t>Assembly</a:t>
            </a:r>
            <a:endParaRPr lang="en-US" sz="1400" b="1">
              <a:solidFill>
                <a:srgbClr val="FF0000"/>
              </a:solidFill>
              <a:ea typeface="ＭＳ Ｐゴシック"/>
              <a:cs typeface="Arial Unicode MS" pitchFamily="34" charset="-128"/>
            </a:endParaRPr>
          </a:p>
        </p:txBody>
      </p:sp>
      <p:pic>
        <p:nvPicPr>
          <p:cNvPr id="36250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9875" y="284163"/>
            <a:ext cx="23764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4" name="Picture 10" descr="HPIM09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46875" y="2551113"/>
            <a:ext cx="2170113" cy="224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2505" name="Rectangle 11"/>
          <p:cNvSpPr>
            <a:spLocks noChangeArrowheads="1"/>
          </p:cNvSpPr>
          <p:nvPr/>
        </p:nvSpPr>
        <p:spPr bwMode="auto">
          <a:xfrm>
            <a:off x="7059613" y="2332038"/>
            <a:ext cx="1673225" cy="434975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ea typeface="ＭＳ Ｐゴシック"/>
                <a:cs typeface="Arial Unicode MS" pitchFamily="34" charset="-128"/>
              </a:rPr>
              <a:t>HTS</a:t>
            </a:r>
          </a:p>
        </p:txBody>
      </p:sp>
      <p:pic>
        <p:nvPicPr>
          <p:cNvPr id="362506" name="Picture 12" descr="DSCN14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9875" y="304800"/>
            <a:ext cx="2438400" cy="2344738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62507" name="Rectangle 13"/>
          <p:cNvSpPr>
            <a:spLocks noChangeArrowheads="1"/>
          </p:cNvSpPr>
          <p:nvPr/>
        </p:nvSpPr>
        <p:spPr bwMode="auto">
          <a:xfrm>
            <a:off x="1600200" y="2133600"/>
            <a:ext cx="1676400" cy="434975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ea typeface="ＭＳ Ｐゴシック"/>
                <a:cs typeface="Arial Unicode MS" pitchFamily="34" charset="-128"/>
              </a:rPr>
              <a:t>VTS</a:t>
            </a:r>
          </a:p>
        </p:txBody>
      </p:sp>
      <p:pic>
        <p:nvPicPr>
          <p:cNvPr id="362508" name="Picture 14" descr="AES1_200608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88" y="0"/>
            <a:ext cx="1250950" cy="46926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62509" name="Rectangle 15"/>
          <p:cNvSpPr>
            <a:spLocks noChangeArrowheads="1"/>
          </p:cNvSpPr>
          <p:nvPr/>
        </p:nvSpPr>
        <p:spPr bwMode="auto">
          <a:xfrm>
            <a:off x="1676400" y="4419600"/>
            <a:ext cx="1882775" cy="3746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FF0000"/>
                </a:solidFill>
                <a:ea typeface="ＭＳ Ｐゴシック"/>
                <a:cs typeface="Arial Unicode MS" pitchFamily="34" charset="-128"/>
              </a:rPr>
              <a:t>String Assembly </a:t>
            </a:r>
            <a:endParaRPr lang="en-US" sz="1200" b="1" dirty="0">
              <a:solidFill>
                <a:srgbClr val="FF0000"/>
              </a:solidFill>
              <a:ea typeface="ＭＳ Ｐゴシック"/>
              <a:cs typeface="Arial Unicode MS" pitchFamily="34" charset="-128"/>
            </a:endParaRPr>
          </a:p>
        </p:txBody>
      </p:sp>
      <p:sp>
        <p:nvSpPr>
          <p:cNvPr id="362510" name="Rectangle 16"/>
          <p:cNvSpPr>
            <a:spLocks noChangeArrowheads="1"/>
          </p:cNvSpPr>
          <p:nvPr/>
        </p:nvSpPr>
        <p:spPr bwMode="auto">
          <a:xfrm>
            <a:off x="4343400" y="4419600"/>
            <a:ext cx="2089150" cy="404813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FF0000"/>
                </a:solidFill>
                <a:ea typeface="ＭＳ Ｐゴシック"/>
                <a:cs typeface="Arial Unicode MS" pitchFamily="34" charset="-128"/>
              </a:rPr>
              <a:t>MP9 Clean Room</a:t>
            </a:r>
            <a:endParaRPr lang="en-US" sz="1400" b="1" dirty="0">
              <a:solidFill>
                <a:srgbClr val="FF0000"/>
              </a:solidFill>
              <a:ea typeface="ＭＳ Ｐゴシック"/>
              <a:cs typeface="Arial Unicode MS" pitchFamily="34" charset="-128"/>
            </a:endParaRPr>
          </a:p>
        </p:txBody>
      </p:sp>
      <p:sp>
        <p:nvSpPr>
          <p:cNvPr id="362511" name="Rectangle 17"/>
          <p:cNvSpPr>
            <a:spLocks noChangeArrowheads="1"/>
          </p:cNvSpPr>
          <p:nvPr/>
        </p:nvSpPr>
        <p:spPr bwMode="auto">
          <a:xfrm>
            <a:off x="228600" y="4114800"/>
            <a:ext cx="838200" cy="434975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ea typeface="ＭＳ Ｐゴシック"/>
                <a:cs typeface="Arial Unicode MS" pitchFamily="34" charset="-128"/>
              </a:rPr>
              <a:t>VTS</a:t>
            </a:r>
          </a:p>
        </p:txBody>
      </p:sp>
      <p:sp>
        <p:nvSpPr>
          <p:cNvPr id="362514" name="Rectangle 20"/>
          <p:cNvSpPr>
            <a:spLocks noChangeArrowheads="1"/>
          </p:cNvSpPr>
          <p:nvPr/>
        </p:nvSpPr>
        <p:spPr bwMode="auto">
          <a:xfrm>
            <a:off x="2465388" y="6427788"/>
            <a:ext cx="3787775" cy="3810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1" lang="en-US" sz="1800" b="1" dirty="0">
                <a:solidFill>
                  <a:srgbClr val="FF0000"/>
                </a:solidFill>
              </a:rPr>
              <a:t>1</a:t>
            </a:r>
            <a:r>
              <a:rPr kumimoji="1" lang="en-US" sz="1800" b="1" baseline="30000" dirty="0">
                <a:solidFill>
                  <a:srgbClr val="FF0000"/>
                </a:solidFill>
              </a:rPr>
              <a:t>st</a:t>
            </a:r>
            <a:r>
              <a:rPr kumimoji="1" lang="en-US" sz="1800" b="1" dirty="0">
                <a:solidFill>
                  <a:srgbClr val="FF0000"/>
                </a:solidFill>
              </a:rPr>
              <a:t> U.S. built ILC/PX </a:t>
            </a:r>
            <a:r>
              <a:rPr kumimoji="1" lang="en-US" sz="1800" b="1" dirty="0" err="1">
                <a:solidFill>
                  <a:srgbClr val="FF0000"/>
                </a:solidFill>
              </a:rPr>
              <a:t>Cryomodule</a:t>
            </a:r>
            <a:r>
              <a:rPr kumimoji="1" lang="en-US" sz="1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62515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84938" y="4878388"/>
            <a:ext cx="26098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5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54788" y="6388100"/>
            <a:ext cx="2432050" cy="412750"/>
          </a:xfr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anchor="t"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</a:t>
            </a:r>
            <a:r>
              <a:rPr lang="en-US" sz="1800" b="1" baseline="30000" dirty="0">
                <a:solidFill>
                  <a:srgbClr val="FF0000"/>
                </a:solidFill>
              </a:rPr>
              <a:t>st</a:t>
            </a:r>
            <a:r>
              <a:rPr lang="en-US" sz="1800" b="1" dirty="0">
                <a:solidFill>
                  <a:srgbClr val="FF0000"/>
                </a:solidFill>
              </a:rPr>
              <a:t> Dressed Cavity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62517" name="Picture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8600" y="555625"/>
            <a:ext cx="2514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2513" name="Rectangle 19"/>
          <p:cNvSpPr>
            <a:spLocks noChangeArrowheads="1"/>
          </p:cNvSpPr>
          <p:nvPr/>
        </p:nvSpPr>
        <p:spPr bwMode="auto">
          <a:xfrm>
            <a:off x="4495800" y="1981200"/>
            <a:ext cx="2057400" cy="6794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0000"/>
                </a:solidFill>
                <a:ea typeface="ＭＳ Ｐゴシック"/>
                <a:cs typeface="Arial Unicode MS" pitchFamily="34" charset="-128"/>
              </a:rPr>
              <a:t>Cavity tuning machine</a:t>
            </a:r>
          </a:p>
        </p:txBody>
      </p:sp>
      <p:sp>
        <p:nvSpPr>
          <p:cNvPr id="362518" name="Rectangle 13"/>
          <p:cNvSpPr>
            <a:spLocks noChangeArrowheads="1"/>
          </p:cNvSpPr>
          <p:nvPr/>
        </p:nvSpPr>
        <p:spPr bwMode="auto">
          <a:xfrm>
            <a:off x="1828800" y="-30163"/>
            <a:ext cx="4876800" cy="36933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b="1" dirty="0" err="1" smtClean="0">
                <a:solidFill>
                  <a:srgbClr val="008000"/>
                </a:solidFill>
                <a:ea typeface="ＭＳ Ｐゴシック"/>
                <a:cs typeface="Arial Unicode MS" pitchFamily="34" charset="-128"/>
              </a:rPr>
              <a:t>Fermilab</a:t>
            </a:r>
            <a:r>
              <a:rPr lang="en-US" b="1" dirty="0" smtClean="0">
                <a:solidFill>
                  <a:srgbClr val="008000"/>
                </a:solidFill>
                <a:ea typeface="ＭＳ Ｐゴシック"/>
                <a:cs typeface="Arial Unicode MS" pitchFamily="34" charset="-128"/>
              </a:rPr>
              <a:t> SRF </a:t>
            </a:r>
            <a:r>
              <a:rPr lang="en-US" b="1" dirty="0">
                <a:solidFill>
                  <a:srgbClr val="008000"/>
                </a:solidFill>
                <a:ea typeface="ＭＳ Ｐゴシック"/>
                <a:cs typeface="Arial Unicode MS" pitchFamily="34" charset="-128"/>
              </a:rPr>
              <a:t>infrastructure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1B50BF-57BE-4EFC-8B79-AAF1FFE924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04" y="77072"/>
            <a:ext cx="6858000" cy="1143000"/>
          </a:xfrm>
        </p:spPr>
        <p:txBody>
          <a:bodyPr/>
          <a:lstStyle/>
          <a:p>
            <a:r>
              <a:rPr lang="en-US" b="1" dirty="0" smtClean="0"/>
              <a:t>Capabilities Relevant to NGLS: Cryogenic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1" y="1246562"/>
            <a:ext cx="8454308" cy="4114800"/>
          </a:xfrm>
        </p:spPr>
        <p:txBody>
          <a:bodyPr/>
          <a:lstStyle/>
          <a:p>
            <a:r>
              <a:rPr lang="en-US" dirty="0" smtClean="0"/>
              <a:t>World-class expertise in Cryogenic System Design, Engineering, Construction, Commissioning and Operation</a:t>
            </a:r>
          </a:p>
          <a:p>
            <a:r>
              <a:rPr lang="en-US" dirty="0" smtClean="0"/>
              <a:t>Fermilab has built and operated large cryogenic  systems for more than 30 years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25" y="2926503"/>
            <a:ext cx="3771944" cy="376356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3476" y="2896686"/>
            <a:ext cx="459302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When built in 1983, the </a:t>
            </a:r>
            <a:r>
              <a:rPr lang="en-US" dirty="0" err="1" smtClean="0"/>
              <a:t>Tevatron</a:t>
            </a:r>
            <a:r>
              <a:rPr lang="en-US" dirty="0" smtClean="0"/>
              <a:t> cryogenic system, the largest in the world at the time, doubled the world’s capacity to </a:t>
            </a:r>
            <a:r>
              <a:rPr lang="en-US" dirty="0" err="1" smtClean="0"/>
              <a:t>liquify</a:t>
            </a:r>
            <a:r>
              <a:rPr lang="en-US" dirty="0" smtClean="0"/>
              <a:t> helium</a:t>
            </a:r>
          </a:p>
          <a:p>
            <a:r>
              <a:rPr lang="en-US" dirty="0" smtClean="0"/>
              <a:t>Our Cryogenic Systems Department consists of ~40 scientists/engineers/ technicians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5|0.3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34915</TotalTime>
  <Words>763</Words>
  <Application>Microsoft Office PowerPoint</Application>
  <PresentationFormat>On-screen Show (4:3)</PresentationFormat>
  <Paragraphs>118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Factory</vt:lpstr>
      <vt:lpstr>PowerPoint Presentation</vt:lpstr>
      <vt:lpstr>Fermilab Capabilities in Accelerator Science and Technology</vt:lpstr>
      <vt:lpstr>Accelerator Sector Organization</vt:lpstr>
      <vt:lpstr>Capabilities Relevant to NGLS: Superconducting RF Systems</vt:lpstr>
      <vt:lpstr>Mission of the Fermilab SRF Program</vt:lpstr>
      <vt:lpstr>Context of SRF Activity at Fermilab</vt:lpstr>
      <vt:lpstr> Context of SRF Activity at Fermilab</vt:lpstr>
      <vt:lpstr>1st Dressed Cavity</vt:lpstr>
      <vt:lpstr>Capabilities Relevant to NGLS: Cryogenic Systems</vt:lpstr>
      <vt:lpstr>Capabilities Relevant to NGLS: Beam Test Facilities</vt:lpstr>
      <vt:lpstr>PowerPoint Presentation</vt:lpstr>
      <vt:lpstr>NML/ASTA Facility Layout</vt:lpstr>
      <vt:lpstr>Finally….</vt:lpstr>
      <vt:lpstr>Fermilab Organization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Pier Oddone x3211 14265N</dc:creator>
  <cp:lastModifiedBy>Stuart D. Henderson</cp:lastModifiedBy>
  <cp:revision>1088</cp:revision>
  <cp:lastPrinted>1601-01-01T00:00:00Z</cp:lastPrinted>
  <dcterms:created xsi:type="dcterms:W3CDTF">2008-08-01T20:03:26Z</dcterms:created>
  <dcterms:modified xsi:type="dcterms:W3CDTF">2012-03-15T13:18:27Z</dcterms:modified>
</cp:coreProperties>
</file>