
<file path=[Content_Types].xml><?xml version="1.0" encoding="utf-8"?>
<Types xmlns="http://schemas.openxmlformats.org/package/2006/content-types">
  <Default Extension="rels" ContentType="application/vnd.openxmlformats-package.relationships+xml"/>
  <Override PartName="/ppt/slides/slide30.xml" ContentType="application/vnd.openxmlformats-officedocument.presentationml.slide+xml"/>
  <Override PartName="/ppt/slides/slide27.xml" ContentType="application/vnd.openxmlformats-officedocument.presentationml.slide+xml"/>
  <Override PartName="/ppt/slideLayouts/slideLayout1.xml" ContentType="application/vnd.openxmlformats-officedocument.presentationml.slideLayout+xml"/>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png" ContentType="image/png"/>
  <Default Extension="jpeg" ContentType="image/jpeg"/>
  <Override PartName="/ppt/slides/slide25.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18.xml" ContentType="application/vnd.openxmlformats-officedocument.presentationml.slide+xml"/>
  <Override PartName="/ppt/slides/slide23.xml" ContentType="application/vnd.openxmlformats-officedocument.presentationml.slide+xml"/>
  <Override PartName="/ppt/slides/slide5.xml" ContentType="application/vnd.openxmlformats-officedocument.presentationml.slide+xml"/>
  <Override PartName="/ppt/slides/slide16.xml" ContentType="application/vnd.openxmlformats-officedocument.presentationml.slide+xml"/>
  <Override PartName="/ppt/slides/slide21.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docProps/core.xml" ContentType="application/vnd.openxmlformats-package.core-properties+xml"/>
  <Override PartName="/ppt/slides/slide14.xml" ContentType="application/vnd.openxmlformats-officedocument.presentationml.slide+xml"/>
  <Override PartName="/docProps/app.xml" ContentType="application/vnd.openxmlformats-officedocument.extended-properties+xml"/>
  <Override PartName="/ppt/slideLayouts/slideLayout2.xml" ContentType="application/vnd.openxmlformats-officedocument.presentationml.slideLayout+xml"/>
  <Override PartName="/ppt/slides/slide28.xml" ContentType="application/vnd.openxmlformats-officedocument.presentationml.slide+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26.xml" ContentType="application/vnd.openxmlformats-officedocument.presentationml.slide+xml"/>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s/slide19.xml" ContentType="application/vnd.openxmlformats-officedocument.presentationml.slide+xml"/>
  <Override PartName="/ppt/slides/slide24.xml" ContentType="application/vnd.openxmlformats-officedocument.presentationml.slide+xml"/>
  <Override PartName="/ppt/slides/slide6.xml" ContentType="application/vnd.openxmlformats-officedocument.presentationml.slide+xml"/>
  <Override PartName="/ppt/slides/slide17.xml" ContentType="application/vnd.openxmlformats-officedocument.presentationml.slide+xml"/>
  <Override PartName="/ppt/slides/slide22.xml" ContentType="application/vnd.openxmlformats-officedocument.presentationml.slide+xml"/>
  <Default Extension="pdf" ContentType="application/pdf"/>
  <Override PartName="/ppt/slides/slide4.xml" ContentType="application/vnd.openxmlformats-officedocument.presentationml.slide+xml"/>
  <Override PartName="/ppt/slides/slide15.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theme/theme1.xml" ContentType="application/vnd.openxmlformats-officedocument.theme+xml"/>
  <Override PartName="/ppt/slideLayouts/slideLayout3.xml" ContentType="application/vnd.openxmlformats-officedocument.presentationml.slideLayout+xml"/>
  <Override PartName="/ppt/slides/slide29.xml" ContentType="application/vnd.openxmlformats-officedocument.presentationml.slide+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r:id="rId1"/>
  </p:sldMasterIdLst>
  <p:sldIdLst>
    <p:sldId id="274" r:id="rId2"/>
    <p:sldId id="275" r:id="rId3"/>
    <p:sldId id="276" r:id="rId4"/>
    <p:sldId id="277" r:id="rId5"/>
    <p:sldId id="267" r:id="rId6"/>
    <p:sldId id="268" r:id="rId7"/>
    <p:sldId id="269" r:id="rId8"/>
    <p:sldId id="266" r:id="rId9"/>
    <p:sldId id="260" r:id="rId10"/>
    <p:sldId id="261" r:id="rId11"/>
    <p:sldId id="262" r:id="rId12"/>
    <p:sldId id="259" r:id="rId13"/>
    <p:sldId id="264" r:id="rId14"/>
    <p:sldId id="258" r:id="rId15"/>
    <p:sldId id="257" r:id="rId16"/>
    <p:sldId id="283" r:id="rId17"/>
    <p:sldId id="280" r:id="rId18"/>
    <p:sldId id="292" r:id="rId19"/>
    <p:sldId id="293" r:id="rId20"/>
    <p:sldId id="282" r:id="rId21"/>
    <p:sldId id="284" r:id="rId22"/>
    <p:sldId id="285" r:id="rId23"/>
    <p:sldId id="286" r:id="rId24"/>
    <p:sldId id="295" r:id="rId25"/>
    <p:sldId id="287" r:id="rId26"/>
    <p:sldId id="288" r:id="rId27"/>
    <p:sldId id="289" r:id="rId28"/>
    <p:sldId id="290" r:id="rId29"/>
    <p:sldId id="291" r:id="rId30"/>
    <p:sldId id="296"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3329" autoAdjust="0"/>
    <p:restoredTop sz="94660"/>
  </p:normalViewPr>
  <p:slideViewPr>
    <p:cSldViewPr>
      <p:cViewPr>
        <p:scale>
          <a:sx n="100" d="100"/>
          <a:sy n="100" d="100"/>
        </p:scale>
        <p:origin x="-1128" y="-8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9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FAA149D-4479-4831-B5E7-8094FDA5B97C}" type="datetimeFigureOut">
              <a:rPr lang="en-US" smtClean="0"/>
              <a:pPr/>
              <a:t>3/14/12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871CCE-BD9D-4921-8894-A79CE16ADA1B}"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09316139"/>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9FAA149D-4479-4831-B5E7-8094FDA5B97C}" type="datetimeFigureOut">
              <a:rPr lang="en-US" smtClean="0"/>
              <a:pPr/>
              <a:t>3/14/12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871CCE-BD9D-4921-8894-A79CE16ADA1B}"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14333519"/>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AA149D-4479-4831-B5E7-8094FDA5B97C}" type="datetimeFigureOut">
              <a:rPr lang="en-US" smtClean="0"/>
              <a:pPr/>
              <a:t>3/14/12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871CCE-BD9D-4921-8894-A79CE16ADA1B}"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04458402"/>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81000"/>
            <a:ext cx="6781800" cy="7159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95400"/>
            <a:ext cx="8229600" cy="48307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AA149D-4479-4831-B5E7-8094FDA5B97C}" type="datetimeFigureOut">
              <a:rPr lang="en-US" smtClean="0"/>
              <a:pPr/>
              <a:t>3/14/12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871CCE-BD9D-4921-8894-A79CE16ADA1B}" type="slidenum">
              <a:rPr lang="en-US" smtClean="0"/>
              <a:pPr/>
              <a:t>‹#›</a:t>
            </a:fld>
            <a:endParaRPr lang="en-US"/>
          </a:p>
        </p:txBody>
      </p:sp>
      <p:pic>
        <p:nvPicPr>
          <p:cNvPr id="7" name="Picture 6" descr="LBL_logo_incorporated_Text_reversed_nobox.jpeg"/>
          <p:cNvPicPr>
            <a:picLocks noChangeAspect="1"/>
          </p:cNvPicPr>
          <p:nvPr userDrawn="1"/>
        </p:nvPicPr>
        <p:blipFill>
          <a:blip r:embed="rId6"/>
          <a:srcRect/>
          <a:stretch>
            <a:fillRect/>
          </a:stretch>
        </p:blipFill>
        <p:spPr bwMode="auto">
          <a:xfrm>
            <a:off x="7696200" y="228600"/>
            <a:ext cx="923925" cy="731837"/>
          </a:xfrm>
          <a:prstGeom prst="rect">
            <a:avLst/>
          </a:prstGeom>
          <a:noFill/>
          <a:ln w="9525">
            <a:noFill/>
            <a:miter lim="800000"/>
            <a:headEnd/>
            <a:tailEnd/>
          </a:ln>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90273373"/>
      </p:ext>
    </p:extLst>
  </p:cSld>
  <p:clrMap bg1="lt1" tx1="dk1" bg2="lt2" tx2="dk2" accent1="accent1" accent2="accent2" accent3="accent3" accent4="accent4" accent5="accent5" accent6="accent6" hlink="hlink" folHlink="folHlink"/>
  <p:sldLayoutIdLst>
    <p:sldLayoutId r:id="rId1"/>
    <p:sldLayoutId r:id="rId2"/>
    <p:sldLayoutId r:id="rId3"/>
    <p:sldLayoutId r:id="rId4"/>
  </p:sldLayoutIdLst>
  <p:txStyles>
    <p:titleStyle>
      <a:lvl1pPr algn="l" defTabSz="914400" rtl="0" eaLnBrk="1" latinLnBrk="0" hangingPunct="1">
        <a:spcBef>
          <a:spcPct val="0"/>
        </a:spcBef>
        <a:buNone/>
        <a:defRPr sz="2800" b="1" i="0" kern="1200">
          <a:solidFill>
            <a:srgbClr val="000090"/>
          </a:solidFill>
          <a:latin typeface="Helvetica Neue"/>
          <a:ea typeface="+mj-ea"/>
          <a:cs typeface="+mj-cs"/>
        </a:defRPr>
      </a:lvl1pPr>
    </p:titleStyle>
    <p:bodyStyle>
      <a:lvl1pPr marL="342900" indent="-342900" algn="l" defTabSz="914400" rtl="0" eaLnBrk="1" latinLnBrk="0" hangingPunct="1">
        <a:spcBef>
          <a:spcPct val="20000"/>
        </a:spcBef>
        <a:buFont typeface="Arial" pitchFamily="34" charset="0"/>
        <a:buChar char="•"/>
        <a:defRPr sz="2000" b="1" i="0" kern="1200">
          <a:solidFill>
            <a:schemeClr val="tx1"/>
          </a:solidFill>
          <a:latin typeface="Helvetica Neue"/>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Helvetica Neue"/>
          <a:ea typeface="+mn-ea"/>
          <a:cs typeface="+mn-cs"/>
        </a:defRPr>
      </a:lvl2pPr>
      <a:lvl3pPr marL="1143000" indent="-228600" algn="l" defTabSz="914400" rtl="0" eaLnBrk="1" latinLnBrk="0" hangingPunct="1">
        <a:spcBef>
          <a:spcPct val="20000"/>
        </a:spcBef>
        <a:buFont typeface="Arial" pitchFamily="34" charset="0"/>
        <a:buChar char="•"/>
        <a:defRPr sz="1600" b="1" i="0" kern="1200">
          <a:solidFill>
            <a:schemeClr val="tx1"/>
          </a:solidFill>
          <a:latin typeface="Helvetica Neue"/>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Helvetica Neue"/>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Helvetica Neue"/>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df"/><Relationship Id="rId3"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df"/><Relationship Id="rId3"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df"/><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df"/><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df"/><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df"/><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3908762"/>
          </a:xfrm>
        </p:spPr>
        <p:txBody>
          <a:bodyPr wrap="square">
            <a:spAutoFit/>
          </a:bodyPr>
          <a:lstStyle/>
          <a:p>
            <a:r>
              <a:rPr lang="en-US" sz="2800" dirty="0" smtClean="0"/>
              <a:t>NGLS Layout and </a:t>
            </a:r>
            <a:r>
              <a:rPr lang="en-US" sz="2800" dirty="0" err="1" smtClean="0"/>
              <a:t>Cryomodules</a:t>
            </a:r>
            <a:r>
              <a:rPr lang="en-US" sz="2800" dirty="0" smtClean="0"/>
              <a:t/>
            </a:r>
            <a:br>
              <a:rPr lang="en-US" sz="2800" dirty="0" smtClean="0"/>
            </a:br>
            <a:r>
              <a:rPr lang="en-US" dirty="0" smtClean="0"/>
              <a:t/>
            </a:r>
            <a:br>
              <a:rPr lang="en-US" dirty="0" smtClean="0"/>
            </a:br>
            <a:r>
              <a:rPr lang="en-US" sz="2000" dirty="0" smtClean="0"/>
              <a:t>Russell Wells - NGLS Integration</a:t>
            </a:r>
            <a:br>
              <a:rPr lang="en-US" sz="2000" dirty="0" smtClean="0"/>
            </a:br>
            <a:r>
              <a:rPr lang="en-US" sz="2000" dirty="0" smtClean="0"/>
              <a:t> </a:t>
            </a:r>
            <a:r>
              <a:rPr lang="en-US" sz="2667" dirty="0" smtClean="0"/>
              <a:t/>
            </a:r>
            <a:br>
              <a:rPr lang="en-US" sz="2667" dirty="0" smtClean="0"/>
            </a:br>
            <a:r>
              <a:rPr lang="en-US" sz="2000" dirty="0" smtClean="0"/>
              <a:t>Fermi National Accelerator Laboratory</a:t>
            </a:r>
            <a:r>
              <a:rPr lang="en-US" sz="2667" dirty="0" smtClean="0"/>
              <a:t/>
            </a:r>
            <a:br>
              <a:rPr lang="en-US" sz="2667" dirty="0" smtClean="0"/>
            </a:br>
            <a:r>
              <a:rPr lang="en-US" sz="1800" b="0" dirty="0" smtClean="0"/>
              <a:t>March 15, 2012</a:t>
            </a:r>
            <a:r>
              <a:rPr lang="en-US" dirty="0" smtClean="0"/>
              <a:t/>
            </a:r>
            <a:br>
              <a:rPr lang="en-US" dirty="0" smtClean="0"/>
            </a:br>
            <a:r>
              <a:rPr lang="en-US" dirty="0" smtClean="0"/>
              <a:t/>
            </a:r>
            <a:br>
              <a:rPr lang="en-US" dirty="0" smtClean="0"/>
            </a:br>
            <a:r>
              <a:rPr lang="en-US" dirty="0" smtClean="0"/>
              <a:t/>
            </a:r>
            <a:br>
              <a:rPr lang="en-US" dirty="0" smtClean="0"/>
            </a:br>
            <a:r>
              <a:rPr lang="en-US" dirty="0" smtClean="0"/>
              <a:t> </a:t>
            </a:r>
            <a:endParaRPr lang="en-US" dirty="0"/>
          </a:p>
        </p:txBody>
      </p:sp>
      <p:pic>
        <p:nvPicPr>
          <p:cNvPr id="1026" name="Picture 2"/>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0" y="2749826"/>
            <a:ext cx="9144000" cy="4108174"/>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4" name="TextBox 3"/>
          <p:cNvSpPr txBox="1"/>
          <p:nvPr/>
        </p:nvSpPr>
        <p:spPr>
          <a:xfrm>
            <a:off x="3056140" y="3657600"/>
            <a:ext cx="837285" cy="368897"/>
          </a:xfrm>
          <a:prstGeom prst="rect">
            <a:avLst/>
          </a:prstGeom>
          <a:noFill/>
        </p:spPr>
        <p:txBody>
          <a:bodyPr wrap="square" rtlCol="0">
            <a:spAutoFit/>
          </a:bodyPr>
          <a:lstStyle/>
          <a:p>
            <a:r>
              <a:rPr lang="en-US" dirty="0" smtClean="0"/>
              <a:t>Orinda</a:t>
            </a:r>
            <a:endParaRPr lang="en-US" dirty="0"/>
          </a:p>
        </p:txBody>
      </p:sp>
      <p:sp>
        <p:nvSpPr>
          <p:cNvPr id="5" name="TextBox 4"/>
          <p:cNvSpPr txBox="1"/>
          <p:nvPr/>
        </p:nvSpPr>
        <p:spPr>
          <a:xfrm>
            <a:off x="2370340" y="4876800"/>
            <a:ext cx="1983151" cy="368897"/>
          </a:xfrm>
          <a:prstGeom prst="rect">
            <a:avLst/>
          </a:prstGeom>
          <a:noFill/>
        </p:spPr>
        <p:txBody>
          <a:bodyPr wrap="square" rtlCol="0">
            <a:spAutoFit/>
          </a:bodyPr>
          <a:lstStyle/>
          <a:p>
            <a:r>
              <a:rPr lang="en-US" dirty="0" smtClean="0"/>
              <a:t>Great Valley Group</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42142105"/>
      </p:ext>
    </p:extLst>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r>
              <a:rPr lang="en-US" dirty="0" smtClean="0"/>
              <a:t>Free Electron Laser (FEL) Tunnels</a:t>
            </a:r>
            <a:endParaRPr lang="en-US" dirty="0"/>
          </a:p>
        </p:txBody>
      </p:sp>
      <p:pic>
        <p:nvPicPr>
          <p:cNvPr id="6146" name="Picture 2"/>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8724" r="4040"/>
          <a:stretch>
            <a:fillRect/>
          </a:stretch>
        </p:blipFill>
        <p:spPr bwMode="auto">
          <a:xfrm>
            <a:off x="0" y="1219200"/>
            <a:ext cx="9144000" cy="5453062"/>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4" name="TextBox 3"/>
          <p:cNvSpPr txBox="1"/>
          <p:nvPr/>
        </p:nvSpPr>
        <p:spPr>
          <a:xfrm rot="1377744">
            <a:off x="2362200" y="4005261"/>
            <a:ext cx="1274708" cy="369332"/>
          </a:xfrm>
          <a:prstGeom prst="rect">
            <a:avLst/>
          </a:prstGeom>
          <a:noFill/>
        </p:spPr>
        <p:txBody>
          <a:bodyPr wrap="none" rtlCol="0">
            <a:spAutoFit/>
          </a:bodyPr>
          <a:lstStyle/>
          <a:p>
            <a:r>
              <a:rPr lang="en-US" dirty="0" smtClean="0"/>
              <a:t>FEL Tunnels</a:t>
            </a:r>
            <a:endParaRPr lang="en-US" dirty="0"/>
          </a:p>
        </p:txBody>
      </p:sp>
      <p:sp>
        <p:nvSpPr>
          <p:cNvPr id="5" name="TextBox 4"/>
          <p:cNvSpPr txBox="1"/>
          <p:nvPr/>
        </p:nvSpPr>
        <p:spPr>
          <a:xfrm rot="1550654">
            <a:off x="4953000" y="3124200"/>
            <a:ext cx="1732077" cy="369332"/>
          </a:xfrm>
          <a:prstGeom prst="rect">
            <a:avLst/>
          </a:prstGeom>
          <a:noFill/>
        </p:spPr>
        <p:txBody>
          <a:bodyPr wrap="none" rtlCol="0">
            <a:spAutoFit/>
          </a:bodyPr>
          <a:lstStyle/>
          <a:p>
            <a:r>
              <a:rPr lang="en-US" dirty="0" smtClean="0"/>
              <a:t>Spreader Cavern</a:t>
            </a:r>
            <a:endParaRPr lang="en-US" dirty="0"/>
          </a:p>
        </p:txBody>
      </p:sp>
      <p:cxnSp>
        <p:nvCxnSpPr>
          <p:cNvPr id="7" name="Straight Arrow Connector 6"/>
          <p:cNvCxnSpPr/>
          <p:nvPr/>
        </p:nvCxnSpPr>
        <p:spPr>
          <a:xfrm rot="5400000" flipH="1" flipV="1">
            <a:off x="7430294" y="4380706"/>
            <a:ext cx="6858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rot="5400000">
            <a:off x="7468394" y="3428206"/>
            <a:ext cx="6096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7010400" y="4724400"/>
            <a:ext cx="1172116" cy="369332"/>
          </a:xfrm>
          <a:prstGeom prst="rect">
            <a:avLst/>
          </a:prstGeom>
          <a:noFill/>
        </p:spPr>
        <p:txBody>
          <a:bodyPr wrap="none" rtlCol="0">
            <a:spAutoFit/>
          </a:bodyPr>
          <a:lstStyle/>
          <a:p>
            <a:r>
              <a:rPr lang="en-US" dirty="0" smtClean="0"/>
              <a:t>10 ft Steps</a:t>
            </a:r>
            <a:endParaRPr lang="en-US" dirty="0"/>
          </a:p>
        </p:txBody>
      </p:sp>
      <p:sp>
        <p:nvSpPr>
          <p:cNvPr id="11" name="TextBox 10"/>
          <p:cNvSpPr txBox="1"/>
          <p:nvPr/>
        </p:nvSpPr>
        <p:spPr>
          <a:xfrm>
            <a:off x="3657600" y="2057400"/>
            <a:ext cx="1274357" cy="369332"/>
          </a:xfrm>
          <a:prstGeom prst="rect">
            <a:avLst/>
          </a:prstGeom>
          <a:noFill/>
        </p:spPr>
        <p:txBody>
          <a:bodyPr wrap="none" rtlCol="0">
            <a:spAutoFit/>
          </a:bodyPr>
          <a:lstStyle/>
          <a:p>
            <a:r>
              <a:rPr lang="en-US" dirty="0" smtClean="0"/>
              <a:t>Secant Wall</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68376318"/>
      </p:ext>
    </p:extLst>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Tunnels removed showing </a:t>
            </a:r>
            <a:r>
              <a:rPr lang="en-US" dirty="0" err="1" smtClean="0"/>
              <a:t>FELs</a:t>
            </a:r>
            <a:endParaRPr lang="en-US" dirty="0"/>
          </a:p>
        </p:txBody>
      </p:sp>
      <p:pic>
        <p:nvPicPr>
          <p:cNvPr id="7170" name="Picture 2"/>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1311"/>
          <a:stretch>
            <a:fillRect/>
          </a:stretch>
        </p:blipFill>
        <p:spPr bwMode="auto">
          <a:xfrm>
            <a:off x="0" y="1143000"/>
            <a:ext cx="9144000" cy="4655541"/>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5" name="TextBox 4"/>
          <p:cNvSpPr txBox="1"/>
          <p:nvPr/>
        </p:nvSpPr>
        <p:spPr>
          <a:xfrm>
            <a:off x="3581400" y="3429000"/>
            <a:ext cx="1753154" cy="369332"/>
          </a:xfrm>
          <a:prstGeom prst="rect">
            <a:avLst/>
          </a:prstGeom>
          <a:noFill/>
        </p:spPr>
        <p:txBody>
          <a:bodyPr wrap="none" rtlCol="0">
            <a:spAutoFit/>
          </a:bodyPr>
          <a:lstStyle/>
          <a:p>
            <a:r>
              <a:rPr lang="en-US" dirty="0" err="1" smtClean="0"/>
              <a:t>Undulator</a:t>
            </a:r>
            <a:r>
              <a:rPr lang="en-US" dirty="0" smtClean="0"/>
              <a:t> arrays</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791588798"/>
      </p:ext>
    </p:extLst>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001000" cy="715962"/>
          </a:xfrm>
        </p:spPr>
        <p:txBody>
          <a:bodyPr>
            <a:normAutofit/>
          </a:bodyPr>
          <a:lstStyle/>
          <a:p>
            <a:r>
              <a:rPr lang="en-US" dirty="0" smtClean="0"/>
              <a:t>Electron “Dumps” Located Below Grade  </a:t>
            </a:r>
            <a:endParaRPr lang="en-US" dirty="0"/>
          </a:p>
        </p:txBody>
      </p:sp>
      <p:pic>
        <p:nvPicPr>
          <p:cNvPr id="4098" name="Picture 2"/>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76213" y="1347788"/>
            <a:ext cx="8791575" cy="4162425"/>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5" name="TextBox 4"/>
          <p:cNvSpPr txBox="1"/>
          <p:nvPr/>
        </p:nvSpPr>
        <p:spPr>
          <a:xfrm>
            <a:off x="457200" y="5562600"/>
            <a:ext cx="7924800" cy="923330"/>
          </a:xfrm>
          <a:prstGeom prst="rect">
            <a:avLst/>
          </a:prstGeom>
          <a:noFill/>
        </p:spPr>
        <p:txBody>
          <a:bodyPr wrap="square" rtlCol="0">
            <a:spAutoFit/>
          </a:bodyPr>
          <a:lstStyle/>
          <a:p>
            <a:r>
              <a:rPr lang="en-US" dirty="0" smtClean="0"/>
              <a:t>Electrons are magnetically deflected out of the photon beam path at the end of the FEL.  The electrons are absorbed in “dumps” several meters below grade to take advantage of earth shielding. </a:t>
            </a:r>
            <a:endParaRPr lang="en-US" dirty="0"/>
          </a:p>
        </p:txBody>
      </p:sp>
      <p:sp>
        <p:nvSpPr>
          <p:cNvPr id="6" name="TextBox 5"/>
          <p:cNvSpPr txBox="1"/>
          <p:nvPr/>
        </p:nvSpPr>
        <p:spPr>
          <a:xfrm>
            <a:off x="1981200" y="4800600"/>
            <a:ext cx="1320456" cy="369332"/>
          </a:xfrm>
          <a:prstGeom prst="rect">
            <a:avLst/>
          </a:prstGeom>
          <a:noFill/>
        </p:spPr>
        <p:txBody>
          <a:bodyPr wrap="none" rtlCol="0">
            <a:spAutoFit/>
          </a:bodyPr>
          <a:lstStyle/>
          <a:p>
            <a:r>
              <a:rPr lang="en-US" dirty="0" smtClean="0"/>
              <a:t>Beam dump</a:t>
            </a:r>
            <a:endParaRPr lang="en-US" dirty="0"/>
          </a:p>
        </p:txBody>
      </p:sp>
      <p:cxnSp>
        <p:nvCxnSpPr>
          <p:cNvPr id="8" name="Straight Arrow Connector 7"/>
          <p:cNvCxnSpPr/>
          <p:nvPr/>
        </p:nvCxnSpPr>
        <p:spPr>
          <a:xfrm flipV="1">
            <a:off x="3352800" y="4648200"/>
            <a:ext cx="762000" cy="3810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65819811"/>
      </p:ext>
    </p:extLst>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6934200" cy="715962"/>
          </a:xfrm>
        </p:spPr>
        <p:txBody>
          <a:bodyPr>
            <a:noAutofit/>
          </a:bodyPr>
          <a:lstStyle/>
          <a:p>
            <a:r>
              <a:rPr lang="en-US" dirty="0" smtClean="0"/>
              <a:t>Electron Beam is Distributed to </a:t>
            </a:r>
            <a:br>
              <a:rPr lang="en-US" dirty="0" smtClean="0"/>
            </a:br>
            <a:r>
              <a:rPr lang="en-US" dirty="0" smtClean="0"/>
              <a:t>10 </a:t>
            </a:r>
            <a:r>
              <a:rPr lang="en-US" dirty="0" err="1" smtClean="0"/>
              <a:t>FELs</a:t>
            </a:r>
            <a:r>
              <a:rPr lang="en-US" dirty="0" smtClean="0"/>
              <a:t> via the “spreader”</a:t>
            </a:r>
            <a:endParaRPr lang="en-US" dirty="0"/>
          </a:p>
        </p:txBody>
      </p:sp>
      <p:pic>
        <p:nvPicPr>
          <p:cNvPr id="9218" name="Picture 2"/>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r="16260" b="6967"/>
          <a:stretch>
            <a:fillRect/>
          </a:stretch>
        </p:blipFill>
        <p:spPr bwMode="auto">
          <a:xfrm>
            <a:off x="381000" y="1143000"/>
            <a:ext cx="8458200" cy="5584054"/>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5" name="TextBox 4"/>
          <p:cNvSpPr txBox="1"/>
          <p:nvPr/>
        </p:nvSpPr>
        <p:spPr>
          <a:xfrm>
            <a:off x="5486400" y="5638800"/>
            <a:ext cx="1917825" cy="369332"/>
          </a:xfrm>
          <a:prstGeom prst="rect">
            <a:avLst/>
          </a:prstGeom>
          <a:noFill/>
        </p:spPr>
        <p:txBody>
          <a:bodyPr wrap="none" rtlCol="0">
            <a:spAutoFit/>
          </a:bodyPr>
          <a:lstStyle/>
          <a:p>
            <a:r>
              <a:rPr lang="en-US" dirty="0" smtClean="0"/>
              <a:t>Concrete shielding</a:t>
            </a:r>
            <a:endParaRPr lang="en-US" dirty="0"/>
          </a:p>
        </p:txBody>
      </p:sp>
      <p:sp>
        <p:nvSpPr>
          <p:cNvPr id="6" name="TextBox 5"/>
          <p:cNvSpPr txBox="1"/>
          <p:nvPr/>
        </p:nvSpPr>
        <p:spPr>
          <a:xfrm>
            <a:off x="381000" y="1752600"/>
            <a:ext cx="2853102" cy="646331"/>
          </a:xfrm>
          <a:prstGeom prst="rect">
            <a:avLst/>
          </a:prstGeom>
          <a:noFill/>
        </p:spPr>
        <p:txBody>
          <a:bodyPr wrap="none" rtlCol="0">
            <a:spAutoFit/>
          </a:bodyPr>
          <a:lstStyle/>
          <a:p>
            <a:r>
              <a:rPr lang="en-US" dirty="0" smtClean="0"/>
              <a:t>Beam Spreader</a:t>
            </a:r>
          </a:p>
          <a:p>
            <a:r>
              <a:rPr lang="en-US" dirty="0" smtClean="0"/>
              <a:t>(beam distribution magnets)</a:t>
            </a:r>
            <a:endParaRPr lang="en-US" dirty="0"/>
          </a:p>
        </p:txBody>
      </p:sp>
      <p:cxnSp>
        <p:nvCxnSpPr>
          <p:cNvPr id="8" name="Straight Arrow Connector 7"/>
          <p:cNvCxnSpPr/>
          <p:nvPr/>
        </p:nvCxnSpPr>
        <p:spPr>
          <a:xfrm>
            <a:off x="2895600" y="1981200"/>
            <a:ext cx="914400" cy="762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737408888"/>
      </p:ext>
    </p:extLst>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Linac</a:t>
            </a:r>
            <a:r>
              <a:rPr lang="en-US" dirty="0" smtClean="0"/>
              <a:t> Tunnel Cross Section</a:t>
            </a:r>
            <a:endParaRPr lang="en-US" dirty="0"/>
          </a:p>
        </p:txBody>
      </p:sp>
      <p:pic>
        <p:nvPicPr>
          <p:cNvPr id="3074" name="Picture 2"/>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524000" y="1219200"/>
            <a:ext cx="6302393" cy="5457824"/>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4" name="TextBox 3"/>
          <p:cNvSpPr txBox="1"/>
          <p:nvPr/>
        </p:nvSpPr>
        <p:spPr>
          <a:xfrm>
            <a:off x="228600" y="3962400"/>
            <a:ext cx="1711113" cy="369332"/>
          </a:xfrm>
          <a:prstGeom prst="rect">
            <a:avLst/>
          </a:prstGeom>
          <a:noFill/>
        </p:spPr>
        <p:txBody>
          <a:bodyPr wrap="none" rtlCol="0">
            <a:spAutoFit/>
          </a:bodyPr>
          <a:lstStyle/>
          <a:p>
            <a:r>
              <a:rPr lang="en-US" dirty="0" smtClean="0"/>
              <a:t>Concrete Tunnel</a:t>
            </a:r>
            <a:endParaRPr lang="en-US" dirty="0"/>
          </a:p>
        </p:txBody>
      </p:sp>
      <p:sp>
        <p:nvSpPr>
          <p:cNvPr id="5" name="TextBox 4"/>
          <p:cNvSpPr txBox="1"/>
          <p:nvPr/>
        </p:nvSpPr>
        <p:spPr>
          <a:xfrm>
            <a:off x="2667001" y="5257800"/>
            <a:ext cx="3733800" cy="646331"/>
          </a:xfrm>
          <a:prstGeom prst="rect">
            <a:avLst/>
          </a:prstGeom>
          <a:noFill/>
        </p:spPr>
        <p:txBody>
          <a:bodyPr wrap="square" rtlCol="0">
            <a:spAutoFit/>
          </a:bodyPr>
          <a:lstStyle/>
          <a:p>
            <a:r>
              <a:rPr lang="en-US" dirty="0" smtClean="0"/>
              <a:t>Extra thick invert to minimize differential settlement</a:t>
            </a:r>
            <a:endParaRPr lang="en-US" dirty="0"/>
          </a:p>
        </p:txBody>
      </p:sp>
      <p:sp>
        <p:nvSpPr>
          <p:cNvPr id="6" name="TextBox 5"/>
          <p:cNvSpPr txBox="1"/>
          <p:nvPr/>
        </p:nvSpPr>
        <p:spPr>
          <a:xfrm>
            <a:off x="5715000" y="3810000"/>
            <a:ext cx="1898552" cy="923330"/>
          </a:xfrm>
          <a:prstGeom prst="rect">
            <a:avLst/>
          </a:prstGeom>
          <a:noFill/>
        </p:spPr>
        <p:txBody>
          <a:bodyPr wrap="none" rtlCol="0">
            <a:spAutoFit/>
          </a:bodyPr>
          <a:lstStyle/>
          <a:p>
            <a:r>
              <a:rPr lang="en-US" dirty="0" smtClean="0"/>
              <a:t>Electronics Racks,</a:t>
            </a:r>
          </a:p>
          <a:p>
            <a:r>
              <a:rPr lang="en-US" dirty="0" smtClean="0"/>
              <a:t>Includes RF power</a:t>
            </a:r>
          </a:p>
          <a:p>
            <a:r>
              <a:rPr lang="en-US" dirty="0" smtClean="0"/>
              <a:t>supplies</a:t>
            </a:r>
            <a:endParaRPr lang="en-US" dirty="0"/>
          </a:p>
        </p:txBody>
      </p:sp>
      <p:sp>
        <p:nvSpPr>
          <p:cNvPr id="7" name="TextBox 6"/>
          <p:cNvSpPr txBox="1"/>
          <p:nvPr/>
        </p:nvSpPr>
        <p:spPr>
          <a:xfrm>
            <a:off x="6553200" y="2133600"/>
            <a:ext cx="1123437" cy="369332"/>
          </a:xfrm>
          <a:prstGeom prst="rect">
            <a:avLst/>
          </a:prstGeom>
          <a:noFill/>
        </p:spPr>
        <p:txBody>
          <a:bodyPr wrap="none" rtlCol="0">
            <a:spAutoFit/>
          </a:bodyPr>
          <a:lstStyle/>
          <a:p>
            <a:r>
              <a:rPr lang="en-US" dirty="0" smtClean="0"/>
              <a:t>Cable tray</a:t>
            </a:r>
            <a:endParaRPr lang="en-US" dirty="0"/>
          </a:p>
        </p:txBody>
      </p:sp>
      <p:sp>
        <p:nvSpPr>
          <p:cNvPr id="8" name="TextBox 7"/>
          <p:cNvSpPr txBox="1"/>
          <p:nvPr/>
        </p:nvSpPr>
        <p:spPr>
          <a:xfrm>
            <a:off x="3962400" y="1905000"/>
            <a:ext cx="710451" cy="646331"/>
          </a:xfrm>
          <a:prstGeom prst="rect">
            <a:avLst/>
          </a:prstGeom>
          <a:noFill/>
        </p:spPr>
        <p:txBody>
          <a:bodyPr wrap="none" rtlCol="0">
            <a:spAutoFit/>
          </a:bodyPr>
          <a:lstStyle/>
          <a:p>
            <a:r>
              <a:rPr lang="en-US" dirty="0" smtClean="0"/>
              <a:t>HVAC</a:t>
            </a:r>
          </a:p>
          <a:p>
            <a:r>
              <a:rPr lang="en-US" dirty="0" smtClean="0"/>
              <a:t>Duct</a:t>
            </a:r>
            <a:endParaRPr lang="en-US" dirty="0"/>
          </a:p>
        </p:txBody>
      </p:sp>
      <p:sp>
        <p:nvSpPr>
          <p:cNvPr id="9" name="TextBox 8"/>
          <p:cNvSpPr txBox="1"/>
          <p:nvPr/>
        </p:nvSpPr>
        <p:spPr>
          <a:xfrm rot="18931189">
            <a:off x="4117019" y="2654237"/>
            <a:ext cx="1419642" cy="369332"/>
          </a:xfrm>
          <a:prstGeom prst="rect">
            <a:avLst/>
          </a:prstGeom>
          <a:noFill/>
        </p:spPr>
        <p:txBody>
          <a:bodyPr wrap="none" rtlCol="0">
            <a:spAutoFit/>
          </a:bodyPr>
          <a:lstStyle/>
          <a:p>
            <a:r>
              <a:rPr lang="en-US" dirty="0" err="1" smtClean="0"/>
              <a:t>Cryomodules</a:t>
            </a:r>
            <a:endParaRPr lang="en-US" dirty="0"/>
          </a:p>
        </p:txBody>
      </p:sp>
      <p:sp>
        <p:nvSpPr>
          <p:cNvPr id="10" name="TextBox 9"/>
          <p:cNvSpPr txBox="1"/>
          <p:nvPr/>
        </p:nvSpPr>
        <p:spPr>
          <a:xfrm>
            <a:off x="609600" y="5029200"/>
            <a:ext cx="1400256" cy="369332"/>
          </a:xfrm>
          <a:prstGeom prst="rect">
            <a:avLst/>
          </a:prstGeom>
          <a:noFill/>
        </p:spPr>
        <p:txBody>
          <a:bodyPr wrap="none" rtlCol="0">
            <a:spAutoFit/>
          </a:bodyPr>
          <a:lstStyle/>
          <a:p>
            <a:r>
              <a:rPr lang="en-US" dirty="0" smtClean="0"/>
              <a:t>Electron Gun</a:t>
            </a:r>
            <a:endParaRPr lang="en-US" dirty="0"/>
          </a:p>
        </p:txBody>
      </p:sp>
      <p:sp>
        <p:nvSpPr>
          <p:cNvPr id="11" name="TextBox 10"/>
          <p:cNvSpPr txBox="1"/>
          <p:nvPr/>
        </p:nvSpPr>
        <p:spPr>
          <a:xfrm>
            <a:off x="533400" y="2590800"/>
            <a:ext cx="1292278" cy="646331"/>
          </a:xfrm>
          <a:prstGeom prst="rect">
            <a:avLst/>
          </a:prstGeom>
          <a:noFill/>
        </p:spPr>
        <p:txBody>
          <a:bodyPr wrap="none" rtlCol="0">
            <a:spAutoFit/>
          </a:bodyPr>
          <a:lstStyle/>
          <a:p>
            <a:r>
              <a:rPr lang="en-US" dirty="0" smtClean="0"/>
              <a:t>Cryogenic </a:t>
            </a:r>
          </a:p>
          <a:p>
            <a:r>
              <a:rPr lang="en-US" dirty="0" smtClean="0"/>
              <a:t>Distribution</a:t>
            </a:r>
            <a:endParaRPr lang="en-US" dirty="0"/>
          </a:p>
        </p:txBody>
      </p:sp>
      <p:sp>
        <p:nvSpPr>
          <p:cNvPr id="12" name="TextBox 11"/>
          <p:cNvSpPr txBox="1"/>
          <p:nvPr/>
        </p:nvSpPr>
        <p:spPr>
          <a:xfrm>
            <a:off x="685800" y="4419600"/>
            <a:ext cx="761747" cy="369332"/>
          </a:xfrm>
          <a:prstGeom prst="rect">
            <a:avLst/>
          </a:prstGeom>
          <a:noFill/>
        </p:spPr>
        <p:txBody>
          <a:bodyPr wrap="none" rtlCol="0">
            <a:spAutoFit/>
          </a:bodyPr>
          <a:lstStyle/>
          <a:p>
            <a:r>
              <a:rPr lang="en-US" dirty="0" smtClean="0"/>
              <a:t>Water</a:t>
            </a:r>
            <a:endParaRPr lang="en-US" dirty="0"/>
          </a:p>
        </p:txBody>
      </p:sp>
      <p:sp>
        <p:nvSpPr>
          <p:cNvPr id="13" name="TextBox 12"/>
          <p:cNvSpPr txBox="1"/>
          <p:nvPr/>
        </p:nvSpPr>
        <p:spPr>
          <a:xfrm>
            <a:off x="4038600" y="4419600"/>
            <a:ext cx="1220143" cy="646331"/>
          </a:xfrm>
          <a:prstGeom prst="rect">
            <a:avLst/>
          </a:prstGeom>
          <a:noFill/>
        </p:spPr>
        <p:txBody>
          <a:bodyPr wrap="none" rtlCol="0">
            <a:spAutoFit/>
          </a:bodyPr>
          <a:lstStyle/>
          <a:p>
            <a:r>
              <a:rPr lang="en-US" dirty="0" smtClean="0"/>
              <a:t>Radiation</a:t>
            </a:r>
          </a:p>
          <a:p>
            <a:r>
              <a:rPr lang="en-US" dirty="0" smtClean="0"/>
              <a:t>Shield Wall</a:t>
            </a:r>
            <a:endParaRPr lang="en-US" dirty="0"/>
          </a:p>
        </p:txBody>
      </p:sp>
      <p:cxnSp>
        <p:nvCxnSpPr>
          <p:cNvPr id="15" name="Straight Arrow Connector 14"/>
          <p:cNvCxnSpPr/>
          <p:nvPr/>
        </p:nvCxnSpPr>
        <p:spPr>
          <a:xfrm flipV="1">
            <a:off x="4876800" y="4038600"/>
            <a:ext cx="381000" cy="3048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rot="5400000">
            <a:off x="6096000" y="2438400"/>
            <a:ext cx="381000" cy="381000"/>
          </a:xfrm>
          <a:prstGeom prst="straightConnector1">
            <a:avLst/>
          </a:prstGeom>
          <a:ln>
            <a:solidFill>
              <a:schemeClr val="accent6">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V="1">
            <a:off x="2133600" y="4191000"/>
            <a:ext cx="1371600" cy="990600"/>
          </a:xfrm>
          <a:prstGeom prst="straightConnector1">
            <a:avLst/>
          </a:prstGeom>
          <a:ln>
            <a:solidFill>
              <a:srgbClr val="984807"/>
            </a:solidFill>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4953000" y="6324600"/>
            <a:ext cx="2819400" cy="369332"/>
          </a:xfrm>
          <a:prstGeom prst="rect">
            <a:avLst/>
          </a:prstGeom>
          <a:noFill/>
        </p:spPr>
        <p:txBody>
          <a:bodyPr wrap="square" rtlCol="0">
            <a:spAutoFit/>
          </a:bodyPr>
          <a:lstStyle/>
          <a:p>
            <a:r>
              <a:rPr lang="en-US" dirty="0" smtClean="0"/>
              <a:t>Drain, for tunnel exterior</a:t>
            </a:r>
            <a:endParaRPr lang="en-US" dirty="0"/>
          </a:p>
        </p:txBody>
      </p:sp>
      <p:cxnSp>
        <p:nvCxnSpPr>
          <p:cNvPr id="22" name="Straight Arrow Connector 21"/>
          <p:cNvCxnSpPr/>
          <p:nvPr/>
        </p:nvCxnSpPr>
        <p:spPr>
          <a:xfrm rot="10800000">
            <a:off x="4495800" y="6553200"/>
            <a:ext cx="3810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V="1">
            <a:off x="1524000" y="4267200"/>
            <a:ext cx="685800" cy="3048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12" idx="3"/>
          </p:cNvCxnSpPr>
          <p:nvPr/>
        </p:nvCxnSpPr>
        <p:spPr>
          <a:xfrm flipV="1">
            <a:off x="1447547" y="4495800"/>
            <a:ext cx="762253" cy="108466"/>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11" idx="3"/>
          </p:cNvCxnSpPr>
          <p:nvPr/>
        </p:nvCxnSpPr>
        <p:spPr>
          <a:xfrm>
            <a:off x="1825678" y="2913966"/>
            <a:ext cx="536522" cy="5783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11" idx="3"/>
          </p:cNvCxnSpPr>
          <p:nvPr/>
        </p:nvCxnSpPr>
        <p:spPr>
          <a:xfrm>
            <a:off x="1825678" y="2913966"/>
            <a:ext cx="460322" cy="28643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73826242"/>
      </p:ext>
    </p:extLst>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Single Tunnel Design</a:t>
            </a:r>
            <a:endParaRPr lang="en-US" dirty="0"/>
          </a:p>
        </p:txBody>
      </p:sp>
      <p:pic>
        <p:nvPicPr>
          <p:cNvPr id="2050" name="Picture 2"/>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4288" y="1304925"/>
            <a:ext cx="9115425" cy="4248150"/>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4" name="TextBox 3"/>
          <p:cNvSpPr txBox="1"/>
          <p:nvPr/>
        </p:nvSpPr>
        <p:spPr>
          <a:xfrm>
            <a:off x="152400" y="5638800"/>
            <a:ext cx="8610600" cy="923330"/>
          </a:xfrm>
          <a:prstGeom prst="rect">
            <a:avLst/>
          </a:prstGeom>
          <a:noFill/>
        </p:spPr>
        <p:txBody>
          <a:bodyPr wrap="square" rtlCol="0">
            <a:spAutoFit/>
          </a:bodyPr>
          <a:lstStyle/>
          <a:p>
            <a:r>
              <a:rPr lang="en-US" dirty="0" smtClean="0"/>
              <a:t>Power supplies and accelerator modules must coexist.  In tunnel maintenance and trouble shooting during operation is not possible due to radiation hazard.  Current thinking is to modularize all “in-tunnel” equipment for rapid removal and replacement.</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758198753"/>
      </p:ext>
    </p:extLst>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Flaws </a:t>
            </a:r>
            <a:r>
              <a:rPr lang="en-US" dirty="0" smtClean="0"/>
              <a:t>and omissions in layout</a:t>
            </a:r>
            <a:endParaRPr lang="en-US" dirty="0"/>
          </a:p>
        </p:txBody>
      </p:sp>
      <p:sp>
        <p:nvSpPr>
          <p:cNvPr id="3" name="Content Placeholder 2"/>
          <p:cNvSpPr>
            <a:spLocks noGrp="1"/>
          </p:cNvSpPr>
          <p:nvPr>
            <p:ph idx="1"/>
          </p:nvPr>
        </p:nvSpPr>
        <p:spPr/>
        <p:txBody>
          <a:bodyPr>
            <a:normAutofit/>
          </a:bodyPr>
          <a:lstStyle/>
          <a:p>
            <a:r>
              <a:rPr lang="en-US" sz="2400" dirty="0" smtClean="0"/>
              <a:t>Gas Storage for </a:t>
            </a:r>
            <a:r>
              <a:rPr lang="en-US" sz="2400" dirty="0" err="1" smtClean="0"/>
              <a:t>Cryosystem</a:t>
            </a:r>
            <a:endParaRPr lang="en-US" sz="2400" dirty="0" smtClean="0"/>
          </a:p>
          <a:p>
            <a:r>
              <a:rPr lang="en-US" sz="2400" dirty="0" smtClean="0"/>
              <a:t>Size of </a:t>
            </a:r>
            <a:r>
              <a:rPr lang="en-US" sz="2400" dirty="0" err="1" smtClean="0"/>
              <a:t>Cryosystem</a:t>
            </a:r>
            <a:r>
              <a:rPr lang="en-US" sz="2400" dirty="0" smtClean="0"/>
              <a:t> building may be insufficient</a:t>
            </a:r>
          </a:p>
          <a:p>
            <a:pPr lvl="1"/>
            <a:r>
              <a:rPr lang="en-US" sz="2000" dirty="0" smtClean="0"/>
              <a:t>“Cold boxes” housed in external vacuum enclosures. Suggested by </a:t>
            </a:r>
            <a:r>
              <a:rPr lang="en-US" sz="2000" dirty="0" err="1" smtClean="0"/>
              <a:t>Jlab</a:t>
            </a:r>
            <a:r>
              <a:rPr lang="en-US" sz="2000" dirty="0" smtClean="0"/>
              <a:t> but atypical</a:t>
            </a:r>
          </a:p>
          <a:p>
            <a:pPr lvl="1"/>
            <a:r>
              <a:rPr lang="en-US" sz="2000" dirty="0" smtClean="0"/>
              <a:t>Compressor building may be under-sized, remote location may be preferred due to vibration.</a:t>
            </a:r>
          </a:p>
          <a:p>
            <a:r>
              <a:rPr lang="en-US" sz="2400" dirty="0" smtClean="0"/>
              <a:t>High Power Beam Dump</a:t>
            </a:r>
          </a:p>
          <a:p>
            <a:pPr lvl="1"/>
            <a:r>
              <a:rPr lang="en-US" sz="2000" dirty="0" smtClean="0"/>
              <a:t>Evaluation of absorber options: Water vs. solid vs. gas</a:t>
            </a:r>
          </a:p>
          <a:p>
            <a:r>
              <a:rPr lang="en-US" sz="2400" dirty="0" smtClean="0"/>
              <a:t>Beam dump handling (radioactive material)</a:t>
            </a:r>
            <a:endParaRPr lang="en-US" sz="2400" dirty="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normAutofit/>
          </a:bodyPr>
          <a:lstStyle/>
          <a:p>
            <a:r>
              <a:rPr lang="en-US" dirty="0" smtClean="0"/>
              <a:t>Summary of Key Dimensions</a:t>
            </a:r>
            <a:endParaRPr lang="en-US" dirty="0"/>
          </a:p>
        </p:txBody>
      </p:sp>
      <p:sp>
        <p:nvSpPr>
          <p:cNvPr id="18" name="TextBox 17"/>
          <p:cNvSpPr txBox="1"/>
          <p:nvPr/>
        </p:nvSpPr>
        <p:spPr>
          <a:xfrm>
            <a:off x="685800" y="1066800"/>
            <a:ext cx="7315200" cy="2862323"/>
          </a:xfrm>
          <a:prstGeom prst="rect">
            <a:avLst/>
          </a:prstGeom>
          <a:noFill/>
        </p:spPr>
        <p:txBody>
          <a:bodyPr wrap="square" rtlCol="0">
            <a:spAutoFit/>
          </a:bodyPr>
          <a:lstStyle/>
          <a:p>
            <a:r>
              <a:rPr lang="en-US" dirty="0" err="1" smtClean="0"/>
              <a:t>Linac</a:t>
            </a:r>
            <a:r>
              <a:rPr lang="en-US" dirty="0" smtClean="0"/>
              <a:t> Tunnel 	5.8 </a:t>
            </a:r>
            <a:r>
              <a:rPr lang="en-US" dirty="0" err="1" smtClean="0"/>
              <a:t>m</a:t>
            </a:r>
            <a:r>
              <a:rPr lang="en-US" dirty="0" smtClean="0"/>
              <a:t> wide </a:t>
            </a:r>
            <a:r>
              <a:rPr lang="en-US" dirty="0" err="1" smtClean="0"/>
              <a:t>x</a:t>
            </a:r>
            <a:r>
              <a:rPr lang="en-US" dirty="0" smtClean="0"/>
              <a:t> 3.82m tall (max)  </a:t>
            </a:r>
          </a:p>
          <a:p>
            <a:r>
              <a:rPr lang="en-US" dirty="0" smtClean="0"/>
              <a:t>Spreader Cavern 	12 </a:t>
            </a:r>
            <a:r>
              <a:rPr lang="en-US" dirty="0" err="1" smtClean="0"/>
              <a:t>m</a:t>
            </a:r>
            <a:r>
              <a:rPr lang="en-US" dirty="0" smtClean="0"/>
              <a:t> wide </a:t>
            </a:r>
            <a:r>
              <a:rPr lang="en-US" dirty="0" err="1" smtClean="0"/>
              <a:t>x</a:t>
            </a:r>
            <a:r>
              <a:rPr lang="en-US" dirty="0" smtClean="0"/>
              <a:t> 6.2m tall (max) </a:t>
            </a:r>
          </a:p>
          <a:p>
            <a:r>
              <a:rPr lang="en-US" dirty="0" smtClean="0"/>
              <a:t>Earth Cover 	~7500 m</a:t>
            </a:r>
            <a:r>
              <a:rPr lang="en-US" baseline="30000" dirty="0" smtClean="0"/>
              <a:t>2</a:t>
            </a:r>
            <a:r>
              <a:rPr lang="en-US" dirty="0" smtClean="0"/>
              <a:t> </a:t>
            </a:r>
            <a:r>
              <a:rPr lang="en-US" dirty="0" err="1" smtClean="0"/>
              <a:t>x</a:t>
            </a:r>
            <a:r>
              <a:rPr lang="en-US" dirty="0" smtClean="0"/>
              <a:t> 5 </a:t>
            </a:r>
            <a:r>
              <a:rPr lang="en-US" dirty="0" err="1" smtClean="0"/>
              <a:t>m</a:t>
            </a:r>
            <a:r>
              <a:rPr lang="en-US" dirty="0" smtClean="0"/>
              <a:t> thick (?)</a:t>
            </a:r>
          </a:p>
          <a:p>
            <a:r>
              <a:rPr lang="en-US" dirty="0" smtClean="0"/>
              <a:t>BLOC 		2775 m</a:t>
            </a:r>
            <a:r>
              <a:rPr lang="en-US" baseline="30000" dirty="0" smtClean="0"/>
              <a:t>2</a:t>
            </a:r>
            <a:r>
              <a:rPr lang="en-US" dirty="0" smtClean="0"/>
              <a:t> (total, three floors)</a:t>
            </a:r>
          </a:p>
          <a:p>
            <a:r>
              <a:rPr lang="en-US" dirty="0" smtClean="0"/>
              <a:t>Technical Prep </a:t>
            </a:r>
            <a:r>
              <a:rPr lang="en-US" dirty="0" err="1" smtClean="0"/>
              <a:t>Bld</a:t>
            </a:r>
            <a:r>
              <a:rPr lang="en-US" dirty="0" smtClean="0"/>
              <a:t>	768 m</a:t>
            </a:r>
            <a:r>
              <a:rPr lang="en-US" baseline="30000" dirty="0" smtClean="0"/>
              <a:t>2</a:t>
            </a:r>
            <a:r>
              <a:rPr lang="en-US" dirty="0" smtClean="0"/>
              <a:t> (</a:t>
            </a:r>
            <a:r>
              <a:rPr lang="en-US" dirty="0" err="1" smtClean="0"/>
              <a:t>highbay</a:t>
            </a:r>
            <a:r>
              <a:rPr lang="en-US" dirty="0" smtClean="0"/>
              <a:t>)</a:t>
            </a:r>
          </a:p>
          <a:p>
            <a:r>
              <a:rPr lang="en-US" dirty="0" smtClean="0"/>
              <a:t>Elect Utility	622 m</a:t>
            </a:r>
            <a:r>
              <a:rPr lang="en-US" baseline="30000" dirty="0" smtClean="0"/>
              <a:t>2</a:t>
            </a:r>
          </a:p>
          <a:p>
            <a:r>
              <a:rPr lang="en-US" dirty="0" err="1" smtClean="0"/>
              <a:t>Mech</a:t>
            </a:r>
            <a:r>
              <a:rPr lang="en-US" dirty="0" smtClean="0"/>
              <a:t> Utility	1586 m</a:t>
            </a:r>
            <a:r>
              <a:rPr lang="en-US" baseline="30000" dirty="0" smtClean="0"/>
              <a:t>2</a:t>
            </a:r>
            <a:r>
              <a:rPr lang="en-US" dirty="0" smtClean="0"/>
              <a:t> (includes roof)</a:t>
            </a:r>
          </a:p>
          <a:p>
            <a:r>
              <a:rPr lang="en-US" dirty="0" err="1" smtClean="0"/>
              <a:t>Cryosystem</a:t>
            </a:r>
            <a:r>
              <a:rPr lang="en-US" dirty="0" smtClean="0"/>
              <a:t> </a:t>
            </a:r>
            <a:r>
              <a:rPr lang="en-US" dirty="0" err="1" smtClean="0"/>
              <a:t>Bld</a:t>
            </a:r>
            <a:r>
              <a:rPr lang="en-US" dirty="0" smtClean="0"/>
              <a:t>	429 m</a:t>
            </a:r>
            <a:r>
              <a:rPr lang="en-US" baseline="30000" dirty="0" smtClean="0"/>
              <a:t>2 </a:t>
            </a:r>
            <a:r>
              <a:rPr lang="en-US" dirty="0" smtClean="0"/>
              <a:t>(</a:t>
            </a:r>
            <a:r>
              <a:rPr lang="en-US" dirty="0" err="1" smtClean="0"/>
              <a:t>highbay</a:t>
            </a:r>
            <a:r>
              <a:rPr lang="en-US" dirty="0" smtClean="0"/>
              <a:t>), plus 3 ea. 2m dia. vacuum enclosures</a:t>
            </a:r>
          </a:p>
          <a:p>
            <a:r>
              <a:rPr lang="en-US" dirty="0" smtClean="0"/>
              <a:t>CATF		435 m</a:t>
            </a:r>
            <a:r>
              <a:rPr lang="en-US" baseline="30000" dirty="0" smtClean="0"/>
              <a:t>2</a:t>
            </a:r>
            <a:r>
              <a:rPr lang="en-US" dirty="0" smtClean="0"/>
              <a:t> + 3 </a:t>
            </a:r>
            <a:r>
              <a:rPr lang="en-US" dirty="0" err="1" smtClean="0"/>
              <a:t>m</a:t>
            </a:r>
            <a:r>
              <a:rPr lang="en-US" dirty="0" smtClean="0"/>
              <a:t> wide </a:t>
            </a:r>
            <a:r>
              <a:rPr lang="en-US" dirty="0" err="1" smtClean="0"/>
              <a:t>x</a:t>
            </a:r>
            <a:r>
              <a:rPr lang="en-US" dirty="0" smtClean="0"/>
              <a:t> 124 </a:t>
            </a:r>
            <a:r>
              <a:rPr lang="en-US" dirty="0" err="1" smtClean="0"/>
              <a:t>m</a:t>
            </a:r>
            <a:r>
              <a:rPr lang="en-US" dirty="0" smtClean="0"/>
              <a:t> long tunnel</a:t>
            </a:r>
          </a:p>
          <a:p>
            <a:r>
              <a:rPr lang="en-US" dirty="0" smtClean="0"/>
              <a:t>FEL tunnels	3 </a:t>
            </a:r>
            <a:r>
              <a:rPr lang="en-US" dirty="0" err="1" smtClean="0"/>
              <a:t>m</a:t>
            </a:r>
            <a:r>
              <a:rPr lang="en-US" dirty="0" smtClean="0"/>
              <a:t> wide </a:t>
            </a:r>
            <a:r>
              <a:rPr lang="en-US" dirty="0" err="1" smtClean="0"/>
              <a:t>x</a:t>
            </a:r>
            <a:r>
              <a:rPr lang="en-US" dirty="0" smtClean="0"/>
              <a:t> 124 </a:t>
            </a:r>
            <a:r>
              <a:rPr lang="en-US" dirty="0" err="1" smtClean="0"/>
              <a:t>m</a:t>
            </a:r>
            <a:r>
              <a:rPr lang="en-US" dirty="0" smtClean="0"/>
              <a:t> long, 10 </a:t>
            </a:r>
            <a:r>
              <a:rPr lang="en-US" dirty="0" smtClean="0"/>
              <a:t>each</a:t>
            </a:r>
            <a:endParaRPr lang="en-US" dirty="0" smtClean="0"/>
          </a:p>
          <a:p>
            <a:endParaRPr lang="en-US" dirty="0"/>
          </a:p>
        </p:txBody>
      </p:sp>
      <p:sp>
        <p:nvSpPr>
          <p:cNvPr id="4" name="TextBox 3"/>
          <p:cNvSpPr txBox="1"/>
          <p:nvPr/>
        </p:nvSpPr>
        <p:spPr>
          <a:xfrm>
            <a:off x="533400" y="4191001"/>
            <a:ext cx="7315200" cy="1846659"/>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n-US" sz="2400" dirty="0" smtClean="0"/>
              <a:t>Size and layout of structures under review</a:t>
            </a:r>
          </a:p>
          <a:p>
            <a:pPr>
              <a:buFont typeface="Arial"/>
              <a:buChar char="•"/>
            </a:pPr>
            <a:r>
              <a:rPr lang="en-US" dirty="0" err="1" smtClean="0"/>
              <a:t>SmithGroup</a:t>
            </a:r>
            <a:r>
              <a:rPr lang="en-US" dirty="0" smtClean="0"/>
              <a:t> (A&amp;E Firm) contracted to do a civil “Programming” study</a:t>
            </a:r>
          </a:p>
          <a:p>
            <a:pPr lvl="1">
              <a:buFont typeface="Arial"/>
              <a:buChar char="•"/>
            </a:pPr>
            <a:r>
              <a:rPr lang="en-US" dirty="0" smtClean="0"/>
              <a:t>Evaluate space requirements for office and technical areas</a:t>
            </a:r>
          </a:p>
          <a:p>
            <a:pPr lvl="1">
              <a:buFont typeface="Arial"/>
              <a:buChar char="•"/>
            </a:pPr>
            <a:r>
              <a:rPr lang="en-US" dirty="0" smtClean="0"/>
              <a:t>Size mechanical and electrical utilities</a:t>
            </a:r>
          </a:p>
          <a:p>
            <a:pPr lvl="1">
              <a:buFont typeface="Arial"/>
              <a:buChar char="•"/>
            </a:pPr>
            <a:r>
              <a:rPr lang="en-US" dirty="0" smtClean="0"/>
              <a:t>Review tunnel cross section, incorporate utilities and address fire safety and egress issues</a:t>
            </a:r>
          </a:p>
          <a:p>
            <a:pPr lvl="1"/>
            <a:endParaRPr lang="en-US"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NGLS Dimensions</a:t>
            </a:r>
            <a:endParaRPr lang="en-US" dirty="0"/>
          </a:p>
        </p:txBody>
      </p:sp>
      <p:pic>
        <p:nvPicPr>
          <p:cNvPr id="3" name="Picture 2" descr="ngls36_dims120312A.jpg"/>
          <p:cNvPicPr>
            <a:picLocks noChangeAspect="1"/>
          </p:cNvPicPr>
          <p:nvPr/>
        </p:nvPicPr>
        <p:blipFill>
          <a:blip r:embed="rId2">
            <a:alphaModFix/>
          </a:blip>
          <a:srcRect t="28889" b="32222"/>
          <a:stretch>
            <a:fillRect/>
          </a:stretch>
        </p:blipFill>
        <p:spPr>
          <a:xfrm>
            <a:off x="134470" y="1981200"/>
            <a:ext cx="8875059" cy="2667000"/>
          </a:xfrm>
          <a:prstGeom prst="rect">
            <a:avLst/>
          </a:prstGeom>
        </p:spPr>
      </p:pic>
      <p:sp>
        <p:nvSpPr>
          <p:cNvPr id="4" name="TextBox 3"/>
          <p:cNvSpPr txBox="1"/>
          <p:nvPr/>
        </p:nvSpPr>
        <p:spPr>
          <a:xfrm>
            <a:off x="5562600" y="4343400"/>
            <a:ext cx="610864" cy="338554"/>
          </a:xfrm>
          <a:prstGeom prst="rect">
            <a:avLst/>
          </a:prstGeom>
          <a:noFill/>
        </p:spPr>
        <p:txBody>
          <a:bodyPr wrap="none" rtlCol="0">
            <a:spAutoFit/>
          </a:bodyPr>
          <a:lstStyle/>
          <a:p>
            <a:r>
              <a:rPr lang="en-US" sz="1600" dirty="0" err="1" smtClean="0"/>
              <a:t>Linac</a:t>
            </a:r>
            <a:endParaRPr lang="en-US" sz="1600" dirty="0"/>
          </a:p>
        </p:txBody>
      </p:sp>
      <p:sp>
        <p:nvSpPr>
          <p:cNvPr id="5" name="TextBox 4"/>
          <p:cNvSpPr txBox="1"/>
          <p:nvPr/>
        </p:nvSpPr>
        <p:spPr>
          <a:xfrm>
            <a:off x="2438400" y="4343400"/>
            <a:ext cx="937376" cy="338554"/>
          </a:xfrm>
          <a:prstGeom prst="rect">
            <a:avLst/>
          </a:prstGeom>
          <a:noFill/>
        </p:spPr>
        <p:txBody>
          <a:bodyPr wrap="none" rtlCol="0">
            <a:spAutoFit/>
          </a:bodyPr>
          <a:lstStyle/>
          <a:p>
            <a:r>
              <a:rPr lang="en-US" sz="1600" dirty="0" smtClean="0"/>
              <a:t>Spreader</a:t>
            </a:r>
            <a:endParaRPr lang="en-US" sz="1600" dirty="0"/>
          </a:p>
        </p:txBody>
      </p:sp>
      <p:sp>
        <p:nvSpPr>
          <p:cNvPr id="6" name="TextBox 5"/>
          <p:cNvSpPr txBox="1"/>
          <p:nvPr/>
        </p:nvSpPr>
        <p:spPr>
          <a:xfrm>
            <a:off x="2667000" y="2971800"/>
            <a:ext cx="465392" cy="338554"/>
          </a:xfrm>
          <a:prstGeom prst="rect">
            <a:avLst/>
          </a:prstGeom>
          <a:noFill/>
        </p:spPr>
        <p:txBody>
          <a:bodyPr wrap="none" rtlCol="0">
            <a:spAutoFit/>
          </a:bodyPr>
          <a:lstStyle/>
          <a:p>
            <a:r>
              <a:rPr lang="en-US" sz="1600" dirty="0" smtClean="0"/>
              <a:t>FEL</a:t>
            </a:r>
            <a:endParaRPr lang="en-US" sz="1600" dirty="0"/>
          </a:p>
        </p:txBody>
      </p:sp>
      <p:sp>
        <p:nvSpPr>
          <p:cNvPr id="7" name="TextBox 6"/>
          <p:cNvSpPr txBox="1"/>
          <p:nvPr/>
        </p:nvSpPr>
        <p:spPr>
          <a:xfrm>
            <a:off x="228600" y="1981200"/>
            <a:ext cx="1311677" cy="338554"/>
          </a:xfrm>
          <a:prstGeom prst="rect">
            <a:avLst/>
          </a:prstGeom>
          <a:noFill/>
        </p:spPr>
        <p:txBody>
          <a:bodyPr wrap="none" rtlCol="0">
            <a:spAutoFit/>
          </a:bodyPr>
          <a:lstStyle/>
          <a:p>
            <a:r>
              <a:rPr lang="en-US" sz="1600" dirty="0" smtClean="0"/>
              <a:t>Photon Beam</a:t>
            </a:r>
            <a:endParaRPr lang="en-US" sz="1600" dirty="0"/>
          </a:p>
        </p:txBody>
      </p:sp>
      <p:sp>
        <p:nvSpPr>
          <p:cNvPr id="8" name="TextBox 7"/>
          <p:cNvSpPr txBox="1"/>
          <p:nvPr/>
        </p:nvSpPr>
        <p:spPr>
          <a:xfrm>
            <a:off x="2286000" y="2438400"/>
            <a:ext cx="1907293" cy="338554"/>
          </a:xfrm>
          <a:prstGeom prst="rect">
            <a:avLst/>
          </a:prstGeom>
          <a:noFill/>
        </p:spPr>
        <p:txBody>
          <a:bodyPr wrap="none" rtlCol="0">
            <a:spAutoFit/>
          </a:bodyPr>
          <a:lstStyle/>
          <a:p>
            <a:r>
              <a:rPr lang="en-US" sz="1600" dirty="0" smtClean="0"/>
              <a:t>Electron Drift Region</a:t>
            </a:r>
            <a:endParaRPr lang="en-US" sz="1600" dirty="0"/>
          </a:p>
        </p:txBody>
      </p:sp>
      <p:sp>
        <p:nvSpPr>
          <p:cNvPr id="9" name="TextBox 8"/>
          <p:cNvSpPr txBox="1"/>
          <p:nvPr/>
        </p:nvSpPr>
        <p:spPr>
          <a:xfrm>
            <a:off x="7391400" y="5181600"/>
            <a:ext cx="828572" cy="338554"/>
          </a:xfrm>
          <a:prstGeom prst="rect">
            <a:avLst/>
          </a:prstGeom>
          <a:noFill/>
        </p:spPr>
        <p:txBody>
          <a:bodyPr wrap="none" rtlCol="0">
            <a:spAutoFit/>
          </a:bodyPr>
          <a:lstStyle/>
          <a:p>
            <a:r>
              <a:rPr lang="en-US" sz="1600" dirty="0" smtClean="0"/>
              <a:t>Injector</a:t>
            </a:r>
            <a:endParaRPr lang="en-US" sz="1600" dirty="0"/>
          </a:p>
        </p:txBody>
      </p:sp>
      <p:sp>
        <p:nvSpPr>
          <p:cNvPr id="10" name="TextBox 9"/>
          <p:cNvSpPr txBox="1"/>
          <p:nvPr/>
        </p:nvSpPr>
        <p:spPr>
          <a:xfrm>
            <a:off x="7848600" y="3581400"/>
            <a:ext cx="374922" cy="338554"/>
          </a:xfrm>
          <a:prstGeom prst="rect">
            <a:avLst/>
          </a:prstGeom>
          <a:noFill/>
        </p:spPr>
        <p:txBody>
          <a:bodyPr wrap="none" rtlCol="0">
            <a:spAutoFit/>
          </a:bodyPr>
          <a:lstStyle/>
          <a:p>
            <a:r>
              <a:rPr lang="en-US" sz="1600" dirty="0" smtClean="0"/>
              <a:t>L1</a:t>
            </a:r>
            <a:endParaRPr lang="en-US" sz="1600" dirty="0"/>
          </a:p>
        </p:txBody>
      </p:sp>
      <p:sp>
        <p:nvSpPr>
          <p:cNvPr id="11" name="TextBox 10"/>
          <p:cNvSpPr txBox="1"/>
          <p:nvPr/>
        </p:nvSpPr>
        <p:spPr>
          <a:xfrm>
            <a:off x="7010400" y="3581400"/>
            <a:ext cx="374922" cy="338554"/>
          </a:xfrm>
          <a:prstGeom prst="rect">
            <a:avLst/>
          </a:prstGeom>
          <a:noFill/>
        </p:spPr>
        <p:txBody>
          <a:bodyPr wrap="none" rtlCol="0">
            <a:spAutoFit/>
          </a:bodyPr>
          <a:lstStyle/>
          <a:p>
            <a:r>
              <a:rPr lang="en-US" sz="1600" dirty="0" smtClean="0"/>
              <a:t>L2</a:t>
            </a:r>
            <a:endParaRPr lang="en-US" sz="1600" dirty="0"/>
          </a:p>
        </p:txBody>
      </p:sp>
      <p:sp>
        <p:nvSpPr>
          <p:cNvPr id="12" name="TextBox 11"/>
          <p:cNvSpPr txBox="1"/>
          <p:nvPr/>
        </p:nvSpPr>
        <p:spPr>
          <a:xfrm>
            <a:off x="5257800" y="3581400"/>
            <a:ext cx="374922" cy="338554"/>
          </a:xfrm>
          <a:prstGeom prst="rect">
            <a:avLst/>
          </a:prstGeom>
          <a:noFill/>
        </p:spPr>
        <p:txBody>
          <a:bodyPr wrap="none" rtlCol="0">
            <a:spAutoFit/>
          </a:bodyPr>
          <a:lstStyle/>
          <a:p>
            <a:r>
              <a:rPr lang="en-US" sz="1600" dirty="0" smtClean="0"/>
              <a:t>L3</a:t>
            </a:r>
            <a:endParaRPr lang="en-US" sz="1600" dirty="0"/>
          </a:p>
        </p:txBody>
      </p:sp>
      <p:sp>
        <p:nvSpPr>
          <p:cNvPr id="13" name="TextBox 12"/>
          <p:cNvSpPr txBox="1"/>
          <p:nvPr/>
        </p:nvSpPr>
        <p:spPr>
          <a:xfrm>
            <a:off x="7543800" y="4038600"/>
            <a:ext cx="509675" cy="338554"/>
          </a:xfrm>
          <a:prstGeom prst="rect">
            <a:avLst/>
          </a:prstGeom>
          <a:noFill/>
        </p:spPr>
        <p:txBody>
          <a:bodyPr wrap="none" rtlCol="0">
            <a:spAutoFit/>
          </a:bodyPr>
          <a:lstStyle/>
          <a:p>
            <a:r>
              <a:rPr lang="en-US" sz="1600" dirty="0" smtClean="0"/>
              <a:t>BC1</a:t>
            </a:r>
            <a:endParaRPr lang="en-US" sz="1600" dirty="0"/>
          </a:p>
        </p:txBody>
      </p:sp>
      <p:sp>
        <p:nvSpPr>
          <p:cNvPr id="14" name="TextBox 13"/>
          <p:cNvSpPr txBox="1"/>
          <p:nvPr/>
        </p:nvSpPr>
        <p:spPr>
          <a:xfrm>
            <a:off x="6477000" y="4038600"/>
            <a:ext cx="509675" cy="338554"/>
          </a:xfrm>
          <a:prstGeom prst="rect">
            <a:avLst/>
          </a:prstGeom>
          <a:noFill/>
        </p:spPr>
        <p:txBody>
          <a:bodyPr wrap="none" rtlCol="0">
            <a:spAutoFit/>
          </a:bodyPr>
          <a:lstStyle/>
          <a:p>
            <a:r>
              <a:rPr lang="en-US" sz="1600" dirty="0" smtClean="0"/>
              <a:t>BC2</a:t>
            </a:r>
            <a:endParaRPr lang="en-US" sz="1600" dirty="0"/>
          </a:p>
        </p:txBody>
      </p:sp>
      <p:sp>
        <p:nvSpPr>
          <p:cNvPr id="15" name="TextBox 14"/>
          <p:cNvSpPr txBox="1"/>
          <p:nvPr/>
        </p:nvSpPr>
        <p:spPr>
          <a:xfrm>
            <a:off x="6553200" y="4724400"/>
            <a:ext cx="1235935" cy="338554"/>
          </a:xfrm>
          <a:prstGeom prst="rect">
            <a:avLst/>
          </a:prstGeom>
          <a:noFill/>
        </p:spPr>
        <p:txBody>
          <a:bodyPr wrap="none" rtlCol="0">
            <a:spAutoFit/>
          </a:bodyPr>
          <a:lstStyle/>
          <a:p>
            <a:r>
              <a:rPr lang="en-US" sz="1600" dirty="0" smtClean="0"/>
              <a:t>Laser Heater</a:t>
            </a:r>
            <a:endParaRPr lang="en-US" sz="1600" dirty="0"/>
          </a:p>
        </p:txBody>
      </p:sp>
      <p:cxnSp>
        <p:nvCxnSpPr>
          <p:cNvPr id="17" name="Straight Connector 16"/>
          <p:cNvCxnSpPr/>
          <p:nvPr/>
        </p:nvCxnSpPr>
        <p:spPr>
          <a:xfrm>
            <a:off x="7848600" y="4876800"/>
            <a:ext cx="533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rot="16200000" flipV="1">
            <a:off x="7924800" y="4419600"/>
            <a:ext cx="838200" cy="76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8229600" y="5410200"/>
            <a:ext cx="533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rot="16200000" flipV="1">
            <a:off x="7924800" y="4572000"/>
            <a:ext cx="1447800"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609600"/>
          </a:xfrm>
        </p:spPr>
        <p:txBody>
          <a:bodyPr>
            <a:normAutofit fontScale="90000"/>
          </a:bodyPr>
          <a:lstStyle/>
          <a:p>
            <a:r>
              <a:rPr lang="en-US" dirty="0" smtClean="0"/>
              <a:t/>
            </a:r>
            <a:br>
              <a:rPr lang="en-US" dirty="0" smtClean="0"/>
            </a:br>
            <a:r>
              <a:rPr lang="en-US" dirty="0" err="1" smtClean="0"/>
              <a:t>Cryomodule</a:t>
            </a:r>
            <a:r>
              <a:rPr lang="en-US" dirty="0" smtClean="0"/>
              <a:t> Locations within </a:t>
            </a:r>
            <a:r>
              <a:rPr lang="en-US" dirty="0" err="1" smtClean="0"/>
              <a:t>Linac</a:t>
            </a:r>
            <a:endParaRPr lang="en-US" dirty="0"/>
          </a:p>
        </p:txBody>
      </p:sp>
      <p:pic>
        <p:nvPicPr>
          <p:cNvPr id="8" name="Picture 7"/>
          <p:cNvPicPr/>
          <p:nvPr/>
        </p:nvPicPr>
        <mc:AlternateContent>
          <mc:Choice xmlns:ma="http://schemas.microsoft.com/office/mac/drawingml/2008/main" Requires="ma">
            <p:blipFill>
              <a:blip r:embed="rId2"/>
              <a:srcRect/>
              <a:stretch>
                <a:fillRect/>
              </a:stretch>
            </p:blipFill>
          </mc:Choice>
          <mc:Fallback>
            <p:blipFill>
              <a:blip r:embed="rId3"/>
              <a:srcRect/>
              <a:stretch>
                <a:fillRect/>
              </a:stretch>
            </p:blipFill>
          </mc:Fallback>
        </mc:AlternateContent>
        <p:spPr bwMode="auto">
          <a:xfrm>
            <a:off x="2209800" y="990600"/>
            <a:ext cx="3429000" cy="5867400"/>
          </a:xfrm>
          <a:prstGeom prst="rect">
            <a:avLst/>
          </a:prstGeom>
          <a:noFill/>
          <a:ln w="9525">
            <a:noFill/>
            <a:miter lim="800000"/>
            <a:headEnd/>
            <a:tailEnd/>
          </a:ln>
        </p:spPr>
      </p:pic>
      <p:sp>
        <p:nvSpPr>
          <p:cNvPr id="9" name="TextBox 8"/>
          <p:cNvSpPr txBox="1"/>
          <p:nvPr/>
        </p:nvSpPr>
        <p:spPr>
          <a:xfrm>
            <a:off x="6172200" y="1143000"/>
            <a:ext cx="1600200" cy="369332"/>
          </a:xfrm>
          <a:prstGeom prst="rect">
            <a:avLst/>
          </a:prstGeom>
          <a:noFill/>
        </p:spPr>
        <p:txBody>
          <a:bodyPr wrap="square" rtlCol="0">
            <a:spAutoFit/>
          </a:bodyPr>
          <a:lstStyle/>
          <a:p>
            <a:r>
              <a:rPr lang="en-US" dirty="0" smtClean="0"/>
              <a:t>Laser Heater</a:t>
            </a:r>
            <a:endParaRPr lang="en-US" dirty="0"/>
          </a:p>
        </p:txBody>
      </p:sp>
      <p:sp>
        <p:nvSpPr>
          <p:cNvPr id="10" name="TextBox 9"/>
          <p:cNvSpPr txBox="1"/>
          <p:nvPr/>
        </p:nvSpPr>
        <p:spPr>
          <a:xfrm>
            <a:off x="0" y="1676400"/>
            <a:ext cx="2160117" cy="646331"/>
          </a:xfrm>
          <a:prstGeom prst="rect">
            <a:avLst/>
          </a:prstGeom>
          <a:noFill/>
        </p:spPr>
        <p:txBody>
          <a:bodyPr wrap="none" rtlCol="0">
            <a:spAutoFit/>
          </a:bodyPr>
          <a:lstStyle/>
          <a:p>
            <a:r>
              <a:rPr lang="en-US" dirty="0" smtClean="0"/>
              <a:t>Harmonic </a:t>
            </a:r>
            <a:r>
              <a:rPr lang="en-US" dirty="0" err="1" smtClean="0"/>
              <a:t>Linearizer</a:t>
            </a:r>
            <a:endParaRPr lang="en-US" dirty="0" smtClean="0"/>
          </a:p>
          <a:p>
            <a:r>
              <a:rPr lang="en-US" dirty="0" smtClean="0"/>
              <a:t>(3</a:t>
            </a:r>
            <a:r>
              <a:rPr lang="en-US" baseline="30000" dirty="0" smtClean="0"/>
              <a:t>rd</a:t>
            </a:r>
            <a:r>
              <a:rPr lang="en-US" dirty="0" smtClean="0"/>
              <a:t> Harmonic Cavity)</a:t>
            </a:r>
            <a:endParaRPr lang="en-US" dirty="0"/>
          </a:p>
        </p:txBody>
      </p:sp>
      <p:sp>
        <p:nvSpPr>
          <p:cNvPr id="11" name="TextBox 10"/>
          <p:cNvSpPr txBox="1"/>
          <p:nvPr/>
        </p:nvSpPr>
        <p:spPr>
          <a:xfrm>
            <a:off x="6248400" y="1828800"/>
            <a:ext cx="2118564" cy="369332"/>
          </a:xfrm>
          <a:prstGeom prst="rect">
            <a:avLst/>
          </a:prstGeom>
          <a:noFill/>
        </p:spPr>
        <p:txBody>
          <a:bodyPr wrap="none" rtlCol="0">
            <a:spAutoFit/>
          </a:bodyPr>
          <a:lstStyle/>
          <a:p>
            <a:r>
              <a:rPr lang="en-US" dirty="0" smtClean="0"/>
              <a:t>Bunch Compressor 1</a:t>
            </a:r>
            <a:endParaRPr lang="en-US" dirty="0"/>
          </a:p>
        </p:txBody>
      </p:sp>
      <p:sp>
        <p:nvSpPr>
          <p:cNvPr id="12" name="TextBox 11"/>
          <p:cNvSpPr txBox="1"/>
          <p:nvPr/>
        </p:nvSpPr>
        <p:spPr>
          <a:xfrm>
            <a:off x="6324600" y="3200400"/>
            <a:ext cx="2118564" cy="369332"/>
          </a:xfrm>
          <a:prstGeom prst="rect">
            <a:avLst/>
          </a:prstGeom>
          <a:noFill/>
        </p:spPr>
        <p:txBody>
          <a:bodyPr wrap="none" rtlCol="0">
            <a:spAutoFit/>
          </a:bodyPr>
          <a:lstStyle/>
          <a:p>
            <a:r>
              <a:rPr lang="en-US" dirty="0" smtClean="0"/>
              <a:t>Bunch Compressor 2</a:t>
            </a:r>
            <a:endParaRPr lang="en-US" dirty="0"/>
          </a:p>
        </p:txBody>
      </p:sp>
      <p:cxnSp>
        <p:nvCxnSpPr>
          <p:cNvPr id="14" name="Straight Arrow Connector 13"/>
          <p:cNvCxnSpPr>
            <a:stCxn id="12" idx="1"/>
          </p:cNvCxnSpPr>
          <p:nvPr/>
        </p:nvCxnSpPr>
        <p:spPr>
          <a:xfrm rot="10800000" flipV="1">
            <a:off x="5715000" y="3385066"/>
            <a:ext cx="609600" cy="4393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11" idx="1"/>
          </p:cNvCxnSpPr>
          <p:nvPr/>
        </p:nvCxnSpPr>
        <p:spPr>
          <a:xfrm rot="10800000">
            <a:off x="5715000" y="1981200"/>
            <a:ext cx="533400" cy="3226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9" idx="1"/>
          </p:cNvCxnSpPr>
          <p:nvPr/>
        </p:nvCxnSpPr>
        <p:spPr>
          <a:xfrm rot="10800000" flipV="1">
            <a:off x="5715000" y="1327666"/>
            <a:ext cx="457200" cy="4393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228600"/>
            <a:ext cx="7010400" cy="715962"/>
          </a:xfrm>
        </p:spPr>
        <p:txBody>
          <a:bodyPr>
            <a:noAutofit/>
          </a:bodyPr>
          <a:lstStyle/>
          <a:p>
            <a:r>
              <a:rPr lang="en-US" dirty="0" smtClean="0"/>
              <a:t>Tunnel Through Single Rock Formation</a:t>
            </a:r>
            <a:endParaRPr lang="en-US" dirty="0"/>
          </a:p>
        </p:txBody>
      </p:sp>
      <p:pic>
        <p:nvPicPr>
          <p:cNvPr id="2050" name="Picture 2"/>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 y="1704742"/>
            <a:ext cx="9067801" cy="3584739"/>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4" name="TextBox 3"/>
          <p:cNvSpPr txBox="1"/>
          <p:nvPr/>
        </p:nvSpPr>
        <p:spPr>
          <a:xfrm>
            <a:off x="2590800" y="3810000"/>
            <a:ext cx="1346154" cy="369332"/>
          </a:xfrm>
          <a:prstGeom prst="rect">
            <a:avLst/>
          </a:prstGeom>
          <a:noFill/>
        </p:spPr>
        <p:txBody>
          <a:bodyPr wrap="none" rtlCol="0">
            <a:spAutoFit/>
          </a:bodyPr>
          <a:lstStyle/>
          <a:p>
            <a:r>
              <a:rPr lang="en-US" dirty="0" err="1" smtClean="0"/>
              <a:t>Linac</a:t>
            </a:r>
            <a:r>
              <a:rPr lang="en-US" dirty="0" smtClean="0"/>
              <a:t> Tunnel</a:t>
            </a:r>
            <a:endParaRPr lang="en-US" dirty="0"/>
          </a:p>
        </p:txBody>
      </p:sp>
      <p:sp>
        <p:nvSpPr>
          <p:cNvPr id="6" name="TextBox 5"/>
          <p:cNvSpPr txBox="1"/>
          <p:nvPr/>
        </p:nvSpPr>
        <p:spPr>
          <a:xfrm>
            <a:off x="3962400" y="2057400"/>
            <a:ext cx="521334" cy="369332"/>
          </a:xfrm>
          <a:prstGeom prst="rect">
            <a:avLst/>
          </a:prstGeom>
          <a:noFill/>
        </p:spPr>
        <p:txBody>
          <a:bodyPr wrap="none" rtlCol="0">
            <a:spAutoFit/>
          </a:bodyPr>
          <a:lstStyle/>
          <a:p>
            <a:r>
              <a:rPr lang="en-US" dirty="0" smtClean="0"/>
              <a:t>ALS</a:t>
            </a:r>
            <a:endParaRPr lang="en-US" dirty="0"/>
          </a:p>
        </p:txBody>
      </p:sp>
      <p:sp>
        <p:nvSpPr>
          <p:cNvPr id="7" name="TextBox 6"/>
          <p:cNvSpPr txBox="1"/>
          <p:nvPr/>
        </p:nvSpPr>
        <p:spPr>
          <a:xfrm>
            <a:off x="1219200" y="5334000"/>
            <a:ext cx="6396252" cy="461665"/>
          </a:xfrm>
          <a:prstGeom prst="rect">
            <a:avLst/>
          </a:prstGeom>
          <a:noFill/>
        </p:spPr>
        <p:txBody>
          <a:bodyPr wrap="none" rtlCol="0">
            <a:spAutoFit/>
          </a:bodyPr>
          <a:lstStyle/>
          <a:p>
            <a:r>
              <a:rPr lang="en-US" sz="2400" dirty="0" smtClean="0"/>
              <a:t>Orinda Formation Removed, Tunnel Fully Exposed</a:t>
            </a:r>
            <a:endParaRPr lang="en-US" sz="24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504293208"/>
      </p:ext>
    </p:extLst>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dirty="0" smtClean="0"/>
              <a:t>Some Open Issues</a:t>
            </a:r>
            <a:endParaRPr lang="en-US" dirty="0"/>
          </a:p>
        </p:txBody>
      </p:sp>
      <p:sp>
        <p:nvSpPr>
          <p:cNvPr id="9" name="Content Placeholder 8"/>
          <p:cNvSpPr>
            <a:spLocks noGrp="1"/>
          </p:cNvSpPr>
          <p:nvPr>
            <p:ph idx="1"/>
          </p:nvPr>
        </p:nvSpPr>
        <p:spPr>
          <a:xfrm>
            <a:off x="457200" y="1295400"/>
            <a:ext cx="8229600" cy="4525963"/>
          </a:xfrm>
        </p:spPr>
        <p:txBody>
          <a:bodyPr>
            <a:normAutofit/>
          </a:bodyPr>
          <a:lstStyle/>
          <a:p>
            <a:r>
              <a:rPr lang="en-US" sz="2400" dirty="0" err="1" smtClean="0"/>
              <a:t>Linac</a:t>
            </a:r>
            <a:r>
              <a:rPr lang="en-US" sz="2400" dirty="0" smtClean="0"/>
              <a:t> Length</a:t>
            </a:r>
          </a:p>
          <a:p>
            <a:pPr lvl="1"/>
            <a:r>
              <a:rPr lang="en-US" sz="2000" dirty="0" smtClean="0"/>
              <a:t>HOM absorbers may be needed within </a:t>
            </a:r>
            <a:r>
              <a:rPr lang="en-US" sz="2000" dirty="0" err="1" smtClean="0"/>
              <a:t>cryomodules</a:t>
            </a:r>
            <a:r>
              <a:rPr lang="en-US" sz="2000" dirty="0" smtClean="0"/>
              <a:t>, adds length</a:t>
            </a:r>
          </a:p>
          <a:p>
            <a:pPr lvl="1"/>
            <a:r>
              <a:rPr lang="en-US" sz="2000" dirty="0" smtClean="0"/>
              <a:t>Accelerating gradient TBD, higher gradient reduces length</a:t>
            </a:r>
          </a:p>
          <a:p>
            <a:r>
              <a:rPr lang="en-US" sz="2400" dirty="0" err="1" smtClean="0"/>
              <a:t>Cryosystem</a:t>
            </a:r>
            <a:r>
              <a:rPr lang="en-US" sz="2400" dirty="0" smtClean="0"/>
              <a:t> size (He refrigerator and distribution)</a:t>
            </a:r>
          </a:p>
          <a:p>
            <a:pPr lvl="1"/>
            <a:r>
              <a:rPr lang="en-US" sz="2000" dirty="0" smtClean="0"/>
              <a:t>Helium Refrigerators for 2K  -  limit appears to be ~4.5MWe</a:t>
            </a:r>
          </a:p>
          <a:p>
            <a:pPr lvl="1"/>
            <a:r>
              <a:rPr lang="en-US" sz="2000" dirty="0" err="1" smtClean="0"/>
              <a:t>Effficiency</a:t>
            </a:r>
            <a:r>
              <a:rPr lang="en-US" sz="2000" dirty="0" smtClean="0"/>
              <a:t> increases with scale</a:t>
            </a:r>
          </a:p>
          <a:p>
            <a:pPr lvl="1"/>
            <a:r>
              <a:rPr lang="en-US" sz="2000" dirty="0" smtClean="0"/>
              <a:t>Cost doubles with number of refrigerators</a:t>
            </a:r>
          </a:p>
          <a:p>
            <a:r>
              <a:rPr lang="en-US" sz="2400" dirty="0" smtClean="0"/>
              <a:t>Spreader</a:t>
            </a:r>
          </a:p>
          <a:p>
            <a:pPr lvl="1"/>
            <a:r>
              <a:rPr lang="en-US" sz="2000" dirty="0" smtClean="0"/>
              <a:t>New kicker/septum design may reduce length</a:t>
            </a:r>
          </a:p>
          <a:p>
            <a:pPr lvl="1"/>
            <a:r>
              <a:rPr lang="en-US" sz="2000" dirty="0" smtClean="0"/>
              <a:t>Bend angle may have flexibility, allows better fit on Hill site</a:t>
            </a:r>
          </a:p>
          <a:p>
            <a:pPr lvl="2"/>
            <a:r>
              <a:rPr lang="en-US" sz="1600" dirty="0" smtClean="0"/>
              <a:t>30 deg bend preserved beam quality, 36 deg being evaluated.</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Rectangle 2"/>
          <p:cNvSpPr>
            <a:spLocks noGrp="1"/>
          </p:cNvSpPr>
          <p:nvPr>
            <p:ph type="title"/>
          </p:nvPr>
        </p:nvSpPr>
        <p:spPr/>
        <p:txBody>
          <a:bodyPr>
            <a:normAutofit fontScale="90000"/>
          </a:bodyPr>
          <a:lstStyle/>
          <a:p>
            <a:r>
              <a:rPr lang="en-US" dirty="0" smtClean="0"/>
              <a:t>Initial Conceptual NGLS </a:t>
            </a:r>
            <a:r>
              <a:rPr lang="en-US" dirty="0" err="1" smtClean="0"/>
              <a:t>Cryomodule</a:t>
            </a:r>
            <a:r>
              <a:rPr lang="en-US" dirty="0" smtClean="0"/>
              <a:t/>
            </a:r>
            <a:br>
              <a:rPr lang="en-US" dirty="0" smtClean="0"/>
            </a:br>
            <a:endParaRPr lang="en-US" dirty="0"/>
          </a:p>
        </p:txBody>
      </p:sp>
      <p:pic>
        <p:nvPicPr>
          <p:cNvPr id="4" name="Picture 3" descr="HybridCM2012.pdf"/>
          <p:cNvPicPr>
            <a:picLocks noChangeAspect="1"/>
          </p:cNvPicPr>
          <p:nvPr/>
        </p:nvPicPr>
        <mc:AlternateContent>
          <mc:Choice xmlns:ma="http://schemas.microsoft.com/office/mac/drawingml/2008/main" Requires="ma">
            <p:blipFill>
              <a:blip r:embed="rId2"/>
              <a:srcRect l="2121" t="28889" r="1717" b="30000"/>
              <a:stretch>
                <a:fillRect/>
              </a:stretch>
            </p:blipFill>
          </mc:Choice>
          <mc:Fallback>
            <p:blipFill>
              <a:blip r:embed="rId3"/>
              <a:srcRect l="2121" t="28889" r="1717" b="30000"/>
              <a:stretch>
                <a:fillRect/>
              </a:stretch>
            </p:blipFill>
          </mc:Fallback>
        </mc:AlternateContent>
        <p:spPr>
          <a:xfrm>
            <a:off x="148281" y="1447800"/>
            <a:ext cx="8995719" cy="29718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Rectangle 2"/>
          <p:cNvSpPr>
            <a:spLocks noGrp="1"/>
          </p:cNvSpPr>
          <p:nvPr>
            <p:ph type="title"/>
          </p:nvPr>
        </p:nvSpPr>
        <p:spPr/>
        <p:txBody>
          <a:bodyPr/>
          <a:lstStyle/>
          <a:p>
            <a:pPr eaLnBrk="1" hangingPunct="1"/>
            <a:r>
              <a:rPr lang="en-US" dirty="0" smtClean="0"/>
              <a:t>Background</a:t>
            </a:r>
            <a:endParaRPr lang="en-US" dirty="0"/>
          </a:p>
        </p:txBody>
      </p:sp>
      <p:sp>
        <p:nvSpPr>
          <p:cNvPr id="14339" name="Rectangle 3"/>
          <p:cNvSpPr>
            <a:spLocks noGrp="1"/>
          </p:cNvSpPr>
          <p:nvPr>
            <p:ph type="body" idx="1"/>
          </p:nvPr>
        </p:nvSpPr>
        <p:spPr>
          <a:xfrm>
            <a:off x="0" y="1066800"/>
            <a:ext cx="8788400" cy="5257800"/>
          </a:xfrm>
        </p:spPr>
        <p:txBody>
          <a:bodyPr/>
          <a:lstStyle/>
          <a:p>
            <a:pPr eaLnBrk="1" hangingPunct="1">
              <a:buFont typeface="Arial" charset="0"/>
              <a:buNone/>
            </a:pPr>
            <a:endParaRPr lang="en-US" sz="1600" dirty="0" smtClean="0"/>
          </a:p>
          <a:p>
            <a:pPr eaLnBrk="1" hangingPunct="1"/>
            <a:r>
              <a:rPr lang="en-US" dirty="0" err="1" smtClean="0"/>
              <a:t>Cryosystem</a:t>
            </a:r>
            <a:r>
              <a:rPr lang="en-US" dirty="0" smtClean="0"/>
              <a:t> and </a:t>
            </a:r>
            <a:r>
              <a:rPr lang="en-US" dirty="0" err="1" smtClean="0"/>
              <a:t>cryomodule</a:t>
            </a:r>
            <a:r>
              <a:rPr lang="en-US" dirty="0" smtClean="0"/>
              <a:t> systems combined are ~30% of the total machine cost.</a:t>
            </a:r>
          </a:p>
          <a:p>
            <a:pPr eaLnBrk="1" hangingPunct="1"/>
            <a:r>
              <a:rPr lang="en-US" dirty="0" smtClean="0"/>
              <a:t>The </a:t>
            </a:r>
            <a:r>
              <a:rPr lang="en-US" dirty="0" err="1" smtClean="0"/>
              <a:t>cryomodule</a:t>
            </a:r>
            <a:r>
              <a:rPr lang="en-US" dirty="0" smtClean="0"/>
              <a:t> design has a strong influence on conventional </a:t>
            </a:r>
            <a:r>
              <a:rPr lang="en-US" dirty="0" err="1" smtClean="0"/>
              <a:t>facilites</a:t>
            </a:r>
            <a:r>
              <a:rPr lang="en-US" dirty="0" smtClean="0"/>
              <a:t>.</a:t>
            </a:r>
          </a:p>
          <a:p>
            <a:pPr eaLnBrk="1" hangingPunct="1"/>
            <a:r>
              <a:rPr lang="en-US" dirty="0" err="1" smtClean="0"/>
              <a:t>Cryomodule</a:t>
            </a:r>
            <a:r>
              <a:rPr lang="en-US" dirty="0" smtClean="0"/>
              <a:t> acceleration energy, stability and reliability are key machine parameters.</a:t>
            </a:r>
          </a:p>
          <a:p>
            <a:pPr eaLnBrk="1" hangingPunct="1"/>
            <a:r>
              <a:rPr lang="en-US" dirty="0" err="1" smtClean="0"/>
              <a:t>Cryosystem</a:t>
            </a:r>
            <a:r>
              <a:rPr lang="en-US" dirty="0" smtClean="0"/>
              <a:t> and </a:t>
            </a:r>
            <a:r>
              <a:rPr lang="en-US" dirty="0" err="1" smtClean="0"/>
              <a:t>cryomodule</a:t>
            </a:r>
            <a:r>
              <a:rPr lang="en-US" dirty="0" smtClean="0"/>
              <a:t> systems are inseparable</a:t>
            </a:r>
          </a:p>
          <a:p>
            <a:pPr lvl="1" eaLnBrk="1" hangingPunct="1"/>
            <a:r>
              <a:rPr lang="en-US" sz="1800" dirty="0" smtClean="0">
                <a:solidFill>
                  <a:schemeClr val="accent2"/>
                </a:solidFill>
              </a:rPr>
              <a:t>Developments in one typically influence the design of the other.</a:t>
            </a:r>
          </a:p>
          <a:p>
            <a:pPr lvl="1" eaLnBrk="1" hangingPunct="1"/>
            <a:r>
              <a:rPr lang="en-US" sz="1800" dirty="0" smtClean="0">
                <a:solidFill>
                  <a:schemeClr val="accent2"/>
                </a:solidFill>
              </a:rPr>
              <a:t>Typically the </a:t>
            </a:r>
            <a:r>
              <a:rPr lang="en-US" sz="1800" dirty="0" err="1" smtClean="0">
                <a:solidFill>
                  <a:schemeClr val="accent2"/>
                </a:solidFill>
              </a:rPr>
              <a:t>cryomodule</a:t>
            </a:r>
            <a:r>
              <a:rPr lang="en-US" sz="1800" dirty="0" smtClean="0">
                <a:solidFill>
                  <a:schemeClr val="accent2"/>
                </a:solidFill>
              </a:rPr>
              <a:t> design drives the system optimization but CW acceleration my change the balance due to high energy consumption.</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NGLS Concept </a:t>
            </a:r>
            <a:r>
              <a:rPr lang="en-US" dirty="0" err="1" smtClean="0"/>
              <a:t>Cryomodule</a:t>
            </a:r>
            <a:r>
              <a:rPr lang="en-US" dirty="0" smtClean="0"/>
              <a:t>  </a:t>
            </a:r>
            <a:endParaRPr lang="en-US" dirty="0"/>
          </a:p>
        </p:txBody>
      </p:sp>
      <p:sp>
        <p:nvSpPr>
          <p:cNvPr id="3" name="Content Placeholder 2"/>
          <p:cNvSpPr>
            <a:spLocks noGrp="1"/>
          </p:cNvSpPr>
          <p:nvPr>
            <p:ph idx="1"/>
          </p:nvPr>
        </p:nvSpPr>
        <p:spPr>
          <a:xfrm>
            <a:off x="457200" y="2057400"/>
            <a:ext cx="8229600" cy="4068763"/>
          </a:xfrm>
        </p:spPr>
        <p:txBody>
          <a:bodyPr/>
          <a:lstStyle/>
          <a:p>
            <a:r>
              <a:rPr lang="en-US" dirty="0" err="1" smtClean="0"/>
              <a:t>Linac</a:t>
            </a:r>
            <a:r>
              <a:rPr lang="en-US" dirty="0" smtClean="0"/>
              <a:t> Composed of Independent </a:t>
            </a:r>
            <a:r>
              <a:rPr lang="en-US" dirty="0" err="1" smtClean="0"/>
              <a:t>Cryomodules</a:t>
            </a:r>
            <a:r>
              <a:rPr lang="en-US" dirty="0" smtClean="0"/>
              <a:t> (full segmentation)</a:t>
            </a:r>
          </a:p>
          <a:p>
            <a:r>
              <a:rPr lang="en-US" dirty="0" smtClean="0"/>
              <a:t>7 TESLA 9 Cell Cavities per </a:t>
            </a:r>
            <a:r>
              <a:rPr lang="en-US" dirty="0" smtClean="0"/>
              <a:t>CM</a:t>
            </a:r>
          </a:p>
          <a:p>
            <a:r>
              <a:rPr lang="en-US" dirty="0" smtClean="0"/>
              <a:t>No magnets within CM</a:t>
            </a:r>
            <a:endParaRPr lang="en-US" dirty="0" smtClean="0"/>
          </a:p>
          <a:p>
            <a:r>
              <a:rPr lang="en-US" dirty="0" err="1" smtClean="0"/>
              <a:t>Cryomodules</a:t>
            </a:r>
            <a:r>
              <a:rPr lang="en-US" dirty="0" smtClean="0"/>
              <a:t> length limited to about 12.5 meters for easy transport and installation</a:t>
            </a:r>
          </a:p>
          <a:p>
            <a:r>
              <a:rPr lang="en-US" dirty="0" smtClean="0"/>
              <a:t>Moderate Gradient, 14 – 16 MV/</a:t>
            </a:r>
            <a:r>
              <a:rPr lang="en-US" dirty="0" err="1" smtClean="0"/>
              <a:t>m</a:t>
            </a:r>
            <a:r>
              <a:rPr lang="en-US" dirty="0" smtClean="0"/>
              <a:t>  at 1.8 – 1.9K</a:t>
            </a:r>
          </a:p>
          <a:p>
            <a:r>
              <a:rPr lang="en-US" dirty="0" smtClean="0"/>
              <a:t>2.4 </a:t>
            </a:r>
            <a:r>
              <a:rPr lang="en-US" dirty="0" err="1" smtClean="0"/>
              <a:t>GeV</a:t>
            </a:r>
            <a:r>
              <a:rPr lang="en-US" dirty="0" smtClean="0"/>
              <a:t> from 27 </a:t>
            </a:r>
            <a:r>
              <a:rPr lang="en-US" dirty="0" err="1" smtClean="0"/>
              <a:t>CMs</a:t>
            </a:r>
            <a:r>
              <a:rPr lang="en-US" dirty="0" smtClean="0"/>
              <a:t> </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229600" cy="715962"/>
          </a:xfrm>
        </p:spPr>
        <p:txBody>
          <a:bodyPr/>
          <a:lstStyle/>
          <a:p>
            <a:r>
              <a:rPr lang="en-US" dirty="0" err="1" smtClean="0"/>
              <a:t>Cryomodule</a:t>
            </a:r>
            <a:r>
              <a:rPr lang="en-US" dirty="0" smtClean="0"/>
              <a:t> Heat Load and Power Required</a:t>
            </a:r>
            <a:endParaRPr lang="en-US" dirty="0"/>
          </a:p>
        </p:txBody>
      </p:sp>
      <p:pic>
        <p:nvPicPr>
          <p:cNvPr id="3" name="Picture 2" descr="Screen shot 2012-03-14 at 5.24.08 AM.png"/>
          <p:cNvPicPr>
            <a:picLocks noChangeAspect="1"/>
          </p:cNvPicPr>
          <p:nvPr/>
        </p:nvPicPr>
        <p:blipFill>
          <a:blip r:embed="rId2"/>
          <a:srcRect t="6628"/>
          <a:stretch>
            <a:fillRect/>
          </a:stretch>
        </p:blipFill>
        <p:spPr>
          <a:xfrm>
            <a:off x="0" y="990600"/>
            <a:ext cx="8534400" cy="58674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2"/>
          <p:cNvSpPr>
            <a:spLocks noGrp="1"/>
          </p:cNvSpPr>
          <p:nvPr>
            <p:ph type="title"/>
          </p:nvPr>
        </p:nvSpPr>
        <p:spPr/>
        <p:txBody>
          <a:bodyPr/>
          <a:lstStyle/>
          <a:p>
            <a:pPr eaLnBrk="1" hangingPunct="1"/>
            <a:r>
              <a:rPr lang="en-US" dirty="0" smtClean="0"/>
              <a:t>General Issues</a:t>
            </a:r>
          </a:p>
        </p:txBody>
      </p:sp>
      <p:sp>
        <p:nvSpPr>
          <p:cNvPr id="15363" name="Rectangle 3"/>
          <p:cNvSpPr>
            <a:spLocks noGrp="1"/>
          </p:cNvSpPr>
          <p:nvPr>
            <p:ph type="body" idx="1"/>
          </p:nvPr>
        </p:nvSpPr>
        <p:spPr>
          <a:xfrm>
            <a:off x="457200" y="1219200"/>
            <a:ext cx="8229600" cy="5181600"/>
          </a:xfrm>
        </p:spPr>
        <p:txBody>
          <a:bodyPr/>
          <a:lstStyle/>
          <a:p>
            <a:pPr eaLnBrk="1" hangingPunct="1"/>
            <a:r>
              <a:rPr lang="en-US" dirty="0"/>
              <a:t>Operating gradient (function of Q, effects </a:t>
            </a:r>
            <a:r>
              <a:rPr lang="en-US" dirty="0" err="1"/>
              <a:t>cryoplant</a:t>
            </a:r>
            <a:r>
              <a:rPr lang="en-US" dirty="0"/>
              <a:t> capacity, construction costs, reliability…)</a:t>
            </a:r>
          </a:p>
          <a:p>
            <a:pPr eaLnBrk="1" hangingPunct="1"/>
            <a:r>
              <a:rPr lang="en-US" dirty="0"/>
              <a:t>Operating temperature (effects Q, </a:t>
            </a:r>
            <a:r>
              <a:rPr lang="en-US" dirty="0" err="1"/>
              <a:t>cryoplant</a:t>
            </a:r>
            <a:r>
              <a:rPr lang="en-US" dirty="0"/>
              <a:t> and distribution costs)</a:t>
            </a:r>
          </a:p>
          <a:p>
            <a:pPr eaLnBrk="1" hangingPunct="1"/>
            <a:r>
              <a:rPr lang="en-US" dirty="0" err="1"/>
              <a:t>Cryomodule</a:t>
            </a:r>
            <a:r>
              <a:rPr lang="en-US" dirty="0"/>
              <a:t> segmentation (single vs. string) has implications on space utilization, transportation, installation, maintenance, machine reliability/availability.	</a:t>
            </a:r>
            <a:endParaRPr lang="en-US" dirty="0" smtClean="0"/>
          </a:p>
          <a:p>
            <a:pPr eaLnBrk="1" hangingPunct="1"/>
            <a:r>
              <a:rPr lang="en-US" dirty="0" smtClean="0"/>
              <a:t>Pressure </a:t>
            </a:r>
            <a:r>
              <a:rPr lang="en-US" dirty="0"/>
              <a:t>stabilization of helium baths in </a:t>
            </a:r>
            <a:r>
              <a:rPr lang="en-US" dirty="0" err="1"/>
              <a:t>CM’s</a:t>
            </a:r>
            <a:r>
              <a:rPr lang="en-US" dirty="0"/>
              <a:t> and optimization of controls for the cold compressors.</a:t>
            </a:r>
          </a:p>
          <a:p>
            <a:r>
              <a:rPr lang="en-US" dirty="0"/>
              <a:t>Real time monitoring of </a:t>
            </a:r>
            <a:r>
              <a:rPr lang="en-US" dirty="0" err="1"/>
              <a:t>cryomodule</a:t>
            </a:r>
            <a:r>
              <a:rPr lang="en-US" dirty="0"/>
              <a:t> performance</a:t>
            </a:r>
            <a:r>
              <a:rPr lang="en-US" dirty="0" smtClean="0"/>
              <a:t>. </a:t>
            </a:r>
          </a:p>
          <a:p>
            <a:r>
              <a:rPr lang="en-US" dirty="0" err="1" smtClean="0"/>
              <a:t>Cryomodule</a:t>
            </a:r>
            <a:r>
              <a:rPr lang="en-US" dirty="0" smtClean="0"/>
              <a:t> design (numerous variables and options)</a:t>
            </a:r>
          </a:p>
          <a:p>
            <a:pPr eaLnBrk="1" hangingPunct="1"/>
            <a:endParaRPr lang="en-US" dirty="0" smtClean="0"/>
          </a:p>
          <a:p>
            <a:pPr eaLnBrk="1" hangingPunct="1"/>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3"/>
          <p:cNvSpPr>
            <a:spLocks noGrp="1"/>
          </p:cNvSpPr>
          <p:nvPr>
            <p:ph type="body" idx="1"/>
          </p:nvPr>
        </p:nvSpPr>
        <p:spPr>
          <a:xfrm>
            <a:off x="152400" y="1219200"/>
            <a:ext cx="8788400" cy="5257800"/>
          </a:xfrm>
        </p:spPr>
        <p:txBody>
          <a:bodyPr/>
          <a:lstStyle/>
          <a:p>
            <a:pPr eaLnBrk="1" hangingPunct="1"/>
            <a:r>
              <a:rPr lang="en-US" sz="1800"/>
              <a:t>HOM power dissipation structures</a:t>
            </a:r>
          </a:p>
          <a:p>
            <a:pPr eaLnBrk="1" hangingPunct="1"/>
            <a:r>
              <a:rPr lang="en-US" sz="1800"/>
              <a:t>Number of cavities within a single module</a:t>
            </a:r>
          </a:p>
          <a:p>
            <a:pPr eaLnBrk="1" hangingPunct="1"/>
            <a:r>
              <a:rPr lang="en-US" sz="1800"/>
              <a:t>Shield temperature and arrangement</a:t>
            </a:r>
          </a:p>
          <a:p>
            <a:pPr eaLnBrk="1" hangingPunct="1"/>
            <a:r>
              <a:rPr lang="en-US" sz="1800"/>
              <a:t>Final cryogenic stage internal or external to module</a:t>
            </a:r>
          </a:p>
          <a:p>
            <a:pPr eaLnBrk="1" hangingPunct="1"/>
            <a:r>
              <a:rPr lang="en-US" sz="1800"/>
              <a:t>Cold vs. warm magnets</a:t>
            </a:r>
          </a:p>
          <a:p>
            <a:pPr eaLnBrk="1" hangingPunct="1"/>
            <a:r>
              <a:rPr lang="en-US" sz="1800"/>
              <a:t>Type of main power coupler (wave guide vs. coaxial)</a:t>
            </a:r>
          </a:p>
          <a:p>
            <a:pPr eaLnBrk="1" hangingPunct="1"/>
            <a:r>
              <a:rPr lang="en-US" sz="1800"/>
              <a:t>Nucleate boiling bubble suppression (pressurized cryostat) </a:t>
            </a:r>
          </a:p>
          <a:p>
            <a:pPr eaLnBrk="1" hangingPunct="1"/>
            <a:r>
              <a:rPr lang="en-US" sz="1800"/>
              <a:t>Tuner type and access</a:t>
            </a:r>
          </a:p>
          <a:p>
            <a:pPr eaLnBrk="1" hangingPunct="1"/>
            <a:r>
              <a:rPr lang="en-US" sz="1800"/>
              <a:t>Selection and sizing of cryogenic circuits.</a:t>
            </a:r>
          </a:p>
          <a:p>
            <a:pPr eaLnBrk="1" hangingPunct="1"/>
            <a:r>
              <a:rPr lang="en-US" sz="1800"/>
              <a:t>Minimization of acoustic noise.</a:t>
            </a:r>
          </a:p>
          <a:p>
            <a:pPr eaLnBrk="1" hangingPunct="1"/>
            <a:r>
              <a:rPr lang="en-US" sz="1800"/>
              <a:t>Compact warm to cold transitions.</a:t>
            </a:r>
          </a:p>
          <a:p>
            <a:pPr eaLnBrk="1" hangingPunct="1"/>
            <a:endParaRPr lang="en-US" sz="1800"/>
          </a:p>
        </p:txBody>
      </p:sp>
      <p:sp>
        <p:nvSpPr>
          <p:cNvPr id="16387" name="Rectangle 2"/>
          <p:cNvSpPr>
            <a:spLocks noGrp="1"/>
          </p:cNvSpPr>
          <p:nvPr>
            <p:ph type="title"/>
          </p:nvPr>
        </p:nvSpPr>
        <p:spPr/>
        <p:txBody>
          <a:bodyPr/>
          <a:lstStyle/>
          <a:p>
            <a:pPr eaLnBrk="1" hangingPunct="1"/>
            <a:r>
              <a:rPr lang="en-US"/>
              <a:t>Cryomodule Design Issues</a:t>
            </a:r>
          </a:p>
        </p:txBody>
      </p:sp>
      <p:pic>
        <p:nvPicPr>
          <p:cNvPr id="16388" name="Picture 4"/>
          <p:cNvPicPr>
            <a:picLocks noChangeAspect="1" noChangeArrowheads="1"/>
          </p:cNvPicPr>
          <p:nvPr/>
        </p:nvPicPr>
        <p:blipFill>
          <a:blip r:embed="rId2"/>
          <a:srcRect/>
          <a:stretch>
            <a:fillRect/>
          </a:stretch>
        </p:blipFill>
        <p:spPr bwMode="auto">
          <a:xfrm>
            <a:off x="5713413" y="3657600"/>
            <a:ext cx="3201987" cy="1909763"/>
          </a:xfrm>
          <a:prstGeom prst="rect">
            <a:avLst/>
          </a:prstGeom>
          <a:noFill/>
          <a:ln w="9525">
            <a:noFill/>
            <a:miter lim="800000"/>
            <a:headEnd/>
            <a:tailEnd/>
          </a:ln>
        </p:spPr>
      </p:pic>
      <p:sp>
        <p:nvSpPr>
          <p:cNvPr id="16389" name="Rectangle 5"/>
          <p:cNvSpPr>
            <a:spLocks noChangeArrowheads="1"/>
          </p:cNvSpPr>
          <p:nvPr/>
        </p:nvSpPr>
        <p:spPr bwMode="auto">
          <a:xfrm>
            <a:off x="6019800" y="3810000"/>
            <a:ext cx="2667000" cy="1828800"/>
          </a:xfrm>
          <a:prstGeom prst="rect">
            <a:avLst/>
          </a:prstGeom>
          <a:noFill/>
          <a:ln w="19050">
            <a:solidFill>
              <a:schemeClr val="tx2"/>
            </a:solidFill>
            <a:miter lim="800000"/>
            <a:headEnd/>
            <a:tailEnd/>
          </a:ln>
        </p:spPr>
        <p:txBody>
          <a:bodyPr wrap="none" anchor="ctr">
            <a:prstTxWarp prst="textNoShape">
              <a:avLst/>
            </a:prstTxWarp>
          </a:bodyPr>
          <a:lstStyle/>
          <a:p>
            <a:pPr algn="ctr"/>
            <a:endParaRPr lang="en-US">
              <a:solidFill>
                <a:schemeClr val="hlink"/>
              </a:solidFill>
            </a:endParaRPr>
          </a:p>
        </p:txBody>
      </p:sp>
      <p:sp>
        <p:nvSpPr>
          <p:cNvPr id="16390" name="Text Box 7"/>
          <p:cNvSpPr txBox="1">
            <a:spLocks noChangeArrowheads="1"/>
          </p:cNvSpPr>
          <p:nvPr/>
        </p:nvSpPr>
        <p:spPr bwMode="auto">
          <a:xfrm>
            <a:off x="6629400" y="5638800"/>
            <a:ext cx="1258888" cy="517525"/>
          </a:xfrm>
          <a:prstGeom prst="rect">
            <a:avLst/>
          </a:prstGeom>
          <a:noFill/>
          <a:ln w="9525">
            <a:noFill/>
            <a:miter lim="800000"/>
            <a:headEnd/>
            <a:tailEnd/>
          </a:ln>
        </p:spPr>
        <p:txBody>
          <a:bodyPr wrap="none">
            <a:prstTxWarp prst="textNoShape">
              <a:avLst/>
            </a:prstTxWarp>
            <a:spAutoFit/>
          </a:bodyPr>
          <a:lstStyle/>
          <a:p>
            <a:pPr algn="ctr"/>
            <a:r>
              <a:rPr lang="en-US" sz="1400">
                <a:solidFill>
                  <a:schemeClr val="hlink"/>
                </a:solidFill>
              </a:rPr>
              <a:t>Cornell HOM </a:t>
            </a:r>
          </a:p>
          <a:p>
            <a:pPr algn="ctr"/>
            <a:r>
              <a:rPr lang="en-US" sz="1400">
                <a:solidFill>
                  <a:schemeClr val="hlink"/>
                </a:solidFill>
              </a:rPr>
              <a:t>absorber</a:t>
            </a: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2"/>
          <p:cNvSpPr>
            <a:spLocks noGrp="1"/>
          </p:cNvSpPr>
          <p:nvPr>
            <p:ph type="title"/>
          </p:nvPr>
        </p:nvSpPr>
        <p:spPr/>
        <p:txBody>
          <a:bodyPr/>
          <a:lstStyle/>
          <a:p>
            <a:pPr eaLnBrk="1" hangingPunct="1"/>
            <a:r>
              <a:rPr lang="en-US"/>
              <a:t>R&amp;D vs. Design Studies</a:t>
            </a:r>
          </a:p>
        </p:txBody>
      </p:sp>
      <p:sp>
        <p:nvSpPr>
          <p:cNvPr id="17411" name="Rectangle 3"/>
          <p:cNvSpPr>
            <a:spLocks noGrp="1"/>
          </p:cNvSpPr>
          <p:nvPr>
            <p:ph type="body" idx="1"/>
          </p:nvPr>
        </p:nvSpPr>
        <p:spPr/>
        <p:txBody>
          <a:bodyPr/>
          <a:lstStyle/>
          <a:p>
            <a:pPr eaLnBrk="1" hangingPunct="1"/>
            <a:r>
              <a:rPr lang="en-US"/>
              <a:t>Most of the issues listed previously fall into the category of design studies, a subset require research effort to inform the design.</a:t>
            </a:r>
          </a:p>
          <a:p>
            <a:pPr eaLnBrk="1" hangingPunct="1"/>
            <a:r>
              <a:rPr lang="en-US"/>
              <a:t>Plan to use existing designs where possible.</a:t>
            </a:r>
          </a:p>
          <a:p>
            <a:pPr eaLnBrk="1" hangingPunct="1"/>
            <a:r>
              <a:rPr lang="en-US"/>
              <a:t>R&amp;D tasks typically require a facility that has a significant existing installed infrastructure.</a:t>
            </a:r>
          </a:p>
          <a:p>
            <a:pPr lvl="1" eaLnBrk="1" hangingPunct="1"/>
            <a:r>
              <a:rPr lang="en-US" sz="1800">
                <a:solidFill>
                  <a:schemeClr val="accent2"/>
                </a:solidFill>
              </a:rPr>
              <a:t>Helium cryoplant </a:t>
            </a:r>
          </a:p>
          <a:p>
            <a:pPr lvl="1" eaLnBrk="1" hangingPunct="1"/>
            <a:r>
              <a:rPr lang="en-US" sz="1800">
                <a:solidFill>
                  <a:schemeClr val="accent2"/>
                </a:solidFill>
              </a:rPr>
              <a:t>Test cryostats capable of single cavity tests</a:t>
            </a:r>
          </a:p>
          <a:p>
            <a:pPr lvl="1" eaLnBrk="1" hangingPunct="1"/>
            <a:r>
              <a:rPr lang="en-US" sz="1800">
                <a:solidFill>
                  <a:schemeClr val="accent2"/>
                </a:solidFill>
              </a:rPr>
              <a:t>RF measurement equipment</a:t>
            </a:r>
          </a:p>
          <a:p>
            <a:pPr lvl="1" eaLnBrk="1" hangingPunct="1"/>
            <a:r>
              <a:rPr lang="en-US" sz="1800">
                <a:solidFill>
                  <a:schemeClr val="accent2"/>
                </a:solidFill>
              </a:rPr>
              <a:t>RF power (in some cases)</a:t>
            </a:r>
          </a:p>
          <a:p>
            <a:pPr lvl="1" eaLnBrk="1" hangingPunct="1"/>
            <a:r>
              <a:rPr lang="en-US" sz="1800">
                <a:solidFill>
                  <a:schemeClr val="accent2"/>
                </a:solidFill>
              </a:rPr>
              <a:t>Temperature and pressure measurement systems adapted for cryogenic applications</a:t>
            </a:r>
          </a:p>
          <a:p>
            <a:pPr eaLnBrk="1" hangingPunct="1"/>
            <a:endParaRPr lang="en-US" sz="1800">
              <a:solidFill>
                <a:schemeClr val="accent2"/>
              </a:solidFill>
            </a:endParaRPr>
          </a:p>
          <a:p>
            <a:pPr eaLnBrk="1" hangingPunct="1"/>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2"/>
          <p:cNvSpPr>
            <a:spLocks noGrp="1"/>
          </p:cNvSpPr>
          <p:nvPr>
            <p:ph type="title"/>
          </p:nvPr>
        </p:nvSpPr>
        <p:spPr/>
        <p:txBody>
          <a:bodyPr/>
          <a:lstStyle/>
          <a:p>
            <a:pPr eaLnBrk="1" hangingPunct="1"/>
            <a:r>
              <a:rPr lang="en-US"/>
              <a:t>Cryomodule R&amp;D – Major issues</a:t>
            </a:r>
          </a:p>
        </p:txBody>
      </p:sp>
      <p:sp>
        <p:nvSpPr>
          <p:cNvPr id="18435" name="Rectangle 3"/>
          <p:cNvSpPr>
            <a:spLocks noGrp="1"/>
          </p:cNvSpPr>
          <p:nvPr>
            <p:ph type="body" idx="1"/>
          </p:nvPr>
        </p:nvSpPr>
        <p:spPr>
          <a:xfrm>
            <a:off x="457200" y="1295400"/>
            <a:ext cx="8229600" cy="5029200"/>
          </a:xfrm>
        </p:spPr>
        <p:txBody>
          <a:bodyPr/>
          <a:lstStyle/>
          <a:p>
            <a:pPr eaLnBrk="1" hangingPunct="1">
              <a:lnSpc>
                <a:spcPct val="90000"/>
              </a:lnSpc>
            </a:pPr>
            <a:r>
              <a:rPr lang="en-US" sz="1800" smtClean="0"/>
              <a:t>Cavity Q as a function of cavity processing at moderate gradient</a:t>
            </a:r>
          </a:p>
          <a:p>
            <a:pPr lvl="1" eaLnBrk="1" hangingPunct="1">
              <a:lnSpc>
                <a:spcPct val="90000"/>
              </a:lnSpc>
            </a:pPr>
            <a:r>
              <a:rPr lang="en-US" sz="1800" smtClean="0">
                <a:solidFill>
                  <a:schemeClr val="accent2"/>
                </a:solidFill>
              </a:rPr>
              <a:t>Possible improvements in surface processes (BCP, CBP, EP, heat treatment, HP rinse) and raw material processing (RRR, inclusions, large grain vs. fine grain, etc).</a:t>
            </a:r>
          </a:p>
          <a:p>
            <a:pPr lvl="1" eaLnBrk="1" hangingPunct="1">
              <a:lnSpc>
                <a:spcPct val="90000"/>
              </a:lnSpc>
            </a:pPr>
            <a:r>
              <a:rPr lang="en-US" sz="1800" smtClean="0">
                <a:solidFill>
                  <a:schemeClr val="accent2"/>
                </a:solidFill>
              </a:rPr>
              <a:t>Needed by CD1</a:t>
            </a:r>
          </a:p>
          <a:p>
            <a:pPr eaLnBrk="1" hangingPunct="1">
              <a:lnSpc>
                <a:spcPct val="90000"/>
              </a:lnSpc>
            </a:pPr>
            <a:r>
              <a:rPr lang="en-US" sz="1800" smtClean="0"/>
              <a:t>HOM power absorption structures</a:t>
            </a:r>
          </a:p>
          <a:p>
            <a:pPr lvl="1" eaLnBrk="1" hangingPunct="1">
              <a:lnSpc>
                <a:spcPct val="90000"/>
              </a:lnSpc>
            </a:pPr>
            <a:r>
              <a:rPr lang="en-US" sz="1800" smtClean="0">
                <a:solidFill>
                  <a:schemeClr val="accent2"/>
                </a:solidFill>
              </a:rPr>
              <a:t>Presently being studied by Cornell for ERL up to 10GHz</a:t>
            </a:r>
          </a:p>
          <a:p>
            <a:pPr lvl="1" eaLnBrk="1" hangingPunct="1">
              <a:lnSpc>
                <a:spcPct val="90000"/>
              </a:lnSpc>
            </a:pPr>
            <a:r>
              <a:rPr lang="en-US" sz="1800" smtClean="0">
                <a:solidFill>
                  <a:schemeClr val="accent2"/>
                </a:solidFill>
              </a:rPr>
              <a:t>Short pulses in the NGLS design generates HOM into the THz range.</a:t>
            </a:r>
          </a:p>
          <a:p>
            <a:pPr lvl="1" eaLnBrk="1" hangingPunct="1">
              <a:lnSpc>
                <a:spcPct val="90000"/>
              </a:lnSpc>
            </a:pPr>
            <a:r>
              <a:rPr lang="en-US" sz="1800" smtClean="0">
                <a:solidFill>
                  <a:schemeClr val="accent2"/>
                </a:solidFill>
              </a:rPr>
              <a:t>Needed by CD1</a:t>
            </a:r>
          </a:p>
          <a:p>
            <a:pPr eaLnBrk="1" hangingPunct="1">
              <a:lnSpc>
                <a:spcPct val="90000"/>
              </a:lnSpc>
            </a:pPr>
            <a:r>
              <a:rPr lang="en-US" sz="1800" smtClean="0"/>
              <a:t>Cavity Q as a function of acoustic noise (from localized nucleate flow bubble formation/collapse )</a:t>
            </a:r>
          </a:p>
          <a:p>
            <a:pPr lvl="1" eaLnBrk="1" hangingPunct="1">
              <a:lnSpc>
                <a:spcPct val="90000"/>
              </a:lnSpc>
            </a:pPr>
            <a:r>
              <a:rPr lang="en-US" sz="1800" smtClean="0">
                <a:solidFill>
                  <a:schemeClr val="accent2"/>
                </a:solidFill>
              </a:rPr>
              <a:t>Single cavity in test cryostat with heater and acoustic monitoring equip.</a:t>
            </a:r>
          </a:p>
          <a:p>
            <a:pPr lvl="1" eaLnBrk="1" hangingPunct="1">
              <a:lnSpc>
                <a:spcPct val="90000"/>
              </a:lnSpc>
            </a:pPr>
            <a:r>
              <a:rPr lang="en-US" sz="1800" smtClean="0">
                <a:solidFill>
                  <a:schemeClr val="accent2"/>
                </a:solidFill>
              </a:rPr>
              <a:t>Effects geometry of two-phase flow pipe, cryoline and cryoplant design.</a:t>
            </a:r>
          </a:p>
          <a:p>
            <a:pPr lvl="1" eaLnBrk="1" hangingPunct="1">
              <a:lnSpc>
                <a:spcPct val="90000"/>
              </a:lnSpc>
            </a:pPr>
            <a:r>
              <a:rPr lang="en-US" sz="1800" smtClean="0">
                <a:solidFill>
                  <a:schemeClr val="accent2"/>
                </a:solidFill>
              </a:rPr>
              <a:t>Needed by CD1 </a:t>
            </a:r>
          </a:p>
          <a:p>
            <a:pPr eaLnBrk="1" hangingPunct="1">
              <a:lnSpc>
                <a:spcPct val="90000"/>
              </a:lnSpc>
            </a:pPr>
            <a:endParaRPr lang="en-US" smtClean="0">
              <a:solidFill>
                <a:schemeClr val="accent2"/>
              </a:solidFill>
            </a:endParaRPr>
          </a:p>
          <a:p>
            <a:pPr lvl="1" eaLnBrk="1" hangingPunct="1">
              <a:lnSpc>
                <a:spcPct val="90000"/>
              </a:lnSpc>
            </a:pPr>
            <a:endParaRPr lang="en-US" sz="1800" smtClean="0">
              <a:solidFill>
                <a:schemeClr val="accent2"/>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2"/>
          <p:cNvSpPr>
            <a:spLocks noGrp="1"/>
          </p:cNvSpPr>
          <p:nvPr>
            <p:ph type="title"/>
          </p:nvPr>
        </p:nvSpPr>
        <p:spPr/>
        <p:txBody>
          <a:bodyPr>
            <a:normAutofit fontScale="90000"/>
          </a:bodyPr>
          <a:lstStyle/>
          <a:p>
            <a:pPr eaLnBrk="1" hangingPunct="1"/>
            <a:r>
              <a:rPr lang="en-US"/>
              <a:t>Cryomodule R&amp;D – Technically significant</a:t>
            </a:r>
          </a:p>
        </p:txBody>
      </p:sp>
      <p:sp>
        <p:nvSpPr>
          <p:cNvPr id="19459" name="Rectangle 3"/>
          <p:cNvSpPr>
            <a:spLocks noGrp="1"/>
          </p:cNvSpPr>
          <p:nvPr>
            <p:ph type="body" idx="1"/>
          </p:nvPr>
        </p:nvSpPr>
        <p:spPr/>
        <p:txBody>
          <a:bodyPr/>
          <a:lstStyle/>
          <a:p>
            <a:pPr eaLnBrk="1" hangingPunct="1"/>
            <a:r>
              <a:rPr lang="en-US" dirty="0"/>
              <a:t>“In module” heat exchanger assembly</a:t>
            </a:r>
            <a:r>
              <a:rPr lang="en-US" sz="2400" dirty="0"/>
              <a:t>.</a:t>
            </a:r>
          </a:p>
          <a:p>
            <a:pPr lvl="1" eaLnBrk="1" hangingPunct="1"/>
            <a:r>
              <a:rPr lang="en-US" sz="1800" dirty="0">
                <a:solidFill>
                  <a:schemeClr val="accent2"/>
                </a:solidFill>
              </a:rPr>
              <a:t>Validate concept via design study by CD1</a:t>
            </a:r>
          </a:p>
          <a:p>
            <a:pPr lvl="1" eaLnBrk="1" hangingPunct="1"/>
            <a:r>
              <a:rPr lang="en-US" sz="1800" dirty="0">
                <a:solidFill>
                  <a:schemeClr val="accent2"/>
                </a:solidFill>
              </a:rPr>
              <a:t>Cold test of heat exchanger in prototype cryostat required</a:t>
            </a:r>
          </a:p>
          <a:p>
            <a:pPr lvl="1" eaLnBrk="1" hangingPunct="1"/>
            <a:r>
              <a:rPr lang="en-US" sz="1800" dirty="0">
                <a:solidFill>
                  <a:schemeClr val="accent2"/>
                </a:solidFill>
              </a:rPr>
              <a:t>Needed by CD2</a:t>
            </a:r>
          </a:p>
          <a:p>
            <a:pPr eaLnBrk="1" hangingPunct="1"/>
            <a:r>
              <a:rPr lang="en-US" dirty="0"/>
              <a:t>Tuner motor, 80K option.</a:t>
            </a:r>
          </a:p>
          <a:p>
            <a:pPr lvl="1" eaLnBrk="1" hangingPunct="1"/>
            <a:r>
              <a:rPr lang="en-US" sz="1800" dirty="0">
                <a:solidFill>
                  <a:schemeClr val="accent2"/>
                </a:solidFill>
              </a:rPr>
              <a:t>Bench test with thermal shock capability</a:t>
            </a:r>
          </a:p>
          <a:p>
            <a:pPr lvl="1" eaLnBrk="1" hangingPunct="1"/>
            <a:r>
              <a:rPr lang="en-US" sz="1800" dirty="0">
                <a:solidFill>
                  <a:schemeClr val="accent2"/>
                </a:solidFill>
              </a:rPr>
              <a:t>Preliminary warm vs. cold down select by CD2</a:t>
            </a:r>
          </a:p>
          <a:p>
            <a:pPr lvl="1" eaLnBrk="1" hangingPunct="1"/>
            <a:r>
              <a:rPr lang="en-US" sz="1800" dirty="0">
                <a:solidFill>
                  <a:schemeClr val="accent2"/>
                </a:solidFill>
              </a:rPr>
              <a:t>Cold option prototype validated by CD3</a:t>
            </a:r>
          </a:p>
          <a:p>
            <a:pPr eaLnBrk="1" hangingPunct="1"/>
            <a:endParaRPr lang="en-US" sz="1800" dirty="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228600"/>
            <a:ext cx="7086600" cy="715962"/>
          </a:xfrm>
        </p:spPr>
        <p:txBody>
          <a:bodyPr>
            <a:normAutofit/>
          </a:bodyPr>
          <a:lstStyle/>
          <a:p>
            <a:r>
              <a:rPr lang="en-US" dirty="0" smtClean="0"/>
              <a:t>NGLS Viewed From </a:t>
            </a:r>
            <a:r>
              <a:rPr lang="en-US" dirty="0" err="1" smtClean="0"/>
              <a:t>Bevatron</a:t>
            </a:r>
            <a:r>
              <a:rPr lang="en-US" dirty="0" smtClean="0"/>
              <a:t> Flat</a:t>
            </a:r>
            <a:endParaRPr lang="en-US" dirty="0"/>
          </a:p>
        </p:txBody>
      </p:sp>
      <p:pic>
        <p:nvPicPr>
          <p:cNvPr id="3074" name="Picture 2"/>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1478"/>
          <a:stretch>
            <a:fillRect/>
          </a:stretch>
        </p:blipFill>
        <p:spPr bwMode="auto">
          <a:xfrm>
            <a:off x="0" y="953304"/>
            <a:ext cx="9144000" cy="5904696"/>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4" name="TextBox 3"/>
          <p:cNvSpPr txBox="1"/>
          <p:nvPr/>
        </p:nvSpPr>
        <p:spPr>
          <a:xfrm>
            <a:off x="3505200" y="1066800"/>
            <a:ext cx="1849860" cy="646331"/>
          </a:xfrm>
          <a:prstGeom prst="rect">
            <a:avLst/>
          </a:prstGeom>
          <a:noFill/>
        </p:spPr>
        <p:txBody>
          <a:bodyPr wrap="none" rtlCol="0">
            <a:spAutoFit/>
          </a:bodyPr>
          <a:lstStyle/>
          <a:p>
            <a:r>
              <a:rPr lang="en-US" dirty="0" smtClean="0"/>
              <a:t>Chicken Barn</a:t>
            </a:r>
          </a:p>
          <a:p>
            <a:r>
              <a:rPr lang="en-US" dirty="0" smtClean="0"/>
              <a:t>(Excavation Shaft)</a:t>
            </a:r>
            <a:endParaRPr lang="en-US" dirty="0"/>
          </a:p>
        </p:txBody>
      </p:sp>
      <p:sp>
        <p:nvSpPr>
          <p:cNvPr id="5" name="TextBox 4"/>
          <p:cNvSpPr txBox="1"/>
          <p:nvPr/>
        </p:nvSpPr>
        <p:spPr>
          <a:xfrm>
            <a:off x="2819400" y="6488668"/>
            <a:ext cx="1981200" cy="369332"/>
          </a:xfrm>
          <a:prstGeom prst="rect">
            <a:avLst/>
          </a:prstGeom>
          <a:noFill/>
        </p:spPr>
        <p:txBody>
          <a:bodyPr wrap="square" rtlCol="0">
            <a:spAutoFit/>
          </a:bodyPr>
          <a:lstStyle/>
          <a:p>
            <a:r>
              <a:rPr lang="en-US" dirty="0" err="1" smtClean="0"/>
              <a:t>Bevatron</a:t>
            </a:r>
            <a:r>
              <a:rPr lang="en-US" dirty="0" smtClean="0"/>
              <a:t> Flat</a:t>
            </a:r>
            <a:endParaRPr lang="en-US" dirty="0"/>
          </a:p>
        </p:txBody>
      </p:sp>
      <p:sp>
        <p:nvSpPr>
          <p:cNvPr id="6" name="TextBox 5"/>
          <p:cNvSpPr txBox="1"/>
          <p:nvPr/>
        </p:nvSpPr>
        <p:spPr>
          <a:xfrm>
            <a:off x="1447800" y="2133600"/>
            <a:ext cx="1346154" cy="369332"/>
          </a:xfrm>
          <a:prstGeom prst="rect">
            <a:avLst/>
          </a:prstGeom>
          <a:noFill/>
        </p:spPr>
        <p:txBody>
          <a:bodyPr wrap="none" rtlCol="0">
            <a:spAutoFit/>
          </a:bodyPr>
          <a:lstStyle/>
          <a:p>
            <a:r>
              <a:rPr lang="en-US" dirty="0" err="1" smtClean="0"/>
              <a:t>Linac</a:t>
            </a:r>
            <a:r>
              <a:rPr lang="en-US" dirty="0" smtClean="0"/>
              <a:t> Tunnel</a:t>
            </a:r>
            <a:endParaRPr lang="en-US" dirty="0"/>
          </a:p>
        </p:txBody>
      </p:sp>
      <p:sp>
        <p:nvSpPr>
          <p:cNvPr id="7" name="TextBox 6"/>
          <p:cNvSpPr txBox="1"/>
          <p:nvPr/>
        </p:nvSpPr>
        <p:spPr>
          <a:xfrm>
            <a:off x="5257800" y="4572000"/>
            <a:ext cx="1732077" cy="369332"/>
          </a:xfrm>
          <a:prstGeom prst="rect">
            <a:avLst/>
          </a:prstGeom>
          <a:noFill/>
        </p:spPr>
        <p:txBody>
          <a:bodyPr wrap="none" rtlCol="0">
            <a:spAutoFit/>
          </a:bodyPr>
          <a:lstStyle/>
          <a:p>
            <a:r>
              <a:rPr lang="en-US" dirty="0" smtClean="0"/>
              <a:t>Spreader Cavern</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77280619"/>
      </p:ext>
    </p:extLst>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5" name="TextBox 4"/>
          <p:cNvSpPr txBox="1"/>
          <p:nvPr/>
        </p:nvSpPr>
        <p:spPr>
          <a:xfrm>
            <a:off x="228600" y="1447800"/>
            <a:ext cx="8635697" cy="3416320"/>
          </a:xfrm>
          <a:prstGeom prst="rect">
            <a:avLst/>
          </a:prstGeom>
        </p:spPr>
        <p:style>
          <a:lnRef idx="1">
            <a:schemeClr val="accent4"/>
          </a:lnRef>
          <a:fillRef idx="3">
            <a:schemeClr val="accent4"/>
          </a:fillRef>
          <a:effectRef idx="2">
            <a:schemeClr val="accent4"/>
          </a:effectRef>
          <a:fontRef idx="minor">
            <a:schemeClr val="lt1"/>
          </a:fontRef>
        </p:style>
        <p:txBody>
          <a:bodyPr wrap="none" rtlCol="0">
            <a:spAutoFit/>
          </a:bodyPr>
          <a:lstStyle/>
          <a:p>
            <a:r>
              <a:rPr lang="en-US" dirty="0" smtClean="0"/>
              <a:t>NGLS Layout takes advantage of LBNL Hill features:</a:t>
            </a:r>
          </a:p>
          <a:p>
            <a:pPr marL="292100">
              <a:buFont typeface="Arial"/>
              <a:buChar char="•"/>
              <a:tabLst>
                <a:tab pos="1092200" algn="l"/>
              </a:tabLst>
            </a:pPr>
            <a:r>
              <a:rPr lang="en-US" dirty="0" smtClean="0"/>
              <a:t>Experimental Hall is on grade</a:t>
            </a:r>
          </a:p>
          <a:p>
            <a:pPr marL="292100">
              <a:buFont typeface="Arial"/>
              <a:buChar char="•"/>
              <a:tabLst>
                <a:tab pos="1092200" algn="l"/>
              </a:tabLst>
            </a:pPr>
            <a:r>
              <a:rPr lang="en-US" dirty="0" err="1" smtClean="0"/>
              <a:t>Linac</a:t>
            </a:r>
            <a:r>
              <a:rPr lang="en-US" dirty="0" smtClean="0"/>
              <a:t> is buried under hill (natural radiation shielding)</a:t>
            </a:r>
          </a:p>
          <a:p>
            <a:pPr marL="292100">
              <a:buFont typeface="Arial"/>
              <a:buChar char="•"/>
              <a:tabLst>
                <a:tab pos="1092200" algn="l"/>
              </a:tabLst>
            </a:pPr>
            <a:r>
              <a:rPr lang="en-US" dirty="0" smtClean="0"/>
              <a:t>Utilizes recently cleared </a:t>
            </a:r>
            <a:r>
              <a:rPr lang="en-US" dirty="0" err="1" smtClean="0"/>
              <a:t>Bevatron</a:t>
            </a:r>
            <a:r>
              <a:rPr lang="en-US" dirty="0" smtClean="0"/>
              <a:t> flat, the largest level spot at LBNL.</a:t>
            </a:r>
          </a:p>
          <a:p>
            <a:pPr marL="292100">
              <a:buFont typeface="Arial"/>
              <a:buChar char="•"/>
              <a:tabLst>
                <a:tab pos="1092200" algn="l"/>
              </a:tabLst>
            </a:pPr>
            <a:r>
              <a:rPr lang="en-US" dirty="0" smtClean="0"/>
              <a:t>NGLS fits the </a:t>
            </a:r>
            <a:r>
              <a:rPr lang="en-US" dirty="0" err="1" smtClean="0"/>
              <a:t>Bevatron</a:t>
            </a:r>
            <a:r>
              <a:rPr lang="en-US" dirty="0" smtClean="0"/>
              <a:t> flat without reliance on improvements in </a:t>
            </a:r>
            <a:r>
              <a:rPr lang="en-US" dirty="0" err="1" smtClean="0"/>
              <a:t>undulator</a:t>
            </a:r>
            <a:r>
              <a:rPr lang="en-US" dirty="0" smtClean="0"/>
              <a:t> technology. </a:t>
            </a:r>
          </a:p>
          <a:p>
            <a:pPr marL="292100">
              <a:buFont typeface="Arial"/>
              <a:buChar char="•"/>
              <a:tabLst>
                <a:tab pos="1092200" algn="l"/>
              </a:tabLst>
            </a:pPr>
            <a:r>
              <a:rPr lang="en-US" dirty="0" smtClean="0"/>
              <a:t>The </a:t>
            </a:r>
            <a:r>
              <a:rPr lang="en-US" dirty="0" err="1" smtClean="0"/>
              <a:t>Linac</a:t>
            </a:r>
            <a:r>
              <a:rPr lang="en-US" dirty="0" smtClean="0"/>
              <a:t> tunnel has room for future extension.</a:t>
            </a:r>
          </a:p>
          <a:p>
            <a:endParaRPr lang="en-US" dirty="0" smtClean="0"/>
          </a:p>
          <a:p>
            <a:r>
              <a:rPr lang="en-US" dirty="0" smtClean="0"/>
              <a:t>NGLS </a:t>
            </a:r>
            <a:r>
              <a:rPr lang="en-US" dirty="0" err="1" smtClean="0"/>
              <a:t>Cryomodules</a:t>
            </a:r>
            <a:r>
              <a:rPr lang="en-US" dirty="0" smtClean="0"/>
              <a:t> exist only in conceptual form</a:t>
            </a:r>
          </a:p>
          <a:p>
            <a:pPr marL="292100">
              <a:buFont typeface="Arial"/>
              <a:buChar char="•"/>
            </a:pPr>
            <a:r>
              <a:rPr lang="en-US" dirty="0" smtClean="0"/>
              <a:t>No existing </a:t>
            </a:r>
            <a:r>
              <a:rPr lang="en-US" dirty="0" err="1" smtClean="0"/>
              <a:t>cryomodule</a:t>
            </a:r>
            <a:r>
              <a:rPr lang="en-US" dirty="0" smtClean="0"/>
              <a:t> is a perfect fit for NGLS</a:t>
            </a:r>
          </a:p>
          <a:p>
            <a:pPr marL="292100">
              <a:buFont typeface="Arial"/>
              <a:buChar char="•"/>
            </a:pPr>
            <a:r>
              <a:rPr lang="en-US" dirty="0" smtClean="0"/>
              <a:t>Dynamic heat loads have a major impact on the global optimization of NGLS</a:t>
            </a:r>
          </a:p>
          <a:p>
            <a:pPr marL="292100">
              <a:buFont typeface="Arial"/>
              <a:buChar char="•"/>
            </a:pPr>
            <a:r>
              <a:rPr lang="en-US" dirty="0" smtClean="0"/>
              <a:t>Major questions regarding the </a:t>
            </a:r>
            <a:r>
              <a:rPr lang="en-US" dirty="0" err="1" smtClean="0"/>
              <a:t>cryomodule</a:t>
            </a:r>
            <a:r>
              <a:rPr lang="en-US" dirty="0" smtClean="0"/>
              <a:t> design are yet to be answered</a:t>
            </a:r>
          </a:p>
          <a:p>
            <a:pPr marL="292100">
              <a:buFont typeface="Arial"/>
              <a:buChar char="•"/>
            </a:pPr>
            <a:r>
              <a:rPr lang="en-US" dirty="0" smtClean="0"/>
              <a:t>Where possible the CM design will leverage existing knowledge and expertise.</a:t>
            </a:r>
          </a:p>
          <a:p>
            <a:pPr marL="292100"/>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Buildings on </a:t>
            </a:r>
            <a:r>
              <a:rPr lang="en-US" dirty="0" err="1" smtClean="0"/>
              <a:t>Bevatron</a:t>
            </a:r>
            <a:r>
              <a:rPr lang="en-US" dirty="0" smtClean="0"/>
              <a:t> Flat</a:t>
            </a:r>
            <a:endParaRPr lang="en-US" dirty="0"/>
          </a:p>
        </p:txBody>
      </p:sp>
      <p:pic>
        <p:nvPicPr>
          <p:cNvPr id="4098" name="Picture 2"/>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447800" y="1094860"/>
            <a:ext cx="6991350" cy="5763140"/>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4" name="TextBox 3"/>
          <p:cNvSpPr txBox="1"/>
          <p:nvPr/>
        </p:nvSpPr>
        <p:spPr>
          <a:xfrm>
            <a:off x="1219200" y="1676400"/>
            <a:ext cx="3589219" cy="369332"/>
          </a:xfrm>
          <a:prstGeom prst="rect">
            <a:avLst/>
          </a:prstGeom>
          <a:noFill/>
        </p:spPr>
        <p:txBody>
          <a:bodyPr wrap="none" rtlCol="0">
            <a:spAutoFit/>
          </a:bodyPr>
          <a:lstStyle/>
          <a:p>
            <a:r>
              <a:rPr lang="en-US" dirty="0" err="1" smtClean="0"/>
              <a:t>Cryomodule</a:t>
            </a:r>
            <a:r>
              <a:rPr lang="en-US" dirty="0" smtClean="0"/>
              <a:t> Acceptance Test Facility</a:t>
            </a:r>
            <a:endParaRPr lang="en-US" dirty="0"/>
          </a:p>
        </p:txBody>
      </p:sp>
      <p:sp>
        <p:nvSpPr>
          <p:cNvPr id="5" name="TextBox 4"/>
          <p:cNvSpPr txBox="1"/>
          <p:nvPr/>
        </p:nvSpPr>
        <p:spPr>
          <a:xfrm>
            <a:off x="2133600" y="2438400"/>
            <a:ext cx="1801395" cy="369332"/>
          </a:xfrm>
          <a:prstGeom prst="rect">
            <a:avLst/>
          </a:prstGeom>
          <a:noFill/>
        </p:spPr>
        <p:txBody>
          <a:bodyPr wrap="none" rtlCol="0">
            <a:spAutoFit/>
          </a:bodyPr>
          <a:lstStyle/>
          <a:p>
            <a:r>
              <a:rPr lang="en-US" dirty="0" smtClean="0"/>
              <a:t>Electrical Utilities</a:t>
            </a:r>
            <a:endParaRPr lang="en-US" dirty="0"/>
          </a:p>
        </p:txBody>
      </p:sp>
      <p:sp>
        <p:nvSpPr>
          <p:cNvPr id="6" name="TextBox 5"/>
          <p:cNvSpPr txBox="1"/>
          <p:nvPr/>
        </p:nvSpPr>
        <p:spPr>
          <a:xfrm>
            <a:off x="533400" y="3962400"/>
            <a:ext cx="1259818" cy="646331"/>
          </a:xfrm>
          <a:prstGeom prst="rect">
            <a:avLst/>
          </a:prstGeom>
          <a:noFill/>
        </p:spPr>
        <p:txBody>
          <a:bodyPr wrap="none" rtlCol="0">
            <a:spAutoFit/>
          </a:bodyPr>
          <a:lstStyle/>
          <a:p>
            <a:r>
              <a:rPr lang="en-US" dirty="0" smtClean="0"/>
              <a:t>Mechanical </a:t>
            </a:r>
          </a:p>
          <a:p>
            <a:r>
              <a:rPr lang="en-US" dirty="0" smtClean="0"/>
              <a:t>Utilities</a:t>
            </a:r>
            <a:endParaRPr lang="en-US" dirty="0"/>
          </a:p>
        </p:txBody>
      </p:sp>
      <p:sp>
        <p:nvSpPr>
          <p:cNvPr id="7" name="TextBox 6"/>
          <p:cNvSpPr txBox="1"/>
          <p:nvPr/>
        </p:nvSpPr>
        <p:spPr>
          <a:xfrm>
            <a:off x="2819400" y="4038600"/>
            <a:ext cx="1423361" cy="646331"/>
          </a:xfrm>
          <a:prstGeom prst="rect">
            <a:avLst/>
          </a:prstGeom>
          <a:noFill/>
        </p:spPr>
        <p:txBody>
          <a:bodyPr wrap="none" rtlCol="0">
            <a:spAutoFit/>
          </a:bodyPr>
          <a:lstStyle/>
          <a:p>
            <a:pPr algn="ctr"/>
            <a:r>
              <a:rPr lang="en-US" dirty="0" smtClean="0"/>
              <a:t>Experimental</a:t>
            </a:r>
          </a:p>
          <a:p>
            <a:pPr algn="ctr"/>
            <a:r>
              <a:rPr lang="en-US" dirty="0" smtClean="0"/>
              <a:t>Hall</a:t>
            </a:r>
            <a:endParaRPr lang="en-US" dirty="0"/>
          </a:p>
        </p:txBody>
      </p:sp>
      <p:sp>
        <p:nvSpPr>
          <p:cNvPr id="8" name="TextBox 7"/>
          <p:cNvSpPr txBox="1"/>
          <p:nvPr/>
        </p:nvSpPr>
        <p:spPr>
          <a:xfrm>
            <a:off x="4953000" y="2286000"/>
            <a:ext cx="2056122" cy="646331"/>
          </a:xfrm>
          <a:prstGeom prst="rect">
            <a:avLst/>
          </a:prstGeom>
          <a:noFill/>
        </p:spPr>
        <p:txBody>
          <a:bodyPr wrap="none" rtlCol="0">
            <a:spAutoFit/>
          </a:bodyPr>
          <a:lstStyle/>
          <a:p>
            <a:r>
              <a:rPr lang="en-US" dirty="0" smtClean="0"/>
              <a:t>Earth Cover</a:t>
            </a:r>
          </a:p>
          <a:p>
            <a:r>
              <a:rPr lang="en-US" dirty="0" smtClean="0"/>
              <a:t>(radiation shielding)</a:t>
            </a:r>
            <a:endParaRPr lang="en-US" dirty="0"/>
          </a:p>
        </p:txBody>
      </p:sp>
      <p:sp>
        <p:nvSpPr>
          <p:cNvPr id="9" name="TextBox 8"/>
          <p:cNvSpPr txBox="1"/>
          <p:nvPr/>
        </p:nvSpPr>
        <p:spPr>
          <a:xfrm>
            <a:off x="4724400" y="4495800"/>
            <a:ext cx="1371600" cy="646331"/>
          </a:xfrm>
          <a:prstGeom prst="rect">
            <a:avLst/>
          </a:prstGeom>
          <a:noFill/>
        </p:spPr>
        <p:txBody>
          <a:bodyPr wrap="square" rtlCol="0">
            <a:spAutoFit/>
          </a:bodyPr>
          <a:lstStyle/>
          <a:p>
            <a:r>
              <a:rPr lang="en-US" dirty="0" smtClean="0"/>
              <a:t>BLOC</a:t>
            </a:r>
          </a:p>
          <a:p>
            <a:r>
              <a:rPr lang="en-US" dirty="0" smtClean="0"/>
              <a:t>Office Space</a:t>
            </a:r>
            <a:endParaRPr lang="en-US" dirty="0"/>
          </a:p>
        </p:txBody>
      </p:sp>
      <p:sp>
        <p:nvSpPr>
          <p:cNvPr id="10" name="TextBox 9"/>
          <p:cNvSpPr txBox="1"/>
          <p:nvPr/>
        </p:nvSpPr>
        <p:spPr>
          <a:xfrm>
            <a:off x="6705600" y="3657600"/>
            <a:ext cx="1263086" cy="369332"/>
          </a:xfrm>
          <a:prstGeom prst="rect">
            <a:avLst/>
          </a:prstGeom>
          <a:noFill/>
        </p:spPr>
        <p:txBody>
          <a:bodyPr wrap="none" rtlCol="0">
            <a:spAutoFit/>
          </a:bodyPr>
          <a:lstStyle/>
          <a:p>
            <a:r>
              <a:rPr lang="en-US" dirty="0" err="1" smtClean="0"/>
              <a:t>Cryosystem</a:t>
            </a:r>
            <a:endParaRPr lang="en-US" dirty="0"/>
          </a:p>
        </p:txBody>
      </p:sp>
      <p:sp>
        <p:nvSpPr>
          <p:cNvPr id="11" name="TextBox 10"/>
          <p:cNvSpPr txBox="1"/>
          <p:nvPr/>
        </p:nvSpPr>
        <p:spPr>
          <a:xfrm>
            <a:off x="6172200" y="4419600"/>
            <a:ext cx="1076775" cy="646331"/>
          </a:xfrm>
          <a:prstGeom prst="rect">
            <a:avLst/>
          </a:prstGeom>
          <a:noFill/>
        </p:spPr>
        <p:txBody>
          <a:bodyPr wrap="none" rtlCol="0">
            <a:spAutoFit/>
          </a:bodyPr>
          <a:lstStyle/>
          <a:p>
            <a:r>
              <a:rPr lang="en-US" dirty="0" smtClean="0"/>
              <a:t>Technical </a:t>
            </a:r>
          </a:p>
          <a:p>
            <a:r>
              <a:rPr lang="en-US" dirty="0" smtClean="0"/>
              <a:t>Assembly</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83318462"/>
      </p:ext>
    </p:extLst>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39762"/>
          </a:xfrm>
        </p:spPr>
        <p:txBody>
          <a:bodyPr>
            <a:normAutofit/>
          </a:bodyPr>
          <a:lstStyle/>
          <a:p>
            <a:r>
              <a:rPr lang="en-US" dirty="0" smtClean="0"/>
              <a:t>NGLS Overlay on Hill </a:t>
            </a:r>
            <a:r>
              <a:rPr lang="en-US" dirty="0" err="1" smtClean="0"/>
              <a:t>Topo</a:t>
            </a:r>
            <a:endParaRPr lang="en-US" dirty="0"/>
          </a:p>
        </p:txBody>
      </p:sp>
      <p:pic>
        <p:nvPicPr>
          <p:cNvPr id="5" name="Picture 4" descr="ngls36_on_Hill.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228600" y="914400"/>
            <a:ext cx="8686800" cy="5620870"/>
          </a:xfrm>
          <a:prstGeom prst="rect">
            <a:avLst/>
          </a:prstGeom>
          <a:ln>
            <a:solidFill>
              <a:schemeClr val="accent6">
                <a:lumMod val="50000"/>
              </a:schemeClr>
            </a:solidFill>
          </a:ln>
        </p:spPr>
      </p:pic>
      <p:sp>
        <p:nvSpPr>
          <p:cNvPr id="6" name="TextBox 5"/>
          <p:cNvSpPr txBox="1"/>
          <p:nvPr/>
        </p:nvSpPr>
        <p:spPr>
          <a:xfrm>
            <a:off x="5562600" y="914400"/>
            <a:ext cx="3076496" cy="2031325"/>
          </a:xfrm>
          <a:prstGeom prst="rect">
            <a:avLst/>
          </a:prstGeom>
          <a:noFill/>
        </p:spPr>
        <p:txBody>
          <a:bodyPr wrap="none" rtlCol="0">
            <a:spAutoFit/>
          </a:bodyPr>
          <a:lstStyle/>
          <a:p>
            <a:r>
              <a:rPr lang="en-US" dirty="0" smtClean="0"/>
              <a:t>Assumptions:</a:t>
            </a:r>
          </a:p>
          <a:p>
            <a:r>
              <a:rPr lang="en-US" dirty="0" smtClean="0"/>
              <a:t>2.4 </a:t>
            </a:r>
            <a:r>
              <a:rPr lang="en-US" dirty="0" err="1" smtClean="0"/>
              <a:t>GeV</a:t>
            </a:r>
            <a:r>
              <a:rPr lang="en-US" dirty="0" smtClean="0"/>
              <a:t> electron energy </a:t>
            </a:r>
          </a:p>
          <a:p>
            <a:r>
              <a:rPr lang="en-US" dirty="0" smtClean="0"/>
              <a:t>36 deg. Cumulative bend angle</a:t>
            </a:r>
          </a:p>
          <a:p>
            <a:r>
              <a:rPr lang="en-US" dirty="0" smtClean="0"/>
              <a:t>Level tunnel</a:t>
            </a:r>
          </a:p>
          <a:p>
            <a:r>
              <a:rPr lang="en-US" dirty="0" smtClean="0"/>
              <a:t>No added photon drift length</a:t>
            </a:r>
          </a:p>
          <a:p>
            <a:r>
              <a:rPr lang="en-US" dirty="0" smtClean="0"/>
              <a:t>15m FEL – </a:t>
            </a:r>
            <a:r>
              <a:rPr lang="en-US" dirty="0" err="1" smtClean="0"/>
              <a:t>e</a:t>
            </a:r>
            <a:r>
              <a:rPr lang="en-US" dirty="0" smtClean="0"/>
              <a:t>-Dump drift length</a:t>
            </a:r>
          </a:p>
          <a:p>
            <a:r>
              <a:rPr lang="en-US" dirty="0" smtClean="0"/>
              <a:t>53m Photon beam lines</a:t>
            </a:r>
            <a:endParaRPr lang="en-US" dirty="0"/>
          </a:p>
        </p:txBody>
      </p:sp>
      <p:sp>
        <p:nvSpPr>
          <p:cNvPr id="7" name="TextBox 6"/>
          <p:cNvSpPr txBox="1"/>
          <p:nvPr/>
        </p:nvSpPr>
        <p:spPr>
          <a:xfrm>
            <a:off x="7391400" y="6488668"/>
            <a:ext cx="1697901" cy="369332"/>
          </a:xfrm>
          <a:prstGeom prst="rect">
            <a:avLst/>
          </a:prstGeom>
          <a:noFill/>
          <a:ln>
            <a:solidFill>
              <a:srgbClr val="984807"/>
            </a:solidFill>
          </a:ln>
        </p:spPr>
        <p:txBody>
          <a:bodyPr wrap="none" rtlCol="0">
            <a:spAutoFit/>
          </a:bodyPr>
          <a:lstStyle/>
          <a:p>
            <a:r>
              <a:rPr lang="en-US" dirty="0" smtClean="0"/>
              <a:t>Excavation shaft</a:t>
            </a:r>
            <a:endParaRPr lang="en-US" dirty="0"/>
          </a:p>
        </p:txBody>
      </p:sp>
      <p:sp>
        <p:nvSpPr>
          <p:cNvPr id="8" name="TextBox 7"/>
          <p:cNvSpPr txBox="1"/>
          <p:nvPr/>
        </p:nvSpPr>
        <p:spPr>
          <a:xfrm>
            <a:off x="381000" y="3581400"/>
            <a:ext cx="1428596" cy="369332"/>
          </a:xfrm>
          <a:prstGeom prst="rect">
            <a:avLst/>
          </a:prstGeom>
          <a:noFill/>
          <a:ln>
            <a:solidFill>
              <a:srgbClr val="984807"/>
            </a:solidFill>
          </a:ln>
        </p:spPr>
        <p:txBody>
          <a:bodyPr wrap="none" rtlCol="0">
            <a:spAutoFit/>
          </a:bodyPr>
          <a:lstStyle/>
          <a:p>
            <a:r>
              <a:rPr lang="en-US" dirty="0" err="1" smtClean="0"/>
              <a:t>Bevatron</a:t>
            </a:r>
            <a:r>
              <a:rPr lang="en-US" dirty="0" smtClean="0"/>
              <a:t> Flat</a:t>
            </a:r>
            <a:endParaRPr lang="en-US" dirty="0"/>
          </a:p>
        </p:txBody>
      </p:sp>
      <p:cxnSp>
        <p:nvCxnSpPr>
          <p:cNvPr id="10" name="Straight Connector 9"/>
          <p:cNvCxnSpPr/>
          <p:nvPr/>
        </p:nvCxnSpPr>
        <p:spPr>
          <a:xfrm rot="10800000">
            <a:off x="1828800" y="3810000"/>
            <a:ext cx="381000" cy="13256"/>
          </a:xfrm>
          <a:prstGeom prst="line">
            <a:avLst/>
          </a:prstGeom>
          <a:ln>
            <a:solidFill>
              <a:srgbClr val="984807"/>
            </a:solidFill>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rot="16200000" flipV="1">
            <a:off x="1213366" y="2825234"/>
            <a:ext cx="1154668" cy="838200"/>
          </a:xfrm>
          <a:prstGeom prst="straightConnector1">
            <a:avLst/>
          </a:prstGeom>
          <a:ln>
            <a:solidFill>
              <a:srgbClr val="984807"/>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6934200" y="6400800"/>
            <a:ext cx="533400" cy="316468"/>
          </a:xfrm>
          <a:prstGeom prst="straightConnector1">
            <a:avLst/>
          </a:prstGeom>
          <a:ln>
            <a:solidFill>
              <a:srgbClr val="984807"/>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6629400" y="5181600"/>
            <a:ext cx="1363286" cy="369332"/>
          </a:xfrm>
          <a:prstGeom prst="rect">
            <a:avLst/>
          </a:prstGeom>
          <a:noFill/>
        </p:spPr>
        <p:txBody>
          <a:bodyPr wrap="none" rtlCol="0">
            <a:spAutoFit/>
          </a:bodyPr>
          <a:lstStyle/>
          <a:p>
            <a:r>
              <a:rPr lang="en-US" dirty="0" smtClean="0"/>
              <a:t>Electron gun</a:t>
            </a:r>
            <a:endParaRPr lang="en-US" dirty="0"/>
          </a:p>
        </p:txBody>
      </p:sp>
      <p:sp>
        <p:nvSpPr>
          <p:cNvPr id="18" name="TextBox 17"/>
          <p:cNvSpPr txBox="1"/>
          <p:nvPr/>
        </p:nvSpPr>
        <p:spPr>
          <a:xfrm>
            <a:off x="2133600" y="1600200"/>
            <a:ext cx="1941557" cy="369332"/>
          </a:xfrm>
          <a:prstGeom prst="rect">
            <a:avLst/>
          </a:prstGeom>
          <a:noFill/>
        </p:spPr>
        <p:txBody>
          <a:bodyPr wrap="none" rtlCol="0">
            <a:spAutoFit/>
          </a:bodyPr>
          <a:lstStyle/>
          <a:p>
            <a:r>
              <a:rPr lang="en-US" dirty="0" smtClean="0"/>
              <a:t>Photon Beam lines</a:t>
            </a:r>
            <a:endParaRPr lang="en-US" dirty="0"/>
          </a:p>
        </p:txBody>
      </p:sp>
      <p:cxnSp>
        <p:nvCxnSpPr>
          <p:cNvPr id="19" name="Straight Arrow Connector 18"/>
          <p:cNvCxnSpPr/>
          <p:nvPr/>
        </p:nvCxnSpPr>
        <p:spPr>
          <a:xfrm rot="5400000">
            <a:off x="7696200" y="5562600"/>
            <a:ext cx="685800" cy="381000"/>
          </a:xfrm>
          <a:prstGeom prst="straightConnector1">
            <a:avLst/>
          </a:prstGeom>
          <a:ln>
            <a:solidFill>
              <a:srgbClr val="984807"/>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18" idx="1"/>
          </p:cNvCxnSpPr>
          <p:nvPr/>
        </p:nvCxnSpPr>
        <p:spPr>
          <a:xfrm rot="10800000">
            <a:off x="1752600" y="1676400"/>
            <a:ext cx="381000" cy="108466"/>
          </a:xfrm>
          <a:prstGeom prst="straightConnector1">
            <a:avLst/>
          </a:prstGeom>
          <a:ln>
            <a:solidFill>
              <a:srgbClr val="984807"/>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rot="10800000">
            <a:off x="8077200" y="5410200"/>
            <a:ext cx="152400" cy="1588"/>
          </a:xfrm>
          <a:prstGeom prst="line">
            <a:avLst/>
          </a:prstGeom>
          <a:ln>
            <a:solidFill>
              <a:srgbClr val="984807"/>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rot="5400000">
            <a:off x="6743700" y="6286500"/>
            <a:ext cx="304800" cy="76200"/>
          </a:xfrm>
          <a:prstGeom prst="line">
            <a:avLst/>
          </a:prstGeom>
          <a:ln w="25400" cap="flat" cmpd="sng" algn="ctr">
            <a:solidFill>
              <a:srgbClr val="0000FF"/>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rot="10800000">
            <a:off x="6934200" y="6705600"/>
            <a:ext cx="457200" cy="1588"/>
          </a:xfrm>
          <a:prstGeom prst="line">
            <a:avLst/>
          </a:prstGeom>
          <a:ln>
            <a:solidFill>
              <a:srgbClr val="984807"/>
            </a:solidFill>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8991600" y="4191000"/>
            <a:ext cx="184666" cy="369332"/>
          </a:xfrm>
          <a:prstGeom prst="rect">
            <a:avLst/>
          </a:prstGeom>
          <a:noFill/>
        </p:spPr>
        <p:txBody>
          <a:bodyPr wrap="none" rtlCol="0">
            <a:spAutoFit/>
          </a:bodyPr>
          <a:lstStyle/>
          <a:p>
            <a:endParaRPr lang="en-US" dirty="0"/>
          </a:p>
        </p:txBody>
      </p:sp>
      <p:cxnSp>
        <p:nvCxnSpPr>
          <p:cNvPr id="38" name="Straight Connector 37"/>
          <p:cNvCxnSpPr/>
          <p:nvPr/>
        </p:nvCxnSpPr>
        <p:spPr>
          <a:xfrm rot="16200000" flipV="1">
            <a:off x="6781800" y="6019800"/>
            <a:ext cx="228600" cy="76200"/>
          </a:xfrm>
          <a:prstGeom prst="line">
            <a:avLst/>
          </a:prstGeom>
          <a:ln>
            <a:solidFill>
              <a:srgbClr val="0000FF"/>
            </a:solidFill>
            <a:prstDash val="sysDash"/>
          </a:ln>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5334000" y="6172200"/>
            <a:ext cx="1193431" cy="369332"/>
          </a:xfrm>
          <a:prstGeom prst="rect">
            <a:avLst/>
          </a:prstGeom>
          <a:noFill/>
        </p:spPr>
        <p:txBody>
          <a:bodyPr wrap="none" rtlCol="0">
            <a:spAutoFit/>
          </a:bodyPr>
          <a:lstStyle/>
          <a:p>
            <a:r>
              <a:rPr lang="en-US" dirty="0" smtClean="0"/>
              <a:t>Chicken Ck</a:t>
            </a:r>
            <a:endParaRPr lang="en-US" dirty="0"/>
          </a:p>
        </p:txBody>
      </p:sp>
      <p:cxnSp>
        <p:nvCxnSpPr>
          <p:cNvPr id="22" name="Straight Arrow Connector 21"/>
          <p:cNvCxnSpPr/>
          <p:nvPr/>
        </p:nvCxnSpPr>
        <p:spPr>
          <a:xfrm flipV="1">
            <a:off x="6477000" y="6096000"/>
            <a:ext cx="381000" cy="228600"/>
          </a:xfrm>
          <a:prstGeom prst="straightConnector1">
            <a:avLst/>
          </a:prstGeom>
          <a:ln>
            <a:solidFill>
              <a:schemeClr val="accent6">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685800" y="5334000"/>
            <a:ext cx="4343400" cy="646331"/>
          </a:xfrm>
          <a:prstGeom prst="rect">
            <a:avLst/>
          </a:prstGeom>
          <a:noFill/>
        </p:spPr>
        <p:txBody>
          <a:bodyPr wrap="square" rtlCol="0">
            <a:spAutoFit/>
          </a:bodyPr>
          <a:lstStyle/>
          <a:p>
            <a:r>
              <a:rPr lang="en-US" dirty="0" smtClean="0"/>
              <a:t>Tunnel orientation defined by shape of </a:t>
            </a:r>
            <a:r>
              <a:rPr lang="en-US" dirty="0" err="1" smtClean="0"/>
              <a:t>Bevatron</a:t>
            </a:r>
            <a:r>
              <a:rPr lang="en-US" dirty="0" smtClean="0"/>
              <a:t> Flat and location of Chicken Creek</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077200" cy="715962"/>
          </a:xfrm>
        </p:spPr>
        <p:txBody>
          <a:bodyPr>
            <a:normAutofit fontScale="90000"/>
          </a:bodyPr>
          <a:lstStyle/>
          <a:p>
            <a:r>
              <a:rPr lang="en-US" sz="3200" dirty="0" smtClean="0"/>
              <a:t>FEL - Photon Beam lines on </a:t>
            </a:r>
            <a:r>
              <a:rPr lang="en-US" sz="3200" dirty="0" err="1" smtClean="0"/>
              <a:t>Bevatron</a:t>
            </a:r>
            <a:r>
              <a:rPr lang="en-US" sz="3200" dirty="0" smtClean="0"/>
              <a:t> Flat</a:t>
            </a:r>
            <a:endParaRPr lang="en-US" sz="3200" dirty="0"/>
          </a:p>
        </p:txBody>
      </p:sp>
      <p:sp>
        <p:nvSpPr>
          <p:cNvPr id="4" name="TextBox 3"/>
          <p:cNvSpPr txBox="1"/>
          <p:nvPr/>
        </p:nvSpPr>
        <p:spPr>
          <a:xfrm>
            <a:off x="304800" y="1143000"/>
            <a:ext cx="1032028" cy="369332"/>
          </a:xfrm>
          <a:prstGeom prst="rect">
            <a:avLst/>
          </a:prstGeom>
          <a:noFill/>
        </p:spPr>
        <p:txBody>
          <a:bodyPr wrap="none" rtlCol="0">
            <a:spAutoFit/>
          </a:bodyPr>
          <a:lstStyle/>
          <a:p>
            <a:r>
              <a:rPr lang="en-US" dirty="0" smtClean="0"/>
              <a:t>Roadway</a:t>
            </a:r>
            <a:endParaRPr lang="en-US" dirty="0"/>
          </a:p>
        </p:txBody>
      </p:sp>
      <p:sp>
        <p:nvSpPr>
          <p:cNvPr id="5" name="TextBox 4"/>
          <p:cNvSpPr txBox="1"/>
          <p:nvPr/>
        </p:nvSpPr>
        <p:spPr>
          <a:xfrm>
            <a:off x="304800" y="1981200"/>
            <a:ext cx="1226117" cy="646331"/>
          </a:xfrm>
          <a:prstGeom prst="rect">
            <a:avLst/>
          </a:prstGeom>
          <a:noFill/>
        </p:spPr>
        <p:txBody>
          <a:bodyPr wrap="none" rtlCol="0">
            <a:spAutoFit/>
          </a:bodyPr>
          <a:lstStyle/>
          <a:p>
            <a:r>
              <a:rPr lang="en-US" dirty="0" smtClean="0"/>
              <a:t>Parking Lot</a:t>
            </a:r>
          </a:p>
          <a:p>
            <a:r>
              <a:rPr lang="en-US" dirty="0" smtClean="0"/>
              <a:t>(at grade)</a:t>
            </a:r>
            <a:endParaRPr lang="en-US" dirty="0"/>
          </a:p>
        </p:txBody>
      </p:sp>
      <p:cxnSp>
        <p:nvCxnSpPr>
          <p:cNvPr id="7" name="Straight Connector 6"/>
          <p:cNvCxnSpPr/>
          <p:nvPr/>
        </p:nvCxnSpPr>
        <p:spPr>
          <a:xfrm rot="10800000">
            <a:off x="1295400" y="1371600"/>
            <a:ext cx="228600" cy="1588"/>
          </a:xfrm>
          <a:prstGeom prst="line">
            <a:avLst/>
          </a:prstGeom>
          <a:ln>
            <a:solidFill>
              <a:srgbClr val="984807"/>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1524000" y="1371600"/>
            <a:ext cx="1066800" cy="152400"/>
          </a:xfrm>
          <a:prstGeom prst="line">
            <a:avLst/>
          </a:pr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V="1">
            <a:off x="1677988" y="1828800"/>
            <a:ext cx="684212" cy="533400"/>
          </a:xfrm>
          <a:prstGeom prst="line">
            <a:avLst/>
          </a:prstGeom>
          <a:ln>
            <a:solidFill>
              <a:srgbClr val="984807"/>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0800000">
            <a:off x="1447800" y="2362200"/>
            <a:ext cx="228600" cy="1588"/>
          </a:xfrm>
          <a:prstGeom prst="line">
            <a:avLst/>
          </a:prstGeom>
          <a:ln>
            <a:solidFill>
              <a:srgbClr val="984807"/>
            </a:solidFill>
          </a:ln>
        </p:spPr>
        <p:style>
          <a:lnRef idx="2">
            <a:schemeClr val="accent1"/>
          </a:lnRef>
          <a:fillRef idx="0">
            <a:schemeClr val="accent1"/>
          </a:fillRef>
          <a:effectRef idx="1">
            <a:schemeClr val="accent1"/>
          </a:effectRef>
          <a:fontRef idx="minor">
            <a:schemeClr val="tx1"/>
          </a:fontRef>
        </p:style>
      </p:cxnSp>
      <p:pic>
        <p:nvPicPr>
          <p:cNvPr id="10" name="Picture 9" descr="ngls36_on_Hill_Bevatron_flat_clean.pdf"/>
          <p:cNvPicPr>
            <a:picLocks noChangeAspect="1"/>
          </p:cNvPicPr>
          <p:nvPr/>
        </p:nvPicPr>
        <mc:AlternateContent>
          <mc:Choice xmlns:ma="http://schemas.microsoft.com/office/mac/drawingml/2008/main" Requires="ma">
            <p:blipFill>
              <a:blip r:embed="rId2"/>
              <a:srcRect l="11458" r="11458" b="2696"/>
              <a:stretch>
                <a:fillRect/>
              </a:stretch>
            </p:blipFill>
          </mc:Choice>
          <mc:Fallback>
            <p:blipFill>
              <a:blip r:embed="rId3"/>
              <a:srcRect l="11458" r="11458" b="2696"/>
              <a:stretch>
                <a:fillRect/>
              </a:stretch>
            </p:blipFill>
          </mc:Fallback>
        </mc:AlternateContent>
        <p:spPr>
          <a:xfrm>
            <a:off x="1828800" y="1205346"/>
            <a:ext cx="5638800" cy="550025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715962"/>
          </a:xfrm>
        </p:spPr>
        <p:txBody>
          <a:bodyPr>
            <a:normAutofit fontScale="90000"/>
          </a:bodyPr>
          <a:lstStyle/>
          <a:p>
            <a:r>
              <a:rPr lang="en-US" sz="3200" dirty="0" smtClean="0"/>
              <a:t>Possible </a:t>
            </a:r>
            <a:r>
              <a:rPr lang="en-US" sz="3200" dirty="0" err="1" smtClean="0"/>
              <a:t>Linac</a:t>
            </a:r>
            <a:r>
              <a:rPr lang="en-US" sz="3200" dirty="0" smtClean="0"/>
              <a:t> Expansion </a:t>
            </a:r>
            <a:br>
              <a:rPr lang="en-US" sz="3200" dirty="0" smtClean="0"/>
            </a:br>
            <a:endParaRPr lang="en-US" sz="2667" dirty="0"/>
          </a:p>
        </p:txBody>
      </p:sp>
      <p:pic>
        <p:nvPicPr>
          <p:cNvPr id="5" name="Picture 4" descr="ngls36_on_Hill-boundaryl.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228600" y="1089212"/>
            <a:ext cx="8686800" cy="5620870"/>
          </a:xfrm>
          <a:prstGeom prst="rect">
            <a:avLst/>
          </a:prstGeom>
          <a:ln>
            <a:solidFill>
              <a:schemeClr val="tx1"/>
            </a:solidFill>
          </a:ln>
        </p:spPr>
      </p:pic>
      <p:sp>
        <p:nvSpPr>
          <p:cNvPr id="6" name="TextBox 5"/>
          <p:cNvSpPr txBox="1"/>
          <p:nvPr/>
        </p:nvSpPr>
        <p:spPr>
          <a:xfrm>
            <a:off x="5486400" y="3124200"/>
            <a:ext cx="1447800" cy="369332"/>
          </a:xfrm>
          <a:prstGeom prst="rect">
            <a:avLst/>
          </a:prstGeom>
          <a:noFill/>
        </p:spPr>
        <p:txBody>
          <a:bodyPr wrap="square" rtlCol="0">
            <a:spAutoFit/>
          </a:bodyPr>
          <a:lstStyle/>
          <a:p>
            <a:r>
              <a:rPr lang="en-US" dirty="0" smtClean="0"/>
              <a:t>277 meters</a:t>
            </a:r>
            <a:endParaRPr lang="en-US" dirty="0"/>
          </a:p>
        </p:txBody>
      </p:sp>
      <p:sp>
        <p:nvSpPr>
          <p:cNvPr id="7" name="TextBox 6"/>
          <p:cNvSpPr txBox="1"/>
          <p:nvPr/>
        </p:nvSpPr>
        <p:spPr>
          <a:xfrm>
            <a:off x="1828800" y="2895600"/>
            <a:ext cx="1400256" cy="369332"/>
          </a:xfrm>
          <a:prstGeom prst="rect">
            <a:avLst/>
          </a:prstGeom>
          <a:noFill/>
        </p:spPr>
        <p:txBody>
          <a:bodyPr wrap="none" rtlCol="0">
            <a:spAutoFit/>
          </a:bodyPr>
          <a:lstStyle/>
          <a:p>
            <a:r>
              <a:rPr lang="en-US" dirty="0" smtClean="0"/>
              <a:t>Electron Gun</a:t>
            </a:r>
            <a:endParaRPr lang="en-US" dirty="0"/>
          </a:p>
        </p:txBody>
      </p:sp>
      <p:sp>
        <p:nvSpPr>
          <p:cNvPr id="8" name="TextBox 7"/>
          <p:cNvSpPr txBox="1"/>
          <p:nvPr/>
        </p:nvSpPr>
        <p:spPr>
          <a:xfrm>
            <a:off x="4800600" y="6172200"/>
            <a:ext cx="1473518" cy="369332"/>
          </a:xfrm>
          <a:prstGeom prst="rect">
            <a:avLst/>
          </a:prstGeom>
          <a:noFill/>
        </p:spPr>
        <p:txBody>
          <a:bodyPr wrap="none" rtlCol="0">
            <a:spAutoFit/>
          </a:bodyPr>
          <a:lstStyle/>
          <a:p>
            <a:r>
              <a:rPr lang="en-US" dirty="0" smtClean="0"/>
              <a:t>Lab Boundary </a:t>
            </a:r>
            <a:endParaRPr lang="en-US" dirty="0"/>
          </a:p>
        </p:txBody>
      </p:sp>
      <p:sp>
        <p:nvSpPr>
          <p:cNvPr id="9" name="Rectangle 8"/>
          <p:cNvSpPr/>
          <p:nvPr/>
        </p:nvSpPr>
        <p:spPr>
          <a:xfrm>
            <a:off x="5257800" y="4572000"/>
            <a:ext cx="1381884" cy="369332"/>
          </a:xfrm>
          <a:prstGeom prst="rect">
            <a:avLst/>
          </a:prstGeom>
        </p:spPr>
        <p:txBody>
          <a:bodyPr wrap="none">
            <a:spAutoFit/>
          </a:bodyPr>
          <a:lstStyle/>
          <a:p>
            <a:r>
              <a:rPr lang="en-US" dirty="0" smtClean="0"/>
              <a:t>Lab Property </a:t>
            </a:r>
            <a:endParaRPr lang="en-US" dirty="0"/>
          </a:p>
        </p:txBody>
      </p:sp>
      <p:sp>
        <p:nvSpPr>
          <p:cNvPr id="10" name="Rectangle 9"/>
          <p:cNvSpPr/>
          <p:nvPr/>
        </p:nvSpPr>
        <p:spPr>
          <a:xfrm>
            <a:off x="2667000" y="5638800"/>
            <a:ext cx="1381884" cy="369332"/>
          </a:xfrm>
          <a:prstGeom prst="rect">
            <a:avLst/>
          </a:prstGeom>
        </p:spPr>
        <p:txBody>
          <a:bodyPr wrap="none">
            <a:spAutoFit/>
          </a:bodyPr>
          <a:lstStyle/>
          <a:p>
            <a:r>
              <a:rPr lang="en-US" dirty="0" smtClean="0"/>
              <a:t>Lab Property </a:t>
            </a:r>
            <a:endParaRPr lang="en-US" dirty="0"/>
          </a:p>
        </p:txBody>
      </p:sp>
      <p:cxnSp>
        <p:nvCxnSpPr>
          <p:cNvPr id="20" name="Straight Connector 19"/>
          <p:cNvCxnSpPr/>
          <p:nvPr/>
        </p:nvCxnSpPr>
        <p:spPr>
          <a:xfrm>
            <a:off x="4495800" y="6400800"/>
            <a:ext cx="304800" cy="1588"/>
          </a:xfrm>
          <a:prstGeom prst="line">
            <a:avLst/>
          </a:prstGeom>
          <a:ln>
            <a:solidFill>
              <a:srgbClr val="984807"/>
            </a:solidFill>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rot="10800000" flipV="1">
            <a:off x="1066800" y="3124200"/>
            <a:ext cx="762000" cy="228600"/>
          </a:xfrm>
          <a:prstGeom prst="straightConnector1">
            <a:avLst/>
          </a:prstGeom>
          <a:ln>
            <a:solidFill>
              <a:srgbClr val="984807"/>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rot="5400000" flipH="1" flipV="1">
            <a:off x="4343400" y="5943600"/>
            <a:ext cx="609600" cy="304800"/>
          </a:xfrm>
          <a:prstGeom prst="straightConnector1">
            <a:avLst/>
          </a:prstGeom>
          <a:ln>
            <a:solidFill>
              <a:srgbClr val="984807"/>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rot="5400000" flipH="1" flipV="1">
            <a:off x="3962400" y="5867400"/>
            <a:ext cx="1066800" cy="1588"/>
          </a:xfrm>
          <a:prstGeom prst="straightConnector1">
            <a:avLst/>
          </a:prstGeom>
          <a:ln>
            <a:solidFill>
              <a:srgbClr val="984807"/>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rot="10800000">
            <a:off x="2133600" y="1219200"/>
            <a:ext cx="3200400" cy="16764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a:off x="6477000" y="3505200"/>
            <a:ext cx="1752600" cy="9144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4953000" y="2895600"/>
            <a:ext cx="2576171" cy="369332"/>
          </a:xfrm>
          <a:prstGeom prst="rect">
            <a:avLst/>
          </a:prstGeom>
          <a:noFill/>
        </p:spPr>
        <p:txBody>
          <a:bodyPr wrap="none" rtlCol="0">
            <a:spAutoFit/>
          </a:bodyPr>
          <a:lstStyle/>
          <a:p>
            <a:r>
              <a:rPr lang="en-US" dirty="0" smtClean="0"/>
              <a:t>Distance to Lab Boundary</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Electron Beam line</a:t>
            </a:r>
            <a:endParaRPr lang="en-US" dirty="0"/>
          </a:p>
        </p:txBody>
      </p:sp>
      <p:pic>
        <p:nvPicPr>
          <p:cNvPr id="4" name="Picture 3" descr="e_beam_diagnostic.pdf"/>
          <p:cNvPicPr>
            <a:picLocks noChangeAspect="1"/>
          </p:cNvPicPr>
          <p:nvPr/>
        </p:nvPicPr>
        <mc:AlternateContent>
          <mc:Choice xmlns:ma="http://schemas.microsoft.com/office/mac/drawingml/2008/main" Requires="ma">
            <p:blipFill>
              <a:blip r:embed="rId2"/>
              <a:srcRect t="14444" b="36667"/>
              <a:stretch>
                <a:fillRect/>
              </a:stretch>
            </p:blipFill>
          </mc:Choice>
          <mc:Fallback>
            <p:blipFill>
              <a:blip r:embed="rId3"/>
              <a:srcRect t="14444" b="36667"/>
              <a:stretch>
                <a:fillRect/>
              </a:stretch>
            </p:blipFill>
          </mc:Fallback>
        </mc:AlternateContent>
        <p:spPr>
          <a:xfrm>
            <a:off x="609600" y="2057400"/>
            <a:ext cx="8229600" cy="3108960"/>
          </a:xfrm>
          <a:prstGeom prst="rect">
            <a:avLst/>
          </a:prstGeom>
        </p:spPr>
      </p:pic>
      <p:sp>
        <p:nvSpPr>
          <p:cNvPr id="5" name="TextBox 4"/>
          <p:cNvSpPr txBox="1"/>
          <p:nvPr/>
        </p:nvSpPr>
        <p:spPr>
          <a:xfrm>
            <a:off x="5943600" y="4572000"/>
            <a:ext cx="2594881" cy="369332"/>
          </a:xfrm>
          <a:prstGeom prst="rect">
            <a:avLst/>
          </a:prstGeom>
          <a:noFill/>
        </p:spPr>
        <p:txBody>
          <a:bodyPr wrap="none" rtlCol="0">
            <a:spAutoFit/>
          </a:bodyPr>
          <a:lstStyle/>
          <a:p>
            <a:r>
              <a:rPr lang="en-US" dirty="0" err="1" smtClean="0"/>
              <a:t>Bremsstrahlung</a:t>
            </a:r>
            <a:r>
              <a:rPr lang="en-US" dirty="0" smtClean="0"/>
              <a:t>  shielding</a:t>
            </a:r>
            <a:endParaRPr lang="en-US" dirty="0"/>
          </a:p>
        </p:txBody>
      </p:sp>
      <p:sp>
        <p:nvSpPr>
          <p:cNvPr id="6" name="TextBox 5"/>
          <p:cNvSpPr txBox="1"/>
          <p:nvPr/>
        </p:nvSpPr>
        <p:spPr>
          <a:xfrm>
            <a:off x="3276600" y="5181600"/>
            <a:ext cx="2133918" cy="646331"/>
          </a:xfrm>
          <a:prstGeom prst="rect">
            <a:avLst/>
          </a:prstGeom>
          <a:noFill/>
        </p:spPr>
        <p:txBody>
          <a:bodyPr wrap="none" rtlCol="0">
            <a:spAutoFit/>
          </a:bodyPr>
          <a:lstStyle/>
          <a:p>
            <a:r>
              <a:rPr lang="en-US" dirty="0" smtClean="0"/>
              <a:t>Dipole magnet pair, </a:t>
            </a:r>
          </a:p>
          <a:p>
            <a:r>
              <a:rPr lang="en-US" dirty="0" smtClean="0"/>
              <a:t>electron beam offset</a:t>
            </a:r>
            <a:endParaRPr lang="en-US" dirty="0"/>
          </a:p>
        </p:txBody>
      </p:sp>
      <p:sp>
        <p:nvSpPr>
          <p:cNvPr id="7" name="TextBox 6"/>
          <p:cNvSpPr txBox="1"/>
          <p:nvPr/>
        </p:nvSpPr>
        <p:spPr>
          <a:xfrm>
            <a:off x="7086600" y="3352800"/>
            <a:ext cx="1005879" cy="369332"/>
          </a:xfrm>
          <a:prstGeom prst="rect">
            <a:avLst/>
          </a:prstGeom>
          <a:noFill/>
        </p:spPr>
        <p:txBody>
          <a:bodyPr wrap="none" rtlCol="0">
            <a:spAutoFit/>
          </a:bodyPr>
          <a:lstStyle/>
          <a:p>
            <a:r>
              <a:rPr lang="en-US" dirty="0" smtClean="0"/>
              <a:t>Branch 1</a:t>
            </a:r>
            <a:endParaRPr lang="en-US" dirty="0"/>
          </a:p>
        </p:txBody>
      </p:sp>
      <p:sp>
        <p:nvSpPr>
          <p:cNvPr id="8" name="TextBox 7"/>
          <p:cNvSpPr txBox="1"/>
          <p:nvPr/>
        </p:nvSpPr>
        <p:spPr>
          <a:xfrm>
            <a:off x="2209800" y="3276600"/>
            <a:ext cx="1122874" cy="369332"/>
          </a:xfrm>
          <a:prstGeom prst="rect">
            <a:avLst/>
          </a:prstGeom>
          <a:noFill/>
        </p:spPr>
        <p:txBody>
          <a:bodyPr wrap="none" rtlCol="0">
            <a:spAutoFit/>
          </a:bodyPr>
          <a:lstStyle/>
          <a:p>
            <a:r>
              <a:rPr lang="en-US" dirty="0" smtClean="0"/>
              <a:t>Branch 10</a:t>
            </a:r>
            <a:endParaRPr lang="en-US" dirty="0"/>
          </a:p>
        </p:txBody>
      </p:sp>
      <p:sp>
        <p:nvSpPr>
          <p:cNvPr id="9" name="TextBox 8"/>
          <p:cNvSpPr txBox="1"/>
          <p:nvPr/>
        </p:nvSpPr>
        <p:spPr>
          <a:xfrm>
            <a:off x="381000" y="5105400"/>
            <a:ext cx="1560305" cy="369332"/>
          </a:xfrm>
          <a:prstGeom prst="rect">
            <a:avLst/>
          </a:prstGeom>
          <a:noFill/>
        </p:spPr>
        <p:txBody>
          <a:bodyPr wrap="none" rtlCol="0">
            <a:spAutoFit/>
          </a:bodyPr>
          <a:lstStyle/>
          <a:p>
            <a:r>
              <a:rPr lang="en-US" dirty="0" smtClean="0"/>
              <a:t>Electron dump</a:t>
            </a:r>
            <a:endParaRPr lang="en-US" dirty="0"/>
          </a:p>
        </p:txBody>
      </p:sp>
      <p:sp>
        <p:nvSpPr>
          <p:cNvPr id="10" name="TextBox 9"/>
          <p:cNvSpPr txBox="1"/>
          <p:nvPr/>
        </p:nvSpPr>
        <p:spPr>
          <a:xfrm>
            <a:off x="3657600" y="3352800"/>
            <a:ext cx="1732077" cy="369332"/>
          </a:xfrm>
          <a:prstGeom prst="rect">
            <a:avLst/>
          </a:prstGeom>
          <a:noFill/>
        </p:spPr>
        <p:txBody>
          <a:bodyPr wrap="none" rtlCol="0">
            <a:spAutoFit/>
          </a:bodyPr>
          <a:lstStyle/>
          <a:p>
            <a:r>
              <a:rPr lang="en-US" dirty="0" smtClean="0"/>
              <a:t>Spreader Cavern</a:t>
            </a:r>
            <a:endParaRPr lang="en-US" dirty="0"/>
          </a:p>
        </p:txBody>
      </p:sp>
      <p:sp>
        <p:nvSpPr>
          <p:cNvPr id="11" name="TextBox 10"/>
          <p:cNvSpPr txBox="1"/>
          <p:nvPr/>
        </p:nvSpPr>
        <p:spPr>
          <a:xfrm>
            <a:off x="1524000" y="1676400"/>
            <a:ext cx="1608997" cy="369332"/>
          </a:xfrm>
          <a:prstGeom prst="rect">
            <a:avLst/>
          </a:prstGeom>
          <a:noFill/>
        </p:spPr>
        <p:txBody>
          <a:bodyPr wrap="none" rtlCol="0">
            <a:spAutoFit/>
          </a:bodyPr>
          <a:lstStyle/>
          <a:p>
            <a:r>
              <a:rPr lang="en-US" dirty="0" smtClean="0"/>
              <a:t>Branch Tunnels</a:t>
            </a:r>
            <a:endParaRPr lang="en-US" dirty="0"/>
          </a:p>
        </p:txBody>
      </p:sp>
      <p:cxnSp>
        <p:nvCxnSpPr>
          <p:cNvPr id="18" name="Straight Connector 17"/>
          <p:cNvCxnSpPr/>
          <p:nvPr/>
        </p:nvCxnSpPr>
        <p:spPr>
          <a:xfrm>
            <a:off x="3200400" y="1905000"/>
            <a:ext cx="1066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0800000">
            <a:off x="609600" y="1905000"/>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10800000">
            <a:off x="1981200" y="5334000"/>
            <a:ext cx="228599" cy="1588"/>
          </a:xfrm>
          <a:prstGeom prst="line">
            <a:avLst/>
          </a:prstGeom>
          <a:ln w="12700" cap="flat" cmpd="sng" algn="ctr">
            <a:solidFill>
              <a:schemeClr val="accent2"/>
            </a:solidFill>
            <a:prstDash val="solid"/>
            <a:round/>
            <a:headEnd type="none" w="med" len="med"/>
            <a:tailEnd w="med" len="med"/>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rot="16200000" flipV="1">
            <a:off x="1143000" y="4267200"/>
            <a:ext cx="1371600" cy="762000"/>
          </a:xfrm>
          <a:prstGeom prst="straightConnector1">
            <a:avLst/>
          </a:prstGeom>
          <a:ln w="12700" cap="flat" cmpd="sng" algn="ctr">
            <a:solidFill>
              <a:schemeClr val="accent2"/>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5334000" y="5486400"/>
            <a:ext cx="304800" cy="1588"/>
          </a:xfrm>
          <a:prstGeom prst="line">
            <a:avLst/>
          </a:prstGeom>
          <a:ln w="12700" cap="flat" cmpd="sng" algn="ctr">
            <a:solidFill>
              <a:srgbClr val="C0504D"/>
            </a:solidFill>
            <a:prstDash val="solid"/>
            <a:round/>
            <a:headEnd type="none" w="med" len="med"/>
            <a:tailEnd w="med" len="med"/>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rot="16200000" flipV="1">
            <a:off x="4457700" y="4305300"/>
            <a:ext cx="1524000" cy="838200"/>
          </a:xfrm>
          <a:prstGeom prst="straightConnector1">
            <a:avLst/>
          </a:prstGeom>
          <a:ln w="12700" cap="flat" cmpd="sng" algn="ctr">
            <a:solidFill>
              <a:srgbClr val="C0504D"/>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rot="16200000" flipV="1">
            <a:off x="4648200" y="4495800"/>
            <a:ext cx="1524000" cy="457200"/>
          </a:xfrm>
          <a:prstGeom prst="straightConnector1">
            <a:avLst/>
          </a:prstGeom>
          <a:ln w="12700" cap="flat" cmpd="sng" algn="ctr">
            <a:solidFill>
              <a:srgbClr val="C0504D"/>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rot="10800000">
            <a:off x="5715000" y="4800600"/>
            <a:ext cx="228600" cy="1588"/>
          </a:xfrm>
          <a:prstGeom prst="line">
            <a:avLst/>
          </a:prstGeom>
          <a:ln w="12700" cap="flat" cmpd="sng" algn="ctr">
            <a:solidFill>
              <a:srgbClr val="C0504D"/>
            </a:solidFill>
            <a:prstDash val="solid"/>
            <a:round/>
            <a:headEnd type="none" w="med" len="med"/>
            <a:tailEnd w="med" len="med"/>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rot="5400000" flipH="1" flipV="1">
            <a:off x="5219700" y="4076700"/>
            <a:ext cx="1219200" cy="228600"/>
          </a:xfrm>
          <a:prstGeom prst="line">
            <a:avLst/>
          </a:prstGeom>
          <a:ln w="12700" cap="flat" cmpd="sng" algn="ctr">
            <a:solidFill>
              <a:srgbClr val="C0504D"/>
            </a:solidFill>
            <a:prstDash val="solid"/>
            <a:round/>
            <a:headEnd type="none" w="med" len="med"/>
            <a:tailEnd w="med" len="med"/>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rot="10800000" flipV="1">
            <a:off x="5486400" y="3581400"/>
            <a:ext cx="457200" cy="304800"/>
          </a:xfrm>
          <a:prstGeom prst="straightConnector1">
            <a:avLst/>
          </a:prstGeom>
          <a:ln w="12700" cap="flat" cmpd="sng" algn="ctr">
            <a:solidFill>
              <a:srgbClr val="C0504D"/>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rot="10800000" flipV="1">
            <a:off x="4953000" y="3581400"/>
            <a:ext cx="990600" cy="304800"/>
          </a:xfrm>
          <a:prstGeom prst="straightConnector1">
            <a:avLst/>
          </a:prstGeom>
          <a:ln w="12700" cap="flat" cmpd="sng" algn="ctr">
            <a:solidFill>
              <a:srgbClr val="C0504D"/>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162800" cy="715962"/>
          </a:xfrm>
        </p:spPr>
        <p:txBody>
          <a:bodyPr>
            <a:noAutofit/>
          </a:bodyPr>
          <a:lstStyle/>
          <a:p>
            <a:r>
              <a:rPr lang="en-US" dirty="0" smtClean="0"/>
              <a:t>Earth Provides Cover over FEL Tunnels</a:t>
            </a:r>
            <a:endParaRPr lang="en-US" dirty="0"/>
          </a:p>
        </p:txBody>
      </p:sp>
      <p:pic>
        <p:nvPicPr>
          <p:cNvPr id="5122" name="Picture 2"/>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 y="1066800"/>
            <a:ext cx="9144000" cy="4677973"/>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4" name="TextBox 3"/>
          <p:cNvSpPr txBox="1"/>
          <p:nvPr/>
        </p:nvSpPr>
        <p:spPr>
          <a:xfrm>
            <a:off x="3505200" y="2895600"/>
            <a:ext cx="1276499" cy="369332"/>
          </a:xfrm>
          <a:prstGeom prst="rect">
            <a:avLst/>
          </a:prstGeom>
          <a:noFill/>
        </p:spPr>
        <p:txBody>
          <a:bodyPr wrap="none" rtlCol="0">
            <a:spAutoFit/>
          </a:bodyPr>
          <a:lstStyle/>
          <a:p>
            <a:r>
              <a:rPr lang="en-US" dirty="0" smtClean="0"/>
              <a:t>Earth Cover</a:t>
            </a:r>
            <a:endParaRPr lang="en-US" dirty="0"/>
          </a:p>
        </p:txBody>
      </p:sp>
      <p:sp>
        <p:nvSpPr>
          <p:cNvPr id="5" name="TextBox 4"/>
          <p:cNvSpPr txBox="1"/>
          <p:nvPr/>
        </p:nvSpPr>
        <p:spPr>
          <a:xfrm>
            <a:off x="5334000" y="3962400"/>
            <a:ext cx="2777248" cy="646331"/>
          </a:xfrm>
          <a:prstGeom prst="rect">
            <a:avLst/>
          </a:prstGeom>
          <a:noFill/>
        </p:spPr>
        <p:txBody>
          <a:bodyPr wrap="none" rtlCol="0">
            <a:spAutoFit/>
          </a:bodyPr>
          <a:lstStyle/>
          <a:p>
            <a:r>
              <a:rPr lang="en-US" dirty="0" smtClean="0"/>
              <a:t>End Shield Wall</a:t>
            </a:r>
          </a:p>
          <a:p>
            <a:r>
              <a:rPr lang="en-US" dirty="0" smtClean="0"/>
              <a:t>(no electrons pass this wall)</a:t>
            </a:r>
            <a:endParaRPr lang="en-US" dirty="0"/>
          </a:p>
        </p:txBody>
      </p:sp>
      <p:cxnSp>
        <p:nvCxnSpPr>
          <p:cNvPr id="7" name="Straight Arrow Connector 6"/>
          <p:cNvCxnSpPr/>
          <p:nvPr/>
        </p:nvCxnSpPr>
        <p:spPr>
          <a:xfrm rot="10800000" flipV="1">
            <a:off x="4267200" y="4343400"/>
            <a:ext cx="990600" cy="2286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5316848" y="5105400"/>
            <a:ext cx="3827152" cy="646331"/>
          </a:xfrm>
          <a:prstGeom prst="rect">
            <a:avLst/>
          </a:prstGeom>
          <a:noFill/>
        </p:spPr>
        <p:txBody>
          <a:bodyPr wrap="none" rtlCol="0">
            <a:spAutoFit/>
          </a:bodyPr>
          <a:lstStyle/>
          <a:p>
            <a:pPr algn="ctr"/>
            <a:r>
              <a:rPr lang="en-US" dirty="0" smtClean="0"/>
              <a:t>Photon Beam Lines</a:t>
            </a:r>
          </a:p>
          <a:p>
            <a:pPr algn="ctr"/>
            <a:r>
              <a:rPr lang="en-US" dirty="0" smtClean="0"/>
              <a:t>(multiple “end stations” per beam line)</a:t>
            </a:r>
            <a:endParaRPr lang="en-US" dirty="0"/>
          </a:p>
        </p:txBody>
      </p:sp>
      <p:cxnSp>
        <p:nvCxnSpPr>
          <p:cNvPr id="9" name="Straight Arrow Connector 8"/>
          <p:cNvCxnSpPr/>
          <p:nvPr/>
        </p:nvCxnSpPr>
        <p:spPr>
          <a:xfrm rot="10800000">
            <a:off x="3733800" y="5257800"/>
            <a:ext cx="2362200" cy="1524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0" y="5867400"/>
            <a:ext cx="8991600" cy="830997"/>
          </a:xfrm>
          <a:prstGeom prst="rect">
            <a:avLst/>
          </a:prstGeom>
          <a:noFill/>
        </p:spPr>
        <p:txBody>
          <a:bodyPr wrap="square" rtlCol="0">
            <a:spAutoFit/>
          </a:bodyPr>
          <a:lstStyle/>
          <a:p>
            <a:pPr algn="ctr"/>
            <a:r>
              <a:rPr lang="en-US" sz="2400" dirty="0" smtClean="0"/>
              <a:t>Shielding required to attenuate radiation generated by stopping stray high energy electrons </a:t>
            </a:r>
            <a:endParaRPr lang="en-US" sz="24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525985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2072</TotalTime>
  <Words>1479</Words>
  <Application>Microsoft Office PowerPoint</Application>
  <PresentationFormat>On-screen Show (4:3)</PresentationFormat>
  <Paragraphs>237</Paragraphs>
  <Slides>30</Slides>
  <Notes>0</Notes>
  <HiddenSlides>0</HiddenSlides>
  <MMClips>0</MMClips>
  <ScaleCrop>false</ScaleCrop>
  <HeadingPairs>
    <vt:vector size="4" baseType="variant">
      <vt:variant>
        <vt:lpstr>Design Template</vt:lpstr>
      </vt:variant>
      <vt:variant>
        <vt:i4>1</vt:i4>
      </vt:variant>
      <vt:variant>
        <vt:lpstr>Slide Titles</vt:lpstr>
      </vt:variant>
      <vt:variant>
        <vt:i4>30</vt:i4>
      </vt:variant>
    </vt:vector>
  </HeadingPairs>
  <TitlesOfParts>
    <vt:vector size="31" baseType="lpstr">
      <vt:lpstr>Office Theme</vt:lpstr>
      <vt:lpstr>NGLS Layout and Cryomodules  Russell Wells - NGLS Integration   Fermi National Accelerator Laboratory March 15, 2012    </vt:lpstr>
      <vt:lpstr>Tunnel Through Single Rock Formation</vt:lpstr>
      <vt:lpstr>NGLS Viewed From Bevatron Flat</vt:lpstr>
      <vt:lpstr>Buildings on Bevatron Flat</vt:lpstr>
      <vt:lpstr>NGLS Overlay on Hill Topo</vt:lpstr>
      <vt:lpstr>FEL - Photon Beam lines on Bevatron Flat</vt:lpstr>
      <vt:lpstr>Possible Linac Expansion  </vt:lpstr>
      <vt:lpstr>Electron Beam line</vt:lpstr>
      <vt:lpstr>Earth Provides Cover over FEL Tunnels</vt:lpstr>
      <vt:lpstr>Free Electron Laser (FEL) Tunnels</vt:lpstr>
      <vt:lpstr>Tunnels removed showing FELs</vt:lpstr>
      <vt:lpstr>Electron “Dumps” Located Below Grade  </vt:lpstr>
      <vt:lpstr>Electron Beam is Distributed to  10 FELs via the “spreader”</vt:lpstr>
      <vt:lpstr>Linac Tunnel Cross Section</vt:lpstr>
      <vt:lpstr>Single Tunnel Design</vt:lpstr>
      <vt:lpstr>Flaws and omissions in layout</vt:lpstr>
      <vt:lpstr>Summary of Key Dimensions</vt:lpstr>
      <vt:lpstr>NGLS Dimensions</vt:lpstr>
      <vt:lpstr> Cryomodule Locations within Linac</vt:lpstr>
      <vt:lpstr>Some Open Issues</vt:lpstr>
      <vt:lpstr>Initial Conceptual NGLS Cryomodule </vt:lpstr>
      <vt:lpstr>Background</vt:lpstr>
      <vt:lpstr>Initial NGLS Concept Cryomodule  </vt:lpstr>
      <vt:lpstr>Cryomodule Heat Load and Power Required</vt:lpstr>
      <vt:lpstr>General Issues</vt:lpstr>
      <vt:lpstr>Cryomodule Design Issues</vt:lpstr>
      <vt:lpstr>R&amp;D vs. Design Studies</vt:lpstr>
      <vt:lpstr>Cryomodule R&amp;D – Major issues</vt:lpstr>
      <vt:lpstr>Cryomodule R&amp;D – Technically significant</vt:lpstr>
      <vt:lpstr>Summary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rpwells</dc:creator>
  <cp:lastModifiedBy>Russ Wells</cp:lastModifiedBy>
  <cp:revision>105</cp:revision>
  <dcterms:created xsi:type="dcterms:W3CDTF">2012-03-14T14:13:37Z</dcterms:created>
  <dcterms:modified xsi:type="dcterms:W3CDTF">2012-03-14T15:41:33Z</dcterms:modified>
</cp:coreProperties>
</file>