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459" r:id="rId2"/>
    <p:sldId id="472" r:id="rId3"/>
    <p:sldId id="474" r:id="rId4"/>
    <p:sldId id="475" r:id="rId5"/>
    <p:sldId id="480" r:id="rId6"/>
    <p:sldId id="464" r:id="rId7"/>
    <p:sldId id="477" r:id="rId8"/>
    <p:sldId id="478" r:id="rId9"/>
    <p:sldId id="482" r:id="rId10"/>
    <p:sldId id="47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98" autoAdjust="0"/>
    <p:restoredTop sz="88122" autoAdjust="0"/>
  </p:normalViewPr>
  <p:slideViewPr>
    <p:cSldViewPr snapToGrid="0" snapToObjects="1">
      <p:cViewPr varScale="1">
        <p:scale>
          <a:sx n="75" d="100"/>
          <a:sy n="75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A8472-20F9-4A4E-A399-D5F90AB85CE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C0F82-79A9-F64B-BDAF-674803B068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20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7013" indent="-227013">
              <a:spcBef>
                <a:spcPts val="600"/>
              </a:spcBef>
              <a:buFontTx/>
              <a:buChar char="•"/>
              <a:tabLst>
                <a:tab pos="685800" algn="l"/>
              </a:tabLs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Repetition rate 1 MHz </a:t>
            </a:r>
          </a:p>
          <a:p>
            <a:pPr marL="227013" indent="-227013">
              <a:spcBef>
                <a:spcPts val="600"/>
              </a:spcBef>
              <a:buFontTx/>
              <a:buChar char="•"/>
              <a:tabLst>
                <a:tab pos="685800" algn="l"/>
              </a:tabLs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Charge per bunch from ~10 pC to ~1 nC</a:t>
            </a:r>
          </a:p>
          <a:p>
            <a:pPr marL="227013" indent="-227013" eaLnBrk="0" hangingPunct="0">
              <a:spcBef>
                <a:spcPts val="600"/>
              </a:spcBef>
              <a:buFontTx/>
              <a:buChar char="•"/>
              <a:tabLst>
                <a:tab pos="685800" algn="l"/>
              </a:tabLst>
              <a:defRPr/>
            </a:pPr>
            <a:r>
              <a:rPr lang="en-US" sz="1200" b="1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Emittance</a:t>
            </a: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 &lt;10</a:t>
            </a:r>
            <a:r>
              <a:rPr lang="en-US" sz="1200" b="1" baseline="30000" dirty="0" smtClean="0">
                <a:solidFill>
                  <a:srgbClr val="000000"/>
                </a:solidFill>
                <a:latin typeface="Helvetica Neue"/>
                <a:cs typeface="Helvetica Neue"/>
              </a:rPr>
              <a:t>-6</a:t>
            </a: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 mm-</a:t>
            </a:r>
            <a:r>
              <a:rPr lang="en-US" sz="1200" b="1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mrad</a:t>
            </a: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 (normalized)</a:t>
            </a:r>
            <a:endParaRPr lang="en-US" sz="1200" b="1" baseline="-25000" dirty="0" smtClean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marL="227013" indent="-227013" eaLnBrk="0" hangingPunct="0">
              <a:spcBef>
                <a:spcPts val="600"/>
              </a:spcBef>
              <a:buFontTx/>
              <a:buChar char="•"/>
              <a:tabLst>
                <a:tab pos="685800" algn="l"/>
              </a:tabLs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Electric field at the cathode ≥~10 MV/m (space charge emission limit)</a:t>
            </a:r>
          </a:p>
          <a:p>
            <a:pPr marL="227013" indent="-227013" eaLnBrk="0" hangingPunct="0">
              <a:spcBef>
                <a:spcPts val="600"/>
              </a:spcBef>
              <a:buFontTx/>
              <a:buChar char="•"/>
              <a:tabLst>
                <a:tab pos="685800" algn="l"/>
              </a:tabLs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Beam energy at the gun exit ≥~500 </a:t>
            </a:r>
            <a:r>
              <a:rPr lang="en-US" sz="1200" b="1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keV</a:t>
            </a: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 (space charge control)</a:t>
            </a:r>
          </a:p>
          <a:p>
            <a:pPr marL="227013" indent="-227013">
              <a:spcBef>
                <a:spcPts val="600"/>
              </a:spcBef>
              <a:buFontTx/>
              <a:buChar char="•"/>
              <a:tabLst>
                <a:tab pos="685800" algn="l"/>
              </a:tabLs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Bunch length ~100 </a:t>
            </a:r>
            <a:r>
              <a:rPr lang="en-US" sz="1200" b="1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fs</a:t>
            </a: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 to ~10 </a:t>
            </a:r>
            <a:r>
              <a:rPr lang="en-US" sz="1200" b="1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ps</a:t>
            </a: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 for handling space charge effects, and for allowing different modes of operation</a:t>
            </a:r>
          </a:p>
          <a:p>
            <a:pPr marL="227013" indent="-227013" eaLnBrk="0" hangingPunct="0">
              <a:spcBef>
                <a:spcPts val="600"/>
              </a:spcBef>
              <a:buFontTx/>
              <a:buChar char="•"/>
              <a:tabLst>
                <a:tab pos="685800" algn="l"/>
              </a:tabLs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Compatible with magnetic field control within the gun  (</a:t>
            </a:r>
            <a:r>
              <a:rPr lang="en-US" sz="1200" b="1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emittance</a:t>
            </a: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 exchange and compensation)</a:t>
            </a:r>
          </a:p>
          <a:p>
            <a:pPr marL="227013" indent="-227013">
              <a:spcBef>
                <a:spcPts val="600"/>
              </a:spcBef>
              <a:buFontTx/>
              <a:buChar char="•"/>
              <a:tabLst>
                <a:tab pos="68580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Helvetica Neue"/>
                <a:ea typeface="Times New Roman" pitchFamily="24" charset="0"/>
                <a:cs typeface="Helvetica Neue"/>
              </a:rPr>
              <a:t>10</a:t>
            </a:r>
            <a:r>
              <a:rPr lang="en-US" sz="1200" b="1" baseline="30000" dirty="0" smtClean="0">
                <a:solidFill>
                  <a:srgbClr val="000000"/>
                </a:solidFill>
                <a:latin typeface="Helvetica Neue"/>
                <a:ea typeface="Times New Roman" pitchFamily="24" charset="0"/>
                <a:cs typeface="Helvetica Neue"/>
              </a:rPr>
              <a:t>-11</a:t>
            </a:r>
            <a:r>
              <a:rPr lang="en-US" sz="1200" b="1" dirty="0" smtClean="0">
                <a:solidFill>
                  <a:srgbClr val="000000"/>
                </a:solidFill>
                <a:latin typeface="Helvetica Neue"/>
                <a:ea typeface="Times New Roman" pitchFamily="24" charset="0"/>
                <a:cs typeface="Helvetica Neue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Helvetica Neue"/>
                <a:ea typeface="Times New Roman" pitchFamily="24" charset="0"/>
                <a:cs typeface="Helvetica Neue"/>
              </a:rPr>
              <a:t>Torr</a:t>
            </a:r>
            <a:r>
              <a:rPr lang="en-US" sz="1200" b="1" dirty="0" smtClean="0">
                <a:solidFill>
                  <a:srgbClr val="000000"/>
                </a:solidFill>
                <a:latin typeface="Helvetica Neue"/>
                <a:ea typeface="Times New Roman" pitchFamily="24" charset="0"/>
                <a:cs typeface="Helvetica Neue"/>
              </a:rPr>
              <a:t> vacuum capability (cathode lifetime)</a:t>
            </a:r>
          </a:p>
          <a:p>
            <a:pPr marL="227013" indent="-227013">
              <a:spcBef>
                <a:spcPts val="600"/>
              </a:spcBef>
              <a:buFontTx/>
              <a:buChar char="•"/>
              <a:tabLst>
                <a:tab pos="68580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Helvetica Neue"/>
                <a:ea typeface="Times New Roman" pitchFamily="24" charset="0"/>
                <a:cs typeface="Helvetica Neue"/>
              </a:rPr>
              <a:t>Accommodates a variety of cathode materials</a:t>
            </a:r>
          </a:p>
          <a:p>
            <a:pPr marL="227013" indent="-227013">
              <a:spcBef>
                <a:spcPts val="600"/>
              </a:spcBef>
              <a:buFontTx/>
              <a:buChar char="•"/>
              <a:tabLst>
                <a:tab pos="685800" algn="l"/>
              </a:tabLst>
            </a:pPr>
            <a:endParaRPr lang="en-US" sz="1200" b="1" dirty="0" smtClean="0">
              <a:solidFill>
                <a:srgbClr val="000000"/>
              </a:solidFill>
              <a:latin typeface="Helvetica Neue"/>
              <a:ea typeface="Times New Roman" pitchFamily="24" charset="0"/>
              <a:cs typeface="Helvetica Neue"/>
            </a:endParaRPr>
          </a:p>
          <a:p>
            <a:pPr marL="227013" indent="-227013">
              <a:spcBef>
                <a:spcPts val="600"/>
              </a:spcBef>
              <a:buFontTx/>
              <a:buChar char="•"/>
              <a:tabLst>
                <a:tab pos="685800" algn="l"/>
              </a:tabLst>
            </a:pPr>
            <a:endParaRPr lang="en-US" sz="1200" b="1" dirty="0" smtClean="0">
              <a:solidFill>
                <a:srgbClr val="000000"/>
              </a:solidFill>
              <a:latin typeface="Helvetica Neue"/>
              <a:ea typeface="Times New Roman" pitchFamily="24" charset="0"/>
              <a:cs typeface="Helvetica Neue"/>
            </a:endParaRPr>
          </a:p>
          <a:p>
            <a:pPr marL="227013" indent="-227013">
              <a:spcBef>
                <a:spcPts val="600"/>
              </a:spcBef>
              <a:buFontTx/>
              <a:buChar char="•"/>
              <a:tabLst>
                <a:tab pos="685800" algn="l"/>
              </a:tabLst>
            </a:pPr>
            <a:endParaRPr lang="en-US" sz="1200" b="1" dirty="0" smtClean="0">
              <a:solidFill>
                <a:srgbClr val="000000"/>
              </a:solidFill>
              <a:latin typeface="Helvetica Neue"/>
              <a:ea typeface="Times New Roman" pitchFamily="24" charset="0"/>
              <a:cs typeface="Helvetica Neue"/>
            </a:endParaRPr>
          </a:p>
          <a:p>
            <a:pPr marL="227013" indent="-227013">
              <a:spcBef>
                <a:spcPts val="600"/>
              </a:spcBef>
              <a:buFontTx/>
              <a:buChar char="•"/>
              <a:tabLst>
                <a:tab pos="685800" algn="l"/>
              </a:tabLst>
            </a:pPr>
            <a:endParaRPr lang="en-US" sz="1200" b="1" dirty="0" smtClean="0">
              <a:solidFill>
                <a:srgbClr val="000000"/>
              </a:solidFill>
              <a:latin typeface="Helvetica Neue"/>
              <a:ea typeface="Times New Roman" pitchFamily="24" charset="0"/>
              <a:cs typeface="Helvetica Neu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0F82-79A9-F64B-BDAF-674803B068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019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38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339725"/>
            <a:ext cx="7646988" cy="7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306514"/>
            <a:ext cx="8788400" cy="5214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86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1843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4592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452366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2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7C21B7E7-3C0E-C243-AB13-B4AE7ADB14EE}" type="slidenum">
              <a:rPr lang="en-US" sz="1200">
                <a:solidFill>
                  <a:srgbClr val="800000"/>
                </a:solidFill>
                <a:latin typeface="Helvetica Neue"/>
                <a:ea typeface="ヒラギノ角ゴ ProN W3" charset="0"/>
                <a:cs typeface="Helvetica Neue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dirty="0">
              <a:solidFill>
                <a:srgbClr val="800000"/>
              </a:solidFill>
              <a:latin typeface="Helvetica Neue"/>
              <a:ea typeface="ヒラギノ角ゴ ProN W3" charset="0"/>
              <a:cs typeface="Helvetica Neue"/>
            </a:endParaRPr>
          </a:p>
        </p:txBody>
      </p:sp>
      <p:pic>
        <p:nvPicPr>
          <p:cNvPr id="8" name="Picture 7" descr="PPT_template_CR-02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4" y="6051700"/>
            <a:ext cx="9143391" cy="816810"/>
          </a:xfrm>
          <a:prstGeom prst="rect">
            <a:avLst/>
          </a:prstGeom>
        </p:spPr>
      </p:pic>
      <p:pic>
        <p:nvPicPr>
          <p:cNvPr id="9" name="Picture 8" descr="PPT_template_CR-01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4" y="0"/>
            <a:ext cx="9143391" cy="81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235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Helvetica Neue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Helvetica Neue"/>
          <a:ea typeface="ＭＳ Ｐゴシック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Helvetica Neue"/>
          <a:ea typeface="ＭＳ Ｐゴシック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Helvetica Neue"/>
          <a:ea typeface="ＭＳ Ｐゴシック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Helvetica Neue"/>
          <a:ea typeface="ＭＳ Ｐゴシック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/>
          <a:cs typeface="ＭＳ Ｐゴシック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/>
          <a:cs typeface="ＭＳ Ｐゴシック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/>
          <a:cs typeface="ＭＳ Ｐゴシック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/>
          <a:cs typeface="ＭＳ Ｐゴシック"/>
        </a:defRPr>
      </a:lvl9pPr>
    </p:titleStyle>
    <p:bodyStyle>
      <a:lvl1pPr marL="225425" indent="-225425" algn="l" defTabSz="457200" rtl="0" eaLnBrk="1" fontAlgn="base" hangingPunct="1">
        <a:spcBef>
          <a:spcPct val="80000"/>
        </a:spcBef>
        <a:spcAft>
          <a:spcPct val="0"/>
        </a:spcAft>
        <a:buFont typeface="Arial" charset="0"/>
        <a:buChar char="•"/>
        <a:defRPr sz="2000" b="1">
          <a:solidFill>
            <a:schemeClr val="tx1"/>
          </a:solidFill>
          <a:latin typeface="Helvetica Neue"/>
          <a:ea typeface="+mn-ea"/>
          <a:cs typeface="+mn-cs"/>
        </a:defRPr>
      </a:lvl1pPr>
      <a:lvl2pPr marL="457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b="1">
          <a:solidFill>
            <a:schemeClr val="tx1"/>
          </a:solidFill>
          <a:latin typeface="Helvetica Neue"/>
          <a:ea typeface="+mn-ea"/>
          <a:cs typeface="+mn-cs"/>
        </a:defRPr>
      </a:lvl2pPr>
      <a:lvl3pPr marL="685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b="1">
          <a:solidFill>
            <a:schemeClr val="tx1"/>
          </a:solidFill>
          <a:latin typeface="Helvetica Neue"/>
          <a:ea typeface="+mn-ea"/>
          <a:cs typeface="+mn-cs"/>
        </a:defRPr>
      </a:lvl3pPr>
      <a:lvl4pPr marL="914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b="1">
          <a:solidFill>
            <a:schemeClr val="tx1"/>
          </a:solidFill>
          <a:latin typeface="Helvetica Neue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003366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003366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003366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00336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076402" y="1969200"/>
            <a:ext cx="68704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Linac/FEL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Physics Design and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Beam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Dynamics Issues</a:t>
            </a:r>
          </a:p>
          <a:p>
            <a:pPr algn="ctr"/>
            <a:endParaRPr lang="en-US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 Neue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 Neue"/>
              </a:rPr>
              <a:t>P. Emma, for the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 Neue"/>
              </a:rPr>
              <a:t>NGLS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 Neue"/>
              </a:rPr>
              <a:t> team</a:t>
            </a:r>
          </a:p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 Neue"/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 Neue"/>
              </a:rPr>
              <a:t>March 15, 2012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 Neue"/>
              </a:rPr>
              <a:t>FNAL Visit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0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364" y="893229"/>
            <a:ext cx="3567954" cy="267924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23" y="3770198"/>
            <a:ext cx="2528053" cy="23787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087906" y="875129"/>
            <a:ext cx="4935271" cy="5567998"/>
            <a:chOff x="1537648" y="76200"/>
            <a:chExt cx="5943600" cy="6705600"/>
          </a:xfrm>
        </p:grpSpPr>
        <p:pic>
          <p:nvPicPr>
            <p:cNvPr id="4" name="Picture 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7648" y="76200"/>
              <a:ext cx="5943600" cy="32918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3"/>
            <p:cNvPicPr>
              <a:picLocks noChangeArrowheads="1"/>
            </p:cNvPicPr>
            <p:nvPr/>
          </p:nvPicPr>
          <p:blipFill>
            <a:blip r:embed="rId5" cstate="print"/>
            <a:srcRect r="1282"/>
            <a:stretch>
              <a:fillRect/>
            </a:stretch>
          </p:blipFill>
          <p:spPr bwMode="auto">
            <a:xfrm>
              <a:off x="1537648" y="3489960"/>
              <a:ext cx="5943600" cy="32918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5383476" y="4738321"/>
              <a:ext cx="1114292" cy="481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0.5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eV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335847" y="5011974"/>
              <a:ext cx="4572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4952835" y="5011974"/>
              <a:ext cx="4572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879651" y="2103807"/>
              <a:ext cx="15240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441251" y="2103807"/>
              <a:ext cx="14478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875403" y="1828800"/>
              <a:ext cx="1029350" cy="481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eV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87476" y="5862935"/>
              <a:ext cx="4064118" cy="481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Factor of 40 BW reduction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49564" y="304800"/>
              <a:ext cx="2332448" cy="4818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diamond </a:t>
              </a:r>
              <a:r>
                <a:rPr lang="en-US" sz="20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35026" y="3729335"/>
              <a:ext cx="1988816" cy="4818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diamond </a:t>
              </a:r>
              <a:r>
                <a:rPr lang="en-US" sz="20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8079" y="321184"/>
            <a:ext cx="682337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Self-Seeding Demonstrated at </a:t>
            </a:r>
            <a:r>
              <a:rPr lang="en-US" sz="2800" b="1" i="1" dirty="0" smtClean="0">
                <a:solidFill>
                  <a:srgbClr val="0000FF"/>
                </a:solidFill>
              </a:rPr>
              <a:t>LCLS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29776" y="3923900"/>
            <a:ext cx="1172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diamond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 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443314" y="4247065"/>
            <a:ext cx="1407463" cy="5759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945341" y="2169459"/>
            <a:ext cx="914397" cy="20776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839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" y="288923"/>
            <a:ext cx="7646988" cy="7318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  <a:t>NGLS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  <a:t> Accelerator Design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elvetica Neue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3231" y="859889"/>
            <a:ext cx="8973033" cy="2062019"/>
            <a:chOff x="133692" y="1607504"/>
            <a:chExt cx="8973033" cy="20620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46121"/>
            <a:stretch/>
          </p:blipFill>
          <p:spPr bwMode="auto">
            <a:xfrm>
              <a:off x="133692" y="1607504"/>
              <a:ext cx="4007215" cy="2060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32627" r="64775"/>
            <a:stretch/>
          </p:blipFill>
          <p:spPr bwMode="auto">
            <a:xfrm>
              <a:off x="4141111" y="1608774"/>
              <a:ext cx="193196" cy="2060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35382" r="-1"/>
            <a:stretch/>
          </p:blipFill>
          <p:spPr bwMode="auto">
            <a:xfrm>
              <a:off x="4300735" y="1607504"/>
              <a:ext cx="4805990" cy="20607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Content Placeholder 2"/>
          <p:cNvSpPr txBox="1">
            <a:spLocks/>
          </p:cNvSpPr>
          <p:nvPr/>
        </p:nvSpPr>
        <p:spPr>
          <a:xfrm>
            <a:off x="200102" y="1571518"/>
            <a:ext cx="8788400" cy="4133021"/>
          </a:xfrm>
          <a:prstGeom prst="rect">
            <a:avLst/>
          </a:prstGeom>
        </p:spPr>
        <p:txBody>
          <a:bodyPr/>
          <a:lstStyle/>
          <a:p>
            <a:pPr marL="347663" marR="0" lvl="0" indent="-347663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Need ~2.4 GeV </a:t>
            </a: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e</a:t>
            </a:r>
            <a:r>
              <a:rPr kumimoji="0" lang="en-US" sz="240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linac at 1-MHz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beam</a:t>
            </a:r>
            <a:b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</a:b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rate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(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CW, 0.3-1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mA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)</a:t>
            </a:r>
            <a:endParaRPr kumimoji="0" lang="en-US" sz="1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347663" lvl="0" indent="-347663" fontAlgn="base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Must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generate &amp; preserve </a:t>
            </a:r>
            <a:r>
              <a:rPr lang="en-US" sz="2400" i="1" kern="0" dirty="0" smtClean="0">
                <a:latin typeface="Helvetica Neue"/>
              </a:rPr>
              <a:t>e</a:t>
            </a:r>
            <a:r>
              <a:rPr lang="en-US" sz="2400" kern="0" baseline="30000" dirty="0" smtClean="0">
                <a:latin typeface="Symbol" pitchFamily="18" charset="2"/>
              </a:rPr>
              <a:t>-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brightness                               (cathode, gun, CSR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, wakes, etc)</a:t>
            </a:r>
            <a:endParaRPr kumimoji="0" lang="en-US" sz="1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347663" marR="0" lvl="0" indent="-347663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Two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magnetic chicanes compress bunch in 2 stages (600 A)</a:t>
            </a:r>
            <a:endParaRPr kumimoji="0" lang="en-US" sz="1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347663" marR="0" lvl="0" indent="-347663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RF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phase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and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amplitude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jitter tolerances are demanding (~0.01% &amp; ~0.01 deg rms)</a:t>
            </a:r>
            <a:endParaRPr kumimoji="0" lang="en-US" sz="1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347663" marR="0" lvl="0" indent="-347663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Switchyard distributes electrons to one of 3 FELs at 0.1-1 MHz each (baseline) –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10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FELs in long term</a:t>
            </a:r>
            <a:endParaRPr kumimoji="0" lang="en-US" sz="1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347663" marR="0" lvl="0" indent="-347663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Many design issues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similar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to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LCLS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, but lower energy &amp; </a:t>
            </a:r>
            <a:r>
              <a:rPr kumimoji="0" lang="en-US" sz="24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MUCH</a:t>
            </a:r>
            <a:r>
              <a:rPr kumimoji="0" lang="en-US" sz="24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higher beam rate (120 Hz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Symbol"/>
              </a:rPr>
              <a:t>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1 MHz)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116606" y="4495227"/>
            <a:ext cx="70871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000" b="1" dirty="0" smtClean="0"/>
              <a:t>~13 MV/m gradient (increase to 16+ MV/m?)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000" b="1" dirty="0" smtClean="0"/>
              <a:t>26-30 ~12-m long </a:t>
            </a:r>
            <a:r>
              <a:rPr lang="en-US" sz="2000" b="1" dirty="0" err="1" smtClean="0"/>
              <a:t>cryo</a:t>
            </a:r>
            <a:r>
              <a:rPr lang="en-US" sz="2000" b="1" dirty="0" smtClean="0"/>
              <a:t>-modules (22-26 @ 16 MV/m)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000" b="1" dirty="0" smtClean="0"/>
              <a:t>7 RF cavities per module?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000" b="1" dirty="0" smtClean="0"/>
              <a:t>2 bunch compressors (2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optional)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000" b="1" dirty="0" smtClean="0"/>
              <a:t>1 laser heater (damps </a:t>
            </a:r>
            <a:r>
              <a:rPr lang="en-US" sz="2000" b="1" dirty="0" smtClean="0">
                <a:cs typeface="Symbol" charset="2"/>
              </a:rPr>
              <a:t>micro</a:t>
            </a:r>
            <a:r>
              <a:rPr lang="en-US" sz="2000" b="1" dirty="0" smtClean="0"/>
              <a:t>-bunching instability)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000" b="1" dirty="0" smtClean="0"/>
              <a:t>3 identical spreader </a:t>
            </a:r>
            <a:r>
              <a:rPr lang="en-US" sz="2000" b="1" dirty="0" err="1" smtClean="0"/>
              <a:t>beamlines</a:t>
            </a:r>
            <a:r>
              <a:rPr lang="en-US" sz="2000" b="1" dirty="0" smtClean="0"/>
              <a:t> + straight-ahead dump</a:t>
            </a:r>
            <a:endParaRPr lang="en-US" sz="2000" b="1" dirty="0"/>
          </a:p>
        </p:txBody>
      </p:sp>
      <p:grpSp>
        <p:nvGrpSpPr>
          <p:cNvPr id="54" name="Group 53"/>
          <p:cNvGrpSpPr/>
          <p:nvPr/>
        </p:nvGrpSpPr>
        <p:grpSpPr>
          <a:xfrm>
            <a:off x="85830" y="1770078"/>
            <a:ext cx="8926337" cy="2725992"/>
            <a:chOff x="65314" y="2368767"/>
            <a:chExt cx="8926337" cy="2725992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415834" y="3336031"/>
              <a:ext cx="18288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239519" y="3336031"/>
              <a:ext cx="9144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293914" y="3096545"/>
              <a:ext cx="152400" cy="4898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453120" y="3246526"/>
              <a:ext cx="9144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800000">
              <a:off x="1515376" y="3290311"/>
              <a:ext cx="18288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9800000" flipH="1">
              <a:off x="1303710" y="3290311"/>
              <a:ext cx="18288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677607" y="3336031"/>
              <a:ext cx="1545772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2596845" y="3211933"/>
              <a:ext cx="533400" cy="243840"/>
            </a:xfrm>
            <a:prstGeom prst="roundRect">
              <a:avLst/>
            </a:prstGeom>
            <a:gradFill flip="none" rotWithShape="1">
              <a:gsLst>
                <a:gs pos="0">
                  <a:srgbClr val="FF66FF"/>
                </a:gs>
                <a:gs pos="50000">
                  <a:srgbClr val="FF99FF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3.9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4495851" y="3336031"/>
              <a:ext cx="287866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781851" y="3336031"/>
              <a:ext cx="287866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704721" y="3336031"/>
              <a:ext cx="1184647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800000">
              <a:off x="8322785" y="3503248"/>
              <a:ext cx="668866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cxnSpLocks noChangeAspect="1"/>
            </p:cNvCxnSpPr>
            <p:nvPr/>
          </p:nvCxnSpPr>
          <p:spPr>
            <a:xfrm>
              <a:off x="8144988" y="3336032"/>
              <a:ext cx="744380" cy="42976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916388" y="3336032"/>
              <a:ext cx="916768" cy="529296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/>
            <p:cNvGrpSpPr/>
            <p:nvPr/>
          </p:nvGrpSpPr>
          <p:grpSpPr>
            <a:xfrm>
              <a:off x="3130245" y="3132832"/>
              <a:ext cx="667178" cy="228600"/>
              <a:chOff x="2022566" y="3554990"/>
              <a:chExt cx="667178" cy="8950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20" name="Straight Connector 119"/>
              <p:cNvCxnSpPr/>
              <p:nvPr/>
            </p:nvCxnSpPr>
            <p:spPr>
              <a:xfrm>
                <a:off x="2022566" y="3634395"/>
                <a:ext cx="9144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2268341" y="3568095"/>
                <a:ext cx="18288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2700000">
                <a:off x="2477963" y="3599743"/>
                <a:ext cx="89505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8900000" flipH="1">
                <a:off x="2150084" y="3602236"/>
                <a:ext cx="89505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598304" y="3634395"/>
                <a:ext cx="9144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5409466" y="3132829"/>
              <a:ext cx="667178" cy="228600"/>
              <a:chOff x="2022566" y="3554990"/>
              <a:chExt cx="667178" cy="8950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15" name="Straight Connector 114"/>
              <p:cNvCxnSpPr/>
              <p:nvPr/>
            </p:nvCxnSpPr>
            <p:spPr>
              <a:xfrm>
                <a:off x="2022566" y="3634395"/>
                <a:ext cx="9144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2268341" y="3568095"/>
                <a:ext cx="18288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2700000">
                <a:off x="2477963" y="3599743"/>
                <a:ext cx="89505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8900000" flipH="1">
                <a:off x="2150084" y="3602236"/>
                <a:ext cx="89505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2598304" y="3634395"/>
                <a:ext cx="9144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Rounded Rectangle 94"/>
            <p:cNvSpPr/>
            <p:nvPr/>
          </p:nvSpPr>
          <p:spPr>
            <a:xfrm>
              <a:off x="568234" y="3183631"/>
              <a:ext cx="685800" cy="3048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CM1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1791303" y="3183631"/>
              <a:ext cx="685800" cy="3048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CM2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793117" y="3189073"/>
              <a:ext cx="685800" cy="3048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CM3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724451" y="3183631"/>
              <a:ext cx="685800" cy="3048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CM9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6079120" y="3189073"/>
              <a:ext cx="685800" cy="3048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CM10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7010451" y="3183631"/>
              <a:ext cx="685800" cy="3048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CM30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881798" y="3617554"/>
              <a:ext cx="1199367" cy="810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smtClean="0"/>
                <a:t>BC1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dirty="0" smtClean="0"/>
                <a:t>168 MeV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i="1" dirty="0" smtClean="0"/>
                <a:t>R</a:t>
              </a:r>
              <a:r>
                <a:rPr lang="en-US" sz="1400" baseline="-25000" dirty="0" smtClean="0"/>
                <a:t>56</a:t>
              </a:r>
              <a:r>
                <a:rPr lang="en-US" sz="1400" dirty="0" smtClean="0"/>
                <a:t> = 75 mm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i="1" dirty="0" err="1" smtClean="0">
                  <a:latin typeface="Symbol" pitchFamily="18" charset="2"/>
                </a:rPr>
                <a:t>s</a:t>
              </a:r>
              <a:r>
                <a:rPr lang="en-US" sz="1400" i="1" baseline="-25000" dirty="0" err="1" smtClean="0">
                  <a:latin typeface="Symbol" pitchFamily="18" charset="2"/>
                </a:rPr>
                <a:t>d</a:t>
              </a:r>
              <a:r>
                <a:rPr lang="en-US" sz="1400" dirty="0" smtClean="0"/>
                <a:t> = 0.57%</a:t>
              </a:r>
              <a:endParaRPr lang="en-US" sz="14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154537" y="3617554"/>
              <a:ext cx="1199367" cy="810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smtClean="0"/>
                <a:t>BC2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dirty="0" smtClean="0"/>
                <a:t>640 MeV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i="1" dirty="0" smtClean="0"/>
                <a:t>R</a:t>
              </a:r>
              <a:r>
                <a:rPr lang="en-US" sz="1400" baseline="-25000" dirty="0" smtClean="0"/>
                <a:t>56</a:t>
              </a:r>
              <a:r>
                <a:rPr lang="en-US" sz="1400" dirty="0" smtClean="0"/>
                <a:t> = 48 mm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i="1" dirty="0" err="1" smtClean="0">
                  <a:latin typeface="Symbol" pitchFamily="18" charset="2"/>
                </a:rPr>
                <a:t>s</a:t>
              </a:r>
              <a:r>
                <a:rPr lang="en-US" sz="1400" i="1" baseline="-25000" dirty="0" err="1" smtClean="0">
                  <a:latin typeface="Symbol" pitchFamily="18" charset="2"/>
                </a:rPr>
                <a:t>d</a:t>
              </a:r>
              <a:r>
                <a:rPr lang="en-US" sz="1400" dirty="0" smtClean="0"/>
                <a:t> = 0.57%</a:t>
              </a:r>
              <a:endParaRPr lang="en-US" sz="14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5314" y="3574811"/>
              <a:ext cx="662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GUN</a:t>
              </a:r>
            </a:p>
            <a:p>
              <a:pPr algn="ctr"/>
              <a:r>
                <a:rPr lang="en-US" sz="1400" dirty="0" smtClean="0"/>
                <a:t>1 MeV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979364" y="3611387"/>
              <a:ext cx="1099981" cy="810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smtClean="0"/>
                <a:t>Heater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dirty="0" smtClean="0"/>
                <a:t>85 </a:t>
              </a:r>
              <a:r>
                <a:rPr lang="en-US" sz="1400" dirty="0" smtClean="0"/>
                <a:t>MeV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i="1" dirty="0" smtClean="0"/>
                <a:t>R</a:t>
              </a:r>
              <a:r>
                <a:rPr lang="en-US" sz="1400" baseline="-25000" dirty="0" smtClean="0"/>
                <a:t>56</a:t>
              </a:r>
              <a:r>
                <a:rPr lang="en-US" sz="1400" dirty="0" smtClean="0"/>
                <a:t> = 4 mm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i="1" dirty="0" err="1" smtClean="0">
                  <a:latin typeface="Symbol" pitchFamily="18" charset="2"/>
                </a:rPr>
                <a:t>s</a:t>
              </a:r>
              <a:r>
                <a:rPr lang="en-US" sz="1400" i="1" baseline="-25000" dirty="0" err="1" smtClean="0">
                  <a:latin typeface="Symbol" pitchFamily="18" charset="2"/>
                </a:rPr>
                <a:t>d</a:t>
              </a:r>
              <a:r>
                <a:rPr lang="en-US" sz="1400" dirty="0" smtClean="0"/>
                <a:t> = 0.19%</a:t>
              </a:r>
              <a:endParaRPr lang="en-US" sz="1400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61393" y="2368767"/>
              <a:ext cx="923394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smtClean="0"/>
                <a:t>L0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i="1" dirty="0" smtClean="0">
                  <a:latin typeface="Symbol" pitchFamily="18" charset="2"/>
                </a:rPr>
                <a:t>j</a:t>
              </a:r>
              <a:r>
                <a:rPr lang="en-US" sz="1400" dirty="0" smtClean="0"/>
                <a:t> = …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i="1" dirty="0" smtClean="0"/>
                <a:t>I</a:t>
              </a:r>
              <a:r>
                <a:rPr lang="en-US" sz="1400" i="1" baseline="-25000" dirty="0" smtClean="0"/>
                <a:t>pk</a:t>
              </a:r>
              <a:r>
                <a:rPr lang="en-US" sz="1400" dirty="0" smtClean="0"/>
                <a:t> = </a:t>
              </a:r>
              <a:r>
                <a:rPr lang="en-US" sz="1400" dirty="0" smtClean="0"/>
                <a:t>50 </a:t>
              </a:r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679868" y="2368767"/>
              <a:ext cx="923394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smtClean="0"/>
                <a:t>L1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i="1" dirty="0" smtClean="0">
                  <a:latin typeface="Symbol" pitchFamily="18" charset="2"/>
                </a:rPr>
                <a:t>j</a:t>
              </a:r>
              <a:r>
                <a:rPr lang="en-US" sz="1400" dirty="0" smtClean="0"/>
                <a:t> = </a:t>
              </a:r>
              <a:r>
                <a:rPr lang="en-US" sz="1400" dirty="0" smtClean="0">
                  <a:latin typeface="Symbol" pitchFamily="18" charset="2"/>
                </a:rPr>
                <a:t>-</a:t>
              </a:r>
              <a:r>
                <a:rPr lang="en-US" sz="1400" dirty="0" smtClean="0"/>
                <a:t>28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º</a:t>
              </a:r>
              <a:endParaRPr lang="en-US" sz="1400" dirty="0" smtClean="0"/>
            </a:p>
            <a:p>
              <a:pPr algn="ctr">
                <a:lnSpc>
                  <a:spcPts val="1400"/>
                </a:lnSpc>
              </a:pPr>
              <a:r>
                <a:rPr lang="en-US" sz="1400" i="1" dirty="0" smtClean="0"/>
                <a:t>I</a:t>
              </a:r>
              <a:r>
                <a:rPr lang="en-US" sz="1400" i="1" baseline="-25000" dirty="0" smtClean="0"/>
                <a:t>pk</a:t>
              </a:r>
              <a:r>
                <a:rPr lang="en-US" sz="1400" dirty="0" smtClean="0"/>
                <a:t> = </a:t>
              </a:r>
              <a:r>
                <a:rPr lang="en-US" sz="1400" dirty="0" smtClean="0"/>
                <a:t>50 </a:t>
              </a:r>
              <a:r>
                <a:rPr lang="en-US" sz="1400" dirty="0" smtClean="0"/>
                <a:t>A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504295" y="2373899"/>
              <a:ext cx="822661" cy="451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err="1" smtClean="0"/>
                <a:t>Lh</a:t>
              </a:r>
              <a:endParaRPr lang="en-US" sz="1400" b="1" dirty="0" smtClean="0"/>
            </a:p>
            <a:p>
              <a:pPr algn="ctr">
                <a:lnSpc>
                  <a:spcPts val="1400"/>
                </a:lnSpc>
              </a:pPr>
              <a:r>
                <a:rPr lang="en-US" sz="1400" i="1" dirty="0" smtClean="0">
                  <a:latin typeface="Symbol" pitchFamily="18" charset="2"/>
                </a:rPr>
                <a:t>j</a:t>
              </a:r>
              <a:r>
                <a:rPr lang="en-US" sz="1400" dirty="0" smtClean="0"/>
                <a:t> = </a:t>
              </a:r>
              <a:r>
                <a:rPr lang="en-US" sz="1400" dirty="0" smtClean="0">
                  <a:latin typeface="Symbol" pitchFamily="18" charset="2"/>
                </a:rPr>
                <a:t>180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º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077231" y="2368767"/>
              <a:ext cx="1022780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smtClean="0"/>
                <a:t>L2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i="1" dirty="0" smtClean="0">
                  <a:latin typeface="Symbol" pitchFamily="18" charset="2"/>
                </a:rPr>
                <a:t>j</a:t>
              </a:r>
              <a:r>
                <a:rPr lang="en-US" sz="1400" dirty="0" smtClean="0"/>
                <a:t> = </a:t>
              </a:r>
              <a:r>
                <a:rPr lang="en-US" sz="1400" dirty="0" smtClean="0">
                  <a:latin typeface="Symbol" pitchFamily="18" charset="2"/>
                </a:rPr>
                <a:t>-</a:t>
              </a:r>
              <a:r>
                <a:rPr lang="en-US" sz="1400" dirty="0" smtClean="0"/>
                <a:t>31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º</a:t>
              </a:r>
              <a:endParaRPr lang="en-US" sz="1400" dirty="0" smtClean="0"/>
            </a:p>
            <a:p>
              <a:pPr algn="ctr">
                <a:lnSpc>
                  <a:spcPts val="1400"/>
                </a:lnSpc>
              </a:pPr>
              <a:r>
                <a:rPr lang="en-US" sz="1400" i="1" dirty="0" smtClean="0"/>
                <a:t>I</a:t>
              </a:r>
              <a:r>
                <a:rPr lang="en-US" sz="1400" i="1" baseline="-25000" dirty="0" smtClean="0"/>
                <a:t>pk</a:t>
              </a:r>
              <a:r>
                <a:rPr lang="en-US" sz="1400" dirty="0" smtClean="0"/>
                <a:t> = 150 A</a:t>
              </a:r>
              <a:endParaRPr lang="en-US" sz="14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348075" y="2368767"/>
              <a:ext cx="1022780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smtClean="0"/>
                <a:t>L3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i="1" dirty="0" smtClean="0">
                  <a:latin typeface="Symbol" pitchFamily="18" charset="2"/>
                </a:rPr>
                <a:t>j</a:t>
              </a:r>
              <a:r>
                <a:rPr lang="en-US" sz="1400" dirty="0" smtClean="0"/>
                <a:t> = </a:t>
              </a:r>
              <a:r>
                <a:rPr lang="en-US" sz="1400" dirty="0" smtClean="0">
                  <a:latin typeface="Symbol" pitchFamily="18" charset="2"/>
                </a:rPr>
                <a:t>+</a:t>
              </a:r>
              <a:r>
                <a:rPr lang="en-US" sz="1400" dirty="0" smtClean="0"/>
                <a:t>14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º</a:t>
              </a:r>
              <a:endParaRPr lang="en-US" sz="1400" dirty="0" smtClean="0"/>
            </a:p>
            <a:p>
              <a:pPr algn="ctr">
                <a:lnSpc>
                  <a:spcPts val="1400"/>
                </a:lnSpc>
              </a:pPr>
              <a:r>
                <a:rPr lang="en-US" sz="1400" i="1" dirty="0" smtClean="0"/>
                <a:t>I</a:t>
              </a:r>
              <a:r>
                <a:rPr lang="en-US" sz="1400" i="1" baseline="-25000" dirty="0" smtClean="0"/>
                <a:t>pk</a:t>
              </a:r>
              <a:r>
                <a:rPr lang="en-US" sz="1400" dirty="0" smtClean="0"/>
                <a:t> = 600 A</a:t>
              </a:r>
              <a:endParaRPr lang="en-US" sz="14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452558" y="3618818"/>
              <a:ext cx="1064715" cy="810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smtClean="0"/>
                <a:t>SPRDR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dirty="0" smtClean="0"/>
                <a:t>2.4 GeV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i="1" dirty="0" smtClean="0"/>
                <a:t>R</a:t>
              </a:r>
              <a:r>
                <a:rPr lang="en-US" sz="1400" baseline="-25000" dirty="0" smtClean="0"/>
                <a:t>56</a:t>
              </a:r>
              <a:r>
                <a:rPr lang="en-US" sz="1400" dirty="0" smtClean="0"/>
                <a:t> = 0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i="1" dirty="0" err="1" smtClean="0">
                  <a:latin typeface="Symbol" pitchFamily="18" charset="2"/>
                </a:rPr>
                <a:t>s</a:t>
              </a:r>
              <a:r>
                <a:rPr lang="en-US" sz="1400" i="1" baseline="-25000" dirty="0" err="1" smtClean="0">
                  <a:latin typeface="Symbol" pitchFamily="18" charset="2"/>
                </a:rPr>
                <a:t>d</a:t>
              </a:r>
              <a:r>
                <a:rPr lang="en-US" sz="1400" dirty="0" smtClean="0"/>
                <a:t> = 0.09%</a:t>
              </a:r>
              <a:endParaRPr lang="en-US" sz="1400" dirty="0"/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>
              <a:off x="293914" y="4822225"/>
              <a:ext cx="8539242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4335390" y="4626816"/>
              <a:ext cx="77296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670 m</a:t>
              </a:r>
              <a:endParaRPr lang="en-US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554705" y="4817760"/>
              <a:ext cx="11766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to spreader end</a:t>
              </a:r>
              <a:endParaRPr lang="en-US" sz="1200" dirty="0"/>
            </a:p>
          </p:txBody>
        </p:sp>
      </p:grpSp>
      <p:sp>
        <p:nvSpPr>
          <p:cNvPr id="125" name="Title 1"/>
          <p:cNvSpPr txBox="1">
            <a:spLocks/>
          </p:cNvSpPr>
          <p:nvPr/>
        </p:nvSpPr>
        <p:spPr bwMode="auto">
          <a:xfrm>
            <a:off x="183915" y="297277"/>
            <a:ext cx="8054904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  <a:latin typeface="+mj-lt"/>
              </a:rPr>
              <a:t>Linac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Layout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“10/25/11”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0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98"/>
          <a:stretch/>
        </p:blipFill>
        <p:spPr bwMode="auto">
          <a:xfrm>
            <a:off x="234487" y="943322"/>
            <a:ext cx="8317196" cy="542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90500" y="339725"/>
            <a:ext cx="7646988" cy="73183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 smtClean="0"/>
              <a:t>Linac Layout in </a:t>
            </a:r>
            <a:r>
              <a:rPr lang="en-US" i="1" dirty="0" smtClean="0"/>
              <a:t>MAD</a:t>
            </a:r>
            <a:r>
              <a:rPr lang="en-US" b="0" dirty="0" smtClean="0"/>
              <a:t> (</a:t>
            </a:r>
            <a:r>
              <a:rPr lang="en-US" b="0" dirty="0" smtClean="0"/>
              <a:t>Inj. </a:t>
            </a:r>
            <a:r>
              <a:rPr lang="en-US" b="0" dirty="0" smtClean="0"/>
              <a:t>to Spreader)</a:t>
            </a:r>
            <a:endParaRPr lang="en-US" b="0"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" y="873040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M. </a:t>
            </a:r>
            <a:r>
              <a:rPr lang="en-US" b="1" dirty="0" err="1" smtClean="0">
                <a:solidFill>
                  <a:srgbClr val="FF0000"/>
                </a:solidFill>
                <a:latin typeface="Helvetica Neue"/>
                <a:cs typeface="Helvetica Neue"/>
              </a:rPr>
              <a:t>Venturini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155870" y="246379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  <a:latin typeface="Helvetica Neue"/>
                <a:cs typeface="Helvetica Neue"/>
              </a:rPr>
              <a:t>Heater</a:t>
            </a:r>
            <a:endParaRPr lang="en-US" dirty="0">
              <a:solidFill>
                <a:srgbClr val="00CC00"/>
              </a:solidFill>
              <a:latin typeface="Helvetica Neue"/>
              <a:cs typeface="Helvetica Neue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541767" y="324781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  <a:latin typeface="Helvetica Neue"/>
                <a:cs typeface="Helvetica Neue"/>
              </a:rPr>
              <a:t>BC1</a:t>
            </a:r>
            <a:endParaRPr lang="en-US" dirty="0">
              <a:solidFill>
                <a:srgbClr val="00CC00"/>
              </a:solidFill>
              <a:latin typeface="Helvetica Neue"/>
              <a:cs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351882" y="149521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  <a:latin typeface="Helvetica Neue"/>
                <a:cs typeface="Helvetica Neue"/>
              </a:rPr>
              <a:t>BC2</a:t>
            </a:r>
            <a:endParaRPr lang="en-US" dirty="0">
              <a:solidFill>
                <a:srgbClr val="00CC00"/>
              </a:solidFill>
              <a:latin typeface="Helvetica Neue"/>
              <a:cs typeface="Helvetica Neue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5996480" y="175540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  <a:latin typeface="Helvetica Neue"/>
                <a:cs typeface="Helvetica Neue"/>
              </a:rPr>
              <a:t>Spreader</a:t>
            </a:r>
            <a:endParaRPr lang="en-US" dirty="0">
              <a:solidFill>
                <a:srgbClr val="00CC00"/>
              </a:solidFill>
              <a:latin typeface="Helvetica Neue"/>
              <a:cs typeface="Helvetica Neu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6109" y="5997585"/>
            <a:ext cx="97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Neue"/>
                <a:cs typeface="Helvetica Neue"/>
              </a:rPr>
              <a:t>85 </a:t>
            </a:r>
            <a:r>
              <a:rPr lang="en-US" dirty="0" smtClean="0">
                <a:latin typeface="Helvetica Neue"/>
                <a:cs typeface="Helvetica Neue"/>
              </a:rPr>
              <a:t>MeV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91778" y="598588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Neue"/>
                <a:cs typeface="Helvetica Neue"/>
              </a:rPr>
              <a:t>2.4 GeV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26" name="Picture 25" descr="C:\Workspace\Lavori\NGLS\lattice\bsline\bsline1.1\ele_SPRD\ele_SPRD_1rb\zE_SPR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55772"/>
          <a:stretch/>
        </p:blipFill>
        <p:spPr bwMode="auto">
          <a:xfrm>
            <a:off x="7127701" y="3115730"/>
            <a:ext cx="1882120" cy="170906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862100" y="3295170"/>
            <a:ext cx="117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Tracking</a:t>
            </a:r>
          </a:p>
          <a:p>
            <a:r>
              <a:rPr lang="en-US" dirty="0" smtClean="0">
                <a:latin typeface="Helvetica Neue"/>
                <a:cs typeface="Helvetica Neue"/>
              </a:rPr>
              <a:t>(600 A)</a:t>
            </a:r>
            <a:endParaRPr lang="en-US" dirty="0">
              <a:latin typeface="Helvetica Neue"/>
              <a:cs typeface="Helvetica Neue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485986" y="5549281"/>
            <a:ext cx="0" cy="43659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07303" y="5549283"/>
            <a:ext cx="0" cy="43659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Start-to-End Simulations for </a:t>
            </a:r>
            <a:r>
              <a:rPr lang="en-US" i="1" dirty="0" smtClean="0"/>
              <a:t>NGLS…</a:t>
            </a:r>
            <a:endParaRPr lang="en-US" i="1" dirty="0"/>
          </a:p>
        </p:txBody>
      </p:sp>
      <p:pic>
        <p:nvPicPr>
          <p:cNvPr id="4" name="Picture 4" descr="C:\Workspace\Lavori\NGLS\lattice\bsline\bsline1.4\Ele\bsln1.4_Eler12moreCSR36deg\contourPlot_final_zoo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040" y="3675530"/>
            <a:ext cx="35814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Workspace\Lavori\NGLS\lattice\bsline\bsline1.4\Ele\bsln1.4_Eler12moreCSR\en_vs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25" y="757788"/>
            <a:ext cx="48037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Workspace\Lavori\NGLS\lattice\bsline\bsline1.4\Ele\bsln1.4_Eler12moreCSR\zE_SP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7140" y="896461"/>
            <a:ext cx="41910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190564" y="1837764"/>
            <a:ext cx="322729" cy="197224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23647" y="2034988"/>
            <a:ext cx="833718" cy="25549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58344" y="4589925"/>
            <a:ext cx="1449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0.3 nC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600 A</a:t>
            </a:r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s</a:t>
            </a:r>
            <a:r>
              <a:rPr lang="en-US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0.03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s</a:t>
            </a:r>
            <a:r>
              <a:rPr lang="en-US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100 keV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0237" y="3249703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Emittance growth (CSR)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4502" y="2747680"/>
            <a:ext cx="2033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Phase Space at 2.4 GeV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935" y="4405259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M. </a:t>
            </a:r>
            <a:r>
              <a:rPr lang="en-US" b="1" dirty="0" err="1" smtClean="0">
                <a:solidFill>
                  <a:srgbClr val="FF0000"/>
                </a:solidFill>
                <a:latin typeface="Helvetica Neue"/>
                <a:cs typeface="Helvetica Neue"/>
              </a:rPr>
              <a:t>Venturini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039035" y="5844996"/>
            <a:ext cx="15150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849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3867" y="278923"/>
            <a:ext cx="69074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+mj-lt"/>
                <a:cs typeface="Calibri"/>
              </a:rPr>
              <a:t>APEX Gun: High-Brightness MHz 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cs typeface="Calibri"/>
              </a:rPr>
              <a:t>e</a:t>
            </a:r>
            <a:r>
              <a:rPr lang="en-US" sz="2400" b="1" baseline="30000" dirty="0" smtClean="0">
                <a:solidFill>
                  <a:srgbClr val="0000FF"/>
                </a:solidFill>
                <a:latin typeface="Symbol" pitchFamily="18" charset="2"/>
                <a:cs typeface="Calibri"/>
              </a:rPr>
              <a:t>-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cs typeface="Calibri"/>
              </a:rPr>
              <a:t> Source</a:t>
            </a:r>
            <a:endParaRPr lang="en-US" sz="2400" b="1" dirty="0">
              <a:solidFill>
                <a:srgbClr val="0000FF"/>
              </a:solidFill>
              <a:latin typeface="+mj-lt"/>
              <a:cs typeface="Calibri"/>
            </a:endParaRPr>
          </a:p>
        </p:txBody>
      </p:sp>
      <p:pic>
        <p:nvPicPr>
          <p:cNvPr id="3" name="Picture 2" descr="11_8_1 b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2967" y="1433339"/>
            <a:ext cx="6727242" cy="50246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2967" y="816791"/>
            <a:ext cx="6727242" cy="576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600" b="1" dirty="0" smtClean="0"/>
              <a:t>APEX R&amp;D project well underway at LBNL with full RF power and CW operation </a:t>
            </a:r>
            <a:r>
              <a:rPr lang="en-US" sz="1600" b="1" u="sng" dirty="0" smtClean="0"/>
              <a:t>achieved</a:t>
            </a:r>
            <a:r>
              <a:rPr lang="en-US" sz="1600" b="1" dirty="0" smtClean="0"/>
              <a:t>  -  </a:t>
            </a:r>
            <a:r>
              <a:rPr lang="en-US" sz="16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F. </a:t>
            </a:r>
            <a:r>
              <a:rPr lang="en-US" sz="16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Sannibale, R. Wells</a:t>
            </a:r>
            <a:endParaRPr lang="en-US" sz="1600" b="1" dirty="0" smtClean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7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gls_spreader_v2_2line_2.png"/>
          <p:cNvPicPr>
            <a:picLocks noChangeAspect="1"/>
          </p:cNvPicPr>
          <p:nvPr/>
        </p:nvPicPr>
        <p:blipFill>
          <a:blip r:embed="rId2" cstate="print"/>
          <a:srcRect l="750" t="4462" r="5250" b="4462"/>
          <a:stretch>
            <a:fillRect/>
          </a:stretch>
        </p:blipFill>
        <p:spPr>
          <a:xfrm>
            <a:off x="211009" y="1941408"/>
            <a:ext cx="8595411" cy="27994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9220" y="2759702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7026" y="1275572"/>
            <a:ext cx="167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Electrostatic</a:t>
            </a:r>
            <a:endParaRPr lang="en-US" sz="1600" b="1" dirty="0" smtClean="0">
              <a:solidFill>
                <a:srgbClr val="000099"/>
              </a:solidFill>
            </a:endParaRPr>
          </a:p>
          <a:p>
            <a:r>
              <a:rPr lang="en-US" sz="1600" b="1" dirty="0" smtClean="0">
                <a:solidFill>
                  <a:srgbClr val="000099"/>
                </a:solidFill>
              </a:rPr>
              <a:t>Septum (FNAL)</a:t>
            </a:r>
            <a:endParaRPr lang="en-US" sz="1600" b="1" dirty="0">
              <a:solidFill>
                <a:srgbClr val="000099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48357" y="2505702"/>
            <a:ext cx="1073932" cy="1295976"/>
            <a:chOff x="2504937" y="2794000"/>
            <a:chExt cx="1073932" cy="1295976"/>
          </a:xfrm>
        </p:grpSpPr>
        <p:sp>
          <p:nvSpPr>
            <p:cNvPr id="6" name="TextBox 5"/>
            <p:cNvSpPr txBox="1"/>
            <p:nvPr/>
          </p:nvSpPr>
          <p:spPr>
            <a:xfrm>
              <a:off x="2504937" y="3505200"/>
              <a:ext cx="107393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B050"/>
                  </a:solidFill>
                </a:rPr>
                <a:t>Magnetic</a:t>
              </a:r>
            </a:p>
            <a:p>
              <a:pPr algn="ctr"/>
              <a:r>
                <a:rPr lang="en-US" sz="1600" b="1" dirty="0" smtClean="0">
                  <a:solidFill>
                    <a:srgbClr val="00B050"/>
                  </a:solidFill>
                </a:rPr>
                <a:t>Septum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3035300" y="2794000"/>
              <a:ext cx="0" cy="76200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769797" y="2594602"/>
            <a:ext cx="1239323" cy="1094144"/>
            <a:chOff x="3726377" y="2882900"/>
            <a:chExt cx="1239323" cy="1094144"/>
          </a:xfrm>
        </p:grpSpPr>
        <p:sp>
          <p:nvSpPr>
            <p:cNvPr id="9" name="TextBox 8"/>
            <p:cNvSpPr txBox="1"/>
            <p:nvPr/>
          </p:nvSpPr>
          <p:spPr>
            <a:xfrm>
              <a:off x="3726377" y="3638490"/>
              <a:ext cx="11651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DC Bends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3860305" y="2882900"/>
              <a:ext cx="435924" cy="74289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296229" y="3130610"/>
              <a:ext cx="669471" cy="49518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44933" y="5010459"/>
            <a:ext cx="8610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Blip>
                <a:blip r:embed="rId3"/>
              </a:buBlip>
            </a:pPr>
            <a:r>
              <a:rPr lang="en-US" b="1" dirty="0" smtClean="0">
                <a:solidFill>
                  <a:srgbClr val="000000"/>
                </a:solidFill>
              </a:rPr>
              <a:t>Electrostatic septum </a:t>
            </a:r>
            <a:r>
              <a:rPr lang="en-US" b="1" dirty="0" smtClean="0">
                <a:solidFill>
                  <a:srgbClr val="000000"/>
                </a:solidFill>
              </a:rPr>
              <a:t>allows weak kicker (~0.04% rms </a:t>
            </a:r>
            <a:r>
              <a:rPr lang="en-US" b="1" dirty="0" smtClean="0">
                <a:solidFill>
                  <a:srgbClr val="000000"/>
                </a:solidFill>
              </a:rPr>
              <a:t>stability tolerance)</a:t>
            </a:r>
          </a:p>
          <a:p>
            <a:pPr marL="342900" indent="-342900">
              <a:spcBef>
                <a:spcPts val="600"/>
              </a:spcBef>
              <a:buBlip>
                <a:blip r:embed="rId3"/>
              </a:buBlip>
            </a:pPr>
            <a:r>
              <a:rPr lang="en-US" b="1" dirty="0" smtClean="0">
                <a:solidFill>
                  <a:srgbClr val="000000"/>
                </a:solidFill>
              </a:rPr>
              <a:t>Overall footprint </a:t>
            </a:r>
            <a:r>
              <a:rPr lang="en-US" b="1" dirty="0" smtClean="0">
                <a:solidFill>
                  <a:srgbClr val="000000"/>
                </a:solidFill>
              </a:rPr>
              <a:t>reduced </a:t>
            </a:r>
            <a:r>
              <a:rPr lang="en-US" b="1" dirty="0" smtClean="0">
                <a:solidFill>
                  <a:srgbClr val="000000"/>
                </a:solidFill>
              </a:rPr>
              <a:t>by optimization ~1/3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3020" y="2467602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16223" y="2467602"/>
            <a:ext cx="1370688" cy="1360388"/>
            <a:chOff x="672803" y="2755900"/>
            <a:chExt cx="1370688" cy="1360388"/>
          </a:xfrm>
        </p:grpSpPr>
        <p:sp>
          <p:nvSpPr>
            <p:cNvPr id="15" name="TextBox 14"/>
            <p:cNvSpPr txBox="1"/>
            <p:nvPr/>
          </p:nvSpPr>
          <p:spPr>
            <a:xfrm>
              <a:off x="672803" y="3254514"/>
              <a:ext cx="137068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99"/>
                  </a:solidFill>
                </a:rPr>
                <a:t>Kicker</a:t>
              </a:r>
            </a:p>
            <a:p>
              <a:r>
                <a:rPr lang="en-US" sz="1600" b="1" dirty="0" smtClean="0">
                  <a:solidFill>
                    <a:srgbClr val="000099"/>
                  </a:solidFill>
                </a:rPr>
                <a:t>(0.6 </a:t>
              </a:r>
              <a:r>
                <a:rPr lang="en-US" sz="1600" b="1" dirty="0" err="1" smtClean="0">
                  <a:solidFill>
                    <a:srgbClr val="000099"/>
                  </a:solidFill>
                </a:rPr>
                <a:t>mrad</a:t>
              </a:r>
              <a:r>
                <a:rPr lang="en-US" sz="1600" b="1" dirty="0" smtClean="0">
                  <a:solidFill>
                    <a:srgbClr val="000099"/>
                  </a:solidFill>
                </a:rPr>
                <a:t>,</a:t>
              </a:r>
              <a:endParaRPr lang="en-US" sz="1600" b="1" dirty="0" smtClean="0">
                <a:solidFill>
                  <a:srgbClr val="000099"/>
                </a:solidFill>
              </a:endParaRPr>
            </a:p>
            <a:p>
              <a:r>
                <a:rPr lang="en-US" sz="1600" b="1" dirty="0">
                  <a:solidFill>
                    <a:srgbClr val="000099"/>
                  </a:solidFill>
                </a:rPr>
                <a:t>w</a:t>
              </a:r>
              <a:r>
                <a:rPr lang="en-US" sz="1600" b="1" dirty="0" smtClean="0">
                  <a:solidFill>
                    <a:srgbClr val="000099"/>
                  </a:solidFill>
                </a:rPr>
                <a:t>as 3 </a:t>
              </a:r>
              <a:r>
                <a:rPr lang="en-US" sz="1600" b="1" dirty="0" err="1" smtClean="0">
                  <a:solidFill>
                    <a:srgbClr val="000099"/>
                  </a:solidFill>
                </a:rPr>
                <a:t>mrad</a:t>
              </a:r>
              <a:r>
                <a:rPr lang="en-US" sz="1600" b="1" dirty="0" smtClean="0">
                  <a:solidFill>
                    <a:srgbClr val="000099"/>
                  </a:solidFill>
                </a:rPr>
                <a:t>)</a:t>
              </a:r>
              <a:endParaRPr lang="en-US" sz="1600" b="1" dirty="0">
                <a:solidFill>
                  <a:srgbClr val="000099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 flipV="1">
              <a:off x="673100" y="2755900"/>
              <a:ext cx="317500" cy="52070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2110438" y="1833328"/>
            <a:ext cx="0" cy="526194"/>
          </a:xfrm>
          <a:prstGeom prst="line">
            <a:avLst/>
          </a:prstGeom>
          <a:ln w="3175"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57485" y="1053882"/>
            <a:ext cx="1650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M. Placidi,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C. 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Sun,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W. Wan, 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et 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al.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939" y="321184"/>
            <a:ext cx="682337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Optimizing the Beam Spreader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403" y="28598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r>
              <a:rPr lang="en-US" sz="3200" smtClean="0">
                <a:solidFill>
                  <a:srgbClr val="0000FF"/>
                </a:solidFill>
              </a:rPr>
              <a:t>Three FEL Design Options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526" y="1454971"/>
            <a:ext cx="2286931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1600200" algn="l"/>
              </a:tabLs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	</a:t>
            </a:r>
            <a:r>
              <a:rPr lang="en-US" sz="24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2.4</a:t>
            </a:r>
            <a:endParaRPr lang="en-US" sz="2400" b="1" i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600200" algn="l"/>
              </a:tabLst>
            </a:pPr>
            <a:r>
              <a:rPr lang="en-US" sz="2400" i="1" dirty="0" err="1">
                <a:latin typeface="Symbol" pitchFamily="18" charset="2"/>
                <a:cs typeface="Times New Roman" pitchFamily="18" charset="0"/>
              </a:rPr>
              <a:t>ge</a:t>
            </a:r>
            <a:r>
              <a:rPr lang="en-US" sz="2400" i="1" dirty="0">
                <a:latin typeface="Symbol" pitchFamily="18" charset="2"/>
                <a:cs typeface="Times New Roman" pitchFamily="18" charset="0"/>
              </a:rPr>
              <a:t> </a:t>
            </a:r>
            <a:r>
              <a:rPr lang="en-US" sz="2400" dirty="0">
                <a:latin typeface="Symbol" pitchFamily="18" charset="2"/>
                <a:cs typeface="Times New Roman" pitchFamily="18" charset="0"/>
              </a:rPr>
              <a:t>(m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>
                <a:latin typeface="Symbol" pitchFamily="18" charset="2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0.6</a:t>
            </a:r>
            <a:endParaRPr lang="en-US" sz="2400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600200" algn="l"/>
              </a:tabLs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US" sz="2400" i="1" dirty="0">
                <a:latin typeface="Symbol" pitchFamily="18" charset="2"/>
                <a:cs typeface="Times New Roman" pitchFamily="18" charset="0"/>
              </a:rPr>
              <a:t> </a:t>
            </a:r>
            <a:r>
              <a:rPr lang="en-US" sz="2400" dirty="0">
                <a:latin typeface="Symbol" pitchFamily="18" charset="2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Symbol" pitchFamily="18" charset="2"/>
                <a:cs typeface="Times New Roman" pitchFamily="18" charset="0"/>
              </a:rPr>
              <a:t>)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600</a:t>
            </a:r>
            <a:endParaRPr lang="en-US" sz="2400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600200" algn="l"/>
              </a:tabLst>
            </a:pPr>
            <a:r>
              <a:rPr lang="en-US" sz="2400" i="1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400" i="1" baseline="-25000" dirty="0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en-US" sz="2400" i="1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n-US" sz="2400" dirty="0">
                <a:latin typeface="Symbol" pitchFamily="18" charset="2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sz="2400" dirty="0">
                <a:latin typeface="Symbol" pitchFamily="18" charset="2"/>
                <a:cs typeface="Times New Roman" pitchFamily="18" charset="0"/>
              </a:rPr>
              <a:t>)	</a:t>
            </a:r>
            <a:r>
              <a:rPr lang="en-US" sz="24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400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831" y="1805199"/>
            <a:ext cx="5303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FEL Photon Energy Tuning Range:</a:t>
            </a:r>
          </a:p>
          <a:p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1.2 – 0.27 keV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(+ 3</a:t>
            </a:r>
            <a:r>
              <a:rPr lang="en-US" sz="24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rd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&amp; 5</a:t>
            </a:r>
            <a:r>
              <a:rPr lang="en-US" sz="24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th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 harmonics)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105" y="1039580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beam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9574267"/>
              </p:ext>
            </p:extLst>
          </p:nvPr>
        </p:nvGraphicFramePr>
        <p:xfrm>
          <a:off x="336526" y="3530607"/>
          <a:ext cx="8496184" cy="226906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43962"/>
                <a:gridCol w="902458"/>
                <a:gridCol w="1478724"/>
                <a:gridCol w="1435233"/>
                <a:gridCol w="956822"/>
                <a:gridCol w="2178985"/>
              </a:tblGrid>
              <a:tr h="97087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Gap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(mm)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Und. Period (mm)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Mag. Und. Length (m)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Und.</a:t>
                      </a:r>
                      <a:r>
                        <a:rPr lang="en-US" sz="2000" b="1" baseline="0" dirty="0" smtClean="0">
                          <a:latin typeface="Calibri" pitchFamily="34" charset="0"/>
                          <a:cs typeface="Calibri" pitchFamily="34" charset="0"/>
                        </a:rPr>
                        <a:t> Type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Comment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</a:tr>
              <a:tr h="44306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102511DP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7.5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29,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39+24 = 63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HPM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“Conservative”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</a:tr>
              <a:tr h="38246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102511</a:t>
                      </a:r>
                      <a:r>
                        <a:rPr lang="en-US" sz="2000" b="1" u="sng" dirty="0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SC</a:t>
                      </a:r>
                      <a:endParaRPr lang="en-US" sz="2000" b="1" u="sng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7.5</a:t>
                      </a:r>
                      <a:endParaRPr lang="en-US" sz="2000" b="1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  <a:endParaRPr lang="en-US" sz="2000" b="1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43</a:t>
                      </a:r>
                      <a:endParaRPr lang="en-US" sz="2000" b="1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Nb</a:t>
                      </a:r>
                      <a:r>
                        <a:rPr lang="en-US" sz="2000" b="1" baseline="-25000" dirty="0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n-US" sz="2000" b="1" dirty="0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Sn</a:t>
                      </a:r>
                      <a:endParaRPr lang="en-US" sz="2000" b="1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Needs R&amp;D</a:t>
                      </a:r>
                      <a:endParaRPr lang="en-US" sz="2000" b="1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</a:tr>
              <a:tr h="46207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122011DP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SC</a:t>
                      </a:r>
                      <a:endParaRPr lang="en-US" sz="2000" b="1" u="sng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6.0</a:t>
                      </a:r>
                      <a:endParaRPr lang="en-US" sz="20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18, 13</a:t>
                      </a:r>
                      <a:endParaRPr lang="en-US" sz="20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35+20 = 55</a:t>
                      </a:r>
                      <a:endParaRPr lang="en-US" sz="20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Nb</a:t>
                      </a:r>
                      <a:r>
                        <a:rPr lang="en-US" sz="2000" b="1" baseline="-25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Sn</a:t>
                      </a:r>
                    </a:p>
                  </a:txBody>
                  <a:tcPr marL="88261" marR="88261" marT="44130" marB="4413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Enhances 6 keV</a:t>
                      </a:r>
                      <a:endParaRPr lang="en-US" sz="20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261" marR="88261" marT="44130" marB="4413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24114" y="6027871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G. Penn, M. </a:t>
            </a:r>
            <a:r>
              <a:rPr lang="en-US" b="1" dirty="0" err="1" smtClean="0">
                <a:solidFill>
                  <a:srgbClr val="FF0000"/>
                </a:solidFill>
                <a:latin typeface="Helvetica Neue"/>
                <a:cs typeface="Helvetica Neue"/>
              </a:rPr>
              <a:t>Reinsch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40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52600" y="1295400"/>
            <a:ext cx="6010275" cy="3228975"/>
            <a:chOff x="1752600" y="1295400"/>
            <a:chExt cx="6010275" cy="322897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752600" y="1295400"/>
              <a:ext cx="2819400" cy="762000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705600" y="3657600"/>
              <a:ext cx="76200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686675" y="4448175"/>
              <a:ext cx="76200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46816" y="18288"/>
            <a:ext cx="7811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Photon Flux over Wavelength Tuning Range for Two </a:t>
            </a:r>
            <a:r>
              <a:rPr lang="en-US" sz="20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NGLS</a:t>
            </a:r>
            <a:r>
              <a:rPr lang="en-US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Designs</a:t>
            </a:r>
            <a:endParaRPr lang="en-US" sz="20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5538" y="1504270"/>
            <a:ext cx="23503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Perm. Mag. Und.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SC-Undulator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5159" y="4609660"/>
            <a:ext cx="1491114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2.4 GeV</a:t>
            </a:r>
          </a:p>
          <a:p>
            <a:r>
              <a:rPr lang="en-US" sz="20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i="1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7.5 mm</a:t>
            </a:r>
          </a:p>
          <a:p>
            <a:r>
              <a:rPr lang="en-US" sz="20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l </a:t>
            </a:r>
            <a:r>
              <a:rPr lang="en-US" sz="2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mm</a:t>
            </a:r>
          </a:p>
          <a:p>
            <a:r>
              <a:rPr lang="en-US" sz="20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en-US" sz="2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43 m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53903" y="2986944"/>
            <a:ext cx="16986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tabLst>
                <a:tab pos="1309688" algn="l"/>
              </a:tabLst>
            </a:pPr>
            <a:r>
              <a:rPr lang="en-US" sz="2000" dirty="0" smtClean="0"/>
              <a:t>Photons/pulse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54520" y="6292790"/>
            <a:ext cx="24097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tabLst>
                <a:tab pos="1309688" algn="l"/>
              </a:tabLst>
            </a:pPr>
            <a:r>
              <a:rPr lang="en-US" sz="2000" dirty="0" smtClean="0"/>
              <a:t>Photons energy (keV)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748110" y="1613645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99656" y="80467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fundamental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8254" y="2709725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harm.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73815" y="448616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5 harm.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2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NG">
  <a:themeElements>
    <a:clrScheme name="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paNG.thmx</Template>
  <TotalTime>7572</TotalTime>
  <Words>589</Words>
  <Application>Microsoft Office PowerPoint</Application>
  <PresentationFormat>On-screen Show (4:3)</PresentationFormat>
  <Paragraphs>164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paNG</vt:lpstr>
      <vt:lpstr>Slide 1</vt:lpstr>
      <vt:lpstr>Slide 2</vt:lpstr>
      <vt:lpstr>Slide 3</vt:lpstr>
      <vt:lpstr>Slide 4</vt:lpstr>
      <vt:lpstr>Start-to-End Simulations for NGLS…</vt:lpstr>
      <vt:lpstr>Slide 6</vt:lpstr>
      <vt:lpstr>Slide 7</vt:lpstr>
      <vt:lpstr>Slide 8</vt:lpstr>
      <vt:lpstr>Slide 9</vt:lpstr>
      <vt:lpstr>Slide 10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NGLS Accelerator and FEL Systems – Design, Technical, Performance, Risk Reduction</dc:title>
  <dc:creator>John Corlett</dc:creator>
  <cp:lastModifiedBy>emma</cp:lastModifiedBy>
  <cp:revision>1157</cp:revision>
  <cp:lastPrinted>2011-12-12T20:54:39Z</cp:lastPrinted>
  <dcterms:created xsi:type="dcterms:W3CDTF">2011-01-07T18:23:51Z</dcterms:created>
  <dcterms:modified xsi:type="dcterms:W3CDTF">2012-03-14T16:56:31Z</dcterms:modified>
</cp:coreProperties>
</file>