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0" r:id="rId2"/>
    <p:sldId id="292" r:id="rId3"/>
    <p:sldId id="281" r:id="rId4"/>
    <p:sldId id="282" r:id="rId5"/>
    <p:sldId id="283" r:id="rId6"/>
    <p:sldId id="295" r:id="rId7"/>
    <p:sldId id="297" r:id="rId8"/>
    <p:sldId id="298" r:id="rId9"/>
    <p:sldId id="299" r:id="rId10"/>
    <p:sldId id="296" r:id="rId11"/>
    <p:sldId id="293" r:id="rId12"/>
    <p:sldId id="294" r:id="rId1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D5C1"/>
    <a:srgbClr val="57F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0" autoAdjust="0"/>
  </p:normalViewPr>
  <p:slideViewPr>
    <p:cSldViewPr>
      <p:cViewPr>
        <p:scale>
          <a:sx n="150" d="100"/>
          <a:sy n="150" d="100"/>
        </p:scale>
        <p:origin x="-131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2DCA-B385-436C-9D56-05ADD484297D}" type="datetimeFigureOut">
              <a:rPr lang="en-US" smtClean="0"/>
              <a:t>3/13/12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2C2DB-6912-47E7-97D6-6EE4BD9DA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74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057218C-37B0-4795-B2AC-566641374C7F}" type="datetimeFigureOut">
              <a:rPr lang="en-US" smtClean="0"/>
              <a:t>3/13/12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4F50E9B-CA2E-4CBA-A2AA-09078404B4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2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BFE79-6CF0-4846-A023-10602C4EF1BD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5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8C67B4-B929-474D-A635-561F10AF7DB5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7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6DD043-9CEC-46B4-BD02-D2FC3B66917B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30BE55-AFBF-4A4D-9DBA-0EA2BCFD22A5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E26A0B-1E3B-4011-B3EA-E19E2B3E83AF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57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D13412-D8AB-476A-870A-3CA490A3D880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4F6EBE-CB87-4E7C-BF4B-D02808A4D03A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9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B6B2AA-21FC-4A72-87BF-1D3CB0B79F18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8C7839-B3C0-454C-9B8A-8F5BCF07D416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6C4A78-E734-4280-ACA2-216C9BA28836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0E902F-358E-434F-9B23-0FF71703340E}" type="datetime1">
              <a:rPr lang="en-US" smtClean="0"/>
              <a:t>3/13/12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3DF83-388E-4BFA-8937-9AAB4ADBC0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8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6581002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C21B7E7-3C0E-C243-AB13-B4AE7ADB14EE}" type="slidenum">
              <a:rPr lang="en-US" sz="1200">
                <a:solidFill>
                  <a:srgbClr val="800000"/>
                </a:solidFill>
                <a:latin typeface="Helvetica Neue"/>
                <a:ea typeface="ヒラギノ角ゴ ProN W3" charset="0"/>
                <a:cs typeface="Helvetica Neue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800000"/>
              </a:solidFill>
              <a:latin typeface="Helvetica Neue"/>
              <a:ea typeface="ヒラギノ角ゴ ProN W3" charset="0"/>
              <a:cs typeface="Helvetica Neue"/>
            </a:endParaRPr>
          </a:p>
        </p:txBody>
      </p:sp>
      <p:pic>
        <p:nvPicPr>
          <p:cNvPr id="8" name="Picture 7" descr="PPT_template_CR-0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4" y="6051700"/>
            <a:ext cx="9143391" cy="816810"/>
          </a:xfrm>
          <a:prstGeom prst="rect">
            <a:avLst/>
          </a:prstGeom>
        </p:spPr>
      </p:pic>
      <p:pic>
        <p:nvPicPr>
          <p:cNvPr id="9" name="Picture 8" descr="PPT_template_CR-0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04" y="0"/>
            <a:ext cx="9143391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6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Higher Order Mode Power Loss from NGLS RF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Byrd, Marco </a:t>
            </a:r>
            <a:r>
              <a:rPr lang="en-US" dirty="0" err="1" smtClean="0"/>
              <a:t>Venturini</a:t>
            </a:r>
            <a:endParaRPr lang="en-US" dirty="0" smtClean="0"/>
          </a:p>
          <a:p>
            <a:r>
              <a:rPr lang="en-US" dirty="0" smtClean="0"/>
              <a:t>15 March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FLASH/XFEL and </a:t>
            </a:r>
            <a:r>
              <a:rPr lang="en-US" sz="3600" dirty="0" err="1" smtClean="0"/>
              <a:t>Muon</a:t>
            </a:r>
            <a:r>
              <a:rPr lang="en-US" sz="3600" dirty="0" smtClean="0"/>
              <a:t> Inc. Beamline Loads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4427816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Modified version of Cornell ERL injector HOM load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Solid rings inside, tiles outside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Studied hot compression ring assembly of inner absorber ring (no braze)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4795" y="1367925"/>
            <a:ext cx="3886200" cy="40011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FLASH/XFEL HOM Load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83395" y="1367925"/>
            <a:ext cx="3886200" cy="400110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Muon</a:t>
            </a:r>
            <a:r>
              <a:rPr lang="en-US" sz="2000" b="1" dirty="0" smtClean="0"/>
              <a:t> Inc. HOM Load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4461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Absorbing ceramic ring </a:t>
            </a:r>
            <a:r>
              <a:rPr lang="en-US" sz="2000" dirty="0" smtClean="0"/>
              <a:t>brazed </a:t>
            </a:r>
            <a:r>
              <a:rPr lang="en-US" sz="2000" dirty="0"/>
              <a:t>to </a:t>
            </a:r>
            <a:r>
              <a:rPr lang="en-US" sz="2000" dirty="0" smtClean="0"/>
              <a:t>Cu </a:t>
            </a:r>
            <a:r>
              <a:rPr lang="en-US" sz="2000" dirty="0"/>
              <a:t>stub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At “80” 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ow </a:t>
            </a:r>
            <a:r>
              <a:rPr lang="en-US" sz="2000" dirty="0"/>
              <a:t>cost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apacity </a:t>
            </a:r>
            <a:r>
              <a:rPr lang="en-US" sz="2000" dirty="0"/>
              <a:t>~ 100 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Tested with beam at FLASH</a:t>
            </a:r>
            <a:endParaRPr lang="en-US" sz="2000" dirty="0"/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761400" y="1839187"/>
            <a:ext cx="2927377" cy="2640406"/>
            <a:chOff x="3840" y="1162"/>
            <a:chExt cx="1814" cy="1592"/>
          </a:xfrm>
        </p:grpSpPr>
        <p:pic>
          <p:nvPicPr>
            <p:cNvPr id="12" name="Picture 2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2" r="11185"/>
            <a:stretch>
              <a:fillRect/>
            </a:stretch>
          </p:blipFill>
          <p:spPr bwMode="auto">
            <a:xfrm>
              <a:off x="3840" y="1177"/>
              <a:ext cx="1814" cy="1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Line 26"/>
            <p:cNvSpPr>
              <a:spLocks noChangeShapeType="1"/>
            </p:cNvSpPr>
            <p:nvPr/>
          </p:nvSpPr>
          <p:spPr bwMode="auto">
            <a:xfrm flipV="1">
              <a:off x="4222" y="1162"/>
              <a:ext cx="1" cy="44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242" y="1876534"/>
            <a:ext cx="3838353" cy="246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assemblyfix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2963" y="3351213"/>
            <a:ext cx="1329070" cy="99218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Sekutowicz</a:t>
            </a:r>
            <a:r>
              <a:rPr lang="en-US" sz="2400" dirty="0">
                <a:solidFill>
                  <a:schemeClr val="bg1"/>
                </a:solidFill>
              </a:rPr>
              <a:t>, R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Johnson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47800" y="62484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SRF Conference 2011, 29 July 2011</a:t>
            </a:r>
          </a:p>
        </p:txBody>
      </p:sp>
    </p:spTree>
    <p:extLst>
      <p:ext uri="{BB962C8B-B14F-4D97-AF65-F5344CB8AC3E}">
        <p14:creationId xmlns:p14="http://schemas.microsoft.com/office/powerpoint/2010/main" val="28213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r>
              <a:rPr lang="en-US" sz="4000" dirty="0" smtClean="0"/>
              <a:t>R&amp;D Issues-</a:t>
            </a:r>
            <a:r>
              <a:rPr lang="en-US" sz="4000" dirty="0" err="1" smtClean="0"/>
              <a:t>Beamline</a:t>
            </a:r>
            <a:r>
              <a:rPr lang="en-US" sz="4000" dirty="0" smtClean="0"/>
              <a:t> HOM Absorbers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sz="2800" dirty="0" smtClean="0"/>
              <a:t>Better values for </a:t>
            </a:r>
            <a:r>
              <a:rPr lang="en-US" sz="2800" dirty="0" err="1" smtClean="0"/>
              <a:t>wakefield</a:t>
            </a:r>
            <a:r>
              <a:rPr lang="en-US" sz="2800" dirty="0" smtClean="0"/>
              <a:t>/power loss for NGLS Structures over </a:t>
            </a:r>
            <a:r>
              <a:rPr lang="en-US" sz="2800" i="1" dirty="0" smtClean="0"/>
              <a:t>range</a:t>
            </a:r>
            <a:r>
              <a:rPr lang="en-US" sz="2800" dirty="0" smtClean="0"/>
              <a:t> of operating conditions. Don’t forget harmonic cavities. </a:t>
            </a:r>
          </a:p>
          <a:p>
            <a:r>
              <a:rPr lang="en-US" sz="2800" dirty="0" smtClean="0"/>
              <a:t>Is HOM absorber warm or 70-80 </a:t>
            </a:r>
            <a:r>
              <a:rPr lang="en-US" sz="2800" dirty="0" err="1" smtClean="0"/>
              <a:t>deg</a:t>
            </a:r>
            <a:r>
              <a:rPr lang="en-US" sz="2800" dirty="0" smtClean="0"/>
              <a:t>-K?</a:t>
            </a:r>
          </a:p>
          <a:p>
            <a:r>
              <a:rPr lang="en-US" sz="2800" dirty="0" smtClean="0"/>
              <a:t>Does HOM absorber absorb all of CM HOM power?</a:t>
            </a:r>
          </a:p>
          <a:p>
            <a:pPr lvl="1"/>
            <a:r>
              <a:rPr lang="en-US" sz="2400" dirty="0" smtClean="0"/>
              <a:t>Geometry, absorber properties up to 1 THz, etc.</a:t>
            </a:r>
          </a:p>
          <a:p>
            <a:r>
              <a:rPr lang="en-US" sz="2800" dirty="0" smtClean="0"/>
              <a:t>Effect of HOM power above 750 GHz on Q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1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Issues-HOM dampers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Understand requirements for damping of trapped modes in accelerating and harmonic cavities. </a:t>
            </a:r>
          </a:p>
          <a:p>
            <a:r>
              <a:rPr lang="en-US" dirty="0" smtClean="0"/>
              <a:t>Estimate extracted HOM power.</a:t>
            </a:r>
          </a:p>
          <a:p>
            <a:r>
              <a:rPr lang="en-US" dirty="0" smtClean="0"/>
              <a:t>RF model of structure. Waveguide/loop couplers?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78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Bunches radiate in the RF structures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1143000"/>
          </a:xfrm>
        </p:spPr>
        <p:txBody>
          <a:bodyPr/>
          <a:lstStyle/>
          <a:p>
            <a:r>
              <a:rPr lang="en-US" sz="2000" dirty="0" smtClean="0"/>
              <a:t>Electron bunches will radiate up to wavelengths comparable with the bunch length.</a:t>
            </a:r>
          </a:p>
          <a:p>
            <a:r>
              <a:rPr lang="en-US" sz="2000" dirty="0" smtClean="0"/>
              <a:t>For NGLS, this could extend to ~30 microns (10 </a:t>
            </a:r>
            <a:r>
              <a:rPr lang="en-US" sz="2000" dirty="0" err="1" smtClean="0"/>
              <a:t>fsec</a:t>
            </a:r>
            <a:r>
              <a:rPr lang="en-US" sz="2000" dirty="0" smtClean="0"/>
              <a:t>/100 THz)</a:t>
            </a:r>
          </a:p>
          <a:p>
            <a:r>
              <a:rPr lang="en-US" sz="2000" dirty="0" smtClean="0"/>
              <a:t>Frequencies below beam pipe cutoff (~2.5 GHz) are trapped and do not propagate. </a:t>
            </a:r>
          </a:p>
          <a:p>
            <a:r>
              <a:rPr lang="en-US" sz="2000" dirty="0" smtClean="0"/>
              <a:t>Frequencies above typically propagate out of the cavity and into the beam pipe. </a:t>
            </a:r>
          </a:p>
          <a:p>
            <a:r>
              <a:rPr lang="en-US" sz="2000" dirty="0" smtClean="0"/>
              <a:t>Goal: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Damp trapped modes enough to avoid beam dynamics problems.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Absorb propagating HOM power in non-cryogenic load.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89" t="67863" r="23703"/>
          <a:stretch/>
        </p:blipFill>
        <p:spPr>
          <a:xfrm>
            <a:off x="1219200" y="5105400"/>
            <a:ext cx="6620933" cy="14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 power loss is given by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Loss factor is bunch shape dependent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NGLS HOM Power Loss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84770"/>
              </p:ext>
            </p:extLst>
          </p:nvPr>
        </p:nvGraphicFramePr>
        <p:xfrm>
          <a:off x="3124200" y="2438400"/>
          <a:ext cx="1937084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3" imgW="876300" imgH="241300" progId="Equation.3">
                  <p:embed/>
                </p:oleObj>
              </mc:Choice>
              <mc:Fallback>
                <p:oleObj name="Equation" r:id="rId3" imgW="876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4200" y="2438400"/>
                        <a:ext cx="1937084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52600" y="3200400"/>
            <a:ext cx="2296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Bunch charge (300 </a:t>
            </a:r>
            <a:r>
              <a:rPr lang="en-US" dirty="0" err="1" smtClean="0"/>
              <a:t>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0" y="3276600"/>
            <a:ext cx="1729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Loss factor (V/C)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38800" y="2514600"/>
            <a:ext cx="354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Bunch repetition frequency (1 MHz)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10793"/>
              </p:ext>
            </p:extLst>
          </p:nvPr>
        </p:nvGraphicFramePr>
        <p:xfrm>
          <a:off x="1143000" y="4572000"/>
          <a:ext cx="2889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5" imgW="1765300" imgH="419100" progId="Equation.3">
                  <p:embed/>
                </p:oleObj>
              </mc:Choice>
              <mc:Fallback>
                <p:oleObj name="Equation" r:id="rId5" imgW="1765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4572000"/>
                        <a:ext cx="28892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43334"/>
              </p:ext>
            </p:extLst>
          </p:nvPr>
        </p:nvGraphicFramePr>
        <p:xfrm>
          <a:off x="4495800" y="4648200"/>
          <a:ext cx="2244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7" imgW="1282700" imgH="304800" progId="Equation.3">
                  <p:embed/>
                </p:oleObj>
              </mc:Choice>
              <mc:Fallback>
                <p:oleObj name="Equation" r:id="rId7" imgW="12827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5800" y="4648200"/>
                        <a:ext cx="22447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4157132" y="2514600"/>
            <a:ext cx="381000" cy="457200"/>
          </a:xfrm>
          <a:prstGeom prst="ellipse">
            <a:avLst/>
          </a:prstGeom>
          <a:noFill/>
          <a:ln w="28575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81400" y="2971800"/>
            <a:ext cx="511342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083342" y="2743200"/>
            <a:ext cx="63165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702342" y="2895600"/>
            <a:ext cx="98258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143000" y="5562600"/>
            <a:ext cx="1711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Bunch spectrum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1998669" y="5029200"/>
            <a:ext cx="798673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48000" y="5638800"/>
            <a:ext cx="1228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Impedance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4" idx="0"/>
          </p:cNvCxnSpPr>
          <p:nvPr/>
        </p:nvCxnSpPr>
        <p:spPr>
          <a:xfrm flipH="1" flipV="1">
            <a:off x="3581400" y="5105400"/>
            <a:ext cx="81068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791200" y="5562600"/>
            <a:ext cx="1590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Wake Function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0"/>
          </p:cNvCxnSpPr>
          <p:nvPr/>
        </p:nvCxnSpPr>
        <p:spPr>
          <a:xfrm flipH="1" flipV="1">
            <a:off x="6324601" y="5029200"/>
            <a:ext cx="261799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0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Use diffraction wake model and find coefficients from fitting computed wake from MAFIA.</a:t>
            </a:r>
            <a:endParaRPr lang="en-US" dirty="0"/>
          </a:p>
          <a:p>
            <a:pPr marL="742950" lvl="2" indent="-342900"/>
            <a:endParaRPr lang="en-US" i="1" dirty="0" smtClean="0"/>
          </a:p>
          <a:p>
            <a:pPr marL="742950" lvl="2" indent="-342900"/>
            <a:endParaRPr lang="en-US" i="1" dirty="0"/>
          </a:p>
          <a:p>
            <a:pPr marL="742950" lvl="2" indent="-342900"/>
            <a:endParaRPr lang="en-US" i="1" dirty="0" smtClean="0"/>
          </a:p>
          <a:p>
            <a:pPr marL="742950" lvl="2" indent="-342900"/>
            <a:r>
              <a:rPr lang="en-US" i="1" dirty="0" smtClean="0"/>
              <a:t>With  </a:t>
            </a:r>
            <a:r>
              <a:rPr lang="en-US" i="1" dirty="0"/>
              <a:t>A=301 V/</a:t>
            </a:r>
            <a:r>
              <a:rPr lang="en-US" i="1" dirty="0" err="1"/>
              <a:t>pC</a:t>
            </a:r>
            <a:r>
              <a:rPr lang="en-US" i="1" dirty="0"/>
              <a:t>, z0=7.4 mm based on I. </a:t>
            </a:r>
            <a:r>
              <a:rPr lang="en-US" i="1" dirty="0" err="1"/>
              <a:t>Zagorodnov</a:t>
            </a:r>
            <a:r>
              <a:rPr lang="en-US" i="1" dirty="0"/>
              <a:t>, EPAC 06 calculation for TESLA-</a:t>
            </a:r>
            <a:r>
              <a:rPr lang="en-US" i="1" dirty="0" smtClean="0"/>
              <a:t>cavity </a:t>
            </a:r>
            <a:r>
              <a:rPr lang="en-US" i="1" dirty="0" err="1"/>
              <a:t>cryomodule</a:t>
            </a:r>
            <a:r>
              <a:rPr lang="en-US" i="1" dirty="0"/>
              <a:t>, and scaled to reflect presence of 7 cavities</a:t>
            </a:r>
            <a:r>
              <a:rPr lang="en-US" i="1" dirty="0" smtClean="0"/>
              <a:t>/CM JLAB</a:t>
            </a:r>
            <a:r>
              <a:rPr lang="en-US" i="1" dirty="0"/>
              <a:t>-design)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Short Range Wake for RF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5" descr="C:\Workspace\Documents\NGLS\MasterLogBook\MoreFormalPresnts\Eq_W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289175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44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0668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Power loss into JLAB-style module         </a:t>
            </a:r>
            <a:r>
              <a:rPr lang="en-US" b="1" dirty="0" smtClean="0">
                <a:solidFill>
                  <a:schemeClr val="tx2"/>
                </a:solidFill>
              </a:rPr>
              <a:t>1</a:t>
            </a:r>
            <a:r>
              <a:rPr lang="en-US" dirty="0" smtClean="0"/>
              <a:t> vs. </a:t>
            </a:r>
            <a:r>
              <a:rPr lang="en-US" b="1" dirty="0" smtClean="0">
                <a:solidFill>
                  <a:srgbClr val="C00000"/>
                </a:solidFill>
              </a:rPr>
              <a:t>0.3</a:t>
            </a:r>
            <a:r>
              <a:rPr lang="en-US" dirty="0" smtClean="0"/>
              <a:t> </a:t>
            </a:r>
            <a:r>
              <a:rPr lang="en-US" dirty="0" err="1" smtClean="0"/>
              <a:t>nC</a:t>
            </a:r>
            <a:r>
              <a:rPr lang="en-US" dirty="0" smtClean="0"/>
              <a:t>   </a:t>
            </a:r>
            <a:r>
              <a:rPr lang="en-US" sz="3600" i="1" dirty="0" smtClean="0"/>
              <a:t>for I=1 k</a:t>
            </a:r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C:\Workspace\Documents\NGLS\MasterLogBook\pptlog\FEb-2012\1nQ_Powerlo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8" y="1066800"/>
            <a:ext cx="8792012" cy="2755796"/>
          </a:xfrm>
          <a:prstGeom prst="rect">
            <a:avLst/>
          </a:prstGeom>
          <a:noFill/>
          <a:ln w="190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Workspace\Documents\NGLS\MasterLogBook\pptlog\FEb-2012\spectralPowerDeposition_3_300P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86200"/>
            <a:ext cx="8842529" cy="281939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524000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1 </a:t>
            </a:r>
            <a:r>
              <a:rPr lang="en-US" sz="2400" b="1" dirty="0" err="1" smtClean="0">
                <a:solidFill>
                  <a:schemeClr val="tx2"/>
                </a:solidFill>
              </a:rPr>
              <a:t>nC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599" y="4338935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0.3 </a:t>
            </a:r>
            <a:r>
              <a:rPr lang="en-US" sz="2400" b="1" dirty="0" err="1" smtClean="0">
                <a:solidFill>
                  <a:srgbClr val="C00000"/>
                </a:solidFill>
              </a:rPr>
              <a:t>nC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3124200"/>
            <a:ext cx="914400" cy="2285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53200" y="5971032"/>
            <a:ext cx="914400" cy="2285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24600" y="2209800"/>
            <a:ext cx="914400" cy="22859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24600" y="5105401"/>
            <a:ext cx="914400" cy="22859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7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Terahertz </a:t>
            </a:r>
            <a:r>
              <a:rPr lang="en-US" dirty="0" err="1" smtClean="0"/>
              <a:t>Wakefields</a:t>
            </a:r>
            <a:r>
              <a:rPr lang="en-US" dirty="0" smtClean="0"/>
              <a:t> and SCRF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295400"/>
          </a:xfrm>
        </p:spPr>
        <p:txBody>
          <a:bodyPr/>
          <a:lstStyle/>
          <a:p>
            <a:r>
              <a:rPr lang="en-US" sz="2400" dirty="0" smtClean="0"/>
              <a:t>Wakefield radiation above 750 GHz can affect the superconductivity by breaking Cooper pairs. </a:t>
            </a:r>
            <a:r>
              <a:rPr lang="en-US" sz="2400" dirty="0" err="1" smtClean="0"/>
              <a:t>Brinkmann</a:t>
            </a:r>
            <a:r>
              <a:rPr lang="en-US" sz="2400" dirty="0" smtClean="0"/>
              <a:t>, et al. have a model where the radiation is uniformly spread over the cavity surface from scattering with a negligible reduction of the Q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.</a:t>
            </a:r>
            <a:endParaRPr lang="en-US" sz="24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F83-388E-4BFA-8937-9AAB4ADBC0F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76600"/>
            <a:ext cx="3975176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6019800"/>
            <a:ext cx="2436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Brinkman, et al. EPAC00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799" y="3276600"/>
            <a:ext cx="3141019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5715000"/>
            <a:ext cx="3581400" cy="38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6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Depending on project, the HOM damping scheme must</a:t>
            </a:r>
          </a:p>
          <a:p>
            <a:pPr lvl="1"/>
            <a:r>
              <a:rPr lang="en-US" dirty="0" smtClean="0"/>
              <a:t>Efficiently handle high power up to several kW per cavity</a:t>
            </a:r>
          </a:p>
          <a:p>
            <a:pPr lvl="1"/>
            <a:r>
              <a:rPr lang="en-US" dirty="0" smtClean="0"/>
              <a:t>Provide very strong HOM suppression of monopole, dipole, </a:t>
            </a:r>
            <a:r>
              <a:rPr lang="en-US" dirty="0" err="1" smtClean="0"/>
              <a:t>quadrupole</a:t>
            </a:r>
            <a:r>
              <a:rPr lang="en-US" dirty="0" smtClean="0"/>
              <a:t> modes with Q=100 - 10,000 </a:t>
            </a:r>
          </a:p>
          <a:p>
            <a:pPr lvl="1"/>
            <a:r>
              <a:rPr lang="en-US" dirty="0" smtClean="0"/>
              <a:t>Be broadband (up to ~100 GHz)</a:t>
            </a:r>
          </a:p>
          <a:p>
            <a:pPr lvl="1"/>
            <a:r>
              <a:rPr lang="en-US" dirty="0" smtClean="0"/>
              <a:t>Be inexpensive / require little beam line length</a:t>
            </a:r>
          </a:p>
          <a:p>
            <a:r>
              <a:rPr lang="en-US" dirty="0" smtClean="0"/>
              <a:t>Fortunately, usually not all of these are required at the same time</a:t>
            </a:r>
          </a:p>
          <a:p>
            <a:r>
              <a:rPr lang="en-US" dirty="0" smtClean="0"/>
              <a:t>Different requirements -&gt; different solutions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 Damping Challenges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Introduction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SRF Conference 2011, 29 July 2011</a:t>
            </a:r>
          </a:p>
        </p:txBody>
      </p:sp>
    </p:spTree>
    <p:extLst>
      <p:ext uri="{BB962C8B-B14F-4D97-AF65-F5344CB8AC3E}">
        <p14:creationId xmlns:p14="http://schemas.microsoft.com/office/powerpoint/2010/main" val="386594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EFB418-8DA8-47F6-B228-C81BAD8B288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consider Antenna HOM Couplers?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Require no extra beamline length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But filter is needed to suppress coupling to fundamental mode</a:t>
            </a:r>
          </a:p>
          <a:p>
            <a:r>
              <a:rPr lang="en-US" sz="2800" dirty="0" smtClean="0">
                <a:ea typeface="ＭＳ Ｐゴシック" pitchFamily="34" charset="-128"/>
              </a:rPr>
              <a:t>Relatively easy to clean</a:t>
            </a:r>
          </a:p>
          <a:p>
            <a:r>
              <a:rPr lang="en-US" sz="2800" dirty="0" smtClean="0">
                <a:ea typeface="ＭＳ Ｐゴシック" pitchFamily="34" charset="-128"/>
              </a:rPr>
              <a:t>HOM power can be absorbed at room temperature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Antenna / Loop HOM Couplers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IMG_15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3840163"/>
            <a:ext cx="3200400" cy="2401123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2"/>
          <a:stretch/>
        </p:blipFill>
        <p:spPr bwMode="auto">
          <a:xfrm>
            <a:off x="4027967" y="3657600"/>
            <a:ext cx="4343400" cy="26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9692" y="64008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SRF Conference 2011, 29 July 2011</a:t>
            </a:r>
          </a:p>
        </p:txBody>
      </p:sp>
    </p:spTree>
    <p:extLst>
      <p:ext uri="{BB962C8B-B14F-4D97-AF65-F5344CB8AC3E}">
        <p14:creationId xmlns:p14="http://schemas.microsoft.com/office/powerpoint/2010/main" val="39936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figure11A_1569m_factor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2505075"/>
            <a:ext cx="64166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200" y="1295400"/>
            <a:ext cx="90678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 dirty="0">
                <a:latin typeface="Calibri" pitchFamily="34" charset="0"/>
              </a:rPr>
              <a:t> Most parasitic HOMs measured on warm </a:t>
            </a:r>
            <a:r>
              <a:rPr lang="en-US" sz="1700" dirty="0" smtClean="0">
                <a:latin typeface="Calibri" pitchFamily="34" charset="0"/>
              </a:rPr>
              <a:t>model</a:t>
            </a:r>
            <a:endParaRPr lang="en-US" sz="17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590675"/>
            <a:ext cx="87630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 dirty="0">
                <a:latin typeface="Calibri" pitchFamily="34" charset="0"/>
              </a:rPr>
              <a:t> Simulation also performed with </a:t>
            </a:r>
            <a:r>
              <a:rPr lang="en-US" sz="1700" dirty="0" err="1">
                <a:latin typeface="Calibri" pitchFamily="34" charset="0"/>
              </a:rPr>
              <a:t>Eigenmode</a:t>
            </a:r>
            <a:r>
              <a:rPr lang="en-US" sz="1700" dirty="0">
                <a:latin typeface="Calibri" pitchFamily="34" charset="0"/>
              </a:rPr>
              <a:t> solver of CST Microwave Studio (MWS)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1895475"/>
            <a:ext cx="86868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 dirty="0">
                <a:latin typeface="Calibri" pitchFamily="34" charset="0"/>
              </a:rPr>
              <a:t> Conclusion: HOM damping requirements can be met to support Ampere-level of current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90500" y="76200"/>
            <a:ext cx="83439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200" dirty="0">
                <a:latin typeface="Calibri" pitchFamily="34" charset="0"/>
              </a:rPr>
              <a:t>JLAB HC Cryomodule </a:t>
            </a:r>
            <a:r>
              <a:rPr lang="en-US" sz="3200" dirty="0" smtClean="0">
                <a:latin typeface="Calibri" pitchFamily="34" charset="0"/>
              </a:rPr>
              <a:t>Development: </a:t>
            </a:r>
          </a:p>
          <a:p>
            <a:pPr algn="ctr" eaLnBrk="1" hangingPunct="1"/>
            <a:r>
              <a:rPr lang="en-US" sz="3200" dirty="0" smtClean="0">
                <a:latin typeface="Calibri" pitchFamily="34" charset="0"/>
              </a:rPr>
              <a:t>Broadband </a:t>
            </a:r>
            <a:r>
              <a:rPr lang="en-US" sz="3200" dirty="0">
                <a:latin typeface="Calibri" pitchFamily="34" charset="0"/>
              </a:rPr>
              <a:t>HOM Damping Efficiency</a:t>
            </a:r>
          </a:p>
          <a:p>
            <a:pPr eaLnBrk="1" hangingPunct="1"/>
            <a:endParaRPr lang="en-US" sz="1800" dirty="0">
              <a:latin typeface="Calibri" pitchFamily="34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324600" y="2438400"/>
            <a:ext cx="2590800" cy="3733800"/>
            <a:chOff x="6324600" y="2286000"/>
            <a:chExt cx="2590800" cy="3733800"/>
          </a:xfrm>
        </p:grpSpPr>
        <p:grpSp>
          <p:nvGrpSpPr>
            <p:cNvPr id="33801" name="Group 21"/>
            <p:cNvGrpSpPr>
              <a:grpSpLocks/>
            </p:cNvGrpSpPr>
            <p:nvPr/>
          </p:nvGrpSpPr>
          <p:grpSpPr bwMode="auto">
            <a:xfrm>
              <a:off x="6324600" y="4505980"/>
              <a:ext cx="2590800" cy="1513820"/>
              <a:chOff x="6553200" y="3505200"/>
              <a:chExt cx="2590800" cy="1513820"/>
            </a:xfrm>
          </p:grpSpPr>
          <p:pic>
            <p:nvPicPr>
              <p:cNvPr id="33809" name="Picture 4" descr="model_simplified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3200" y="3505200"/>
                <a:ext cx="2590800" cy="1139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0" name="Rectangle 26"/>
              <p:cNvSpPr>
                <a:spLocks noChangeArrowheads="1"/>
              </p:cNvSpPr>
              <p:nvPr/>
            </p:nvSpPr>
            <p:spPr bwMode="auto">
              <a:xfrm>
                <a:off x="7162800" y="4495145"/>
                <a:ext cx="170815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Q</a:t>
                </a:r>
                <a:r>
                  <a:rPr lang="en-US" sz="1400" baseline="-25000">
                    <a:latin typeface="Calibri" pitchFamily="34" charset="0"/>
                  </a:rPr>
                  <a:t>ext </a:t>
                </a:r>
                <a:r>
                  <a:rPr lang="en-US" sz="1400">
                    <a:latin typeface="Calibri" pitchFamily="34" charset="0"/>
                  </a:rPr>
                  <a:t> with beam tube</a:t>
                </a:r>
              </a:p>
              <a:p>
                <a:pPr algn="ctr"/>
                <a:r>
                  <a:rPr lang="en-US" sz="1400">
                    <a:latin typeface="Calibri" pitchFamily="34" charset="0"/>
                  </a:rPr>
                  <a:t>and waveguide ports</a:t>
                </a:r>
              </a:p>
            </p:txBody>
          </p:sp>
          <p:cxnSp>
            <p:nvCxnSpPr>
              <p:cNvPr id="33811" name="Straight Arrow Connector 29"/>
              <p:cNvCxnSpPr>
                <a:cxnSpLocks noChangeShapeType="1"/>
              </p:cNvCxnSpPr>
              <p:nvPr/>
            </p:nvCxnSpPr>
            <p:spPr bwMode="auto">
              <a:xfrm rot="16200000" flipV="1">
                <a:off x="7124700" y="4229100"/>
                <a:ext cx="457200" cy="2286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12" name="Straight Arrow Connector 3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8229600" y="4038600"/>
                <a:ext cx="304800" cy="304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802" name="Rectangle 28"/>
            <p:cNvSpPr>
              <a:spLocks noChangeArrowheads="1"/>
            </p:cNvSpPr>
            <p:nvPr/>
          </p:nvSpPr>
          <p:spPr bwMode="auto">
            <a:xfrm>
              <a:off x="6858000" y="3806825"/>
              <a:ext cx="15367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CST MAFIA model</a:t>
              </a:r>
            </a:p>
          </p:txBody>
        </p:sp>
        <p:sp>
          <p:nvSpPr>
            <p:cNvPr id="33803" name="Rectangle 32"/>
            <p:cNvSpPr>
              <a:spLocks noChangeArrowheads="1"/>
            </p:cNvSpPr>
            <p:nvPr/>
          </p:nvSpPr>
          <p:spPr bwMode="auto">
            <a:xfrm>
              <a:off x="6858000" y="4419600"/>
              <a:ext cx="13874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CST MWS model</a:t>
              </a:r>
            </a:p>
          </p:txBody>
        </p:sp>
        <p:grpSp>
          <p:nvGrpSpPr>
            <p:cNvPr id="33804" name="Group 23"/>
            <p:cNvGrpSpPr>
              <a:grpSpLocks/>
            </p:cNvGrpSpPr>
            <p:nvPr/>
          </p:nvGrpSpPr>
          <p:grpSpPr bwMode="auto">
            <a:xfrm>
              <a:off x="6596317" y="2286000"/>
              <a:ext cx="2166683" cy="1561630"/>
              <a:chOff x="6596317" y="2057400"/>
              <a:chExt cx="2166683" cy="1561630"/>
            </a:xfrm>
          </p:grpSpPr>
          <p:pic>
            <p:nvPicPr>
              <p:cNvPr id="3380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8000" y="2667000"/>
                <a:ext cx="1828800" cy="952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6" name="Rectangle 20"/>
              <p:cNvSpPr>
                <a:spLocks noChangeArrowheads="1"/>
              </p:cNvSpPr>
              <p:nvPr/>
            </p:nvSpPr>
            <p:spPr bwMode="auto">
              <a:xfrm>
                <a:off x="6596063" y="2057400"/>
                <a:ext cx="2166937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ideal absorbing boundaries</a:t>
                </a:r>
              </a:p>
              <a:p>
                <a:pPr algn="ctr"/>
                <a:r>
                  <a:rPr lang="en-US" sz="1400">
                    <a:latin typeface="Calibri" pitchFamily="34" charset="0"/>
                  </a:rPr>
                  <a:t>at waveguide ports</a:t>
                </a:r>
              </a:p>
            </p:txBody>
          </p:sp>
          <p:cxnSp>
            <p:nvCxnSpPr>
              <p:cNvPr id="33807" name="Straight Arrow Connector 22"/>
              <p:cNvCxnSpPr>
                <a:cxnSpLocks noChangeShapeType="1"/>
              </p:cNvCxnSpPr>
              <p:nvPr/>
            </p:nvCxnSpPr>
            <p:spPr bwMode="auto">
              <a:xfrm rot="5400000">
                <a:off x="6781800" y="2667000"/>
                <a:ext cx="381000" cy="2286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08" name="Straight Arrow Connector 24"/>
              <p:cNvCxnSpPr>
                <a:cxnSpLocks noChangeShapeType="1"/>
              </p:cNvCxnSpPr>
              <p:nvPr/>
            </p:nvCxnSpPr>
            <p:spPr bwMode="auto">
              <a:xfrm rot="16200000" flipH="1">
                <a:off x="7962900" y="2705100"/>
                <a:ext cx="381000" cy="1524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28" name="Rectangle 27"/>
          <p:cNvSpPr/>
          <p:nvPr/>
        </p:nvSpPr>
        <p:spPr>
          <a:xfrm>
            <a:off x="76200" y="2200275"/>
            <a:ext cx="8305800" cy="354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700">
                <a:latin typeface="Calibri" pitchFamily="34" charset="0"/>
              </a:rPr>
              <a:t> Simulation and measurement in good agreement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5629245" y="31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R. Rimmer et. al. HOM10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0" y="6172200"/>
            <a:ext cx="5867400" cy="365125"/>
          </a:xfrm>
        </p:spPr>
        <p:txBody>
          <a:bodyPr/>
          <a:lstStyle/>
          <a:p>
            <a:pPr algn="ctr"/>
            <a:r>
              <a:rPr lang="en-US" dirty="0"/>
              <a:t>Matthias Liepe, SRF Conference 2011, 29 July 2011</a:t>
            </a:r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Slide </a:t>
            </a:r>
            <a:fld id="{CBEFB418-8DA8-47F6-B228-C81BAD8B28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65979</TotalTime>
  <Words>716</Words>
  <Application>Microsoft Macintosh PowerPoint</Application>
  <PresentationFormat>On-screen Show (4:3)</PresentationFormat>
  <Paragraphs>101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Microsoft Equation</vt:lpstr>
      <vt:lpstr>Higher Order Mode Power Loss from NGLS RF Structures</vt:lpstr>
      <vt:lpstr>Bunches radiate in the RF structures </vt:lpstr>
      <vt:lpstr>NGLS HOM Power Loss</vt:lpstr>
      <vt:lpstr>Short Range Wake for RF Structure</vt:lpstr>
      <vt:lpstr>Power loss into JLAB-style module         1 vs. 0.3 nC   for I=1 kA</vt:lpstr>
      <vt:lpstr>Terahertz Wakefields and SCRF</vt:lpstr>
      <vt:lpstr>HOM Damping Challenges</vt:lpstr>
      <vt:lpstr>Why consider Antenna HOM Couplers?</vt:lpstr>
      <vt:lpstr>PowerPoint Presentation</vt:lpstr>
      <vt:lpstr>FLASH/XFEL and Muon Inc. Beamline Loads</vt:lpstr>
      <vt:lpstr>R&amp;D Issues-Beamline HOM Absorbers</vt:lpstr>
      <vt:lpstr>R&amp;D Issues-HOM dampers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2BC ngls</dc:title>
  <dc:creator>Marco Venturini</dc:creator>
  <cp:lastModifiedBy>John Byrd</cp:lastModifiedBy>
  <cp:revision>333</cp:revision>
  <cp:lastPrinted>2012-02-01T23:27:17Z</cp:lastPrinted>
  <dcterms:created xsi:type="dcterms:W3CDTF">2011-08-08T00:51:57Z</dcterms:created>
  <dcterms:modified xsi:type="dcterms:W3CDTF">2012-03-13T21:34:52Z</dcterms:modified>
</cp:coreProperties>
</file>