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29"/>
  </p:notesMasterIdLst>
  <p:sldIdLst>
    <p:sldId id="256" r:id="rId2"/>
    <p:sldId id="257" r:id="rId3"/>
    <p:sldId id="264" r:id="rId4"/>
    <p:sldId id="268" r:id="rId5"/>
    <p:sldId id="286" r:id="rId6"/>
    <p:sldId id="272" r:id="rId7"/>
    <p:sldId id="290" r:id="rId8"/>
    <p:sldId id="285" r:id="rId9"/>
    <p:sldId id="291" r:id="rId10"/>
    <p:sldId id="266" r:id="rId11"/>
    <p:sldId id="273" r:id="rId12"/>
    <p:sldId id="280" r:id="rId13"/>
    <p:sldId id="281" r:id="rId14"/>
    <p:sldId id="294" r:id="rId15"/>
    <p:sldId id="283" r:id="rId16"/>
    <p:sldId id="282" r:id="rId17"/>
    <p:sldId id="274" r:id="rId18"/>
    <p:sldId id="275" r:id="rId19"/>
    <p:sldId id="276" r:id="rId20"/>
    <p:sldId id="269" r:id="rId21"/>
    <p:sldId id="270" r:id="rId22"/>
    <p:sldId id="277" r:id="rId23"/>
    <p:sldId id="278" r:id="rId24"/>
    <p:sldId id="288" r:id="rId25"/>
    <p:sldId id="293" r:id="rId26"/>
    <p:sldId id="261" r:id="rId27"/>
    <p:sldId id="284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2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2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2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2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2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2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2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2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2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7DB"/>
    <a:srgbClr val="1F1FE7"/>
    <a:srgbClr val="1414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8" d="100"/>
          <a:sy n="138" d="100"/>
        </p:scale>
        <p:origin x="-12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tkoettig:LBNL:NGLS%20Linac:Conductivity%20function%20SFH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00" dirty="0" smtClean="0"/>
              <a:t>Maximum</a:t>
            </a:r>
            <a:r>
              <a:rPr lang="en-US" sz="1400" baseline="0" dirty="0" smtClean="0"/>
              <a:t> </a:t>
            </a:r>
            <a:r>
              <a:rPr lang="en-US" sz="1400" baseline="0" dirty="0"/>
              <a:t>h</a:t>
            </a:r>
            <a:r>
              <a:rPr lang="en-US" sz="1400" dirty="0"/>
              <a:t>eat flux 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marker>
            <c:spPr>
              <a:solidFill>
                <a:srgbClr val="0000FF"/>
              </a:solidFill>
            </c:spPr>
          </c:marker>
          <c:xVal>
            <c:numRef>
              <c:f>Sheet1!$A$22:$A$39</c:f>
              <c:numCache>
                <c:formatCode>General</c:formatCode>
                <c:ptCount val="18"/>
                <c:pt idx="0">
                  <c:v>1.82</c:v>
                </c:pt>
                <c:pt idx="1">
                  <c:v>1.84</c:v>
                </c:pt>
                <c:pt idx="2">
                  <c:v>1.86</c:v>
                </c:pt>
                <c:pt idx="3">
                  <c:v>1.88</c:v>
                </c:pt>
                <c:pt idx="4">
                  <c:v>1.9</c:v>
                </c:pt>
                <c:pt idx="5">
                  <c:v>1.92</c:v>
                </c:pt>
                <c:pt idx="6">
                  <c:v>1.94</c:v>
                </c:pt>
                <c:pt idx="7">
                  <c:v>1.96</c:v>
                </c:pt>
                <c:pt idx="8">
                  <c:v>1.98</c:v>
                </c:pt>
                <c:pt idx="9">
                  <c:v>2.0</c:v>
                </c:pt>
                <c:pt idx="10">
                  <c:v>2.02</c:v>
                </c:pt>
                <c:pt idx="11">
                  <c:v>2.04</c:v>
                </c:pt>
                <c:pt idx="12">
                  <c:v>2.06</c:v>
                </c:pt>
                <c:pt idx="13">
                  <c:v>2.08</c:v>
                </c:pt>
                <c:pt idx="14">
                  <c:v>2.1</c:v>
                </c:pt>
                <c:pt idx="15">
                  <c:v>2.12</c:v>
                </c:pt>
                <c:pt idx="16">
                  <c:v>2.14</c:v>
                </c:pt>
                <c:pt idx="17">
                  <c:v>2.16</c:v>
                </c:pt>
              </c:numCache>
            </c:numRef>
          </c:xVal>
          <c:yVal>
            <c:numRef>
              <c:f>Sheet1!$I$22:$I$39</c:f>
              <c:numCache>
                <c:formatCode>General</c:formatCode>
                <c:ptCount val="18"/>
                <c:pt idx="0">
                  <c:v>0.72605563757578</c:v>
                </c:pt>
                <c:pt idx="1">
                  <c:v>0.8995523741309</c:v>
                </c:pt>
                <c:pt idx="2">
                  <c:v>1.022848330986604</c:v>
                </c:pt>
                <c:pt idx="3">
                  <c:v>1.121908915728706</c:v>
                </c:pt>
                <c:pt idx="4">
                  <c:v>1.205576959614583</c:v>
                </c:pt>
                <c:pt idx="5">
                  <c:v>1.27784572938013</c:v>
                </c:pt>
                <c:pt idx="6">
                  <c:v>1.340751674766734</c:v>
                </c:pt>
                <c:pt idx="7">
                  <c:v>1.39538502283112</c:v>
                </c:pt>
                <c:pt idx="8">
                  <c:v>1.442334844406834</c:v>
                </c:pt>
                <c:pt idx="9">
                  <c:v>1.481924764686126</c:v>
                </c:pt>
                <c:pt idx="10">
                  <c:v>1.514363625339224</c:v>
                </c:pt>
                <c:pt idx="11">
                  <c:v>1.539862604560737</c:v>
                </c:pt>
                <c:pt idx="12">
                  <c:v>1.558742024978551</c:v>
                </c:pt>
                <c:pt idx="13">
                  <c:v>1.571536455523861</c:v>
                </c:pt>
                <c:pt idx="14">
                  <c:v>1.579090632289016</c:v>
                </c:pt>
                <c:pt idx="15">
                  <c:v>1.58261596028615</c:v>
                </c:pt>
                <c:pt idx="16">
                  <c:v>1.583637346124183</c:v>
                </c:pt>
                <c:pt idx="17">
                  <c:v>1.583704375533585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2631768"/>
        <c:axId val="452639336"/>
      </c:scatterChart>
      <c:valAx>
        <c:axId val="452631768"/>
        <c:scaling>
          <c:orientation val="minMax"/>
          <c:max val="2.16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</a:t>
                </a:r>
                <a:r>
                  <a:rPr lang="en-US" baseline="-25000"/>
                  <a:t>2</a:t>
                </a:r>
                <a:r>
                  <a:rPr lang="en-US" baseline="0"/>
                  <a:t> in K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452639336"/>
        <c:crosses val="autoZero"/>
        <c:crossBetween val="midCat"/>
        <c:majorUnit val="0.04"/>
      </c:valAx>
      <c:valAx>
        <c:axId val="45263933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Heat flux in W/cm</a:t>
                </a:r>
                <a:r>
                  <a:rPr lang="en-US" baseline="30000"/>
                  <a:t>2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452631768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5C1078-A5D6-C745-A71C-D56988E8D1AC}" type="datetimeFigureOut">
              <a:rPr lang="en-US" smtClean="0"/>
              <a:t>3/15/12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52F1EA-3D49-6948-8AA0-6F160DE08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01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03CA86-FB20-47FE-AD7F-066FB82E3705}" type="slidenum">
              <a:rPr lang="en-GB" smtClean="0"/>
              <a:pPr/>
              <a:t>6</a:t>
            </a:fld>
            <a:endParaRPr lang="en-GB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03CA86-FB20-47FE-AD7F-066FB82E3705}" type="slidenum">
              <a:rPr lang="en-GB" smtClean="0"/>
              <a:pPr/>
              <a:t>9</a:t>
            </a:fld>
            <a:endParaRPr lang="en-GB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03CA86-FB20-47FE-AD7F-066FB82E3705}" type="slidenum">
              <a:rPr lang="en-GB" smtClean="0"/>
              <a:pPr/>
              <a:t>11</a:t>
            </a:fld>
            <a:endParaRPr lang="en-GB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4CAFC4-AEED-415C-A55D-A3F4A4132D58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4CAFC4-AEED-415C-A55D-A3F4A4132D58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4CAFC4-AEED-415C-A55D-A3F4A4132D58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56D743D-EE5F-48A3-8826-B9C6AB80DA1A}" type="slidenum">
              <a:rPr lang="en-US" smtClean="0">
                <a:ea typeface="Arial Unicode MS" pitchFamily="34" charset="-128"/>
                <a:cs typeface="Arial Unicode MS" pitchFamily="34" charset="-128"/>
              </a:rPr>
              <a:pPr/>
              <a:t>25</a:t>
            </a:fld>
            <a:endParaRPr lang="en-US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9100" y="339725"/>
            <a:ext cx="2197100" cy="6181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7800" y="339725"/>
            <a:ext cx="6438900" cy="6181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876256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BBAA7-4CD4-6544-B2C3-7A635141A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324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7800" y="1306513"/>
            <a:ext cx="4318000" cy="52149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06513"/>
            <a:ext cx="4318000" cy="52149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95400"/>
            <a:ext cx="8788400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90500" y="228600"/>
            <a:ext cx="7646988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1"/>
          <p:cNvSpPr>
            <a:spLocks/>
          </p:cNvSpPr>
          <p:nvPr/>
        </p:nvSpPr>
        <p:spPr bwMode="auto">
          <a:xfrm>
            <a:off x="160338" y="-23813"/>
            <a:ext cx="3048000" cy="34607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34290" tIns="34290" rIns="34290" bIns="34290">
            <a:spAutoFit/>
          </a:bodyPr>
          <a:lstStyle/>
          <a:p>
            <a:pPr defTabSz="912813">
              <a:defRPr/>
            </a:pPr>
            <a:r>
              <a:rPr lang="en-US" b="1" i="1">
                <a:solidFill>
                  <a:srgbClr val="404040"/>
                </a:solidFill>
                <a:latin typeface="Helvetica Neue Light" charset="0"/>
                <a:ea typeface="ヒラギノ角ゴ ProN W3" charset="0"/>
                <a:cs typeface="Helvetica Neue Light" charset="0"/>
                <a:sym typeface="Helvetica Neue Light" charset="0"/>
              </a:rPr>
              <a:t>a next generation light source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581775"/>
            <a:ext cx="369888" cy="2746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5613">
              <a:defRPr/>
            </a:pPr>
            <a:fld id="{189F344A-69D1-42CC-A26A-8FA8CA85A4F9}" type="slidenum">
              <a:rPr lang="en-US" sz="1200">
                <a:solidFill>
                  <a:srgbClr val="800000"/>
                </a:solidFill>
                <a:latin typeface="Helvetica Neue"/>
                <a:ea typeface="ヒラギノ角ゴ ProN W3" charset="0"/>
                <a:cs typeface="Helvetica Neue"/>
              </a:rPr>
              <a:pPr defTabSz="455613">
                <a:defRPr/>
              </a:pPr>
              <a:t>‹#›</a:t>
            </a:fld>
            <a:endParaRPr lang="en-US" sz="1200" dirty="0">
              <a:solidFill>
                <a:srgbClr val="800000"/>
              </a:solidFill>
              <a:latin typeface="Helvetica Neue"/>
              <a:ea typeface="ヒラギノ角ゴ ProN W3" charset="0"/>
              <a:cs typeface="Helvetica Neue"/>
            </a:endParaRPr>
          </a:p>
        </p:txBody>
      </p:sp>
      <p:pic>
        <p:nvPicPr>
          <p:cNvPr id="1030" name="Picture 6" descr="LBL_logo_incorporated_Text_reversed_nobox.jpe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305800" y="228600"/>
            <a:ext cx="723900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 userDrawn="1"/>
        </p:nvCxnSpPr>
        <p:spPr>
          <a:xfrm>
            <a:off x="100013" y="914400"/>
            <a:ext cx="8915400" cy="0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3" r:id="rId12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70C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70C0"/>
          </a:solidFill>
          <a:latin typeface="Helvetica Neue"/>
          <a:ea typeface="ＭＳ Ｐゴシック" pitchFamily="2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70C0"/>
          </a:solidFill>
          <a:latin typeface="Helvetica Neue"/>
          <a:ea typeface="ＭＳ Ｐゴシック" pitchFamily="2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70C0"/>
          </a:solidFill>
          <a:latin typeface="Helvetica Neue"/>
          <a:ea typeface="ＭＳ Ｐゴシック" pitchFamily="2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70C0"/>
          </a:solidFill>
          <a:latin typeface="Helvetica Neue"/>
          <a:ea typeface="ＭＳ Ｐゴシック" pitchFamily="24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0033CC"/>
          </a:solidFill>
          <a:latin typeface="Helvetica Neue"/>
          <a:ea typeface="ＭＳ Ｐゴシック" pitchFamily="24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0033CC"/>
          </a:solidFill>
          <a:latin typeface="Helvetica Neue"/>
          <a:ea typeface="ＭＳ Ｐゴシック" pitchFamily="24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0033CC"/>
          </a:solidFill>
          <a:latin typeface="Helvetica Neue"/>
          <a:ea typeface="ＭＳ Ｐゴシック" pitchFamily="24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0033CC"/>
          </a:solidFill>
          <a:latin typeface="Helvetica Neue"/>
          <a:ea typeface="ＭＳ Ｐゴシック" pitchFamily="24" charset="-128"/>
        </a:defRPr>
      </a:lvl9pPr>
    </p:titleStyle>
    <p:bodyStyle>
      <a:lvl1pPr marL="225425" indent="-225425" algn="l" defTabSz="457200" rtl="0" eaLnBrk="0" fontAlgn="base" hangingPunct="0">
        <a:spcBef>
          <a:spcPct val="80000"/>
        </a:spcBef>
        <a:spcAft>
          <a:spcPct val="0"/>
        </a:spcAft>
        <a:buFont typeface="Arial" pitchFamily="34" charset="0"/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b="1">
          <a:solidFill>
            <a:schemeClr val="tx1"/>
          </a:solidFill>
          <a:latin typeface="+mn-lt"/>
          <a:ea typeface="+mn-ea"/>
        </a:defRPr>
      </a:lvl2pPr>
      <a:lvl3pPr marL="685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b="1">
          <a:solidFill>
            <a:schemeClr val="tx1"/>
          </a:solidFill>
          <a:latin typeface="+mn-lt"/>
          <a:ea typeface="+mn-ea"/>
        </a:defRPr>
      </a:lvl3pPr>
      <a:lvl4pPr marL="914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b="1">
          <a:solidFill>
            <a:schemeClr val="tx1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b="1">
          <a:solidFill>
            <a:srgbClr val="003366"/>
          </a:solidFill>
          <a:latin typeface="Arial" pitchFamily="34" charset="0"/>
          <a:ea typeface="+mn-ea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b="1">
          <a:solidFill>
            <a:srgbClr val="003366"/>
          </a:solidFill>
          <a:latin typeface="Arial" pitchFamily="34" charset="0"/>
          <a:ea typeface="+mn-ea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b="1">
          <a:solidFill>
            <a:srgbClr val="003366"/>
          </a:solidFill>
          <a:latin typeface="Arial" pitchFamily="34" charset="0"/>
          <a:ea typeface="+mn-ea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b="1">
          <a:solidFill>
            <a:srgbClr val="003366"/>
          </a:solidFill>
          <a:latin typeface="Arial" pitchFamily="34" charset="0"/>
          <a:ea typeface="+mn-ea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b="1">
          <a:solidFill>
            <a:srgbClr val="003366"/>
          </a:solidFill>
          <a:latin typeface="Arial" pitchFamily="34" charset="0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7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8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Cryosystem design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z="1800" dirty="0" smtClean="0"/>
          </a:p>
          <a:p>
            <a:pPr eaLnBrk="1" hangingPunct="1"/>
            <a:r>
              <a:rPr lang="en-US" sz="1800" dirty="0" smtClean="0"/>
              <a:t>March 15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2012</a:t>
            </a:r>
          </a:p>
          <a:p>
            <a:pPr eaLnBrk="1" hangingPunct="1"/>
            <a:r>
              <a:rPr lang="en-US" sz="1800" dirty="0" smtClean="0"/>
              <a:t>Torsten Koettig</a:t>
            </a:r>
          </a:p>
          <a:p>
            <a:pPr eaLnBrk="1" hangingPunct="1"/>
            <a:r>
              <a:rPr lang="en-US" sz="1800" dirty="0" smtClean="0"/>
              <a:t>Lawrence Berkeley National Laboratory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Two phase pipe diameter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" y="1252477"/>
            <a:ext cx="832244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 smtClean="0"/>
              <a:t>Input parameter:  	-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vapor</a:t>
            </a:r>
            <a:r>
              <a:rPr lang="en-US" dirty="0" smtClean="0"/>
              <a:t>= 5 m/s   vapor space is upper half of the pipe</a:t>
            </a:r>
          </a:p>
          <a:p>
            <a:r>
              <a:rPr lang="en-US" dirty="0"/>
              <a:t>	</a:t>
            </a:r>
            <a:r>
              <a:rPr lang="en-US" dirty="0" smtClean="0"/>
              <a:t>	- T</a:t>
            </a:r>
            <a:r>
              <a:rPr lang="en-US" baseline="-25000" dirty="0" smtClean="0"/>
              <a:t>SVP</a:t>
            </a:r>
            <a:r>
              <a:rPr lang="en-US" dirty="0" smtClean="0"/>
              <a:t>= 1.8 K</a:t>
            </a:r>
          </a:p>
          <a:p>
            <a:r>
              <a:rPr lang="en-US" dirty="0"/>
              <a:t>	</a:t>
            </a:r>
            <a:r>
              <a:rPr lang="en-US" dirty="0" smtClean="0"/>
              <a:t>	- L</a:t>
            </a:r>
            <a:r>
              <a:rPr lang="en-US" baseline="-25000" dirty="0" smtClean="0"/>
              <a:t>2phase-p</a:t>
            </a:r>
            <a:r>
              <a:rPr lang="en-US" dirty="0" smtClean="0"/>
              <a:t>= 11 m</a:t>
            </a:r>
          </a:p>
          <a:p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	-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cavity</a:t>
            </a:r>
            <a:r>
              <a:rPr lang="en-US" dirty="0" smtClean="0"/>
              <a:t>= 25.7 W/cavity,  7 cavities per CM,  Q = 180 W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						d</a:t>
            </a:r>
            <a:r>
              <a:rPr lang="en-US" baseline="-25000" dirty="0" smtClean="0"/>
              <a:t>2phase-p</a:t>
            </a:r>
            <a:r>
              <a:rPr lang="en-US" dirty="0" smtClean="0"/>
              <a:t>= 94 mm</a:t>
            </a:r>
          </a:p>
        </p:txBody>
      </p:sp>
      <p:pic>
        <p:nvPicPr>
          <p:cNvPr id="4" name="Picture 3" descr="CM in detail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2" t="73913" r="21903" b="-954"/>
          <a:stretch/>
        </p:blipFill>
        <p:spPr>
          <a:xfrm>
            <a:off x="381000" y="3346724"/>
            <a:ext cx="6178579" cy="305978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6629400" y="3886200"/>
            <a:ext cx="4572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706120" y="2403713"/>
            <a:ext cx="248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71280" y="2399284"/>
            <a:ext cx="248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CM in detail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1" t="77334" r="32555" b="-954"/>
          <a:stretch/>
        </p:blipFill>
        <p:spPr>
          <a:xfrm>
            <a:off x="285091" y="1908423"/>
            <a:ext cx="4282859" cy="2672705"/>
          </a:xfrm>
          <a:prstGeom prst="rect">
            <a:avLst/>
          </a:prstGeom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34963" y="285750"/>
            <a:ext cx="23200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Feed pipe of a cavity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79512" y="4797152"/>
            <a:ext cx="4378122" cy="1200329"/>
            <a:chOff x="2987824" y="4869160"/>
            <a:chExt cx="4378122" cy="1200329"/>
          </a:xfrm>
        </p:grpSpPr>
        <p:sp>
          <p:nvSpPr>
            <p:cNvPr id="2" name="TextBox 1"/>
            <p:cNvSpPr txBox="1"/>
            <p:nvPr/>
          </p:nvSpPr>
          <p:spPr>
            <a:xfrm>
              <a:off x="2987824" y="4869160"/>
              <a:ext cx="437812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  <a:p>
              <a:r>
                <a:rPr lang="en-US" dirty="0" smtClean="0">
                  <a:solidFill>
                    <a:srgbClr val="000000"/>
                  </a:solidFill>
                </a:rPr>
                <a:t>T</a:t>
              </a:r>
              <a:r>
                <a:rPr lang="en-US" baseline="-25000" dirty="0" smtClean="0">
                  <a:solidFill>
                    <a:srgbClr val="000000"/>
                  </a:solidFill>
                </a:rPr>
                <a:t>1</a:t>
              </a:r>
              <a:r>
                <a:rPr lang="en-US" dirty="0" smtClean="0">
                  <a:solidFill>
                    <a:srgbClr val="000000"/>
                  </a:solidFill>
                </a:rPr>
                <a:t>=1.8 K, ΔT=20 </a:t>
              </a:r>
              <a:r>
                <a:rPr lang="en-US" dirty="0" err="1" smtClean="0">
                  <a:solidFill>
                    <a:srgbClr val="000000"/>
                  </a:solidFill>
                </a:rPr>
                <a:t>mK</a:t>
              </a:r>
              <a:r>
                <a:rPr lang="en-US" dirty="0" smtClean="0">
                  <a:solidFill>
                    <a:srgbClr val="000000"/>
                  </a:solidFill>
                </a:rPr>
                <a:t>, L=0.25 m, Q=25 W </a:t>
              </a:r>
            </a:p>
            <a:p>
              <a:endParaRPr lang="en-US" dirty="0">
                <a:solidFill>
                  <a:srgbClr val="000000"/>
                </a:solidFill>
              </a:endParaRPr>
            </a:p>
            <a:p>
              <a:r>
                <a:rPr lang="en-US" dirty="0" smtClean="0">
                  <a:solidFill>
                    <a:srgbClr val="000000"/>
                  </a:solidFill>
                </a:rPr>
                <a:t>=&gt; </a:t>
              </a:r>
              <a:r>
                <a:rPr lang="en-US" dirty="0" smtClean="0"/>
                <a:t>d=6 cm </a:t>
              </a:r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346306" y="4927754"/>
              <a:ext cx="2593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.</a:t>
              </a:r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972114" y="1052736"/>
            <a:ext cx="4139952" cy="3888432"/>
            <a:chOff x="4972114" y="1052736"/>
            <a:chExt cx="4139952" cy="3888432"/>
          </a:xfrm>
        </p:grpSpPr>
        <p:graphicFrame>
          <p:nvGraphicFramePr>
            <p:cNvPr id="19" name="Chart 1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006487946"/>
                </p:ext>
              </p:extLst>
            </p:nvPr>
          </p:nvGraphicFramePr>
          <p:xfrm>
            <a:off x="4972114" y="1052736"/>
            <a:ext cx="4139952" cy="388843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7" name="Oval 6"/>
            <p:cNvSpPr/>
            <p:nvPr/>
          </p:nvSpPr>
          <p:spPr>
            <a:xfrm>
              <a:off x="5596199" y="4284631"/>
              <a:ext cx="91440" cy="9144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Oval 21"/>
          <p:cNvSpPr/>
          <p:nvPr/>
        </p:nvSpPr>
        <p:spPr>
          <a:xfrm>
            <a:off x="1664467" y="1980431"/>
            <a:ext cx="576064" cy="64807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5796136" y="5301208"/>
            <a:ext cx="2448272" cy="1080120"/>
            <a:chOff x="5796136" y="5301208"/>
            <a:chExt cx="2448272" cy="1080120"/>
          </a:xfrm>
        </p:grpSpPr>
        <p:grpSp>
          <p:nvGrpSpPr>
            <p:cNvPr id="9" name="Group 8"/>
            <p:cNvGrpSpPr/>
            <p:nvPr/>
          </p:nvGrpSpPr>
          <p:grpSpPr>
            <a:xfrm>
              <a:off x="5796136" y="5301208"/>
              <a:ext cx="2448272" cy="1080120"/>
              <a:chOff x="5796136" y="5301208"/>
              <a:chExt cx="2448272" cy="108012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5796136" y="5301208"/>
                <a:ext cx="244827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800000"/>
                    </a:solidFill>
                  </a:rPr>
                  <a:t>OFHC Cu:  d=75 cm</a:t>
                </a:r>
                <a:endParaRPr lang="en-US" dirty="0">
                  <a:solidFill>
                    <a:srgbClr val="800000"/>
                  </a:solidFill>
                </a:endParaRPr>
              </a:p>
            </p:txBody>
          </p:sp>
          <p:sp>
            <p:nvSpPr>
              <p:cNvPr id="6" name="Can 5"/>
              <p:cNvSpPr/>
              <p:nvPr/>
            </p:nvSpPr>
            <p:spPr>
              <a:xfrm>
                <a:off x="6876256" y="6021288"/>
                <a:ext cx="1224136" cy="360040"/>
              </a:xfrm>
              <a:prstGeom prst="can">
                <a:avLst/>
              </a:prstGeom>
              <a:solidFill>
                <a:srgbClr val="FF6600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Left Brace 12"/>
            <p:cNvSpPr/>
            <p:nvPr/>
          </p:nvSpPr>
          <p:spPr>
            <a:xfrm rot="5400000">
              <a:off x="7335517" y="5229200"/>
              <a:ext cx="288032" cy="1152128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"/>
          <p:cNvSpPr txBox="1">
            <a:spLocks/>
          </p:cNvSpPr>
          <p:nvPr/>
        </p:nvSpPr>
        <p:spPr>
          <a:xfrm>
            <a:off x="190500" y="411162"/>
            <a:ext cx="7646988" cy="731838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9pPr>
          </a:lstStyle>
          <a:p>
            <a:pPr eaLnBrk="1" hangingPunct="1"/>
            <a:r>
              <a:rPr lang="en-US" dirty="0" smtClean="0"/>
              <a:t>Feed pipe diameter</a:t>
            </a:r>
          </a:p>
        </p:txBody>
      </p:sp>
    </p:spTree>
    <p:extLst>
      <p:ext uri="{BB962C8B-B14F-4D97-AF65-F5344CB8AC3E}">
        <p14:creationId xmlns:p14="http://schemas.microsoft.com/office/powerpoint/2010/main" val="321734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t="26984" b="29762"/>
          <a:stretch/>
        </p:blipFill>
        <p:spPr>
          <a:xfrm>
            <a:off x="76200" y="2133600"/>
            <a:ext cx="8875060" cy="296635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657600" y="3962400"/>
            <a:ext cx="4953000" cy="914400"/>
          </a:xfrm>
          <a:prstGeom prst="ellipse">
            <a:avLst/>
          </a:prstGeom>
          <a:noFill/>
          <a:ln w="25400">
            <a:solidFill>
              <a:srgbClr val="1717D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343400" y="4343400"/>
            <a:ext cx="4114800" cy="1708208"/>
            <a:chOff x="762000" y="3048000"/>
            <a:chExt cx="4114800" cy="1708208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762000" y="3048000"/>
              <a:ext cx="4114800" cy="0"/>
            </a:xfrm>
            <a:prstGeom prst="line">
              <a:avLst/>
            </a:prstGeom>
            <a:ln w="47625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2"/>
            <p:cNvSpPr txBox="1"/>
            <p:nvPr/>
          </p:nvSpPr>
          <p:spPr>
            <a:xfrm>
              <a:off x="2438400" y="4419600"/>
              <a:ext cx="2362200" cy="336608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b="1" dirty="0" smtClean="0">
                  <a:solidFill>
                    <a:srgbClr val="FF0000"/>
                  </a:solidFill>
                </a:rPr>
                <a:t>Cryogenic distribution line</a:t>
              </a:r>
              <a:endParaRPr lang="en-US" sz="18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2819402" y="3210908"/>
              <a:ext cx="685798" cy="113249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2"/>
          <p:cNvSpPr txBox="1">
            <a:spLocks/>
          </p:cNvSpPr>
          <p:nvPr/>
        </p:nvSpPr>
        <p:spPr bwMode="auto">
          <a:xfrm>
            <a:off x="190500" y="228600"/>
            <a:ext cx="7646988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9pPr>
          </a:lstStyle>
          <a:p>
            <a:pPr eaLnBrk="1" hangingPunct="1"/>
            <a:r>
              <a:rPr lang="en-US" dirty="0" smtClean="0"/>
              <a:t>Cryogenic transfer line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362200" y="4343400"/>
            <a:ext cx="1981200" cy="1708208"/>
            <a:chOff x="2362200" y="4343400"/>
            <a:chExt cx="1981200" cy="1708208"/>
          </a:xfrm>
        </p:grpSpPr>
        <p:sp>
          <p:nvSpPr>
            <p:cNvPr id="2" name="TextBox 2"/>
            <p:cNvSpPr txBox="1"/>
            <p:nvPr/>
          </p:nvSpPr>
          <p:spPr>
            <a:xfrm>
              <a:off x="2362200" y="5715000"/>
              <a:ext cx="1828800" cy="336608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b="1" dirty="0">
                  <a:solidFill>
                    <a:srgbClr val="FF0000"/>
                  </a:solidFill>
                </a:rPr>
                <a:t>Cryoplant at </a:t>
              </a:r>
              <a:r>
                <a:rPr lang="en-US" sz="1800" b="1" dirty="0" smtClean="0">
                  <a:solidFill>
                    <a:srgbClr val="FF0000"/>
                  </a:solidFill>
                </a:rPr>
                <a:t>~400</a:t>
              </a:r>
              <a:r>
                <a:rPr lang="en-US" sz="1800" b="1" baseline="0" dirty="0" smtClean="0">
                  <a:solidFill>
                    <a:srgbClr val="FF0000"/>
                  </a:solidFill>
                </a:rPr>
                <a:t> </a:t>
              </a:r>
              <a:r>
                <a:rPr lang="en-US" sz="1800" b="1" dirty="0">
                  <a:solidFill>
                    <a:srgbClr val="FF0000"/>
                  </a:solidFill>
                </a:rPr>
                <a:t>m</a:t>
              </a:r>
            </a:p>
          </p:txBody>
        </p:sp>
        <p:cxnSp>
          <p:nvCxnSpPr>
            <p:cNvPr id="3" name="Straight Arrow Connector 2"/>
            <p:cNvCxnSpPr/>
            <p:nvPr/>
          </p:nvCxnSpPr>
          <p:spPr>
            <a:xfrm flipV="1">
              <a:off x="3581400" y="4658708"/>
              <a:ext cx="457201" cy="105629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ounded Rectangle 17"/>
            <p:cNvSpPr/>
            <p:nvPr/>
          </p:nvSpPr>
          <p:spPr>
            <a:xfrm>
              <a:off x="3962400" y="4343400"/>
              <a:ext cx="381000" cy="228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733800" y="1676400"/>
            <a:ext cx="1493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NGLS layout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986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32168"/>
            <a:ext cx="7467600" cy="572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200400" y="3135868"/>
            <a:ext cx="1371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d</a:t>
            </a:r>
            <a:r>
              <a:rPr lang="de-DE" baseline="-25000" dirty="0" smtClean="0"/>
              <a:t>i</a:t>
            </a:r>
            <a:r>
              <a:rPr lang="de-DE" dirty="0" smtClean="0"/>
              <a:t>=360 mm</a:t>
            </a:r>
            <a:endParaRPr lang="de-DE" dirty="0"/>
          </a:p>
        </p:txBody>
      </p:sp>
      <p:sp>
        <p:nvSpPr>
          <p:cNvPr id="9" name="Rectangle 2"/>
          <p:cNvSpPr txBox="1">
            <a:spLocks/>
          </p:cNvSpPr>
          <p:nvPr/>
        </p:nvSpPr>
        <p:spPr bwMode="auto">
          <a:xfrm>
            <a:off x="190500" y="228600"/>
            <a:ext cx="7646988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9pPr>
          </a:lstStyle>
          <a:p>
            <a:pPr eaLnBrk="1" hangingPunct="1"/>
            <a:r>
              <a:rPr lang="en-US" dirty="0" smtClean="0"/>
              <a:t>Cryogenic transfer line - </a:t>
            </a:r>
            <a:r>
              <a:rPr lang="en-US" dirty="0" err="1" smtClean="0"/>
              <a:t>GHe</a:t>
            </a:r>
            <a:r>
              <a:rPr lang="en-US" dirty="0" smtClean="0"/>
              <a:t> return pipe</a:t>
            </a:r>
          </a:p>
        </p:txBody>
      </p:sp>
    </p:spTree>
    <p:extLst>
      <p:ext uri="{BB962C8B-B14F-4D97-AF65-F5344CB8AC3E}">
        <p14:creationId xmlns:p14="http://schemas.microsoft.com/office/powerpoint/2010/main" val="2165705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28688"/>
            <a:ext cx="7971883" cy="577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" name="Straight Arrow Connector 2"/>
          <p:cNvCxnSpPr/>
          <p:nvPr/>
        </p:nvCxnSpPr>
        <p:spPr>
          <a:xfrm>
            <a:off x="6248400" y="5181600"/>
            <a:ext cx="1143000" cy="0"/>
          </a:xfrm>
          <a:prstGeom prst="straightConnector1">
            <a:avLst/>
          </a:prstGeom>
          <a:ln>
            <a:solidFill>
              <a:srgbClr val="1717D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4419600" y="3581400"/>
            <a:ext cx="914400" cy="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237535" y="2670219"/>
            <a:ext cx="1334465" cy="3777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d</a:t>
            </a:r>
            <a:r>
              <a:rPr lang="de-DE" baseline="-25000" dirty="0" smtClean="0"/>
              <a:t>i</a:t>
            </a:r>
            <a:r>
              <a:rPr lang="de-DE" dirty="0" smtClean="0"/>
              <a:t>=360 mm</a:t>
            </a:r>
            <a:endParaRPr lang="de-DE" dirty="0"/>
          </a:p>
        </p:txBody>
      </p:sp>
      <p:sp>
        <p:nvSpPr>
          <p:cNvPr id="9" name="Rectangle 2"/>
          <p:cNvSpPr txBox="1">
            <a:spLocks/>
          </p:cNvSpPr>
          <p:nvPr/>
        </p:nvSpPr>
        <p:spPr bwMode="auto">
          <a:xfrm>
            <a:off x="190500" y="228600"/>
            <a:ext cx="7646988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9pPr>
          </a:lstStyle>
          <a:p>
            <a:pPr eaLnBrk="1" hangingPunct="1"/>
            <a:r>
              <a:rPr lang="en-US" dirty="0" smtClean="0"/>
              <a:t>Cryogenic transfer line - </a:t>
            </a:r>
            <a:r>
              <a:rPr lang="en-US" dirty="0" err="1" smtClean="0"/>
              <a:t>GHe</a:t>
            </a:r>
            <a:r>
              <a:rPr lang="en-US" dirty="0" smtClean="0"/>
              <a:t> return pipe</a:t>
            </a:r>
          </a:p>
        </p:txBody>
      </p:sp>
    </p:spTree>
    <p:extLst>
      <p:ext uri="{BB962C8B-B14F-4D97-AF65-F5344CB8AC3E}">
        <p14:creationId xmlns:p14="http://schemas.microsoft.com/office/powerpoint/2010/main" val="726350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/>
          </p:cNvSpPr>
          <p:nvPr/>
        </p:nvSpPr>
        <p:spPr bwMode="auto">
          <a:xfrm>
            <a:off x="190500" y="228600"/>
            <a:ext cx="7646988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9pPr>
          </a:lstStyle>
          <a:p>
            <a:pPr eaLnBrk="1" hangingPunct="1"/>
            <a:r>
              <a:rPr lang="en-US" dirty="0" smtClean="0"/>
              <a:t>Cryogenic transfer line - </a:t>
            </a:r>
            <a:r>
              <a:rPr lang="en-US" dirty="0" err="1" smtClean="0"/>
              <a:t>GHe</a:t>
            </a:r>
            <a:r>
              <a:rPr lang="en-US" dirty="0" smtClean="0"/>
              <a:t> return pipe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98538"/>
            <a:ext cx="7806814" cy="570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429000" y="3200400"/>
            <a:ext cx="1334465" cy="3777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d</a:t>
            </a:r>
            <a:r>
              <a:rPr lang="de-DE" baseline="-25000" dirty="0" smtClean="0"/>
              <a:t>i</a:t>
            </a:r>
            <a:r>
              <a:rPr lang="de-DE" dirty="0" smtClean="0"/>
              <a:t>=360 mm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8579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696200" cy="5650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Arrow Connector 6"/>
          <p:cNvCxnSpPr/>
          <p:nvPr/>
        </p:nvCxnSpPr>
        <p:spPr>
          <a:xfrm>
            <a:off x="4724400" y="2590800"/>
            <a:ext cx="1143000" cy="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438400" y="4800600"/>
            <a:ext cx="914400" cy="0"/>
          </a:xfrm>
          <a:prstGeom prst="straightConnector1">
            <a:avLst/>
          </a:prstGeom>
          <a:ln w="2222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2"/>
          <p:cNvSpPr txBox="1">
            <a:spLocks/>
          </p:cNvSpPr>
          <p:nvPr/>
        </p:nvSpPr>
        <p:spPr bwMode="auto">
          <a:xfrm>
            <a:off x="190500" y="228600"/>
            <a:ext cx="7646988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9pPr>
          </a:lstStyle>
          <a:p>
            <a:pPr eaLnBrk="1" hangingPunct="1"/>
            <a:r>
              <a:rPr lang="en-US" dirty="0" smtClean="0"/>
              <a:t>Cryogenic transfer line - </a:t>
            </a:r>
            <a:r>
              <a:rPr lang="en-US" dirty="0" err="1" smtClean="0"/>
              <a:t>GHe</a:t>
            </a:r>
            <a:r>
              <a:rPr lang="en-US" dirty="0" smtClean="0"/>
              <a:t> return pipe</a:t>
            </a:r>
          </a:p>
        </p:txBody>
      </p:sp>
    </p:spTree>
    <p:extLst>
      <p:ext uri="{BB962C8B-B14F-4D97-AF65-F5344CB8AC3E}">
        <p14:creationId xmlns:p14="http://schemas.microsoft.com/office/powerpoint/2010/main" val="3508233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34963" y="285750"/>
            <a:ext cx="18742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Critical heat flux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123" name="Group 122"/>
          <p:cNvGrpSpPr/>
          <p:nvPr/>
        </p:nvGrpSpPr>
        <p:grpSpPr>
          <a:xfrm>
            <a:off x="323528" y="1196752"/>
            <a:ext cx="4536504" cy="4757326"/>
            <a:chOff x="323528" y="1196752"/>
            <a:chExt cx="4536504" cy="4757326"/>
          </a:xfrm>
        </p:grpSpPr>
        <p:sp>
          <p:nvSpPr>
            <p:cNvPr id="4" name="Can 3"/>
            <p:cNvSpPr/>
            <p:nvPr/>
          </p:nvSpPr>
          <p:spPr>
            <a:xfrm rot="5400000">
              <a:off x="2233351" y="3553483"/>
              <a:ext cx="716857" cy="2520280"/>
            </a:xfrm>
            <a:prstGeom prst="can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 smtClean="0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827584" y="4846208"/>
              <a:ext cx="50405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0800000">
              <a:off x="3794629" y="4846208"/>
              <a:ext cx="50405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0800000" flipV="1">
              <a:off x="818792" y="1638537"/>
              <a:ext cx="1528366" cy="79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2347158" y="1540784"/>
              <a:ext cx="189021" cy="19550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465766" y="1542554"/>
              <a:ext cx="189021" cy="19550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/>
            <p:cNvCxnSpPr/>
            <p:nvPr/>
          </p:nvCxnSpPr>
          <p:spPr>
            <a:xfrm rot="10800000">
              <a:off x="2654787" y="1639335"/>
              <a:ext cx="1646458" cy="215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Can 40"/>
            <p:cNvSpPr/>
            <p:nvPr/>
          </p:nvSpPr>
          <p:spPr>
            <a:xfrm>
              <a:off x="323528" y="2500129"/>
              <a:ext cx="4536504" cy="3453949"/>
            </a:xfrm>
            <a:prstGeom prst="can">
              <a:avLst>
                <a:gd name="adj" fmla="val 6638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5400000">
              <a:off x="-772200" y="3252718"/>
              <a:ext cx="319956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2696332" y="3249571"/>
              <a:ext cx="31932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0800000" flipH="1">
              <a:off x="323528" y="3608000"/>
              <a:ext cx="4536504" cy="0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2024717" y="3282672"/>
              <a:ext cx="1096967" cy="306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FF"/>
                  </a:solidFill>
                </a:rPr>
                <a:t>He II level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1079612" y="3673169"/>
              <a:ext cx="315035" cy="0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142619" y="3738337"/>
              <a:ext cx="189021" cy="0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1898703" y="1196752"/>
              <a:ext cx="1356454" cy="306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Power supply</a:t>
              </a:r>
              <a:endParaRPr lang="en-US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142103" y="4650701"/>
              <a:ext cx="764712" cy="306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Heater</a:t>
              </a:r>
              <a:endParaRPr lang="en-US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051720" y="5589240"/>
              <a:ext cx="920236" cy="306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Cryostat</a:t>
              </a:r>
              <a:endParaRPr lang="en-US" dirty="0"/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1709682" y="4279161"/>
            <a:ext cx="1764196" cy="1062174"/>
            <a:chOff x="1835696" y="4458628"/>
            <a:chExt cx="2016224" cy="1173644"/>
          </a:xfrm>
        </p:grpSpPr>
        <p:grpSp>
          <p:nvGrpSpPr>
            <p:cNvPr id="67" name="Group 66"/>
            <p:cNvGrpSpPr/>
            <p:nvPr/>
          </p:nvGrpSpPr>
          <p:grpSpPr>
            <a:xfrm>
              <a:off x="1907704" y="4458628"/>
              <a:ext cx="864096" cy="144016"/>
              <a:chOff x="2915816" y="5517232"/>
              <a:chExt cx="864096" cy="144016"/>
            </a:xfrm>
          </p:grpSpPr>
          <p:sp>
            <p:nvSpPr>
              <p:cNvPr id="68" name="Oval 67"/>
              <p:cNvSpPr/>
              <p:nvPr/>
            </p:nvSpPr>
            <p:spPr>
              <a:xfrm>
                <a:off x="3059832" y="5517232"/>
                <a:ext cx="72008" cy="72008"/>
              </a:xfrm>
              <a:prstGeom prst="ellipse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3131840" y="5589240"/>
                <a:ext cx="72008" cy="72008"/>
              </a:xfrm>
              <a:prstGeom prst="ellipse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2915816" y="5517232"/>
                <a:ext cx="72008" cy="72008"/>
              </a:xfrm>
              <a:prstGeom prst="ellipse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2987824" y="5589240"/>
                <a:ext cx="72008" cy="72008"/>
              </a:xfrm>
              <a:prstGeom prst="ellipse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3635896" y="5517232"/>
                <a:ext cx="72008" cy="72008"/>
              </a:xfrm>
              <a:prstGeom prst="ellipse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3707904" y="5589240"/>
                <a:ext cx="72008" cy="72008"/>
              </a:xfrm>
              <a:prstGeom prst="ellipse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3491880" y="5517232"/>
                <a:ext cx="72008" cy="72008"/>
              </a:xfrm>
              <a:prstGeom prst="ellipse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3563888" y="5589240"/>
                <a:ext cx="72008" cy="72008"/>
              </a:xfrm>
              <a:prstGeom prst="ellipse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2987824" y="4469386"/>
              <a:ext cx="864096" cy="144016"/>
              <a:chOff x="2915816" y="5517232"/>
              <a:chExt cx="864096" cy="144016"/>
            </a:xfrm>
          </p:grpSpPr>
          <p:sp>
            <p:nvSpPr>
              <p:cNvPr id="77" name="Oval 76"/>
              <p:cNvSpPr/>
              <p:nvPr/>
            </p:nvSpPr>
            <p:spPr>
              <a:xfrm>
                <a:off x="3059832" y="5517232"/>
                <a:ext cx="72008" cy="72008"/>
              </a:xfrm>
              <a:prstGeom prst="ellipse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3131840" y="5589240"/>
                <a:ext cx="72008" cy="72008"/>
              </a:xfrm>
              <a:prstGeom prst="ellipse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2915816" y="5517232"/>
                <a:ext cx="72008" cy="72008"/>
              </a:xfrm>
              <a:prstGeom prst="ellipse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2987824" y="5589240"/>
                <a:ext cx="72008" cy="72008"/>
              </a:xfrm>
              <a:prstGeom prst="ellipse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3635896" y="5517232"/>
                <a:ext cx="72008" cy="72008"/>
              </a:xfrm>
              <a:prstGeom prst="ellipse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3707904" y="5589240"/>
                <a:ext cx="72008" cy="72008"/>
              </a:xfrm>
              <a:prstGeom prst="ellipse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3491880" y="5517232"/>
                <a:ext cx="72008" cy="72008"/>
              </a:xfrm>
              <a:prstGeom prst="ellipse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3563888" y="5589240"/>
                <a:ext cx="72008" cy="72008"/>
              </a:xfrm>
              <a:prstGeom prst="ellipse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5" name="Group 84"/>
            <p:cNvGrpSpPr/>
            <p:nvPr/>
          </p:nvGrpSpPr>
          <p:grpSpPr>
            <a:xfrm>
              <a:off x="1835696" y="5477498"/>
              <a:ext cx="864096" cy="144016"/>
              <a:chOff x="2915816" y="5517232"/>
              <a:chExt cx="864096" cy="144016"/>
            </a:xfrm>
          </p:grpSpPr>
          <p:sp>
            <p:nvSpPr>
              <p:cNvPr id="86" name="Oval 85"/>
              <p:cNvSpPr/>
              <p:nvPr/>
            </p:nvSpPr>
            <p:spPr>
              <a:xfrm>
                <a:off x="3059832" y="5517232"/>
                <a:ext cx="72008" cy="72008"/>
              </a:xfrm>
              <a:prstGeom prst="ellipse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3131840" y="5589240"/>
                <a:ext cx="72008" cy="72008"/>
              </a:xfrm>
              <a:prstGeom prst="ellipse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2915816" y="5517232"/>
                <a:ext cx="72008" cy="72008"/>
              </a:xfrm>
              <a:prstGeom prst="ellipse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2987824" y="5589240"/>
                <a:ext cx="72008" cy="72008"/>
              </a:xfrm>
              <a:prstGeom prst="ellipse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3635896" y="5517232"/>
                <a:ext cx="72008" cy="72008"/>
              </a:xfrm>
              <a:prstGeom prst="ellipse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3707904" y="5589240"/>
                <a:ext cx="72008" cy="72008"/>
              </a:xfrm>
              <a:prstGeom prst="ellipse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3491880" y="5517232"/>
                <a:ext cx="72008" cy="72008"/>
              </a:xfrm>
              <a:prstGeom prst="ellipse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3563888" y="5589240"/>
                <a:ext cx="72008" cy="72008"/>
              </a:xfrm>
              <a:prstGeom prst="ellipse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>
              <a:off x="2915816" y="5488256"/>
              <a:ext cx="864096" cy="144016"/>
              <a:chOff x="2915816" y="5517232"/>
              <a:chExt cx="864096" cy="144016"/>
            </a:xfrm>
          </p:grpSpPr>
          <p:sp>
            <p:nvSpPr>
              <p:cNvPr id="95" name="Oval 94"/>
              <p:cNvSpPr/>
              <p:nvPr/>
            </p:nvSpPr>
            <p:spPr>
              <a:xfrm>
                <a:off x="3059832" y="5517232"/>
                <a:ext cx="72008" cy="72008"/>
              </a:xfrm>
              <a:prstGeom prst="ellipse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3131840" y="5589240"/>
                <a:ext cx="72008" cy="72008"/>
              </a:xfrm>
              <a:prstGeom prst="ellipse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2915816" y="5517232"/>
                <a:ext cx="72008" cy="72008"/>
              </a:xfrm>
              <a:prstGeom prst="ellipse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2987824" y="5589240"/>
                <a:ext cx="72008" cy="72008"/>
              </a:xfrm>
              <a:prstGeom prst="ellipse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3635896" y="5517232"/>
                <a:ext cx="72008" cy="72008"/>
              </a:xfrm>
              <a:prstGeom prst="ellipse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3707904" y="5589240"/>
                <a:ext cx="72008" cy="72008"/>
              </a:xfrm>
              <a:prstGeom prst="ellipse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3491880" y="5517232"/>
                <a:ext cx="72008" cy="72008"/>
              </a:xfrm>
              <a:prstGeom prst="ellipse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3563888" y="5589240"/>
                <a:ext cx="72008" cy="72008"/>
              </a:xfrm>
              <a:prstGeom prst="ellipse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3" name="TextBox 102"/>
          <p:cNvSpPr txBox="1"/>
          <p:nvPr/>
        </p:nvSpPr>
        <p:spPr>
          <a:xfrm>
            <a:off x="5423261" y="980728"/>
            <a:ext cx="3367153" cy="5663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Heat and mass flow are </a:t>
            </a:r>
          </a:p>
          <a:p>
            <a:r>
              <a:rPr lang="de-DE" dirty="0" smtClean="0"/>
              <a:t>limited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/>
              <a:t>a</a:t>
            </a:r>
            <a:r>
              <a:rPr lang="de-DE" dirty="0" smtClean="0"/>
              <a:t> critical velocity:</a:t>
            </a:r>
          </a:p>
          <a:p>
            <a:endParaRPr lang="de-DE" sz="1200" dirty="0" smtClean="0"/>
          </a:p>
          <a:p>
            <a:r>
              <a:rPr lang="de-DE" sz="2000" dirty="0" smtClean="0">
                <a:solidFill>
                  <a:srgbClr val="0000FF"/>
                </a:solidFill>
              </a:rPr>
              <a:t>v &gt; v</a:t>
            </a:r>
            <a:r>
              <a:rPr lang="de-DE" sz="2000" baseline="-25000" dirty="0" smtClean="0">
                <a:solidFill>
                  <a:srgbClr val="0000FF"/>
                </a:solidFill>
              </a:rPr>
              <a:t>cr</a:t>
            </a:r>
          </a:p>
          <a:p>
            <a:endParaRPr lang="de-DE" sz="1200" dirty="0" smtClean="0"/>
          </a:p>
          <a:p>
            <a:r>
              <a:rPr lang="de-DE" dirty="0" smtClean="0"/>
              <a:t>Superfluid behavior becomes</a:t>
            </a:r>
          </a:p>
          <a:p>
            <a:r>
              <a:rPr lang="de-DE" dirty="0" smtClean="0"/>
              <a:t>non-linear </a:t>
            </a:r>
          </a:p>
          <a:p>
            <a:endParaRPr lang="de-DE" sz="1200" dirty="0" smtClean="0"/>
          </a:p>
          <a:p>
            <a:r>
              <a:rPr lang="en-US" sz="2000" dirty="0">
                <a:solidFill>
                  <a:srgbClr val="0000FF"/>
                </a:solidFill>
                <a:cs typeface="Times New Roman"/>
              </a:rPr>
              <a:t>k</a:t>
            </a:r>
            <a:r>
              <a:rPr lang="de-DE" sz="2000" dirty="0" smtClean="0">
                <a:cs typeface="Times New Roman"/>
              </a:rPr>
              <a:t>      </a:t>
            </a:r>
            <a:r>
              <a:rPr lang="de-DE" dirty="0" smtClean="0">
                <a:cs typeface="Times New Roman"/>
              </a:rPr>
              <a:t>and    </a:t>
            </a:r>
            <a:r>
              <a:rPr lang="el-GR" sz="2000" dirty="0" smtClean="0">
                <a:solidFill>
                  <a:srgbClr val="0000FF"/>
                </a:solidFill>
                <a:cs typeface="Times New Roman"/>
              </a:rPr>
              <a:t>η</a:t>
            </a:r>
            <a:r>
              <a:rPr lang="de-DE" sz="2000" dirty="0" smtClean="0">
                <a:cs typeface="Times New Roman"/>
              </a:rPr>
              <a:t>  </a:t>
            </a:r>
            <a:endParaRPr lang="de-DE" sz="2000" dirty="0" smtClean="0"/>
          </a:p>
          <a:p>
            <a:endParaRPr lang="de-DE" sz="1400" dirty="0" smtClean="0"/>
          </a:p>
          <a:p>
            <a:r>
              <a:rPr lang="de-DE" dirty="0" smtClean="0"/>
              <a:t>Formation of gas bubbles at </a:t>
            </a:r>
          </a:p>
          <a:p>
            <a:r>
              <a:rPr lang="de-DE" dirty="0" smtClean="0"/>
              <a:t>the surface of the heater</a:t>
            </a:r>
          </a:p>
          <a:p>
            <a:endParaRPr lang="de-DE" sz="1400" dirty="0" smtClean="0"/>
          </a:p>
          <a:p>
            <a:r>
              <a:rPr lang="de-DE" dirty="0" smtClean="0"/>
              <a:t>In He II recondensation of </a:t>
            </a:r>
          </a:p>
          <a:p>
            <a:r>
              <a:rPr lang="de-DE" dirty="0" smtClean="0"/>
              <a:t>the vapor</a:t>
            </a:r>
          </a:p>
          <a:p>
            <a:endParaRPr lang="de-DE" sz="1400" dirty="0" smtClean="0"/>
          </a:p>
          <a:p>
            <a:r>
              <a:rPr lang="de-DE" dirty="0" smtClean="0"/>
              <a:t>Surface tension let the bubbles </a:t>
            </a:r>
          </a:p>
          <a:p>
            <a:r>
              <a:rPr lang="de-DE" dirty="0" smtClean="0"/>
              <a:t>implode</a:t>
            </a:r>
          </a:p>
          <a:p>
            <a:endParaRPr lang="de-DE" sz="1400" dirty="0" smtClean="0"/>
          </a:p>
          <a:p>
            <a:r>
              <a:rPr lang="de-DE" dirty="0" smtClean="0"/>
              <a:t>Implosion speed exceeds v</a:t>
            </a:r>
            <a:r>
              <a:rPr lang="de-DE" baseline="-25000" dirty="0" smtClean="0"/>
              <a:t>1</a:t>
            </a:r>
            <a:endParaRPr lang="de-DE" dirty="0" smtClean="0"/>
          </a:p>
          <a:p>
            <a:endParaRPr lang="de-DE" sz="1400" dirty="0" smtClean="0"/>
          </a:p>
          <a:p>
            <a:r>
              <a:rPr lang="de-DE" dirty="0" smtClean="0"/>
              <a:t>Shock wave =&gt; cavitation</a:t>
            </a:r>
            <a:endParaRPr lang="en-US" dirty="0"/>
          </a:p>
        </p:txBody>
      </p:sp>
      <p:cxnSp>
        <p:nvCxnSpPr>
          <p:cNvPr id="106" name="Straight Arrow Connector 105"/>
          <p:cNvCxnSpPr/>
          <p:nvPr/>
        </p:nvCxnSpPr>
        <p:spPr>
          <a:xfrm rot="5400000">
            <a:off x="5648264" y="3131281"/>
            <a:ext cx="287461" cy="1588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rot="5400000" flipH="1" flipV="1">
            <a:off x="6942535" y="3131790"/>
            <a:ext cx="288826" cy="79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 rot="10800000" flipV="1">
            <a:off x="3635896" y="3645024"/>
            <a:ext cx="1440160" cy="64807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2"/>
          <p:cNvSpPr txBox="1">
            <a:spLocks/>
          </p:cNvSpPr>
          <p:nvPr/>
        </p:nvSpPr>
        <p:spPr bwMode="auto">
          <a:xfrm>
            <a:off x="190500" y="228600"/>
            <a:ext cx="7646988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9pPr>
          </a:lstStyle>
          <a:p>
            <a:pPr eaLnBrk="1" hangingPunct="1"/>
            <a:r>
              <a:rPr lang="en-US" dirty="0"/>
              <a:t>C</a:t>
            </a:r>
            <a:r>
              <a:rPr lang="en-US" dirty="0" smtClean="0"/>
              <a:t>ritical heat flux - cavitation</a:t>
            </a:r>
          </a:p>
        </p:txBody>
      </p:sp>
    </p:spTree>
    <p:extLst>
      <p:ext uri="{BB962C8B-B14F-4D97-AF65-F5344CB8AC3E}">
        <p14:creationId xmlns:p14="http://schemas.microsoft.com/office/powerpoint/2010/main" val="1368850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34963" y="285750"/>
            <a:ext cx="18742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Critical heat flux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Cavitation SFHe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94" y="980728"/>
            <a:ext cx="908901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11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34963" y="285750"/>
            <a:ext cx="22423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Normal fluid cooling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Helium SFtoNF transition2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94" y="980728"/>
            <a:ext cx="908901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967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Cryogenic issues</a:t>
            </a:r>
          </a:p>
        </p:txBody>
      </p:sp>
      <p:sp>
        <p:nvSpPr>
          <p:cNvPr id="3075" name="Rectangle 3"/>
          <p:cNvSpPr>
            <a:spLocks noGrp="1"/>
          </p:cNvSpPr>
          <p:nvPr>
            <p:ph type="body" idx="1"/>
          </p:nvPr>
        </p:nvSpPr>
        <p:spPr>
          <a:xfrm>
            <a:off x="381000" y="1447800"/>
            <a:ext cx="8229600" cy="4724400"/>
          </a:xfrm>
        </p:spPr>
        <p:txBody>
          <a:bodyPr/>
          <a:lstStyle/>
          <a:p>
            <a:pPr eaLnBrk="1" hangingPunct="1"/>
            <a:r>
              <a:rPr lang="en-US" dirty="0" smtClean="0"/>
              <a:t>Separate </a:t>
            </a:r>
            <a:r>
              <a:rPr lang="en-US" dirty="0" err="1" smtClean="0"/>
              <a:t>Cryomodules</a:t>
            </a:r>
            <a:endParaRPr lang="en-US" dirty="0" smtClean="0"/>
          </a:p>
          <a:p>
            <a:pPr eaLnBrk="1" hangingPunct="1"/>
            <a:r>
              <a:rPr lang="en-US" dirty="0" smtClean="0"/>
              <a:t>Operating temperature 1.8 K, generated separately inside CM’s</a:t>
            </a:r>
          </a:p>
          <a:p>
            <a:pPr eaLnBrk="1" hangingPunct="1"/>
            <a:r>
              <a:rPr lang="en-US" dirty="0" smtClean="0"/>
              <a:t>Heat load per CM =f(Q</a:t>
            </a:r>
            <a:r>
              <a:rPr lang="en-US" baseline="-25000" dirty="0" smtClean="0"/>
              <a:t>0</a:t>
            </a:r>
            <a:r>
              <a:rPr lang="en-US" dirty="0" smtClean="0"/>
              <a:t>, operating gradient, …)</a:t>
            </a:r>
          </a:p>
          <a:p>
            <a:pPr eaLnBrk="1" hangingPunct="1"/>
            <a:r>
              <a:rPr lang="en-US" dirty="0" smtClean="0"/>
              <a:t>Cryoplant size (1 vs. 2 units). Estimated load &gt;4.5 kW @ 1.8 K</a:t>
            </a:r>
          </a:p>
          <a:p>
            <a:pPr eaLnBrk="1" hangingPunct="1"/>
            <a:r>
              <a:rPr lang="en-US" dirty="0"/>
              <a:t>Heat load from HOM, power coupler etc.</a:t>
            </a:r>
          </a:p>
          <a:p>
            <a:pPr eaLnBrk="1" hangingPunct="1"/>
            <a:r>
              <a:rPr lang="en-US" dirty="0" smtClean="0"/>
              <a:t>Cooling capacity for SC </a:t>
            </a:r>
            <a:r>
              <a:rPr lang="en-US" dirty="0" err="1" smtClean="0"/>
              <a:t>undulators</a:t>
            </a:r>
            <a:r>
              <a:rPr lang="en-US" dirty="0" smtClean="0"/>
              <a:t> at 4.5 K =&gt; 200 W per </a:t>
            </a:r>
            <a:r>
              <a:rPr lang="en-US" dirty="0" err="1" smtClean="0"/>
              <a:t>beamline</a:t>
            </a:r>
            <a:endParaRPr lang="en-US" dirty="0" smtClean="0"/>
          </a:p>
          <a:p>
            <a:pPr eaLnBrk="1" hangingPunct="1"/>
            <a:r>
              <a:rPr lang="en-US" dirty="0"/>
              <a:t>Critical heat flux - Cavitation</a:t>
            </a:r>
          </a:p>
          <a:p>
            <a:pPr eaLnBrk="1" hangingPunct="1">
              <a:buFont typeface="Arial" pitchFamily="34" charset="0"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/>
          </p:cNvSpPr>
          <p:nvPr>
            <p:ph type="body" idx="1"/>
          </p:nvPr>
        </p:nvSpPr>
        <p:spPr>
          <a:xfrm>
            <a:off x="228600" y="2514600"/>
            <a:ext cx="8229600" cy="762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3200" dirty="0" smtClean="0"/>
              <a:t>Thank you for your attention.</a:t>
            </a:r>
            <a:endParaRPr lang="en-US" sz="3200" dirty="0" smtClean="0">
              <a:solidFill>
                <a:srgbClr val="C00000"/>
              </a:solidFill>
            </a:endParaRPr>
          </a:p>
          <a:p>
            <a:pPr lvl="1" eaLnBrk="1" hangingPunct="1">
              <a:defRPr/>
            </a:pPr>
            <a:endParaRPr lang="en-US" sz="3200" dirty="0" smtClean="0">
              <a:solidFill>
                <a:srgbClr val="C00000"/>
              </a:solidFill>
            </a:endParaRPr>
          </a:p>
          <a:p>
            <a:pPr lvl="1" eaLnBrk="1" hangingPunct="1">
              <a:buFont typeface="Arial" pitchFamily="34" charset="0"/>
              <a:buNone/>
              <a:defRPr/>
            </a:pPr>
            <a:endParaRPr lang="en-US" sz="3200" dirty="0" smtClean="0">
              <a:solidFill>
                <a:srgbClr val="C00000"/>
              </a:solidFill>
            </a:endParaRPr>
          </a:p>
          <a:p>
            <a:pPr marL="225425" lvl="1" indent="-225425" eaLnBrk="1" hangingPunct="1">
              <a:spcBef>
                <a:spcPct val="80000"/>
              </a:spcBef>
              <a:buFont typeface="Arial" pitchFamily="34" charset="0"/>
              <a:buChar char="•"/>
              <a:defRPr/>
            </a:pPr>
            <a:endParaRPr lang="en-US" sz="3200" dirty="0" smtClean="0"/>
          </a:p>
          <a:p>
            <a:pPr eaLnBrk="1" hangingPunct="1">
              <a:defRPr/>
            </a:pPr>
            <a:endParaRPr lang="en-US" sz="3200" dirty="0" smtClean="0"/>
          </a:p>
          <a:p>
            <a:pPr eaLnBrk="1" hangingPunct="1">
              <a:buFont typeface="Arial" pitchFamily="34" charset="0"/>
              <a:buNone/>
              <a:defRPr/>
            </a:pPr>
            <a:endParaRPr lang="en-US" sz="3200" dirty="0" smtClean="0"/>
          </a:p>
          <a:p>
            <a:pPr lvl="1" eaLnBrk="1" hangingPunct="1">
              <a:buFont typeface="Arial" pitchFamily="34" charset="0"/>
              <a:buNone/>
              <a:defRPr/>
            </a:pPr>
            <a:endParaRPr lang="en-US" sz="3200" dirty="0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152400" y="990600"/>
            <a:ext cx="4144963" cy="3443287"/>
            <a:chOff x="4007648" y="1034792"/>
            <a:chExt cx="5136352" cy="4223008"/>
          </a:xfrm>
        </p:grpSpPr>
        <p:pic>
          <p:nvPicPr>
            <p:cNvPr id="5" name="Picture 2" descr="SFheatCondFuncVSpg144"/>
            <p:cNvPicPr>
              <a:picLocks noChangeAspect="1" noChangeArrowheads="1"/>
            </p:cNvPicPr>
            <p:nvPr/>
          </p:nvPicPr>
          <p:blipFill>
            <a:blip r:embed="rId2" cstate="print"/>
            <a:srcRect t="2521"/>
            <a:stretch>
              <a:fillRect/>
            </a:stretch>
          </p:blipFill>
          <p:spPr bwMode="auto">
            <a:xfrm rot="-60000">
              <a:off x="4007648" y="1034792"/>
              <a:ext cx="5100535" cy="4149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4037816" y="1066544"/>
              <a:ext cx="5106184" cy="4191256"/>
            </a:xfrm>
            <a:prstGeom prst="rect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47800" y="4580709"/>
            <a:ext cx="1828800" cy="600891"/>
          </a:xfrm>
          <a:prstGeom prst="rect">
            <a:avLst/>
          </a:prstGeom>
          <a:noFill/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9200" y="5334000"/>
            <a:ext cx="2667000" cy="34004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45720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Back-up slides</a:t>
            </a:r>
            <a:endParaRPr lang="de-DE" dirty="0"/>
          </a:p>
        </p:txBody>
      </p:sp>
      <p:sp>
        <p:nvSpPr>
          <p:cNvPr id="10" name="TextBox 9"/>
          <p:cNvSpPr txBox="1"/>
          <p:nvPr/>
        </p:nvSpPr>
        <p:spPr>
          <a:xfrm>
            <a:off x="685800" y="5943600"/>
            <a:ext cx="3642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Values are good for </a:t>
            </a:r>
            <a:r>
              <a:rPr lang="de-DE" dirty="0" smtClean="0">
                <a:latin typeface="Palatino"/>
              </a:rPr>
              <a:t>±10% for SVP</a:t>
            </a:r>
            <a:endParaRPr lang="de-DE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990600"/>
            <a:ext cx="442760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25284"/>
            <a:ext cx="3758704" cy="560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921240" y="6237312"/>
            <a:ext cx="4187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Arp, Heat transport through helium II, 1970</a:t>
            </a:r>
            <a:endParaRPr lang="de-DE" sz="1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066800"/>
            <a:ext cx="3850401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059832" y="4509120"/>
            <a:ext cx="11553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Turbulent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03648" y="1412776"/>
            <a:ext cx="1018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983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64786" y="6093296"/>
            <a:ext cx="2479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Arp, Heat </a:t>
            </a:r>
            <a:r>
              <a:rPr lang="de-DE" sz="1400" dirty="0" err="1" smtClean="0"/>
              <a:t>transport</a:t>
            </a:r>
            <a:r>
              <a:rPr lang="de-DE" sz="1400" dirty="0" smtClean="0"/>
              <a:t> </a:t>
            </a:r>
          </a:p>
          <a:p>
            <a:r>
              <a:rPr lang="de-DE" sz="1400" dirty="0" smtClean="0"/>
              <a:t>Through  helium II, 1970</a:t>
            </a:r>
            <a:endParaRPr lang="de-DE" sz="1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7" y="933721"/>
            <a:ext cx="5256584" cy="535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0661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GLS-Cryogenics-all.png"/>
          <p:cNvPicPr>
            <a:picLocks noChangeAspect="1"/>
          </p:cNvPicPr>
          <p:nvPr/>
        </p:nvPicPr>
        <p:blipFill rotWithShape="1">
          <a:blip r:embed="rId2" cstate="print"/>
          <a:srcRect l="6240" r="7007"/>
          <a:stretch/>
        </p:blipFill>
        <p:spPr>
          <a:xfrm>
            <a:off x="0" y="0"/>
            <a:ext cx="9166170" cy="678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1752600"/>
            <a:ext cx="3398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Cryoplant</a:t>
            </a:r>
            <a:r>
              <a:rPr lang="en-US" dirty="0" smtClean="0"/>
              <a:t> with mixed &lt;2K cycle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4114800"/>
            <a:ext cx="2827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Cryogenic distribution line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91200" y="6096000"/>
            <a:ext cx="2815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Indipendent</a:t>
            </a:r>
            <a:r>
              <a:rPr lang="en-US" dirty="0" smtClean="0"/>
              <a:t> </a:t>
            </a:r>
            <a:r>
              <a:rPr lang="en-US" dirty="0" err="1" smtClean="0"/>
              <a:t>Cryomodules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089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4"/>
          <p:cNvSpPr>
            <a:spLocks noGrp="1" noChangeArrowheads="1"/>
          </p:cNvSpPr>
          <p:nvPr>
            <p:ph type="dt" sz="quarter" idx="4294967295"/>
          </p:nvPr>
        </p:nvSpPr>
        <p:spPr>
          <a:xfrm>
            <a:off x="381000" y="6400800"/>
            <a:ext cx="24384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03729A8B-E2E4-446D-BC9B-64C6FAA8B528}" type="datetime1">
              <a:rPr lang="it-IT" smtClean="0"/>
              <a:pPr/>
              <a:t>3/15/12</a:t>
            </a:fld>
            <a:endParaRPr lang="en-US" smtClean="0"/>
          </a:p>
        </p:txBody>
      </p:sp>
      <p:sp>
        <p:nvSpPr>
          <p:cNvPr id="43010" name="Rectangle 5"/>
          <p:cNvSpPr>
            <a:spLocks noGrp="1" noChangeArrowheads="1"/>
          </p:cNvSpPr>
          <p:nvPr>
            <p:ph type="ftr" sz="quarter" idx="4294967295"/>
          </p:nvPr>
        </p:nvSpPr>
        <p:spPr>
          <a:xfrm>
            <a:off x="3116263" y="64008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TTC 2011, Beijing</a:t>
            </a:r>
          </a:p>
        </p:txBody>
      </p:sp>
      <p:sp>
        <p:nvSpPr>
          <p:cNvPr id="17" name="Rectangle 6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553200" y="64008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1B5AECC-1AFF-4374-9904-94026338853E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Removal of bottom shield parts</a:t>
            </a:r>
          </a:p>
        </p:txBody>
      </p:sp>
      <p:pic>
        <p:nvPicPr>
          <p:cNvPr id="43013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858838"/>
            <a:ext cx="9142413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Text Box 4"/>
          <p:cNvSpPr txBox="1">
            <a:spLocks noChangeArrowheads="1"/>
          </p:cNvSpPr>
          <p:nvPr/>
        </p:nvSpPr>
        <p:spPr bwMode="auto">
          <a:xfrm>
            <a:off x="684213" y="1628775"/>
            <a:ext cx="1860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3300"/>
                </a:solidFill>
                <a:cs typeface="Arial Unicode MS" pitchFamily="34" charset="-128"/>
              </a:rPr>
              <a:t>Only top part left</a:t>
            </a:r>
          </a:p>
        </p:txBody>
      </p:sp>
      <p:sp>
        <p:nvSpPr>
          <p:cNvPr id="43015" name="Line 5"/>
          <p:cNvSpPr>
            <a:spLocks noChangeShapeType="1"/>
          </p:cNvSpPr>
          <p:nvPr/>
        </p:nvSpPr>
        <p:spPr bwMode="auto">
          <a:xfrm flipH="1">
            <a:off x="6011863" y="3933825"/>
            <a:ext cx="1800225" cy="6477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16" name="Text Box 6"/>
          <p:cNvSpPr txBox="1">
            <a:spLocks noChangeArrowheads="1"/>
          </p:cNvSpPr>
          <p:nvPr/>
        </p:nvSpPr>
        <p:spPr bwMode="auto">
          <a:xfrm>
            <a:off x="6948488" y="3573463"/>
            <a:ext cx="1797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  <a:cs typeface="Arial Unicode MS" pitchFamily="34" charset="-128"/>
              </a:rPr>
              <a:t>“40-80 K” shield</a:t>
            </a:r>
          </a:p>
        </p:txBody>
      </p:sp>
      <p:grpSp>
        <p:nvGrpSpPr>
          <p:cNvPr id="43017" name="Group 10"/>
          <p:cNvGrpSpPr>
            <a:grpSpLocks/>
          </p:cNvGrpSpPr>
          <p:nvPr/>
        </p:nvGrpSpPr>
        <p:grpSpPr bwMode="auto">
          <a:xfrm>
            <a:off x="2838450" y="2584450"/>
            <a:ext cx="3205163" cy="3254375"/>
            <a:chOff x="1788" y="1628"/>
            <a:chExt cx="2019" cy="2050"/>
          </a:xfrm>
        </p:grpSpPr>
        <p:sp>
          <p:nvSpPr>
            <p:cNvPr id="43023" name="Freeform 11"/>
            <p:cNvSpPr>
              <a:spLocks/>
            </p:cNvSpPr>
            <p:nvPr/>
          </p:nvSpPr>
          <p:spPr bwMode="auto">
            <a:xfrm>
              <a:off x="2802" y="1628"/>
              <a:ext cx="1005" cy="2048"/>
            </a:xfrm>
            <a:custGeom>
              <a:avLst/>
              <a:gdLst>
                <a:gd name="T0" fmla="*/ 4 w 1005"/>
                <a:gd name="T1" fmla="*/ 0 h 2048"/>
                <a:gd name="T2" fmla="*/ 516 w 1005"/>
                <a:gd name="T3" fmla="*/ 1 h 2048"/>
                <a:gd name="T4" fmla="*/ 738 w 1005"/>
                <a:gd name="T5" fmla="*/ 178 h 2048"/>
                <a:gd name="T6" fmla="*/ 1005 w 1005"/>
                <a:gd name="T7" fmla="*/ 580 h 2048"/>
                <a:gd name="T8" fmla="*/ 987 w 1005"/>
                <a:gd name="T9" fmla="*/ 1165 h 2048"/>
                <a:gd name="T10" fmla="*/ 801 w 1005"/>
                <a:gd name="T11" fmla="*/ 1624 h 2048"/>
                <a:gd name="T12" fmla="*/ 495 w 1005"/>
                <a:gd name="T13" fmla="*/ 1906 h 2048"/>
                <a:gd name="T14" fmla="*/ 213 w 1005"/>
                <a:gd name="T15" fmla="*/ 2026 h 2048"/>
                <a:gd name="T16" fmla="*/ 0 w 1005"/>
                <a:gd name="T17" fmla="*/ 2038 h 20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05"/>
                <a:gd name="T28" fmla="*/ 0 h 2048"/>
                <a:gd name="T29" fmla="*/ 1005 w 1005"/>
                <a:gd name="T30" fmla="*/ 2048 h 20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05" h="2048">
                  <a:moveTo>
                    <a:pt x="4" y="0"/>
                  </a:moveTo>
                  <a:lnTo>
                    <a:pt x="516" y="1"/>
                  </a:lnTo>
                  <a:lnTo>
                    <a:pt x="738" y="178"/>
                  </a:lnTo>
                  <a:lnTo>
                    <a:pt x="1005" y="580"/>
                  </a:lnTo>
                  <a:lnTo>
                    <a:pt x="987" y="1165"/>
                  </a:lnTo>
                  <a:cubicBezTo>
                    <a:pt x="953" y="1339"/>
                    <a:pt x="883" y="1501"/>
                    <a:pt x="801" y="1624"/>
                  </a:cubicBezTo>
                  <a:cubicBezTo>
                    <a:pt x="719" y="1747"/>
                    <a:pt x="593" y="1839"/>
                    <a:pt x="495" y="1906"/>
                  </a:cubicBezTo>
                  <a:cubicBezTo>
                    <a:pt x="397" y="1973"/>
                    <a:pt x="296" y="2004"/>
                    <a:pt x="213" y="2026"/>
                  </a:cubicBezTo>
                  <a:cubicBezTo>
                    <a:pt x="130" y="2048"/>
                    <a:pt x="44" y="2036"/>
                    <a:pt x="0" y="2038"/>
                  </a:cubicBezTo>
                </a:path>
              </a:pathLst>
            </a:custGeom>
            <a:noFill/>
            <a:ln w="57150" cmpd="sng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4" name="Freeform 12"/>
            <p:cNvSpPr>
              <a:spLocks/>
            </p:cNvSpPr>
            <p:nvPr/>
          </p:nvSpPr>
          <p:spPr bwMode="auto">
            <a:xfrm flipH="1">
              <a:off x="1788" y="1630"/>
              <a:ext cx="1005" cy="2048"/>
            </a:xfrm>
            <a:custGeom>
              <a:avLst/>
              <a:gdLst>
                <a:gd name="T0" fmla="*/ 4 w 1005"/>
                <a:gd name="T1" fmla="*/ 0 h 2048"/>
                <a:gd name="T2" fmla="*/ 516 w 1005"/>
                <a:gd name="T3" fmla="*/ 1 h 2048"/>
                <a:gd name="T4" fmla="*/ 738 w 1005"/>
                <a:gd name="T5" fmla="*/ 178 h 2048"/>
                <a:gd name="T6" fmla="*/ 1005 w 1005"/>
                <a:gd name="T7" fmla="*/ 580 h 2048"/>
                <a:gd name="T8" fmla="*/ 987 w 1005"/>
                <a:gd name="T9" fmla="*/ 1165 h 2048"/>
                <a:gd name="T10" fmla="*/ 801 w 1005"/>
                <a:gd name="T11" fmla="*/ 1624 h 2048"/>
                <a:gd name="T12" fmla="*/ 495 w 1005"/>
                <a:gd name="T13" fmla="*/ 1906 h 2048"/>
                <a:gd name="T14" fmla="*/ 213 w 1005"/>
                <a:gd name="T15" fmla="*/ 2026 h 2048"/>
                <a:gd name="T16" fmla="*/ 0 w 1005"/>
                <a:gd name="T17" fmla="*/ 2038 h 20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05"/>
                <a:gd name="T28" fmla="*/ 0 h 2048"/>
                <a:gd name="T29" fmla="*/ 1005 w 1005"/>
                <a:gd name="T30" fmla="*/ 2048 h 20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05" h="2048">
                  <a:moveTo>
                    <a:pt x="4" y="0"/>
                  </a:moveTo>
                  <a:lnTo>
                    <a:pt x="516" y="1"/>
                  </a:lnTo>
                  <a:lnTo>
                    <a:pt x="738" y="178"/>
                  </a:lnTo>
                  <a:lnTo>
                    <a:pt x="1005" y="580"/>
                  </a:lnTo>
                  <a:lnTo>
                    <a:pt x="987" y="1165"/>
                  </a:lnTo>
                  <a:cubicBezTo>
                    <a:pt x="953" y="1339"/>
                    <a:pt x="883" y="1501"/>
                    <a:pt x="801" y="1624"/>
                  </a:cubicBezTo>
                  <a:cubicBezTo>
                    <a:pt x="719" y="1747"/>
                    <a:pt x="593" y="1839"/>
                    <a:pt x="495" y="1906"/>
                  </a:cubicBezTo>
                  <a:cubicBezTo>
                    <a:pt x="397" y="1973"/>
                    <a:pt x="296" y="2004"/>
                    <a:pt x="213" y="2026"/>
                  </a:cubicBezTo>
                  <a:cubicBezTo>
                    <a:pt x="130" y="2048"/>
                    <a:pt x="44" y="2036"/>
                    <a:pt x="0" y="2038"/>
                  </a:cubicBezTo>
                </a:path>
              </a:pathLst>
            </a:custGeom>
            <a:noFill/>
            <a:ln w="57150" cmpd="sng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018" name="Line 13"/>
          <p:cNvSpPr>
            <a:spLocks noChangeShapeType="1"/>
          </p:cNvSpPr>
          <p:nvPr/>
        </p:nvSpPr>
        <p:spPr bwMode="auto">
          <a:xfrm>
            <a:off x="2051050" y="2060575"/>
            <a:ext cx="1225550" cy="136842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43019" name="Group 15"/>
          <p:cNvGrpSpPr>
            <a:grpSpLocks/>
          </p:cNvGrpSpPr>
          <p:nvPr/>
        </p:nvGrpSpPr>
        <p:grpSpPr bwMode="auto">
          <a:xfrm>
            <a:off x="3295650" y="2833688"/>
            <a:ext cx="2273300" cy="903287"/>
            <a:chOff x="2076" y="1785"/>
            <a:chExt cx="1432" cy="569"/>
          </a:xfrm>
        </p:grpSpPr>
        <p:sp>
          <p:nvSpPr>
            <p:cNvPr id="43021" name="Freeform 8"/>
            <p:cNvSpPr>
              <a:spLocks/>
            </p:cNvSpPr>
            <p:nvPr/>
          </p:nvSpPr>
          <p:spPr bwMode="auto">
            <a:xfrm>
              <a:off x="2789" y="1785"/>
              <a:ext cx="719" cy="565"/>
            </a:xfrm>
            <a:custGeom>
              <a:avLst/>
              <a:gdLst>
                <a:gd name="T0" fmla="*/ 0 w 719"/>
                <a:gd name="T1" fmla="*/ 12 h 565"/>
                <a:gd name="T2" fmla="*/ 607 w 719"/>
                <a:gd name="T3" fmla="*/ 0 h 565"/>
                <a:gd name="T4" fmla="*/ 706 w 719"/>
                <a:gd name="T5" fmla="*/ 195 h 565"/>
                <a:gd name="T6" fmla="*/ 719 w 719"/>
                <a:gd name="T7" fmla="*/ 565 h 56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19"/>
                <a:gd name="T13" fmla="*/ 0 h 565"/>
                <a:gd name="T14" fmla="*/ 719 w 719"/>
                <a:gd name="T15" fmla="*/ 565 h 56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19" h="565">
                  <a:moveTo>
                    <a:pt x="0" y="12"/>
                  </a:moveTo>
                  <a:lnTo>
                    <a:pt x="607" y="0"/>
                  </a:lnTo>
                  <a:lnTo>
                    <a:pt x="706" y="195"/>
                  </a:lnTo>
                  <a:lnTo>
                    <a:pt x="719" y="565"/>
                  </a:lnTo>
                </a:path>
              </a:pathLst>
            </a:custGeom>
            <a:noFill/>
            <a:ln w="5715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2" name="Freeform 14"/>
            <p:cNvSpPr>
              <a:spLocks/>
            </p:cNvSpPr>
            <p:nvPr/>
          </p:nvSpPr>
          <p:spPr bwMode="auto">
            <a:xfrm flipH="1">
              <a:off x="2076" y="1789"/>
              <a:ext cx="719" cy="565"/>
            </a:xfrm>
            <a:custGeom>
              <a:avLst/>
              <a:gdLst>
                <a:gd name="T0" fmla="*/ 0 w 719"/>
                <a:gd name="T1" fmla="*/ 12 h 565"/>
                <a:gd name="T2" fmla="*/ 607 w 719"/>
                <a:gd name="T3" fmla="*/ 0 h 565"/>
                <a:gd name="T4" fmla="*/ 706 w 719"/>
                <a:gd name="T5" fmla="*/ 195 h 565"/>
                <a:gd name="T6" fmla="*/ 719 w 719"/>
                <a:gd name="T7" fmla="*/ 565 h 56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19"/>
                <a:gd name="T13" fmla="*/ 0 h 565"/>
                <a:gd name="T14" fmla="*/ 719 w 719"/>
                <a:gd name="T15" fmla="*/ 565 h 56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19" h="565">
                  <a:moveTo>
                    <a:pt x="0" y="12"/>
                  </a:moveTo>
                  <a:lnTo>
                    <a:pt x="607" y="0"/>
                  </a:lnTo>
                  <a:lnTo>
                    <a:pt x="706" y="195"/>
                  </a:lnTo>
                  <a:lnTo>
                    <a:pt x="719" y="565"/>
                  </a:lnTo>
                </a:path>
              </a:pathLst>
            </a:custGeom>
            <a:noFill/>
            <a:ln w="5715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020" name="Rectangle 3"/>
          <p:cNvSpPr>
            <a:spLocks noChangeArrowheads="1"/>
          </p:cNvSpPr>
          <p:nvPr/>
        </p:nvSpPr>
        <p:spPr bwMode="auto">
          <a:xfrm>
            <a:off x="685800" y="990600"/>
            <a:ext cx="7772400" cy="566738"/>
          </a:xfrm>
          <a:prstGeom prst="rect">
            <a:avLst/>
          </a:prstGeom>
          <a:solidFill>
            <a:schemeClr val="bg1">
              <a:alpha val="61176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rgbClr val="23346C"/>
                </a:solidFill>
                <a:cs typeface="Arial Unicode MS" pitchFamily="34" charset="-128"/>
              </a:rPr>
              <a:t>Complete elimination not feasible</a:t>
            </a:r>
          </a:p>
        </p:txBody>
      </p:sp>
    </p:spTree>
    <p:extLst>
      <p:ext uri="{BB962C8B-B14F-4D97-AF65-F5344CB8AC3E}">
        <p14:creationId xmlns:p14="http://schemas.microsoft.com/office/powerpoint/2010/main" val="1568340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Thermal shield at 5 K?</a:t>
            </a:r>
          </a:p>
        </p:txBody>
      </p:sp>
      <p:graphicFrame>
        <p:nvGraphicFramePr>
          <p:cNvPr id="7" name="Group 71"/>
          <p:cNvGraphicFramePr>
            <a:graphicFrameLocks noGrp="1"/>
          </p:cNvGraphicFramePr>
          <p:nvPr/>
        </p:nvGraphicFramePr>
        <p:xfrm>
          <a:off x="228600" y="2141538"/>
          <a:ext cx="8785225" cy="3192465"/>
        </p:xfrm>
        <a:graphic>
          <a:graphicData uri="http://schemas.openxmlformats.org/drawingml/2006/table">
            <a:tbl>
              <a:tblPr/>
              <a:tblGrid>
                <a:gridCol w="2592387"/>
                <a:gridCol w="1223963"/>
                <a:gridCol w="1009650"/>
                <a:gridCol w="1008062"/>
                <a:gridCol w="1008063"/>
                <a:gridCol w="935037"/>
                <a:gridCol w="1008063"/>
              </a:tblGrid>
              <a:tr h="427038"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1450" algn="l"/>
                        </a:tabLst>
                      </a:pP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450" algn="l"/>
                          <a:tab pos="171450" algn="l"/>
                        </a:tabLst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Full set of 5 K shield</a:t>
                      </a:r>
                      <a:endParaRPr kumimoji="1" lang="ja-JP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1450" algn="l"/>
                          <a:tab pos="533400" algn="l"/>
                        </a:tabLst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Without 5 K lower shield</a:t>
                      </a:r>
                      <a:endParaRPr kumimoji="1" lang="ja-JP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427038"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1450" algn="l"/>
                        </a:tabLst>
                      </a:pPr>
                      <a:endParaRPr kumimoji="1" lang="en-GB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450" algn="l"/>
                          <a:tab pos="171450" algn="l"/>
                        </a:tabLst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2 K</a:t>
                      </a:r>
                      <a:endParaRPr kumimoji="1" lang="ja-JP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450" algn="l"/>
                          <a:tab pos="171450" algn="l"/>
                        </a:tabLst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5 K</a:t>
                      </a:r>
                      <a:endParaRPr kumimoji="1" lang="ja-JP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450" algn="l"/>
                          <a:tab pos="171450" algn="l"/>
                        </a:tabLst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40 K  </a:t>
                      </a:r>
                      <a:endParaRPr kumimoji="1" lang="ja-JP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1450" algn="l"/>
                          <a:tab pos="533400" algn="l"/>
                        </a:tabLst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2 K</a:t>
                      </a:r>
                      <a:endParaRPr kumimoji="1" lang="ja-JP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1450" algn="l"/>
                          <a:tab pos="533400" algn="l"/>
                        </a:tabLst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5 K</a:t>
                      </a:r>
                      <a:endParaRPr kumimoji="1" lang="ja-JP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1450" algn="l"/>
                          <a:tab pos="533400" algn="l"/>
                        </a:tabLst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40 K</a:t>
                      </a:r>
                      <a:endParaRPr kumimoji="1" lang="ja-JP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1450" algn="l"/>
                          <a:tab pos="533400" algn="l"/>
                        </a:tabLst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Static load, W</a:t>
                      </a:r>
                      <a:endParaRPr kumimoji="1" lang="ja-JP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450" algn="l"/>
                          <a:tab pos="171450" algn="l"/>
                        </a:tabLst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1.13</a:t>
                      </a:r>
                      <a:endParaRPr kumimoji="1" lang="ja-JP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450" algn="l"/>
                          <a:tab pos="171450" algn="l"/>
                        </a:tabLst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9.70</a:t>
                      </a:r>
                      <a:endParaRPr kumimoji="1" lang="ja-JP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450" algn="l"/>
                          <a:tab pos="171450" algn="l"/>
                        </a:tabLst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93.8</a:t>
                      </a:r>
                      <a:endParaRPr kumimoji="1" lang="ja-JP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1450" algn="l"/>
                          <a:tab pos="533400" algn="l"/>
                        </a:tabLst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1.14</a:t>
                      </a:r>
                      <a:endParaRPr kumimoji="1" lang="ja-JP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1450" algn="l"/>
                          <a:tab pos="533400" algn="l"/>
                        </a:tabLst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8.10</a:t>
                      </a:r>
                      <a:endParaRPr kumimoji="1" lang="ja-JP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1450" algn="l"/>
                          <a:tab pos="533400" algn="l"/>
                        </a:tabLst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95.9</a:t>
                      </a:r>
                      <a:endParaRPr kumimoji="1" lang="ja-JP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1450" algn="l"/>
                          <a:tab pos="533400" algn="l"/>
                        </a:tabLst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Dynamic load, W</a:t>
                      </a:r>
                      <a:endParaRPr kumimoji="1" lang="ja-JP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450" algn="l"/>
                          <a:tab pos="171450" algn="l"/>
                        </a:tabLst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10.02</a:t>
                      </a:r>
                      <a:endParaRPr kumimoji="1" lang="ja-JP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450" algn="l"/>
                          <a:tab pos="171450" algn="l"/>
                        </a:tabLst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7.06</a:t>
                      </a:r>
                      <a:endParaRPr kumimoji="1" lang="ja-JP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450" algn="l"/>
                          <a:tab pos="171450" algn="l"/>
                        </a:tabLst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83.0</a:t>
                      </a:r>
                      <a:endParaRPr kumimoji="1" lang="ja-JP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1450" algn="l"/>
                          <a:tab pos="533400" algn="l"/>
                        </a:tabLst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10.02</a:t>
                      </a:r>
                      <a:endParaRPr kumimoji="1" lang="ja-JP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1450" algn="l"/>
                          <a:tab pos="533400" algn="l"/>
                        </a:tabLst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7.06</a:t>
                      </a:r>
                      <a:endParaRPr kumimoji="1" lang="ja-JP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1450" algn="l"/>
                          <a:tab pos="533400" algn="l"/>
                        </a:tabLst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83.0</a:t>
                      </a:r>
                      <a:endParaRPr kumimoji="1" lang="ja-JP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1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1450" algn="l"/>
                          <a:tab pos="533400" algn="l"/>
                        </a:tabLst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Sum (static +dynamic)</a:t>
                      </a:r>
                      <a:endParaRPr kumimoji="1" lang="ja-JP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450" algn="l"/>
                          <a:tab pos="171450" algn="l"/>
                        </a:tabLst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11.15</a:t>
                      </a:r>
                      <a:endParaRPr kumimoji="1" lang="ja-JP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450" algn="l"/>
                          <a:tab pos="171450" algn="l"/>
                        </a:tabLst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16.76</a:t>
                      </a:r>
                      <a:endParaRPr kumimoji="1" lang="ja-JP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450" algn="l"/>
                          <a:tab pos="171450" algn="l"/>
                        </a:tabLst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176.8</a:t>
                      </a:r>
                      <a:endParaRPr kumimoji="1" lang="ja-JP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1450" algn="l"/>
                          <a:tab pos="533400" algn="l"/>
                        </a:tabLst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11.16</a:t>
                      </a:r>
                      <a:endParaRPr kumimoji="1" lang="ja-JP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1450" algn="l"/>
                          <a:tab pos="533400" algn="l"/>
                        </a:tabLst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15.16</a:t>
                      </a:r>
                      <a:endParaRPr kumimoji="1" lang="ja-JP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1450" algn="l"/>
                          <a:tab pos="533400" algn="l"/>
                        </a:tabLst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178.9</a:t>
                      </a:r>
                      <a:endParaRPr kumimoji="1" lang="ja-JP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1450" algn="l"/>
                          <a:tab pos="533400" algn="l"/>
                        </a:tabLst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Work at 300 K, W</a:t>
                      </a:r>
                      <a:endParaRPr kumimoji="1" lang="ja-JP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450" algn="l"/>
                          <a:tab pos="171450" algn="l"/>
                        </a:tabLst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7838.2</a:t>
                      </a:r>
                      <a:endParaRPr kumimoji="1" lang="ja-JP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450" algn="l"/>
                          <a:tab pos="171450" algn="l"/>
                        </a:tabLst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3317.5</a:t>
                      </a:r>
                      <a:endParaRPr kumimoji="1" lang="ja-JP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450" algn="l"/>
                          <a:tab pos="171450" algn="l"/>
                        </a:tabLst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2908.4</a:t>
                      </a:r>
                      <a:endParaRPr kumimoji="1" lang="ja-JP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1450" algn="l"/>
                          <a:tab pos="533400" algn="l"/>
                        </a:tabLst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7845.3</a:t>
                      </a:r>
                      <a:endParaRPr kumimoji="1" lang="ja-JP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1450" algn="l"/>
                          <a:tab pos="533400" algn="l"/>
                        </a:tabLst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3000.8</a:t>
                      </a:r>
                      <a:endParaRPr kumimoji="1" lang="ja-JP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1450" algn="l"/>
                          <a:tab pos="533400" algn="l"/>
                        </a:tabLst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2942.9</a:t>
                      </a:r>
                      <a:endParaRPr kumimoji="1" lang="ja-JP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1450" algn="l"/>
                          <a:tab pos="533400" algn="l"/>
                        </a:tabLst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Sum (2K+5K+40K), W</a:t>
                      </a:r>
                      <a:endParaRPr kumimoji="1" lang="ja-JP" altLang="ja-JP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450" algn="l"/>
                          <a:tab pos="171450" algn="l"/>
                        </a:tabLst>
                      </a:pPr>
                      <a:r>
                        <a:rPr kumimoji="1" lang="en-US" altLang="ja-JP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14064</a:t>
                      </a:r>
                      <a:endParaRPr kumimoji="1" lang="ja-JP" altLang="ja-JP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1450" algn="l"/>
                          <a:tab pos="533400" algn="l"/>
                        </a:tabLst>
                      </a:pPr>
                      <a:r>
                        <a:rPr kumimoji="1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13789</a:t>
                      </a:r>
                      <a:endParaRPr kumimoji="1" lang="ja-JP" altLang="ja-JP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219200" y="5410200"/>
            <a:ext cx="7086600" cy="914400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4400" dirty="0">
                <a:latin typeface="+mj-lt"/>
                <a:ea typeface="+mj-ea"/>
                <a:cs typeface="+mj-cs"/>
              </a:rPr>
              <a:t>Power consumption kept constant !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Rectangle 72"/>
          <p:cNvSpPr txBox="1">
            <a:spLocks noChangeArrowheads="1"/>
          </p:cNvSpPr>
          <p:nvPr/>
        </p:nvSpPr>
        <p:spPr>
          <a:xfrm>
            <a:off x="1600200" y="1371600"/>
            <a:ext cx="5638800" cy="609600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3200" dirty="0">
                <a:solidFill>
                  <a:srgbClr val="0000FF"/>
                </a:solidFill>
                <a:latin typeface="+mn-lt"/>
                <a:ea typeface="+mn-ea"/>
              </a:rPr>
              <a:t>Overall static/dynamic – Test data</a:t>
            </a:r>
            <a:endParaRPr lang="en-US" sz="3200" dirty="0">
              <a:solidFill>
                <a:srgbClr val="0000FF"/>
              </a:solidFill>
              <a:latin typeface="+mn-lt"/>
              <a:ea typeface="+mn-ea"/>
            </a:endParaRPr>
          </a:p>
        </p:txBody>
      </p:sp>
      <p:sp>
        <p:nvSpPr>
          <p:cNvPr id="9270" name="Rectangle 10"/>
          <p:cNvSpPr>
            <a:spLocks noChangeArrowheads="1"/>
          </p:cNvSpPr>
          <p:nvPr/>
        </p:nvSpPr>
        <p:spPr bwMode="auto">
          <a:xfrm>
            <a:off x="7207250" y="914400"/>
            <a:ext cx="1936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P. Pierini – INFN</a:t>
            </a:r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961505"/>
            <a:ext cx="1600200" cy="322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191000"/>
            <a:ext cx="4138613" cy="250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EX-WoundTube-Mar092012.png"/>
          <p:cNvPicPr>
            <a:picLocks noChangeAspect="1"/>
          </p:cNvPicPr>
          <p:nvPr/>
        </p:nvPicPr>
        <p:blipFill>
          <a:blip r:embed="rId4" cstate="print"/>
          <a:srcRect l="18335" r="19109"/>
          <a:stretch>
            <a:fillRect/>
          </a:stretch>
        </p:blipFill>
        <p:spPr>
          <a:xfrm>
            <a:off x="4651918" y="1828800"/>
            <a:ext cx="4492082" cy="46091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32918" y="1283485"/>
            <a:ext cx="2898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Wound tube heat exchanger </a:t>
            </a:r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7688839" y="2971800"/>
            <a:ext cx="14414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Δp</a:t>
            </a:r>
            <a:r>
              <a:rPr lang="en-US" baseline="-25000" dirty="0" err="1" smtClean="0">
                <a:solidFill>
                  <a:srgbClr val="FF0000"/>
                </a:solidFill>
              </a:rPr>
              <a:t>VLP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= 41 Pa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= 0.41 mbar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976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Cryosystem</a:t>
            </a:r>
            <a:endParaRPr lang="en-US" dirty="0" smtClean="0"/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914400" y="1295400"/>
            <a:ext cx="7418388" cy="7032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Cryogenic efficiency assumptions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199704"/>
              </p:ext>
            </p:extLst>
          </p:nvPr>
        </p:nvGraphicFramePr>
        <p:xfrm>
          <a:off x="1219200" y="2514600"/>
          <a:ext cx="6781800" cy="3139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1828800"/>
                <a:gridCol w="1371600"/>
                <a:gridCol w="1981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Temperature</a:t>
                      </a:r>
                      <a:r>
                        <a:rPr lang="de-DE" baseline="0" dirty="0" smtClean="0"/>
                        <a:t> level in K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COP in </a:t>
                      </a:r>
                      <a:r>
                        <a:rPr lang="de-DE" baseline="0" dirty="0" smtClean="0"/>
                        <a:t>W</a:t>
                      </a:r>
                      <a:r>
                        <a:rPr lang="de-DE" baseline="-25000" dirty="0" smtClean="0"/>
                        <a:t>el/</a:t>
                      </a:r>
                      <a:r>
                        <a:rPr lang="de-DE" baseline="0" dirty="0" smtClean="0"/>
                        <a:t>W</a:t>
                      </a:r>
                      <a:r>
                        <a:rPr lang="de-DE" baseline="-25000" dirty="0" smtClean="0"/>
                        <a:t>cooling p.</a:t>
                      </a:r>
                      <a:endParaRPr lang="de-DE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aseline="0" dirty="0" smtClean="0"/>
                        <a:t>Source </a:t>
                      </a:r>
                      <a:endParaRPr lang="de-DE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aseline="0" dirty="0" smtClean="0"/>
                        <a:t>~ Multiplier</a:t>
                      </a:r>
                    </a:p>
                    <a:p>
                      <a:pPr algn="ctr"/>
                      <a:r>
                        <a:rPr lang="de-DE" baseline="0" dirty="0" smtClean="0"/>
                        <a:t>to 4.5 K equivalent </a:t>
                      </a:r>
                      <a:endParaRPr lang="de-DE" baseline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1.8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930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CERN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4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2.0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773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FNAL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3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230 – 245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CERN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5 - 8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190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FNAL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0.75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40</a:t>
                      </a:r>
                      <a:r>
                        <a:rPr lang="de-DE" baseline="0" dirty="0" smtClean="0"/>
                        <a:t> - 50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16.5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KEK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1/14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40 - 80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18.4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FNAL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1/13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1524000" y="3352800"/>
            <a:ext cx="9906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He II transport properties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" y="3489325"/>
            <a:ext cx="5715000" cy="315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4" name="Group 6"/>
          <p:cNvGrpSpPr>
            <a:grpSpLocks/>
          </p:cNvGrpSpPr>
          <p:nvPr/>
        </p:nvGrpSpPr>
        <p:grpSpPr bwMode="auto">
          <a:xfrm>
            <a:off x="3886200" y="976313"/>
            <a:ext cx="5135563" cy="4222750"/>
            <a:chOff x="4007648" y="1034792"/>
            <a:chExt cx="5136352" cy="4223008"/>
          </a:xfrm>
        </p:grpSpPr>
        <p:pic>
          <p:nvPicPr>
            <p:cNvPr id="5134" name="Picture 2" descr="SFheatCondFuncVSpg144"/>
            <p:cNvPicPr>
              <a:picLocks noChangeAspect="1" noChangeArrowheads="1"/>
            </p:cNvPicPr>
            <p:nvPr/>
          </p:nvPicPr>
          <p:blipFill>
            <a:blip r:embed="rId3" cstate="print"/>
            <a:srcRect t="2521"/>
            <a:stretch>
              <a:fillRect/>
            </a:stretch>
          </p:blipFill>
          <p:spPr bwMode="auto">
            <a:xfrm rot="-60000">
              <a:off x="4007648" y="1034792"/>
              <a:ext cx="5100535" cy="4149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4037816" y="1066544"/>
              <a:ext cx="5106184" cy="4191256"/>
            </a:xfrm>
            <a:prstGeom prst="rect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sp>
        <p:nvSpPr>
          <p:cNvPr id="5125" name="TextBox 7"/>
          <p:cNvSpPr txBox="1">
            <a:spLocks noChangeArrowheads="1"/>
          </p:cNvSpPr>
          <p:nvPr/>
        </p:nvSpPr>
        <p:spPr bwMode="auto">
          <a:xfrm>
            <a:off x="152400" y="2667000"/>
            <a:ext cx="3657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>
                <a:solidFill>
                  <a:srgbClr val="0070C0"/>
                </a:solidFill>
              </a:rPr>
              <a:t>Mini-channels </a:t>
            </a:r>
          </a:p>
          <a:p>
            <a:r>
              <a:rPr lang="de-DE" sz="1200">
                <a:solidFill>
                  <a:srgbClr val="0070C0"/>
                </a:solidFill>
              </a:rPr>
              <a:t>„Ekin, Experimental Techniques for lowTemeperature Measurements“</a:t>
            </a:r>
          </a:p>
        </p:txBody>
      </p:sp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1447800" y="1143000"/>
            <a:ext cx="2514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/>
              <a:t>Large cross section</a:t>
            </a:r>
          </a:p>
          <a:p>
            <a:r>
              <a:rPr lang="de-DE" sz="1200"/>
              <a:t>„van Sciver, Helium cryogenics“</a:t>
            </a:r>
          </a:p>
        </p:txBody>
      </p:sp>
      <p:grpSp>
        <p:nvGrpSpPr>
          <p:cNvPr id="5127" name="Group 21"/>
          <p:cNvGrpSpPr>
            <a:grpSpLocks/>
          </p:cNvGrpSpPr>
          <p:nvPr/>
        </p:nvGrpSpPr>
        <p:grpSpPr bwMode="auto">
          <a:xfrm>
            <a:off x="76200" y="3429000"/>
            <a:ext cx="5867400" cy="3124200"/>
            <a:chOff x="0" y="3429000"/>
            <a:chExt cx="5867400" cy="312420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3429000"/>
              <a:ext cx="32004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200400" y="3429000"/>
              <a:ext cx="0" cy="1828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200400" y="5257800"/>
              <a:ext cx="2667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0" y="3429000"/>
              <a:ext cx="0" cy="3124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6553200"/>
              <a:ext cx="58674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867400" y="5257800"/>
              <a:ext cx="0" cy="1295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/>
          <p:cNvCxnSpPr/>
          <p:nvPr/>
        </p:nvCxnSpPr>
        <p:spPr>
          <a:xfrm flipV="1">
            <a:off x="6663584" y="1219200"/>
            <a:ext cx="0" cy="2971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905000" y="3657600"/>
            <a:ext cx="0" cy="2362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0" y="723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0" y="1333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6157" name="Rectangle 13"/>
          <p:cNvSpPr>
            <a:spLocks noChangeArrowheads="1"/>
          </p:cNvSpPr>
          <p:nvPr/>
        </p:nvSpPr>
        <p:spPr bwMode="auto">
          <a:xfrm>
            <a:off x="0" y="942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81800" y="6324600"/>
            <a:ext cx="1474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 = 3 … 3.4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/>
          <a:srcRect l="37317" r="37386" b="-34445"/>
          <a:stretch/>
        </p:blipFill>
        <p:spPr>
          <a:xfrm>
            <a:off x="6248400" y="5410200"/>
            <a:ext cx="2601477" cy="864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inac1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951606"/>
            <a:ext cx="9144000" cy="5869188"/>
          </a:xfrm>
          <a:prstGeom prst="rect">
            <a:avLst/>
          </a:prstGeom>
        </p:spPr>
      </p:pic>
      <p:sp>
        <p:nvSpPr>
          <p:cNvPr id="3" name="Rectangle 2"/>
          <p:cNvSpPr>
            <a:spLocks noGrp="1"/>
          </p:cNvSpPr>
          <p:nvPr>
            <p:ph type="title"/>
          </p:nvPr>
        </p:nvSpPr>
        <p:spPr>
          <a:xfrm>
            <a:off x="190500" y="228600"/>
            <a:ext cx="7646988" cy="731838"/>
          </a:xfrm>
        </p:spPr>
        <p:txBody>
          <a:bodyPr/>
          <a:lstStyle/>
          <a:p>
            <a:pPr eaLnBrk="1" hangingPunct="1"/>
            <a:r>
              <a:rPr lang="en-US" dirty="0" smtClean="0"/>
              <a:t>Cryogenic circuit</a:t>
            </a:r>
          </a:p>
        </p:txBody>
      </p:sp>
    </p:spTree>
    <p:extLst>
      <p:ext uri="{BB962C8B-B14F-4D97-AF65-F5344CB8AC3E}">
        <p14:creationId xmlns:p14="http://schemas.microsoft.com/office/powerpoint/2010/main" val="3343743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34963" y="285750"/>
            <a:ext cx="23200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Feed pipe of a cavity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2"/>
          <p:cNvSpPr txBox="1">
            <a:spLocks/>
          </p:cNvSpPr>
          <p:nvPr/>
        </p:nvSpPr>
        <p:spPr>
          <a:xfrm>
            <a:off x="190500" y="411162"/>
            <a:ext cx="7646988" cy="731838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9pPr>
          </a:lstStyle>
          <a:p>
            <a:pPr eaLnBrk="1" hangingPunct="1"/>
            <a:r>
              <a:rPr lang="en-US" dirty="0" smtClean="0"/>
              <a:t>Cryogenics for CM’s</a:t>
            </a:r>
          </a:p>
        </p:txBody>
      </p:sp>
      <p:pic>
        <p:nvPicPr>
          <p:cNvPr id="8" name="Picture 7" descr="P&amp;ID-LINAC-CM7cavities-Mar092012.png"/>
          <p:cNvPicPr>
            <a:picLocks noChangeAspect="1"/>
          </p:cNvPicPr>
          <p:nvPr/>
        </p:nvPicPr>
        <p:blipFill rotWithShape="1">
          <a:blip r:embed="rId3" cstate="print"/>
          <a:srcRect l="704" t="19328" r="5699" b="1807"/>
          <a:stretch/>
        </p:blipFill>
        <p:spPr>
          <a:xfrm>
            <a:off x="76200" y="1219200"/>
            <a:ext cx="9017126" cy="48768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7086600" y="2971800"/>
            <a:ext cx="1524000" cy="2133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229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X-Plate-Mar092012.png"/>
          <p:cNvPicPr>
            <a:picLocks noChangeAspect="1"/>
          </p:cNvPicPr>
          <p:nvPr/>
        </p:nvPicPr>
        <p:blipFill>
          <a:blip r:embed="rId2" cstate="print"/>
          <a:srcRect l="12231" r="26617"/>
          <a:stretch>
            <a:fillRect/>
          </a:stretch>
        </p:blipFill>
        <p:spPr>
          <a:xfrm>
            <a:off x="228600" y="1867852"/>
            <a:ext cx="4391262" cy="460914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1430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3581400"/>
            <a:ext cx="3457713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 txBox="1">
            <a:spLocks/>
          </p:cNvSpPr>
          <p:nvPr/>
        </p:nvSpPr>
        <p:spPr>
          <a:xfrm>
            <a:off x="190500" y="411162"/>
            <a:ext cx="7646988" cy="731838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9pPr>
          </a:lstStyle>
          <a:p>
            <a:pPr eaLnBrk="1" hangingPunct="1"/>
            <a:r>
              <a:rPr lang="en-US" dirty="0" smtClean="0"/>
              <a:t>CM heat exchanger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43000" y="1036610"/>
            <a:ext cx="3450471" cy="551922"/>
            <a:chOff x="5257800" y="1036610"/>
            <a:chExt cx="3450471" cy="551922"/>
          </a:xfrm>
        </p:grpSpPr>
        <p:sp>
          <p:nvSpPr>
            <p:cNvPr id="6" name="TextBox 5"/>
            <p:cNvSpPr txBox="1"/>
            <p:nvPr/>
          </p:nvSpPr>
          <p:spPr>
            <a:xfrm>
              <a:off x="5257800" y="1219200"/>
              <a:ext cx="34504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Plate heat exchanger m=4.5 g/s </a:t>
              </a:r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7543800" y="1036610"/>
              <a:ext cx="248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.</a:t>
              </a:r>
              <a:endParaRPr lang="en-US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946579" y="3048000"/>
            <a:ext cx="208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Δp</a:t>
            </a:r>
            <a:r>
              <a:rPr lang="en-US" baseline="-25000" dirty="0" err="1" smtClean="0">
                <a:solidFill>
                  <a:srgbClr val="FF0000"/>
                </a:solidFill>
              </a:rPr>
              <a:t>VLP</a:t>
            </a:r>
            <a:r>
              <a:rPr lang="en-US" dirty="0" smtClean="0">
                <a:solidFill>
                  <a:srgbClr val="FF0000"/>
                </a:solidFill>
              </a:rPr>
              <a:t> = 88 Pa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 = 0.88 mbar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919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49250" y="990600"/>
            <a:ext cx="8261350" cy="5657850"/>
            <a:chOff x="152400" y="990600"/>
            <a:chExt cx="8261350" cy="5657850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2400" y="990600"/>
              <a:ext cx="8261350" cy="5657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" name="TextBox 1"/>
            <p:cNvSpPr txBox="1"/>
            <p:nvPr/>
          </p:nvSpPr>
          <p:spPr>
            <a:xfrm>
              <a:off x="1905000" y="1828800"/>
              <a:ext cx="253687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1.8K   2.5K     4K         5K          6K</a:t>
              </a:r>
              <a:endParaRPr lang="en-US" sz="1200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7239000" y="3429000"/>
              <a:ext cx="8382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2"/>
          <p:cNvSpPr txBox="1">
            <a:spLocks/>
          </p:cNvSpPr>
          <p:nvPr/>
        </p:nvSpPr>
        <p:spPr>
          <a:xfrm>
            <a:off x="190500" y="411162"/>
            <a:ext cx="7646988" cy="731838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9pPr>
          </a:lstStyle>
          <a:p>
            <a:pPr eaLnBrk="1" hangingPunct="1"/>
            <a:r>
              <a:rPr lang="en-US" dirty="0" smtClean="0"/>
              <a:t>CM heat exchanger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133600" y="4876800"/>
            <a:ext cx="2743200" cy="762000"/>
            <a:chOff x="2239985" y="4876800"/>
            <a:chExt cx="2743200" cy="762000"/>
          </a:xfrm>
        </p:grpSpPr>
        <p:sp>
          <p:nvSpPr>
            <p:cNvPr id="13" name="Left Brace 12"/>
            <p:cNvSpPr/>
            <p:nvPr/>
          </p:nvSpPr>
          <p:spPr>
            <a:xfrm rot="5400000">
              <a:off x="3459185" y="4114800"/>
              <a:ext cx="304800" cy="2743200"/>
            </a:xfrm>
            <a:prstGeom prst="leftBrace">
              <a:avLst>
                <a:gd name="adj1" fmla="val 59658"/>
                <a:gd name="adj2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971800" y="4876800"/>
              <a:ext cx="12433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Δh</a:t>
              </a:r>
              <a:r>
                <a:rPr lang="en-US" dirty="0" smtClean="0"/>
                <a:t>=19 J/g</a:t>
              </a:r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114800" y="4876800"/>
            <a:ext cx="22763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=&gt; 180 W =&gt; 9.5 g/s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51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34963" y="285750"/>
            <a:ext cx="23200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Feed pipe of a cavity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2"/>
          <p:cNvSpPr txBox="1">
            <a:spLocks/>
          </p:cNvSpPr>
          <p:nvPr/>
        </p:nvSpPr>
        <p:spPr>
          <a:xfrm>
            <a:off x="190500" y="411162"/>
            <a:ext cx="7646988" cy="731838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0C0"/>
                </a:solidFill>
                <a:latin typeface="Helvetica Neue"/>
                <a:ea typeface="ＭＳ Ｐゴシック" pitchFamily="24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Helvetica Neue"/>
                <a:ea typeface="ＭＳ Ｐゴシック" pitchFamily="24" charset="-128"/>
              </a:defRPr>
            </a:lvl9pPr>
          </a:lstStyle>
          <a:p>
            <a:pPr eaLnBrk="1" hangingPunct="1"/>
            <a:r>
              <a:rPr lang="en-US" dirty="0" smtClean="0"/>
              <a:t>Cryogenics for CM’s</a:t>
            </a:r>
          </a:p>
        </p:txBody>
      </p:sp>
      <p:pic>
        <p:nvPicPr>
          <p:cNvPr id="8" name="Picture 7" descr="P&amp;ID-LINAC-CM7cavities-Mar092012.png"/>
          <p:cNvPicPr>
            <a:picLocks noChangeAspect="1"/>
          </p:cNvPicPr>
          <p:nvPr/>
        </p:nvPicPr>
        <p:blipFill rotWithShape="1">
          <a:blip r:embed="rId3" cstate="print"/>
          <a:srcRect l="704" t="19328" r="5699" b="1807"/>
          <a:stretch/>
        </p:blipFill>
        <p:spPr>
          <a:xfrm>
            <a:off x="76200" y="1219200"/>
            <a:ext cx="9017126" cy="48768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828800" y="4495800"/>
            <a:ext cx="2514600" cy="1143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665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paNG">
  <a:themeElements>
    <a:clrScheme name="paNG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paNG">
      <a:majorFont>
        <a:latin typeface="Helvetica Neue"/>
        <a:ea typeface="ＭＳ Ｐゴシック"/>
        <a:cs typeface=""/>
      </a:majorFont>
      <a:minorFont>
        <a:latin typeface="Helvetica Neue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aNG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paNG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  <a:fontScheme name="paNG">
    <a:majorFont>
      <a:latin typeface="Helvetica Neue"/>
      <a:ea typeface="ＭＳ Ｐゴシック"/>
      <a:cs typeface=""/>
    </a:majorFont>
    <a:minorFont>
      <a:latin typeface="Helvetica Neue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5131</TotalTime>
  <Words>624</Words>
  <Application>Microsoft Macintosh PowerPoint</Application>
  <PresentationFormat>On-screen Show (4:3)</PresentationFormat>
  <Paragraphs>207</Paragraphs>
  <Slides>27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paNG</vt:lpstr>
      <vt:lpstr>Cryosystem design</vt:lpstr>
      <vt:lpstr>Cryogenic issues</vt:lpstr>
      <vt:lpstr>Cryosystem</vt:lpstr>
      <vt:lpstr>He II transport properties</vt:lpstr>
      <vt:lpstr>Cryogenic circuit</vt:lpstr>
      <vt:lpstr>PowerPoint Presentation</vt:lpstr>
      <vt:lpstr>PowerPoint Presentation</vt:lpstr>
      <vt:lpstr>PowerPoint Presentation</vt:lpstr>
      <vt:lpstr>PowerPoint Presentation</vt:lpstr>
      <vt:lpstr>Two phase pipe diameter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Removal of bottom shield parts</vt:lpstr>
      <vt:lpstr>Thermal shield at 5 K?</vt:lpstr>
      <vt:lpstr>PowerPoint Presentation</vt:lpstr>
    </vt:vector>
  </TitlesOfParts>
  <Company>LBL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SCRF Cryomodules and Cryosystem</dc:title>
  <dc:creator>rpwells</dc:creator>
  <cp:lastModifiedBy>Torsten Koettig</cp:lastModifiedBy>
  <cp:revision>116</cp:revision>
  <dcterms:created xsi:type="dcterms:W3CDTF">2011-08-08T15:32:23Z</dcterms:created>
  <dcterms:modified xsi:type="dcterms:W3CDTF">2012-03-15T13:38:06Z</dcterms:modified>
</cp:coreProperties>
</file>