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9"/>
  </p:notesMasterIdLst>
  <p:sldIdLst>
    <p:sldId id="284" r:id="rId2"/>
    <p:sldId id="293" r:id="rId3"/>
    <p:sldId id="296" r:id="rId4"/>
    <p:sldId id="295" r:id="rId5"/>
    <p:sldId id="297" r:id="rId6"/>
    <p:sldId id="294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6" r:id="rId15"/>
    <p:sldId id="305" r:id="rId16"/>
    <p:sldId id="307" r:id="rId17"/>
    <p:sldId id="30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6" autoAdjust="0"/>
    <p:restoredTop sz="98743" autoAdjust="0"/>
  </p:normalViewPr>
  <p:slideViewPr>
    <p:cSldViewPr>
      <p:cViewPr>
        <p:scale>
          <a:sx n="114" d="100"/>
          <a:sy n="114" d="100"/>
        </p:scale>
        <p:origin x="-145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2D42E-429B-43E0-9F17-97C2ECB93A08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40E72-CA18-4BED-BCF5-587D78DE4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3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6705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Ginsburg, FNAL-LBNL Meeting  March 15-16, 2012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DF2F-A16B-4B61-9866-0A66E7051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83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Ginsburg, FNAL-LBNL Meeting  March 15-16, 2012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31404-2935-4D8C-B8E2-B916A94AF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54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Ginsburg, FNAL-LBNL Meeting  March 15-16, 2012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AB7A-6485-416B-BDF2-2E74FE9F0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28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Ginsburg, FNAL-LBNL Meeting  March 15-16, 2012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D0773-5091-44C1-9209-E282AF30C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53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Ginsburg, FNAL-LBNL Meeting  March 15-16, 2012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9C96A-5FF7-4FC9-9432-FEBA55CAD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1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Ginsburg, FNAL-LBNL Meeting  March 15-16, 2012</a:t>
            </a: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D0FCC-D3A7-4CE5-BF92-6A1A232D2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04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Ginsburg, FNAL-LBNL Meeting  March 15-16, 2012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2807-ECB6-4B2F-94F4-F1AE4E13C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8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Ginsburg, FNAL-LBNL Meeting  March 15-16, 2012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408EB-FEA7-4093-A56F-38711B888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25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Ginsburg, FNAL-LBNL Meeting  March 15-16, 2012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1366C-42D6-4AE5-AD35-E47AF3EDB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35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Ginsburg, FNAL-LBNL Meeting  March 15-16, 2012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21CF5-2F7E-422F-85E7-8727474A9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5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C:\Documents and Settings\kevin.XENOLAND\My Documents\fnalppt\sub-pages\Fermi_Blue_subpage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324600"/>
            <a:ext cx="371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dirty="0" smtClean="0">
                <a:solidFill>
                  <a:srgbClr val="FFFFFF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smtClean="0"/>
              <a:t>Ginsburg, FNAL-LBNL Meeting  March 15-16, 2012</a:t>
            </a:r>
            <a:endParaRPr lang="en-US"/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AA59B1F-CD67-44C4-B9F9-1A49E56862D4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2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716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371600"/>
            <a:ext cx="7162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Laksdjfalkjfds</a:t>
            </a:r>
          </a:p>
          <a:p>
            <a:pPr lvl="1"/>
            <a:r>
              <a:rPr lang="en-US" smtClean="0"/>
              <a:t>;slkjfda;slkjfd</a:t>
            </a:r>
          </a:p>
          <a:p>
            <a:pPr lvl="2"/>
            <a:r>
              <a:rPr lang="en-US" smtClean="0"/>
              <a:t>slkdjflsdkjflsdkjfsldjf</a:t>
            </a:r>
          </a:p>
          <a:p>
            <a:pPr lvl="3"/>
            <a:r>
              <a:rPr lang="en-US" smtClean="0"/>
              <a:t>A;slkjfda;slkjfd</a:t>
            </a:r>
          </a:p>
          <a:p>
            <a:pPr lvl="3"/>
            <a:r>
              <a:rPr lang="en-US" smtClean="0"/>
              <a:t>	a;lksdjf;lsakjfd</a:t>
            </a:r>
          </a:p>
          <a:p>
            <a:pPr lvl="4"/>
            <a:r>
              <a:rPr lang="en-US" smtClean="0"/>
              <a:t>Slkdflsdkjflsdkjflsdkjf</a:t>
            </a:r>
          </a:p>
          <a:p>
            <a:pPr lvl="4"/>
            <a:r>
              <a:rPr lang="en-US" smtClean="0"/>
              <a:t>Sldkjflsdjf</a:t>
            </a:r>
          </a:p>
          <a:p>
            <a:pPr lvl="4"/>
            <a:r>
              <a:rPr lang="en-US" smtClean="0"/>
              <a:t>sldkjfsldfjksdlfjsldfj</a:t>
            </a:r>
          </a:p>
        </p:txBody>
      </p:sp>
    </p:spTree>
    <p:extLst>
      <p:ext uri="{BB962C8B-B14F-4D97-AF65-F5344CB8AC3E}">
        <p14:creationId xmlns:p14="http://schemas.microsoft.com/office/powerpoint/2010/main" val="24064121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FF"/>
        </a:buClr>
        <a:buSzPct val="8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4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35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2500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8305800" cy="3429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Initial thoughts on the </a:t>
            </a:r>
            <a:r>
              <a:rPr lang="en-US" dirty="0" smtClean="0"/>
              <a:t>concept of SC RF for NGLS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err="1" smtClean="0"/>
              <a:t>Slava</a:t>
            </a:r>
            <a:r>
              <a:rPr lang="en-US" sz="2000" dirty="0" smtClean="0"/>
              <a:t> Yakovlev (FNAL)</a:t>
            </a:r>
            <a:br>
              <a:rPr lang="en-US" sz="2000" dirty="0" smtClean="0"/>
            </a:br>
            <a:r>
              <a:rPr lang="en-US" sz="2000" dirty="0" smtClean="0"/>
              <a:t>FNAL-LBNL joint meeting on SRF Cavities and Cryomodules</a:t>
            </a:r>
            <a:br>
              <a:rPr lang="en-US" sz="2000" dirty="0" smtClean="0"/>
            </a:br>
            <a:r>
              <a:rPr lang="en-US" sz="2000" dirty="0" smtClean="0"/>
              <a:t>March 15, 2012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77920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Yakovlev, FNAL-LBNL Meeting  March 15-16,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304800"/>
            <a:ext cx="8610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Coupler issues: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NGLS: input </a:t>
            </a:r>
            <a:r>
              <a:rPr lang="en-US" sz="2400" dirty="0"/>
              <a:t>power </a:t>
            </a:r>
            <a:r>
              <a:rPr lang="en-US" sz="2400" dirty="0" smtClean="0"/>
              <a:t>-  20 kW/cavity CW. </a:t>
            </a:r>
          </a:p>
          <a:p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ILC </a:t>
            </a:r>
            <a:r>
              <a:rPr lang="en-US" sz="2400" dirty="0" smtClean="0"/>
              <a:t>couplers (TTF-III): </a:t>
            </a:r>
          </a:p>
          <a:p>
            <a:endParaRPr lang="en-US" sz="2400" dirty="0"/>
          </a:p>
          <a:p>
            <a:r>
              <a:rPr lang="en-US" sz="2400" dirty="0" smtClean="0"/>
              <a:t>300kW pulse, </a:t>
            </a:r>
          </a:p>
          <a:p>
            <a:r>
              <a:rPr lang="en-US" sz="2400" dirty="0" smtClean="0"/>
              <a:t>2.5 kW average</a:t>
            </a:r>
          </a:p>
          <a:p>
            <a:r>
              <a:rPr lang="en-US" sz="2400" dirty="0" smtClean="0"/>
              <a:t>. 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76400"/>
            <a:ext cx="5450201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38500"/>
            <a:ext cx="396240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23777" y="5703332"/>
            <a:ext cx="4480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TTF-III couplers are not suitable for NGLS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10100" y="5257800"/>
            <a:ext cx="4040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(Details in the talk of T. </a:t>
            </a:r>
            <a:r>
              <a:rPr lang="en-US" dirty="0" smtClean="0"/>
              <a:t>Khabiboulline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113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Yakovlev, FNAL-LBNL Meeting  March 15-16,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7200" y="633369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Another design is necessary. 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2954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1.3 GHz 40 kW </a:t>
            </a:r>
            <a:r>
              <a:rPr lang="en-US" sz="2400" dirty="0"/>
              <a:t>CW coupler for Project X , </a:t>
            </a:r>
            <a:r>
              <a:rPr lang="en-US" sz="2400" dirty="0" smtClean="0"/>
              <a:t>preliminary mechanical design (S. Kazakov):</a:t>
            </a:r>
            <a:endParaRPr lang="en-US" sz="2400" dirty="0"/>
          </a:p>
        </p:txBody>
      </p:sp>
      <p:pic>
        <p:nvPicPr>
          <p:cNvPr id="7" name="Picture 6" descr="mec_13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126397"/>
            <a:ext cx="5486400" cy="2448982"/>
          </a:xfrm>
          <a:prstGeom prst="rect">
            <a:avLst/>
          </a:prstGeom>
        </p:spPr>
      </p:pic>
      <p:pic>
        <p:nvPicPr>
          <p:cNvPr id="8" name="Picture 7" descr="MC_325MHZ_120.jpg"/>
          <p:cNvPicPr>
            <a:picLocks noChangeAspect="1"/>
          </p:cNvPicPr>
          <p:nvPr/>
        </p:nvPicPr>
        <p:blipFill>
          <a:blip r:embed="rId3" cstate="print"/>
          <a:srcRect t="9720"/>
          <a:stretch>
            <a:fillRect/>
          </a:stretch>
        </p:blipFill>
        <p:spPr>
          <a:xfrm>
            <a:off x="4572000" y="3810000"/>
            <a:ext cx="4342942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06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Yakovlev, FNAL-LBNL Meeting  March 15-16,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762000"/>
            <a:ext cx="6934200" cy="465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76200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0" dirty="0">
                <a:solidFill>
                  <a:schemeClr val="tx2"/>
                </a:solidFill>
              </a:rPr>
              <a:t>325 MHz </a:t>
            </a:r>
            <a:r>
              <a:rPr lang="en-US" b="1" kern="0" dirty="0" smtClean="0">
                <a:solidFill>
                  <a:schemeClr val="tx2"/>
                </a:solidFill>
              </a:rPr>
              <a:t>coupler mechanical </a:t>
            </a:r>
            <a:r>
              <a:rPr lang="en-US" b="1" kern="0" dirty="0">
                <a:solidFill>
                  <a:schemeClr val="tx2"/>
                </a:solidFill>
              </a:rPr>
              <a:t>d</a:t>
            </a:r>
            <a:r>
              <a:rPr lang="en-US" b="1" kern="0" dirty="0" smtClean="0">
                <a:solidFill>
                  <a:schemeClr val="tx2"/>
                </a:solidFill>
              </a:rPr>
              <a:t>esign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5638800"/>
            <a:ext cx="5553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Details are in Timergali </a:t>
            </a:r>
            <a:r>
              <a:rPr lang="en-US" dirty="0" err="1" smtClean="0"/>
              <a:t>Khabiboulline’s</a:t>
            </a:r>
            <a:r>
              <a:rPr lang="en-US" dirty="0" smtClean="0"/>
              <a:t> </a:t>
            </a:r>
            <a:r>
              <a:rPr lang="en-US" dirty="0" smtClean="0"/>
              <a:t>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706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Yakovlev, FNAL-LBNL Meeting  March 15-16,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0576" y="76200"/>
            <a:ext cx="88392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Low beam loading:</a:t>
            </a:r>
          </a:p>
          <a:p>
            <a:r>
              <a:rPr lang="en-US" sz="2400" dirty="0" smtClean="0"/>
              <a:t>Beam current – 1 mA;</a:t>
            </a:r>
          </a:p>
          <a:p>
            <a:r>
              <a:rPr lang="en-US" sz="2400" dirty="0" smtClean="0"/>
              <a:t>Gain/cavity &lt; 20 MeV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Loaded </a:t>
            </a:r>
            <a:r>
              <a:rPr lang="en-US" sz="2400" dirty="0"/>
              <a:t>Q: 1.8e7    (possible to use </a:t>
            </a:r>
            <a:r>
              <a:rPr lang="en-US" sz="2400" dirty="0" smtClean="0"/>
              <a:t>lower</a:t>
            </a:r>
          </a:p>
          <a:p>
            <a:r>
              <a:rPr lang="en-US" sz="2400" dirty="0" smtClean="0"/>
              <a:t>Q~1e7 </a:t>
            </a:r>
            <a:r>
              <a:rPr lang="en-US" sz="2400" dirty="0"/>
              <a:t>and paying by ~10% power overhead)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Bandwidth </a:t>
            </a:r>
            <a:r>
              <a:rPr lang="en-US" sz="2400" dirty="0" err="1" smtClean="0"/>
              <a:t>Δf</a:t>
            </a:r>
            <a:r>
              <a:rPr lang="en-US" sz="2400" dirty="0" smtClean="0"/>
              <a:t>:  </a:t>
            </a:r>
            <a:r>
              <a:rPr lang="en-US" sz="2400" dirty="0"/>
              <a:t>72 </a:t>
            </a:r>
            <a:r>
              <a:rPr lang="en-US" sz="2400" dirty="0" smtClean="0"/>
              <a:t>Hz;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/>
              <a:t>Microphonics</a:t>
            </a:r>
            <a:r>
              <a:rPr lang="en-US" sz="2400" dirty="0"/>
              <a:t> – cavity resonance frequency changes caused by the cavity wall vibration. Main source of vibration – He pressure fluctuations </a:t>
            </a:r>
            <a:r>
              <a:rPr lang="el-GR" sz="2400" dirty="0"/>
              <a:t>δ</a:t>
            </a:r>
            <a:r>
              <a:rPr lang="en-US" sz="2400" dirty="0" smtClean="0"/>
              <a:t>P.</a:t>
            </a:r>
            <a:endParaRPr lang="en-US" sz="2400" dirty="0"/>
          </a:p>
          <a:p>
            <a:r>
              <a:rPr lang="en-US" sz="2400" dirty="0"/>
              <a:t> </a:t>
            </a:r>
            <a:r>
              <a:rPr lang="en-US" sz="2400" dirty="0" err="1"/>
              <a:t>Δf</a:t>
            </a:r>
            <a:r>
              <a:rPr lang="en-US" sz="2400" baseline="-25000" dirty="0" err="1"/>
              <a:t>m</a:t>
            </a:r>
            <a:r>
              <a:rPr lang="en-US" sz="2400" dirty="0"/>
              <a:t> = </a:t>
            </a:r>
            <a:r>
              <a:rPr lang="en-US" sz="2400" dirty="0" err="1"/>
              <a:t>df</a:t>
            </a:r>
            <a:r>
              <a:rPr lang="en-US" sz="2400" dirty="0"/>
              <a:t>/</a:t>
            </a:r>
            <a:r>
              <a:rPr lang="en-US" sz="2400" dirty="0" err="1"/>
              <a:t>dP</a:t>
            </a:r>
            <a:r>
              <a:rPr lang="en-US" sz="2400" dirty="0"/>
              <a:t>×</a:t>
            </a:r>
            <a:r>
              <a:rPr lang="el-GR" sz="2400" dirty="0"/>
              <a:t>δ</a:t>
            </a:r>
            <a:r>
              <a:rPr lang="en-US" sz="2400" dirty="0" err="1" smtClean="0"/>
              <a:t>P×</a:t>
            </a:r>
            <a:r>
              <a:rPr lang="en-US" sz="2400" dirty="0" err="1"/>
              <a:t>safety</a:t>
            </a:r>
            <a:r>
              <a:rPr lang="en-US" sz="2400" dirty="0"/>
              <a:t> </a:t>
            </a:r>
            <a:r>
              <a:rPr lang="en-US" sz="2400" dirty="0" smtClean="0"/>
              <a:t>factor (~4), </a:t>
            </a:r>
            <a:r>
              <a:rPr lang="el-GR" sz="2400" dirty="0"/>
              <a:t>δ</a:t>
            </a:r>
            <a:r>
              <a:rPr lang="en-US" sz="2400" dirty="0" smtClean="0"/>
              <a:t>P~0.1 </a:t>
            </a:r>
            <a:r>
              <a:rPr lang="en-US" sz="2400" dirty="0"/>
              <a:t>mbar at 2 K. </a:t>
            </a:r>
            <a:r>
              <a:rPr lang="en-US" sz="2400" dirty="0" err="1"/>
              <a:t>df</a:t>
            </a:r>
            <a:r>
              <a:rPr lang="en-US" sz="2400" dirty="0"/>
              <a:t>/</a:t>
            </a:r>
            <a:r>
              <a:rPr lang="en-US" sz="2400" dirty="0" err="1"/>
              <a:t>dP</a:t>
            </a:r>
            <a:r>
              <a:rPr lang="en-US" sz="2400" dirty="0"/>
              <a:t> ≈</a:t>
            </a:r>
            <a:r>
              <a:rPr lang="en-US" sz="2400" dirty="0" smtClean="0"/>
              <a:t>120 </a:t>
            </a:r>
            <a:r>
              <a:rPr lang="en-US" sz="2400" dirty="0"/>
              <a:t>Hz/mbar (ILC</a:t>
            </a:r>
            <a:r>
              <a:rPr lang="en-US" sz="2400" dirty="0" smtClean="0"/>
              <a:t>). Thus, </a:t>
            </a:r>
            <a:r>
              <a:rPr lang="en-US" sz="2400" dirty="0" err="1"/>
              <a:t>Δf</a:t>
            </a:r>
            <a:r>
              <a:rPr lang="en-US" sz="2400" baseline="-25000" dirty="0" err="1"/>
              <a:t>m</a:t>
            </a:r>
            <a:r>
              <a:rPr lang="en-US" sz="2400" dirty="0"/>
              <a:t> </a:t>
            </a:r>
            <a:r>
              <a:rPr lang="en-US" sz="2400" dirty="0" smtClean="0"/>
              <a:t>~</a:t>
            </a:r>
            <a:r>
              <a:rPr lang="en-US" sz="2400" dirty="0" err="1" smtClean="0"/>
              <a:t>Δf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pPr marL="0" lvl="1"/>
            <a:r>
              <a:rPr lang="en-US" sz="2400" dirty="0" err="1" smtClean="0">
                <a:solidFill>
                  <a:srgbClr val="FF0000"/>
                </a:solidFill>
              </a:rPr>
              <a:t>Microphonics</a:t>
            </a:r>
            <a:r>
              <a:rPr lang="en-US" sz="2400" dirty="0" smtClean="0">
                <a:solidFill>
                  <a:srgbClr val="FF0000"/>
                </a:solidFill>
              </a:rPr>
              <a:t> may be </a:t>
            </a:r>
            <a:r>
              <a:rPr lang="en-US" sz="2400" dirty="0">
                <a:solidFill>
                  <a:srgbClr val="FF0000"/>
                </a:solidFill>
              </a:rPr>
              <a:t>an </a:t>
            </a:r>
            <a:r>
              <a:rPr lang="en-US" sz="2400" dirty="0" smtClean="0">
                <a:solidFill>
                  <a:srgbClr val="FF0000"/>
                </a:solidFill>
              </a:rPr>
              <a:t>issue. </a:t>
            </a:r>
            <a:r>
              <a:rPr lang="en-US" sz="2400" dirty="0">
                <a:solidFill>
                  <a:srgbClr val="FF0000"/>
                </a:solidFill>
              </a:rPr>
              <a:t>He vessel may need </a:t>
            </a:r>
            <a:r>
              <a:rPr lang="en-US" sz="2400" dirty="0" smtClean="0">
                <a:solidFill>
                  <a:srgbClr val="FF0000"/>
                </a:solidFill>
              </a:rPr>
              <a:t>modifications </a:t>
            </a:r>
            <a:r>
              <a:rPr lang="en-US" sz="2400" dirty="0">
                <a:solidFill>
                  <a:srgbClr val="FF0000"/>
                </a:solidFill>
              </a:rPr>
              <a:t>in order to reduce </a:t>
            </a:r>
            <a:r>
              <a:rPr lang="en-US" sz="2400" dirty="0" err="1">
                <a:solidFill>
                  <a:srgbClr val="FF0000"/>
                </a:solidFill>
              </a:rPr>
              <a:t>df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 err="1">
                <a:solidFill>
                  <a:srgbClr val="FF0000"/>
                </a:solidFill>
              </a:rPr>
              <a:t>dP</a:t>
            </a:r>
            <a:r>
              <a:rPr lang="en-US" sz="2400" dirty="0">
                <a:solidFill>
                  <a:srgbClr val="FF0000"/>
                </a:solidFill>
              </a:rPr>
              <a:t> . Active </a:t>
            </a:r>
            <a:r>
              <a:rPr lang="en-US" sz="2400" dirty="0" err="1">
                <a:solidFill>
                  <a:srgbClr val="FF0000"/>
                </a:solidFill>
              </a:rPr>
              <a:t>microphonics</a:t>
            </a:r>
            <a:r>
              <a:rPr lang="en-US" sz="2400" dirty="0">
                <a:solidFill>
                  <a:srgbClr val="FF0000"/>
                </a:solidFill>
              </a:rPr>
              <a:t> damping may be necessary. Tuners may need re-design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002060"/>
              </a:solidFill>
            </a:endParaRPr>
          </a:p>
          <a:p>
            <a:endParaRPr lang="en-US" sz="2400" dirty="0"/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7706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Yakovlev, FNAL-LBNL Meeting  March 15-16,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228600"/>
            <a:ext cx="79248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 bmk="">
                <a:latin typeface="Times New Roman" pitchFamily="18" charset="0"/>
                <a:cs typeface="Arial" pitchFamily="34" charset="0"/>
              </a:rPr>
              <a:t>Microphonics</a:t>
            </a:r>
            <a:r>
              <a:rPr lang="en-US" sz="2400" b="1" dirty="0" smtClean="0" bmk="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b="1" dirty="0" bmk="">
                <a:latin typeface="Times New Roman" pitchFamily="18" charset="0"/>
                <a:cs typeface="Arial" pitchFamily="34" charset="0"/>
              </a:rPr>
              <a:t>Control Strategies</a:t>
            </a:r>
            <a:endParaRPr lang="en-US" sz="2400" b="1" dirty="0">
              <a:latin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err="1" smtClean="0">
                <a:latin typeface="Times" pitchFamily="18" charset="0"/>
                <a:ea typeface="Times New Roman" pitchFamily="18" charset="0"/>
                <a:cs typeface="Times New Roman" pitchFamily="18" charset="0"/>
              </a:rPr>
              <a:t>Microphonics</a:t>
            </a:r>
            <a:r>
              <a:rPr lang="en-GB" dirty="0" smtClean="0">
                <a:latin typeface="Times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latin typeface="Times" pitchFamily="18" charset="0"/>
                <a:ea typeface="Times New Roman" pitchFamily="18" charset="0"/>
                <a:cs typeface="Times New Roman" pitchFamily="18" charset="0"/>
              </a:rPr>
              <a:t>can be mitigated by taking some combination of any or all of the following measures</a:t>
            </a:r>
            <a:r>
              <a:rPr lang="en-GB" dirty="0" smtClean="0">
                <a:latin typeface="Times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i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Providing sufficient reserve RF power to compensate for the expected peak detuning levels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i="1" dirty="0" smtClean="0">
                <a:latin typeface="Times" pitchFamily="18" charset="0"/>
                <a:ea typeface="Calibri" pitchFamily="34" charset="0"/>
                <a:cs typeface="Times New Roman" pitchFamily="18" charset="0"/>
              </a:rPr>
              <a:t>Improving </a:t>
            </a:r>
            <a:r>
              <a:rPr lang="en-US" b="1" i="1" dirty="0">
                <a:latin typeface="Times" pitchFamily="18" charset="0"/>
                <a:ea typeface="Calibri" pitchFamily="34" charset="0"/>
                <a:cs typeface="Times New Roman" pitchFamily="18" charset="0"/>
              </a:rPr>
              <a:t>the regulation of the bath pressure to minimize the magnitude of cyclic variations and transients.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i="1" dirty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i="1" dirty="0">
                <a:latin typeface="Times" pitchFamily="18" charset="0"/>
                <a:ea typeface="Calibri" pitchFamily="34" charset="0"/>
                <a:cs typeface="Times New Roman" pitchFamily="18" charset="0"/>
              </a:rPr>
              <a:t>Reducing the sensitivity of the cavity resonant frequency to variations in the helium bath </a:t>
            </a:r>
            <a:r>
              <a:rPr lang="en-US" b="1" i="1" dirty="0" smtClean="0">
                <a:latin typeface="Times" pitchFamily="18" charset="0"/>
                <a:ea typeface="Calibri" pitchFamily="34" charset="0"/>
                <a:cs typeface="Times New Roman" pitchFamily="18" charset="0"/>
              </a:rPr>
              <a:t>pressure (</a:t>
            </a:r>
            <a:r>
              <a:rPr lang="en-US" b="1" i="1" dirty="0" err="1" smtClean="0">
                <a:latin typeface="Times" pitchFamily="18" charset="0"/>
                <a:ea typeface="Calibri" pitchFamily="34" charset="0"/>
                <a:cs typeface="Times New Roman" pitchFamily="18" charset="0"/>
              </a:rPr>
              <a:t>df</a:t>
            </a:r>
            <a:r>
              <a:rPr lang="en-US" b="1" i="1" dirty="0" smtClean="0">
                <a:latin typeface="Times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en-US" b="1" i="1" dirty="0" err="1" smtClean="0">
                <a:latin typeface="Times" pitchFamily="18" charset="0"/>
                <a:ea typeface="Calibri" pitchFamily="34" charset="0"/>
                <a:cs typeface="Times New Roman" pitchFamily="18" charset="0"/>
              </a:rPr>
              <a:t>dP</a:t>
            </a:r>
            <a:r>
              <a:rPr lang="en-US" b="1" i="1" dirty="0" smtClean="0">
                <a:latin typeface="Times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lang="en-US" b="1" i="1" dirty="0">
              <a:latin typeface="Times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b="1" i="1" dirty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i="1" dirty="0">
                <a:latin typeface="Times" pitchFamily="18" charset="0"/>
                <a:ea typeface="Calibri" pitchFamily="34" charset="0"/>
                <a:cs typeface="Times New Roman" pitchFamily="18" charset="0"/>
              </a:rPr>
              <a:t>Minimizing the acoustic energy transmitted to the cavity by external vibration sources.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GB" b="1" i="1" dirty="0">
              <a:latin typeface="Times" pitchFamily="18" charset="0"/>
              <a:ea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GB" b="1" i="1" dirty="0">
                <a:latin typeface="Times" pitchFamily="18" charset="0"/>
                <a:ea typeface="Times New Roman" pitchFamily="18" charset="0"/>
                <a:cs typeface="Times New Roman" pitchFamily="18" charset="0"/>
              </a:rPr>
              <a:t>Actively damping cavity vibrations using a fast mechanical or electromagnetic tuner driven </a:t>
            </a:r>
            <a:r>
              <a:rPr lang="en-GB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by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feedback from measurements of the cavity resonant frequency.</a:t>
            </a:r>
          </a:p>
          <a:p>
            <a:pPr lvl="0">
              <a:buFont typeface="Arial" pitchFamily="34" charset="0"/>
              <a:buChar char="•"/>
            </a:pPr>
            <a:endParaRPr lang="en-US" b="1" i="1" dirty="0"/>
          </a:p>
          <a:p>
            <a:r>
              <a:rPr lang="en-GB" sz="2000" dirty="0" smtClean="0"/>
              <a:t>The </a:t>
            </a:r>
            <a:r>
              <a:rPr lang="en-GB" sz="2000" dirty="0"/>
              <a:t>optimal combination of measures may differ for different cavity types.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88903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Yakovlev, FNAL-LBNL Meeting  March 15-16,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609600"/>
            <a:ext cx="8305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Lorentz detuning – cavity detuning caused by the cavity wall deformation by </a:t>
            </a:r>
            <a:r>
              <a:rPr lang="en-US" sz="2800" dirty="0" err="1"/>
              <a:t>ponderomotive</a:t>
            </a:r>
            <a:r>
              <a:rPr lang="en-US" sz="2800" dirty="0"/>
              <a:t> forces of RF </a:t>
            </a:r>
            <a:r>
              <a:rPr lang="en-US" sz="2800" dirty="0" smtClean="0"/>
              <a:t>field:</a:t>
            </a:r>
          </a:p>
          <a:p>
            <a:endParaRPr lang="en-US" sz="2800" dirty="0"/>
          </a:p>
          <a:p>
            <a:r>
              <a:rPr lang="en-US" sz="2800" dirty="0" err="1"/>
              <a:t>Δf</a:t>
            </a:r>
            <a:r>
              <a:rPr lang="en-US" sz="2800" baseline="-25000" dirty="0" err="1"/>
              <a:t>Lorentz</a:t>
            </a:r>
            <a:r>
              <a:rPr lang="en-US" sz="2800" dirty="0"/>
              <a:t> = k</a:t>
            </a:r>
            <a:r>
              <a:rPr lang="en-US" sz="2800" baseline="-25000" dirty="0"/>
              <a:t>L</a:t>
            </a:r>
            <a:r>
              <a:rPr lang="en-US" sz="2800" dirty="0"/>
              <a:t>G</a:t>
            </a:r>
            <a:r>
              <a:rPr lang="en-US" sz="2800" baseline="30000" dirty="0"/>
              <a:t>2</a:t>
            </a:r>
            <a:r>
              <a:rPr lang="en-US" sz="2800" dirty="0"/>
              <a:t>,  </a:t>
            </a:r>
            <a:r>
              <a:rPr lang="en-US" sz="2800" dirty="0" err="1"/>
              <a:t>k</a:t>
            </a:r>
            <a:r>
              <a:rPr lang="en-US" sz="2800" baseline="-25000" dirty="0" err="1"/>
              <a:t>L</a:t>
            </a:r>
            <a:r>
              <a:rPr lang="en-US" sz="2800" dirty="0"/>
              <a:t>- Lorentz coefficient, G – acceleration gradient.</a:t>
            </a:r>
          </a:p>
          <a:p>
            <a:endParaRPr lang="en-US" sz="2800" dirty="0" smtClean="0"/>
          </a:p>
          <a:p>
            <a:r>
              <a:rPr lang="en-US" sz="2800" dirty="0" smtClean="0"/>
              <a:t>For ILC </a:t>
            </a:r>
            <a:r>
              <a:rPr lang="en-US" sz="2800" dirty="0"/>
              <a:t>cavity  </a:t>
            </a:r>
            <a:r>
              <a:rPr lang="en-US" sz="2800" dirty="0" err="1"/>
              <a:t>k</a:t>
            </a:r>
            <a:r>
              <a:rPr lang="en-US" sz="2800" baseline="-25000" dirty="0" err="1"/>
              <a:t>L</a:t>
            </a:r>
            <a:r>
              <a:rPr lang="en-US" sz="2800" dirty="0"/>
              <a:t>~ </a:t>
            </a:r>
            <a:r>
              <a:rPr lang="en-US" sz="2800" dirty="0" smtClean="0"/>
              <a:t>-1 </a:t>
            </a:r>
            <a:r>
              <a:rPr lang="en-US" sz="2800" dirty="0"/>
              <a:t>Hz/(MeV/m)</a:t>
            </a:r>
            <a:r>
              <a:rPr lang="en-US" sz="2800" baseline="30000" dirty="0"/>
              <a:t>2</a:t>
            </a:r>
            <a:r>
              <a:rPr lang="en-US" sz="2800" dirty="0"/>
              <a:t>.  For CW </a:t>
            </a:r>
            <a:r>
              <a:rPr lang="en-US" sz="2800" dirty="0" smtClean="0"/>
              <a:t>and </a:t>
            </a:r>
            <a:r>
              <a:rPr lang="en-US" sz="2800" dirty="0"/>
              <a:t>for modest gradient  </a:t>
            </a:r>
            <a:r>
              <a:rPr lang="en-US" sz="2800" dirty="0" smtClean="0"/>
              <a:t>(&lt;20 </a:t>
            </a:r>
            <a:r>
              <a:rPr lang="en-US" sz="2800" dirty="0"/>
              <a:t>MeV/m) </a:t>
            </a:r>
            <a:r>
              <a:rPr lang="en-US" sz="2800" dirty="0" smtClean="0"/>
              <a:t>not an issue.</a:t>
            </a:r>
            <a:endParaRPr lang="en-US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5390" y="4648200"/>
            <a:ext cx="4348903" cy="16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3566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Yakovlev, FNAL-LBNL Meeting  March 15-16,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110843"/>
            <a:ext cx="5319909" cy="384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066800" y="381000"/>
            <a:ext cx="6607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i="1" dirty="0"/>
              <a:t>A</a:t>
            </a:r>
            <a:r>
              <a:rPr lang="en-GB" sz="3200" i="1" dirty="0" smtClean="0"/>
              <a:t>ctive </a:t>
            </a:r>
            <a:r>
              <a:rPr lang="en-GB" sz="3200" i="1" dirty="0" err="1" smtClean="0"/>
              <a:t>microphonics</a:t>
            </a:r>
            <a:r>
              <a:rPr lang="en-GB" sz="3200" i="1" dirty="0" smtClean="0"/>
              <a:t> compensation*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85842" y="5758934"/>
            <a:ext cx="4579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*W. Schappert, Yu. Pischalnikov (</a:t>
            </a:r>
            <a:r>
              <a:rPr lang="en-US" dirty="0" err="1" smtClean="0"/>
              <a:t>Fermilab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13266" y="1143000"/>
            <a:ext cx="303953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/>
            <a:r>
              <a:rPr lang="en-US" sz="2000" dirty="0" smtClean="0"/>
              <a:t>SSR1:</a:t>
            </a:r>
          </a:p>
          <a:p>
            <a:pPr marL="228600" lvl="1" indent="-228600"/>
            <a:r>
              <a:rPr lang="en-US" sz="2000" dirty="0" smtClean="0"/>
              <a:t>Test </a:t>
            </a:r>
            <a:r>
              <a:rPr lang="en-US" sz="2000" dirty="0"/>
              <a:t>Conditions:</a:t>
            </a:r>
          </a:p>
          <a:p>
            <a:pPr marL="228600" lvl="1" indent="-228600">
              <a:buFont typeface="Arial" pitchFamily="34" charset="0"/>
              <a:buChar char="•"/>
            </a:pPr>
            <a:r>
              <a:rPr lang="en-US" sz="2000" dirty="0"/>
              <a:t>4.5K;  </a:t>
            </a:r>
          </a:p>
          <a:p>
            <a:pPr marL="228600" lvl="1" indent="-228600">
              <a:buFont typeface="Arial" pitchFamily="34" charset="0"/>
              <a:buChar char="•"/>
            </a:pPr>
            <a:r>
              <a:rPr lang="en-US" sz="2000" dirty="0"/>
              <a:t>Cavity bandwidth of about 1.5 Hz;</a:t>
            </a:r>
          </a:p>
          <a:p>
            <a:pPr marL="228600" lvl="1" indent="-228600"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df</a:t>
            </a:r>
            <a:r>
              <a:rPr lang="en-US" sz="2000" dirty="0"/>
              <a:t>/</a:t>
            </a:r>
            <a:r>
              <a:rPr lang="en-US" sz="2000" dirty="0" err="1"/>
              <a:t>dP</a:t>
            </a:r>
            <a:r>
              <a:rPr lang="en-US" sz="2000" dirty="0"/>
              <a:t>  = 140Hz/</a:t>
            </a:r>
            <a:r>
              <a:rPr lang="en-US" sz="2000" dirty="0" err="1"/>
              <a:t>torr</a:t>
            </a:r>
            <a:r>
              <a:rPr lang="en-US" sz="2000" dirty="0"/>
              <a:t>; </a:t>
            </a:r>
          </a:p>
          <a:p>
            <a:pPr marL="228600" lvl="1" indent="-228600">
              <a:buFont typeface="Arial" pitchFamily="34" charset="0"/>
              <a:buChar char="•"/>
            </a:pPr>
            <a:r>
              <a:rPr lang="en-US" sz="2000" dirty="0" err="1"/>
              <a:t>dP</a:t>
            </a:r>
            <a:r>
              <a:rPr lang="en-US" sz="2000" baseline="-25000" dirty="0" err="1"/>
              <a:t>PTP</a:t>
            </a:r>
            <a:r>
              <a:rPr lang="en-US" sz="2000" dirty="0"/>
              <a:t>~=5 </a:t>
            </a:r>
            <a:r>
              <a:rPr lang="en-US" sz="2000" dirty="0" err="1"/>
              <a:t>torr</a:t>
            </a:r>
            <a:endParaRPr lang="en-US" sz="2000" dirty="0"/>
          </a:p>
          <a:p>
            <a:pPr marL="228600" lvl="1" indent="-228600">
              <a:buFont typeface="Arial" pitchFamily="34" charset="0"/>
              <a:buChar char="•"/>
            </a:pPr>
            <a:r>
              <a:rPr lang="en-US" sz="2000" dirty="0"/>
              <a:t>LLRF tracking resonant frequency of cavity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0196" y="4402603"/>
            <a:ext cx="2362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ym typeface="Symbol"/>
              </a:rPr>
              <a:t>Reduced pressure related variations in cavity frequency from several hundreds Hz to </a:t>
            </a:r>
            <a:r>
              <a:rPr lang="en-US" sz="2000" dirty="0" smtClean="0">
                <a:sym typeface="Symbol"/>
              </a:rPr>
              <a:t> </a:t>
            </a:r>
          </a:p>
          <a:p>
            <a:r>
              <a:rPr lang="en-US" sz="2000" b="1" dirty="0" smtClean="0">
                <a:sym typeface="Symbol"/>
              </a:rPr>
              <a:t></a:t>
            </a:r>
            <a:r>
              <a:rPr lang="en-US" sz="2000" b="1" dirty="0">
                <a:sym typeface="Symbol"/>
              </a:rPr>
              <a:t>f &lt;= 1.3 Hz RMS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88903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Yakovlev, FNAL-LBNL Meeting  March 15-16,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200" y="533400"/>
            <a:ext cx="8915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Summary: </a:t>
            </a:r>
          </a:p>
          <a:p>
            <a:r>
              <a:rPr lang="en-US" sz="2800" u="sng" dirty="0"/>
              <a:t>Possible new developments</a:t>
            </a:r>
            <a:r>
              <a:rPr lang="en-US" sz="2800" u="sng" dirty="0" smtClean="0"/>
              <a:t>:</a:t>
            </a:r>
          </a:p>
          <a:p>
            <a:endParaRPr lang="en-US" sz="2800" u="sng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Modified HOM Couplers (higher incoherent losses);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New Beam Line  absorbers </a:t>
            </a:r>
            <a:r>
              <a:rPr lang="en-US" sz="2800" dirty="0"/>
              <a:t>(higher incoherent losses);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New </a:t>
            </a:r>
            <a:r>
              <a:rPr lang="en-US" sz="2800" dirty="0"/>
              <a:t>main coupler (higher average power);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Helium vessel </a:t>
            </a:r>
            <a:r>
              <a:rPr lang="en-US" sz="2800" dirty="0" smtClean="0"/>
              <a:t>modification (</a:t>
            </a:r>
            <a:r>
              <a:rPr lang="en-US" sz="2800" dirty="0" err="1" smtClean="0"/>
              <a:t>microphonics</a:t>
            </a:r>
            <a:r>
              <a:rPr lang="en-US" sz="2800" dirty="0"/>
              <a:t>);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Tuners (</a:t>
            </a:r>
            <a:r>
              <a:rPr lang="en-US" sz="2800" dirty="0" err="1"/>
              <a:t>microphonics</a:t>
            </a:r>
            <a:r>
              <a:rPr lang="en-US" sz="2800" dirty="0"/>
              <a:t>);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CM (high average RF losses) – need changes in </a:t>
            </a:r>
            <a:r>
              <a:rPr lang="en-US" sz="2800" dirty="0" smtClean="0"/>
              <a:t>design.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r>
              <a:rPr lang="en-US" sz="2800" dirty="0" err="1" smtClean="0"/>
              <a:t>Fermilab</a:t>
            </a:r>
            <a:r>
              <a:rPr lang="en-US" sz="2800" dirty="0" smtClean="0"/>
              <a:t> has a culture, technology and expertise to do this work.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25419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Yakovlev, FNAL-LBNL Meeting  March 15-16,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" y="533400"/>
            <a:ext cx="88392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Development of the SC RF cavities and </a:t>
            </a:r>
            <a:r>
              <a:rPr lang="en-US" sz="2800" dirty="0" err="1" smtClean="0"/>
              <a:t>cryomodules</a:t>
            </a:r>
            <a:r>
              <a:rPr lang="en-US" sz="2800" dirty="0" smtClean="0"/>
              <a:t> for  NGLS </a:t>
            </a:r>
            <a:r>
              <a:rPr lang="en-US" sz="2800" dirty="0" err="1" smtClean="0"/>
              <a:t>linac</a:t>
            </a:r>
            <a:r>
              <a:rPr lang="en-US" sz="2800" dirty="0" smtClean="0"/>
              <a:t> in the frame of  future collaboration between LBNL and FNAL</a:t>
            </a:r>
          </a:p>
          <a:p>
            <a:endParaRPr lang="en-US" dirty="0"/>
          </a:p>
          <a:p>
            <a:r>
              <a:rPr lang="en-US" sz="2400" dirty="0" smtClean="0"/>
              <a:t>FNAL SC technology: </a:t>
            </a:r>
          </a:p>
          <a:p>
            <a:endParaRPr lang="en-US" sz="2400" dirty="0"/>
          </a:p>
          <a:p>
            <a:r>
              <a:rPr lang="en-US" sz="2400" dirty="0" smtClean="0"/>
              <a:t>1.3 GHz ILC CM</a:t>
            </a:r>
          </a:p>
          <a:p>
            <a:r>
              <a:rPr lang="en-US" sz="2400" dirty="0" smtClean="0"/>
              <a:t>(The talks of C. Ginsburg,</a:t>
            </a:r>
          </a:p>
          <a:p>
            <a:r>
              <a:rPr lang="en-US" sz="2400" dirty="0" smtClean="0"/>
              <a:t>A. </a:t>
            </a:r>
            <a:r>
              <a:rPr lang="en-US" sz="2400" dirty="0" smtClean="0"/>
              <a:t>Rowe </a:t>
            </a:r>
            <a:r>
              <a:rPr lang="en-US" sz="2400" dirty="0" smtClean="0"/>
              <a:t>and T. Arkan)</a:t>
            </a:r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743200"/>
            <a:ext cx="526556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14800"/>
            <a:ext cx="274793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200400" y="5486400"/>
            <a:ext cx="31935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3.9 GHz CM</a:t>
            </a:r>
          </a:p>
          <a:p>
            <a:r>
              <a:rPr lang="en-US" sz="2400" dirty="0" smtClean="0"/>
              <a:t>(The talk of E. Harms)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9005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Yakovlev, FNAL-LBNL Meeting  March 15-16,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1884"/>
            <a:ext cx="41148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ILC  RF cavity:</a:t>
            </a:r>
          </a:p>
          <a:p>
            <a:endParaRPr lang="en-US" dirty="0" smtClean="0"/>
          </a:p>
          <a:p>
            <a:r>
              <a:rPr lang="en-US" dirty="0" smtClean="0"/>
              <a:t>Operation mode  - pulsed;</a:t>
            </a:r>
          </a:p>
          <a:p>
            <a:endParaRPr lang="en-US" dirty="0" smtClean="0"/>
          </a:p>
          <a:p>
            <a:r>
              <a:rPr lang="en-US" dirty="0" smtClean="0"/>
              <a:t>Pulse length – 1 </a:t>
            </a:r>
            <a:r>
              <a:rPr lang="en-US" dirty="0" err="1" smtClean="0"/>
              <a:t>msec</a:t>
            </a:r>
            <a:r>
              <a:rPr lang="en-US" dirty="0" smtClean="0"/>
              <a:t>;</a:t>
            </a:r>
          </a:p>
          <a:p>
            <a:endParaRPr lang="en-US" dirty="0" smtClean="0"/>
          </a:p>
          <a:p>
            <a:r>
              <a:rPr lang="en-US" dirty="0" smtClean="0"/>
              <a:t>Pulse repetition rate – 5 Hz;</a:t>
            </a:r>
          </a:p>
          <a:p>
            <a:endParaRPr lang="en-US" dirty="0" smtClean="0"/>
          </a:p>
          <a:p>
            <a:r>
              <a:rPr lang="en-US" dirty="0" smtClean="0"/>
              <a:t>Acceleration gradient -  33-34 MeV/m;</a:t>
            </a:r>
          </a:p>
          <a:p>
            <a:endParaRPr lang="en-US" dirty="0" smtClean="0"/>
          </a:p>
          <a:p>
            <a:r>
              <a:rPr lang="en-US" dirty="0" smtClean="0"/>
              <a:t>Bandwidth </a:t>
            </a:r>
            <a:r>
              <a:rPr lang="en-US" dirty="0"/>
              <a:t>-</a:t>
            </a:r>
            <a:r>
              <a:rPr lang="en-US" dirty="0" smtClean="0"/>
              <a:t> 400 Hz;</a:t>
            </a:r>
          </a:p>
          <a:p>
            <a:endParaRPr lang="en-US" dirty="0" smtClean="0"/>
          </a:p>
          <a:p>
            <a:r>
              <a:rPr lang="en-US" dirty="0" smtClean="0"/>
              <a:t>Bunch population - 3.2 </a:t>
            </a:r>
            <a:r>
              <a:rPr lang="en-US" dirty="0" err="1" smtClean="0"/>
              <a:t>nC</a:t>
            </a:r>
            <a:r>
              <a:rPr lang="en-US" dirty="0" smtClean="0"/>
              <a:t>;</a:t>
            </a:r>
          </a:p>
          <a:p>
            <a:endParaRPr lang="en-US" dirty="0" smtClean="0"/>
          </a:p>
          <a:p>
            <a:r>
              <a:rPr lang="en-US" dirty="0" smtClean="0"/>
              <a:t>Bunch repetition rate – </a:t>
            </a:r>
            <a:r>
              <a:rPr lang="en-US" dirty="0"/>
              <a:t>3</a:t>
            </a:r>
            <a:r>
              <a:rPr lang="en-US" dirty="0" smtClean="0"/>
              <a:t> MHz;</a:t>
            </a:r>
          </a:p>
          <a:p>
            <a:endParaRPr lang="en-US" dirty="0"/>
          </a:p>
          <a:p>
            <a:r>
              <a:rPr lang="en-US" dirty="0" smtClean="0"/>
              <a:t>Pulse current – 9 mA;</a:t>
            </a:r>
          </a:p>
          <a:p>
            <a:endParaRPr lang="en-US" dirty="0" smtClean="0"/>
          </a:p>
          <a:p>
            <a:r>
              <a:rPr lang="en-US" dirty="0" smtClean="0"/>
              <a:t>Average current – </a:t>
            </a:r>
            <a:r>
              <a:rPr lang="en-US" smtClean="0"/>
              <a:t>48 </a:t>
            </a:r>
            <a:r>
              <a:rPr lang="en-US"/>
              <a:t>µ</a:t>
            </a:r>
            <a:r>
              <a:rPr lang="en-US" smtClean="0"/>
              <a:t>A </a:t>
            </a:r>
            <a:r>
              <a:rPr lang="en-US" dirty="0" smtClean="0"/>
              <a:t>;</a:t>
            </a:r>
          </a:p>
          <a:p>
            <a:endParaRPr lang="en-US" dirty="0" smtClean="0"/>
          </a:p>
          <a:p>
            <a:r>
              <a:rPr lang="en-US" dirty="0" smtClean="0"/>
              <a:t>Pulsed input power – 300 kW;</a:t>
            </a:r>
          </a:p>
          <a:p>
            <a:endParaRPr lang="en-US" dirty="0" smtClean="0"/>
          </a:p>
          <a:p>
            <a:r>
              <a:rPr lang="en-US" dirty="0" smtClean="0"/>
              <a:t>Average input power – 2.5 kW.</a:t>
            </a:r>
            <a:endParaRPr lang="en-US" dirty="0"/>
          </a:p>
        </p:txBody>
      </p:sp>
      <p:pic>
        <p:nvPicPr>
          <p:cNvPr id="8" name="Picture 6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57200"/>
            <a:ext cx="4191000" cy="272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48525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Yakovlev, FNAL-LBNL Meeting  March 15-16,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843303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09600" y="1524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Schematic layout of the main components of the NGLS (not to scale)*.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28600" y="6172200"/>
            <a:ext cx="3074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*J.N. </a:t>
            </a:r>
            <a:r>
              <a:rPr lang="en-US" dirty="0" err="1" smtClean="0"/>
              <a:t>Corlett</a:t>
            </a:r>
            <a:r>
              <a:rPr lang="en-US" dirty="0" smtClean="0"/>
              <a:t>, et al, PAC2011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62200" y="3962400"/>
            <a:ext cx="441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Energy, </a:t>
            </a:r>
            <a:r>
              <a:rPr lang="en-US" sz="2400" dirty="0" err="1" smtClean="0"/>
              <a:t>GeV</a:t>
            </a:r>
            <a:r>
              <a:rPr lang="en-US" sz="2400" dirty="0" smtClean="0"/>
              <a:t>                       2.4</a:t>
            </a:r>
          </a:p>
          <a:p>
            <a:r>
              <a:rPr lang="en-US" sz="2400" dirty="0" smtClean="0"/>
              <a:t>Operation mode                 CW</a:t>
            </a:r>
          </a:p>
          <a:p>
            <a:r>
              <a:rPr lang="en-US" sz="2400" dirty="0" smtClean="0"/>
              <a:t>Average current, </a:t>
            </a:r>
            <a:r>
              <a:rPr lang="en-US" sz="2400" dirty="0" err="1" smtClean="0"/>
              <a:t>mA</a:t>
            </a:r>
            <a:r>
              <a:rPr lang="en-US" sz="2400" dirty="0" smtClean="0"/>
              <a:t>          1</a:t>
            </a:r>
          </a:p>
          <a:p>
            <a:r>
              <a:rPr lang="en-US" sz="2400" dirty="0" smtClean="0"/>
              <a:t>Bunch rep. rate, MHz         1</a:t>
            </a:r>
          </a:p>
          <a:p>
            <a:r>
              <a:rPr lang="en-US" sz="2400" dirty="0" smtClean="0"/>
              <a:t>Bunch population, </a:t>
            </a:r>
            <a:r>
              <a:rPr lang="en-US" sz="2400" dirty="0" err="1" smtClean="0"/>
              <a:t>nC</a:t>
            </a:r>
            <a:r>
              <a:rPr lang="en-US" sz="2400" dirty="0" smtClean="0"/>
              <a:t>         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8525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Yakovlev, FNAL-LBNL Meeting  March 15-16,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57200"/>
            <a:ext cx="8762999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Issues:</a:t>
            </a:r>
          </a:p>
          <a:p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Incoherent losses – HOM couplers, </a:t>
            </a:r>
          </a:p>
          <a:p>
            <a:r>
              <a:rPr lang="en-US" sz="3200" dirty="0" smtClean="0"/>
              <a:t>                                 </a:t>
            </a:r>
            <a:r>
              <a:rPr lang="en-US" sz="3200" dirty="0"/>
              <a:t> </a:t>
            </a:r>
            <a:r>
              <a:rPr lang="en-US" sz="3200" dirty="0" smtClean="0"/>
              <a:t>  Beam Line  absorbers</a:t>
            </a:r>
            <a:r>
              <a:rPr lang="en-US" sz="3200" dirty="0" smtClean="0"/>
              <a:t>;</a:t>
            </a:r>
          </a:p>
          <a:p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Resonance HOM excitation – HOM couplers;</a:t>
            </a:r>
          </a:p>
          <a:p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Cavity RF load – CM;</a:t>
            </a:r>
          </a:p>
          <a:p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Input power – main couplers;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Beam loading – </a:t>
            </a:r>
            <a:r>
              <a:rPr lang="en-US" sz="3200" dirty="0" err="1" smtClean="0"/>
              <a:t>microphonics</a:t>
            </a:r>
            <a:r>
              <a:rPr lang="en-US" sz="3200" dirty="0" smtClean="0"/>
              <a:t>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290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Yakovlev, FNAL-LBNL Meeting  March 15-16,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52400"/>
            <a:ext cx="91440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Effects of HOMs (collective instabilities, cavity heating) depend on the beam current, beam spectrum (beam timing) and cavity HOM spectrum.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“</a:t>
            </a:r>
            <a:r>
              <a:rPr lang="en-US" sz="2400" dirty="0"/>
              <a:t>Average” HOM power per cavity (</a:t>
            </a:r>
            <a:r>
              <a:rPr lang="en-US" sz="2400" dirty="0" smtClean="0"/>
              <a:t>incoherent losses): </a:t>
            </a:r>
          </a:p>
          <a:p>
            <a:pPr algn="just"/>
            <a:endParaRPr lang="en-US" sz="2400" dirty="0" smtClean="0"/>
          </a:p>
          <a:p>
            <a:pPr algn="ctr"/>
            <a:r>
              <a:rPr lang="en-US" sz="2800" dirty="0" smtClean="0"/>
              <a:t> </a:t>
            </a:r>
            <a:r>
              <a:rPr lang="en-US" sz="2800" dirty="0" err="1" smtClean="0"/>
              <a:t>P</a:t>
            </a:r>
            <a:r>
              <a:rPr lang="en-US" sz="2800" baseline="-25000" dirty="0" err="1" smtClean="0"/>
              <a:t>av</a:t>
            </a:r>
            <a:r>
              <a:rPr lang="en-US" sz="2800" dirty="0" smtClean="0"/>
              <a:t> = </a:t>
            </a:r>
            <a:r>
              <a:rPr lang="en-US" sz="2800" dirty="0" err="1" smtClean="0"/>
              <a:t>k</a:t>
            </a:r>
            <a:r>
              <a:rPr lang="en-US" sz="2800" baseline="-25000" dirty="0" err="1" smtClean="0"/>
              <a:t>loss</a:t>
            </a:r>
            <a:r>
              <a:rPr lang="en-US" sz="2800" dirty="0" err="1" smtClean="0"/>
              <a:t>Q</a:t>
            </a:r>
            <a:r>
              <a:rPr lang="en-US" sz="2800" baseline="-25000" dirty="0" err="1" smtClean="0"/>
              <a:t>b</a:t>
            </a:r>
            <a:r>
              <a:rPr lang="en-US" sz="2800" dirty="0" err="1" smtClean="0"/>
              <a:t>I</a:t>
            </a:r>
            <a:r>
              <a:rPr lang="en-US" sz="2800" baseline="-25000" dirty="0" err="1" smtClean="0"/>
              <a:t>av</a:t>
            </a:r>
            <a:endParaRPr lang="en-US" sz="2800" baseline="-25000" dirty="0"/>
          </a:p>
        </p:txBody>
      </p:sp>
      <p:graphicFrame>
        <p:nvGraphicFramePr>
          <p:cNvPr id="7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721127"/>
              </p:ext>
            </p:extLst>
          </p:nvPr>
        </p:nvGraphicFramePr>
        <p:xfrm>
          <a:off x="228600" y="2971800"/>
          <a:ext cx="8610600" cy="1981200"/>
        </p:xfrm>
        <a:graphic>
          <a:graphicData uri="http://schemas.openxmlformats.org/drawingml/2006/table">
            <a:tbl>
              <a:tblPr/>
              <a:tblGrid>
                <a:gridCol w="1905000"/>
                <a:gridCol w="1539240"/>
                <a:gridCol w="1722120"/>
                <a:gridCol w="1722120"/>
                <a:gridCol w="172212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Project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ILC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av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4.8e-2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pC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25.6*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loss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V/pC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14.6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14.6*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av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W/cavity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0.051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0.064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14.6 (!!!)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162.5 MHz beam sequence frequency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**for bunch length if 0.3 mm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290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Yakovlev, FNAL-LBNL Meeting  March 15-16,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24133"/>
              </p:ext>
            </p:extLst>
          </p:nvPr>
        </p:nvGraphicFramePr>
        <p:xfrm>
          <a:off x="2057400" y="1447800"/>
          <a:ext cx="4815840" cy="3886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6534"/>
                <a:gridCol w="2069306"/>
              </a:tblGrid>
              <a:tr h="7244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R.m.s</a:t>
                      </a: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. bunch length, µm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Loss factor, V/pC/cavity</a:t>
                      </a:r>
                      <a:endParaRPr lang="en-US" sz="1800" b="1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3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1000</a:t>
                      </a:r>
                      <a:endParaRPr lang="en-US" sz="1800" b="1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10.8</a:t>
                      </a:r>
                      <a:endParaRPr lang="en-US" sz="1800" b="1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3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700</a:t>
                      </a:r>
                      <a:endParaRPr lang="en-US" sz="1800" b="1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12.0</a:t>
                      </a:r>
                      <a:endParaRPr lang="en-US" sz="1800" b="1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3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500</a:t>
                      </a:r>
                      <a:endParaRPr lang="en-US" sz="1800" b="1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13.1</a:t>
                      </a:r>
                      <a:endParaRPr lang="en-US" sz="1800" b="1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3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400</a:t>
                      </a:r>
                      <a:endParaRPr lang="en-US" sz="1800" b="1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13.8</a:t>
                      </a:r>
                      <a:endParaRPr lang="en-US" sz="1800" b="1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3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300</a:t>
                      </a:r>
                      <a:endParaRPr lang="en-US" sz="1800" b="1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14.6</a:t>
                      </a:r>
                      <a:endParaRPr lang="en-US" sz="1800" b="1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3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250</a:t>
                      </a:r>
                      <a:endParaRPr lang="en-US" sz="1800" b="1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15.3</a:t>
                      </a:r>
                      <a:endParaRPr lang="en-US" sz="1800" b="1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3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125</a:t>
                      </a:r>
                      <a:endParaRPr lang="en-US" sz="1800" b="1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16.9</a:t>
                      </a:r>
                      <a:endParaRPr lang="en-US" sz="1800" b="1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3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75</a:t>
                      </a:r>
                      <a:endParaRPr lang="en-US" sz="1800" b="1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17.3</a:t>
                      </a:r>
                      <a:endParaRPr lang="en-US" sz="1800" b="1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3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50</a:t>
                      </a:r>
                      <a:endParaRPr lang="en-US" sz="1800" b="1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17.9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8200" y="533400"/>
            <a:ext cx="7039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Loss factor per cavity vs. the bunch length*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5726668"/>
            <a:ext cx="6466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*T. </a:t>
            </a:r>
            <a:r>
              <a:rPr lang="en-US" sz="2000" dirty="0" err="1" smtClean="0"/>
              <a:t>Weiland</a:t>
            </a:r>
            <a:r>
              <a:rPr lang="en-US" sz="2000" dirty="0" smtClean="0"/>
              <a:t>, and I. </a:t>
            </a:r>
            <a:r>
              <a:rPr lang="en-US" sz="2000" dirty="0" err="1" smtClean="0"/>
              <a:t>Zagorodnov</a:t>
            </a:r>
            <a:r>
              <a:rPr lang="en-US" sz="2000" dirty="0" smtClean="0"/>
              <a:t>, TESLA Report 2003-19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38569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Yakovlev, FNAL-LBNL Meeting  March 15-16,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73774" y="152400"/>
            <a:ext cx="6179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Beam Line  </a:t>
            </a:r>
            <a:r>
              <a:rPr lang="en-US" sz="2400" dirty="0"/>
              <a:t>A</a:t>
            </a:r>
            <a:r>
              <a:rPr lang="en-US" sz="2400" dirty="0" smtClean="0"/>
              <a:t>bsorbers should be modified. HOM couplers may need modification also.</a:t>
            </a:r>
            <a:endParaRPr lang="en-US" sz="24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737" y="4028812"/>
            <a:ext cx="2454485" cy="238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67" y="1057275"/>
            <a:ext cx="7137633" cy="276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8600"/>
            <a:ext cx="3201058" cy="212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62700" y="4190999"/>
            <a:ext cx="26735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</a:t>
            </a:r>
            <a:r>
              <a:rPr lang="en-US" baseline="-25000" dirty="0" err="1" smtClean="0"/>
              <a:t>loss</a:t>
            </a:r>
            <a:r>
              <a:rPr lang="en-US" dirty="0" err="1" smtClean="0"/>
              <a:t>Q</a:t>
            </a:r>
            <a:r>
              <a:rPr lang="en-US" baseline="-25000" dirty="0" err="1" smtClean="0"/>
              <a:t>b</a:t>
            </a:r>
            <a:r>
              <a:rPr lang="en-US" dirty="0" err="1" smtClean="0"/>
              <a:t>I</a:t>
            </a:r>
            <a:r>
              <a:rPr lang="en-US" baseline="-25000" dirty="0" err="1" smtClean="0"/>
              <a:t>av</a:t>
            </a:r>
            <a:r>
              <a:rPr lang="en-US" dirty="0" smtClean="0"/>
              <a:t>, W/cavity:</a:t>
            </a:r>
          </a:p>
          <a:p>
            <a:endParaRPr lang="en-US" baseline="-25000" dirty="0"/>
          </a:p>
          <a:p>
            <a:r>
              <a:rPr lang="en-US" dirty="0" err="1" smtClean="0">
                <a:cs typeface="Times New Roman" pitchFamily="18" charset="0"/>
              </a:rPr>
              <a:t>BERLinPro</a:t>
            </a:r>
            <a:r>
              <a:rPr lang="en-US" dirty="0" smtClean="0">
                <a:cs typeface="Times New Roman" pitchFamily="18" charset="0"/>
              </a:rPr>
              <a:t>  - 150</a:t>
            </a:r>
            <a:r>
              <a:rPr lang="en-US" dirty="0" smtClean="0"/>
              <a:t> </a:t>
            </a:r>
            <a:endParaRPr lang="en-US" baseline="-25000" dirty="0"/>
          </a:p>
          <a:p>
            <a:r>
              <a:rPr lang="en-US" dirty="0" smtClean="0"/>
              <a:t>KEK-</a:t>
            </a:r>
            <a:r>
              <a:rPr lang="en-US" dirty="0" err="1" smtClean="0"/>
              <a:t>cERL</a:t>
            </a:r>
            <a:r>
              <a:rPr lang="en-US" dirty="0" smtClean="0"/>
              <a:t>   - 154-185</a:t>
            </a:r>
          </a:p>
          <a:p>
            <a:r>
              <a:rPr lang="en-US" dirty="0" smtClean="0"/>
              <a:t>Cornell ERL – 200</a:t>
            </a:r>
          </a:p>
          <a:p>
            <a:endParaRPr lang="en-US" dirty="0"/>
          </a:p>
          <a:p>
            <a:r>
              <a:rPr lang="en-US" dirty="0" smtClean="0"/>
              <a:t>NGLS           -12.5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113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Yakovlev, FNAL-LBNL Meeting  March 15-16,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304800"/>
            <a:ext cx="70104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Acceleration gradient choice: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CW operation;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RF losses is an issue;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High Q required;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Operation below high field Q-slope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For f=1.3 GHz B&lt;80 </a:t>
            </a:r>
            <a:r>
              <a:rPr lang="en-US" sz="2400" dirty="0" err="1" smtClean="0"/>
              <a:t>mT</a:t>
            </a:r>
            <a:r>
              <a:rPr lang="en-US" sz="2400" dirty="0" smtClean="0"/>
              <a:t>, or gradient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for ILC-type structure is to be &lt;20 MeV/m;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For the gradient of ~20 MeV/m expected  average Q may be &lt;1.8e10 at 2 K;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Losses per CM are &gt;220 W.  </a:t>
            </a:r>
          </a:p>
          <a:p>
            <a:endParaRPr lang="en-US" sz="2400" dirty="0"/>
          </a:p>
          <a:p>
            <a:r>
              <a:rPr lang="en-US" sz="2400" b="1" u="sng" dirty="0" smtClean="0"/>
              <a:t>ILC CM is to be modified! </a:t>
            </a:r>
          </a:p>
          <a:p>
            <a:r>
              <a:rPr lang="en-US" sz="2400" dirty="0"/>
              <a:t>(</a:t>
            </a:r>
            <a:r>
              <a:rPr lang="en-US" sz="2400" dirty="0" smtClean="0"/>
              <a:t>chimney </a:t>
            </a:r>
            <a:r>
              <a:rPr lang="en-US" sz="2400" dirty="0"/>
              <a:t>and two-phase </a:t>
            </a:r>
            <a:endParaRPr lang="en-US" sz="2400" dirty="0" smtClean="0"/>
          </a:p>
          <a:p>
            <a:r>
              <a:rPr lang="en-US" sz="2400" dirty="0" smtClean="0"/>
              <a:t>supply </a:t>
            </a:r>
            <a:r>
              <a:rPr lang="en-US" sz="2400" dirty="0"/>
              <a:t>tube </a:t>
            </a:r>
            <a:r>
              <a:rPr lang="en-US" sz="2400" dirty="0" smtClean="0"/>
              <a:t>diameters – as at BESSY.</a:t>
            </a:r>
          </a:p>
          <a:p>
            <a:r>
              <a:rPr lang="en-US" sz="2400" dirty="0" smtClean="0"/>
              <a:t>Details will be in Tom Peterson’s talk )</a:t>
            </a:r>
            <a:endParaRPr lang="en-US" sz="2400" b="1" u="sng" dirty="0"/>
          </a:p>
          <a:p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6594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226" y="3600450"/>
            <a:ext cx="3753374" cy="281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96113982"/>
      </p:ext>
    </p:extLst>
  </p:cSld>
  <p:clrMapOvr>
    <a:masterClrMapping/>
  </p:clrMapOvr>
</p:sld>
</file>

<file path=ppt/theme/theme1.xml><?xml version="1.0" encoding="utf-8"?>
<a:theme xmlns:a="http://schemas.openxmlformats.org/drawingml/2006/main" name="1_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8552</TotalTime>
  <Words>1123</Words>
  <Application>Microsoft Office PowerPoint</Application>
  <PresentationFormat>On-screen Show (4:3)</PresentationFormat>
  <Paragraphs>229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1_Factory</vt:lpstr>
      <vt:lpstr> Initial thoughts on the concept of SC RF for NGLS  Slava Yakovlev (FNAL) FNAL-LBNL joint meeting on SRF Cavities and Cryomodules March 15, 2012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ginsburg</dc:creator>
  <cp:lastModifiedBy>Vyacheslav P. Yakovlev x3888 14865N</cp:lastModifiedBy>
  <cp:revision>104</cp:revision>
  <dcterms:created xsi:type="dcterms:W3CDTF">2011-10-31T15:46:33Z</dcterms:created>
  <dcterms:modified xsi:type="dcterms:W3CDTF">2012-03-15T16:53:16Z</dcterms:modified>
</cp:coreProperties>
</file>