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6"/>
  </p:notesMasterIdLst>
  <p:sldIdLst>
    <p:sldId id="284" r:id="rId2"/>
    <p:sldId id="293" r:id="rId3"/>
    <p:sldId id="294" r:id="rId4"/>
    <p:sldId id="300" r:id="rId5"/>
    <p:sldId id="319" r:id="rId6"/>
    <p:sldId id="320" r:id="rId7"/>
    <p:sldId id="321" r:id="rId8"/>
    <p:sldId id="302" r:id="rId9"/>
    <p:sldId id="328" r:id="rId10"/>
    <p:sldId id="303" r:id="rId11"/>
    <p:sldId id="322" r:id="rId12"/>
    <p:sldId id="323" r:id="rId13"/>
    <p:sldId id="327" r:id="rId14"/>
    <p:sldId id="301" r:id="rId15"/>
    <p:sldId id="306" r:id="rId16"/>
    <p:sldId id="292" r:id="rId17"/>
    <p:sldId id="326" r:id="rId18"/>
    <p:sldId id="325" r:id="rId19"/>
    <p:sldId id="329" r:id="rId20"/>
    <p:sldId id="330" r:id="rId21"/>
    <p:sldId id="331" r:id="rId22"/>
    <p:sldId id="332" r:id="rId23"/>
    <p:sldId id="333" r:id="rId24"/>
    <p:sldId id="33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702" autoAdjust="0"/>
  </p:normalViewPr>
  <p:slideViewPr>
    <p:cSldViewPr>
      <p:cViewPr>
        <p:scale>
          <a:sx n="103" d="100"/>
          <a:sy n="103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F20ABB-5CAD-4B57-9E3F-3563028D68E4}" type="datetimeFigureOut">
              <a:rPr lang="en-US"/>
              <a:pPr>
                <a:defRPr/>
              </a:pPr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0B63A8-7853-42BA-AD10-021783CAE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93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D4306-2731-2244-AEEB-19469710876A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EAEAEA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F712D8C-ADA4-46A0-BEE9-A0374D56D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4C6EACB-A012-4989-ADF4-E3E8AAB16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477000"/>
            <a:ext cx="3657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BB5BF4E6-F7F4-F849-B243-AC92CC5BD60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6BD8F7C-2CFD-4E90-8201-DA1C7E93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22884EF-A9AB-44A4-9489-FEF7C3EC7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65E5EFD-3494-4E43-948E-E56CFE072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C39E8CC-264B-474E-9962-78FBB4FE8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3534C40-CAF7-4385-91FD-6443D099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5FCAA0-6C3D-4987-8D8E-A39692343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937BF31-3D30-4F5F-A6BA-2D84E60DA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0D8EE82-FE74-4857-8B5E-B471FC3C2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Ginsburg, FNAL-LBNL Meeting  March 15-16, 2012</a:t>
            </a: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CAE485-7BA9-4F44-8EFE-C058698B8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-72" charset="2"/>
        <a:buChar char="§"/>
        <a:defRPr sz="2000">
          <a:solidFill>
            <a:schemeClr val="tx1"/>
          </a:solidFill>
          <a:latin typeface="+mn-lt"/>
          <a:ea typeface="ＭＳ Ｐゴシック" pitchFamily="-7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  <a:ea typeface="ＭＳ Ｐゴシック" pitchFamily="-7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  <a:ea typeface="ＭＳ Ｐゴシック" pitchFamily="-7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  <a:ea typeface="ＭＳ Ｐゴシック" pitchFamily="-7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3.9 GHz </a:t>
            </a:r>
            <a:r>
              <a:rPr lang="en-US" sz="4400" smtClean="0">
                <a:latin typeface="Calibri" pitchFamily="-72" charset="0"/>
              </a:rPr>
              <a:t>Cryomodule for FLASH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Elvin Harms (FNAL)</a:t>
            </a:r>
            <a:br>
              <a:rPr lang="en-US" sz="2000" smtClean="0"/>
            </a:br>
            <a:r>
              <a:rPr lang="en-US" sz="2000" smtClean="0"/>
              <a:t>FNAL-LBNL joint meeting on SRF Cavities and Cryomodules</a:t>
            </a:r>
            <a:br>
              <a:rPr lang="en-US" sz="2000" smtClean="0"/>
            </a:br>
            <a:r>
              <a:rPr lang="en-US" sz="2000" smtClean="0"/>
              <a:t>15 March, 2012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ACC39 Performance</a:t>
            </a: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1" name="Picture 10" descr="lin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4032448" cy="386125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371600"/>
            <a:ext cx="6788224" cy="761256"/>
          </a:xfrm>
        </p:spPr>
        <p:txBody>
          <a:bodyPr/>
          <a:lstStyle/>
          <a:p>
            <a:r>
              <a:rPr lang="en-US" sz="2000" dirty="0" smtClean="0"/>
              <a:t>Set up for lasing has gone from expert tune up (shifts) to nearly immediate after turn-on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10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in FLASH</a:t>
            </a:r>
          </a:p>
        </p:txBody>
      </p:sp>
      <p:pic>
        <p:nvPicPr>
          <p:cNvPr id="81925" name="Picture 5" descr="FLASH rec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562600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791200" y="1828800"/>
            <a:ext cx="29876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>
                <a:latin typeface="Arial"/>
              </a:rPr>
              <a:t>“</a:t>
            </a:r>
            <a:r>
              <a:rPr lang="en-US" sz="1200"/>
              <a:t>Moreover, </a:t>
            </a:r>
            <a:r>
              <a:rPr lang="en-US" sz="1200" u="sng"/>
              <a:t>a special 3.9-GHz module was installed to improve the quality of the accelerated electron bunches</a:t>
            </a:r>
            <a:r>
              <a:rPr lang="en-US" sz="1200"/>
              <a:t>. The first tests during the current commissioning showed excellent results: the linear accelerator was operated at 1.207 GeV and </a:t>
            </a:r>
            <a:r>
              <a:rPr lang="en-US" sz="1200" u="sng"/>
              <a:t>the 3.9-GHz module shapes the electron bunches in a way that the intensity of the laser light is higher than ever before</a:t>
            </a:r>
            <a:r>
              <a:rPr lang="en-US" sz="1200"/>
              <a:t>.</a:t>
            </a:r>
            <a:r>
              <a:rPr lang="ja-JP" altLang="en-US" sz="1200">
                <a:latin typeface="Arial"/>
              </a:rPr>
              <a:t>”</a:t>
            </a:r>
            <a:endParaRPr lang="en-US" sz="1800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867400" y="4114800"/>
            <a:ext cx="298767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This success is also an important milestone for the European XFEL on the way to the observation of movements that only take femtoseconds. The accelerator module recently built-in at FLASH is a prototype for the XFEL accelerator, and </a:t>
            </a:r>
            <a:r>
              <a:rPr lang="en-US" sz="1200" u="sng"/>
              <a:t>the properties of the 3.9-GHz module too are decisive for operating the XFEL injector</a:t>
            </a:r>
            <a:r>
              <a:rPr lang="en-US" sz="1200"/>
              <a:t>. The third FLASH user period is to start end of August.</a:t>
            </a: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1295400" y="4419600"/>
            <a:ext cx="3429000" cy="457200"/>
          </a:xfrm>
          <a:prstGeom prst="ellipse">
            <a:avLst/>
          </a:prstGeom>
          <a:solidFill>
            <a:srgbClr val="FFFF99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V="1">
            <a:off x="4724400" y="3048000"/>
            <a:ext cx="990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1219200" y="5257800"/>
            <a:ext cx="3429000" cy="533400"/>
          </a:xfrm>
          <a:prstGeom prst="ellipse">
            <a:avLst/>
          </a:prstGeom>
          <a:solidFill>
            <a:srgbClr val="FFFF99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V="1">
            <a:off x="4648200" y="5486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62800" cy="990600"/>
          </a:xfrm>
        </p:spPr>
        <p:txBody>
          <a:bodyPr/>
          <a:lstStyle/>
          <a:p>
            <a:r>
              <a:rPr lang="en-US" dirty="0" smtClean="0"/>
              <a:t>Spare Cavities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203848" y="1371600"/>
            <a:ext cx="5400600" cy="4865712"/>
          </a:xfrm>
        </p:spPr>
        <p:txBody>
          <a:bodyPr/>
          <a:lstStyle/>
          <a:p>
            <a:r>
              <a:rPr lang="en-US" dirty="0" smtClean="0"/>
              <a:t>One new ‘modern’ style cavity fabricated and vertically tested – F3A9</a:t>
            </a:r>
          </a:p>
          <a:p>
            <a:pPr lvl="1"/>
            <a:r>
              <a:rPr lang="en-US" dirty="0" smtClean="0"/>
              <a:t>Single-post HOM F-piece</a:t>
            </a:r>
          </a:p>
          <a:p>
            <a:pPr lvl="1"/>
            <a:r>
              <a:rPr lang="en-US" dirty="0" smtClean="0"/>
              <a:t>&gt;20 MV/m with no field emission, good 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ready for dressing and HTS</a:t>
            </a:r>
          </a:p>
          <a:p>
            <a:r>
              <a:rPr lang="en-US" dirty="0" smtClean="0"/>
              <a:t>Two production cavities rebuilt with new ends/single post HOM’s</a:t>
            </a:r>
          </a:p>
          <a:p>
            <a:pPr lvl="1"/>
            <a:r>
              <a:rPr lang="en-US" dirty="0" smtClean="0"/>
              <a:t>Cracked HOM F-pieces prompted re-work</a:t>
            </a:r>
          </a:p>
          <a:p>
            <a:pPr lvl="1"/>
            <a:r>
              <a:rPr lang="en-US" dirty="0" smtClean="0"/>
              <a:t>Awaiting final BCP and 800° C bake</a:t>
            </a:r>
          </a:p>
          <a:p>
            <a:pPr lvl="1"/>
            <a:r>
              <a:rPr lang="en-US" dirty="0" smtClean="0"/>
              <a:t>Vertical test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12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" name="Picture 13" descr="Fermilab Third Harmonic Cavity 35um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9854"/>
            <a:ext cx="2952328" cy="34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(and applied)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600200" y="1371600"/>
            <a:ext cx="7162800" cy="4937720"/>
          </a:xfrm>
        </p:spPr>
        <p:txBody>
          <a:bodyPr/>
          <a:lstStyle/>
          <a:p>
            <a:r>
              <a:rPr lang="en-US" dirty="0" smtClean="0"/>
              <a:t>New infrastructure had to be built</a:t>
            </a:r>
          </a:p>
          <a:p>
            <a:pPr lvl="1"/>
            <a:r>
              <a:rPr lang="en-US" dirty="0" smtClean="0"/>
              <a:t>Commissioning in parallel with qualifying components</a:t>
            </a:r>
          </a:p>
          <a:p>
            <a:r>
              <a:rPr lang="en-US" dirty="0" smtClean="0"/>
              <a:t>HOM redesign</a:t>
            </a:r>
          </a:p>
          <a:p>
            <a:pPr lvl="1"/>
            <a:r>
              <a:rPr lang="en-US" dirty="0" smtClean="0"/>
              <a:t>Not simply a scaled version</a:t>
            </a:r>
          </a:p>
          <a:p>
            <a:pPr lvl="1"/>
            <a:r>
              <a:rPr lang="en-US" dirty="0" smtClean="0"/>
              <a:t>Modeling and prototyping important</a:t>
            </a:r>
          </a:p>
          <a:p>
            <a:pPr lvl="1"/>
            <a:r>
              <a:rPr lang="en-US" dirty="0" smtClean="0"/>
              <a:t>Robust design is the end result</a:t>
            </a:r>
          </a:p>
          <a:p>
            <a:r>
              <a:rPr lang="en-US" dirty="0" smtClean="0"/>
              <a:t>HOM coupler antennae</a:t>
            </a:r>
          </a:p>
          <a:p>
            <a:pPr lvl="1"/>
            <a:r>
              <a:rPr lang="en-US" dirty="0" smtClean="0"/>
              <a:t>Prototyping and testing is vital before placing order</a:t>
            </a:r>
          </a:p>
          <a:p>
            <a:r>
              <a:rPr lang="en-US" dirty="0" smtClean="0"/>
              <a:t>Engineering Notes &amp; ORC</a:t>
            </a:r>
          </a:p>
          <a:p>
            <a:r>
              <a:rPr lang="en-US" dirty="0" smtClean="0"/>
              <a:t>Welding certification</a:t>
            </a:r>
          </a:p>
          <a:p>
            <a:pPr lvl="1"/>
            <a:r>
              <a:rPr lang="en-US" dirty="0" smtClean="0"/>
              <a:t>Especially Helium vessels</a:t>
            </a:r>
          </a:p>
          <a:p>
            <a:r>
              <a:rPr lang="en-US" dirty="0" smtClean="0"/>
              <a:t>‘New’ technologies explored and applied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13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5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Why Do It &amp; What Has It Done for Fermilab</a:t>
            </a:r>
            <a:r>
              <a:rPr lang="en-US" dirty="0" smtClean="0"/>
              <a:t>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547664" y="1340768"/>
            <a:ext cx="71628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3.9 effort is part of </a:t>
            </a:r>
            <a:r>
              <a:rPr lang="en-US" sz="2000" dirty="0" smtClean="0"/>
              <a:t>an ongoing </a:t>
            </a:r>
            <a:r>
              <a:rPr lang="en-US" sz="2000" dirty="0"/>
              <a:t>collaboration with </a:t>
            </a:r>
            <a:r>
              <a:rPr lang="en-US" sz="2000" dirty="0" smtClean="0"/>
              <a:t>DESY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 this collaboration DESY has advised Fermilab on many of the aspects of SRF development and has supplied design and assembly information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DESY provided for Fermilab a 8 cavity module at 1.3 GHz. This Module </a:t>
            </a:r>
            <a:r>
              <a:rPr lang="en-US" sz="2000" dirty="0" smtClean="0"/>
              <a:t>was installed and operated in </a:t>
            </a:r>
            <a:r>
              <a:rPr lang="en-US" sz="2000" dirty="0"/>
              <a:t>the NML </a:t>
            </a:r>
            <a:r>
              <a:rPr lang="en-US" sz="2000" dirty="0" smtClean="0"/>
              <a:t>facility – 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successful</a:t>
            </a:r>
            <a:r>
              <a:rPr lang="en-US" sz="2000" dirty="0" smtClean="0"/>
              <a:t> operation recently ended.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3.9 GHz module has been/will be a learning experience for FNAL in all aspects of beta 1 SRF cavity and module design through </a:t>
            </a:r>
            <a:r>
              <a:rPr lang="en-US" sz="2000" dirty="0" smtClean="0"/>
              <a:t>commissioning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Successful  completion </a:t>
            </a:r>
            <a:r>
              <a:rPr lang="en-US" sz="2000" dirty="0" smtClean="0"/>
              <a:t>has </a:t>
            </a:r>
            <a:r>
              <a:rPr lang="en-US" sz="2000" dirty="0"/>
              <a:t>clearly </a:t>
            </a:r>
            <a:r>
              <a:rPr lang="en-US" sz="2000" dirty="0" smtClean="0"/>
              <a:t>shown </a:t>
            </a:r>
            <a:r>
              <a:rPr lang="en-US" sz="2000" dirty="0"/>
              <a:t>Fermilab</a:t>
            </a:r>
            <a:r>
              <a:rPr lang="ja-JP" altLang="en-US" sz="2000" dirty="0"/>
              <a:t>’</a:t>
            </a:r>
            <a:r>
              <a:rPr lang="en-US" sz="2000" dirty="0"/>
              <a:t>s growing competence and abilities in SRF </a:t>
            </a:r>
            <a:r>
              <a:rPr lang="en-US" sz="2000" dirty="0" smtClean="0"/>
              <a:t>technology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We have learned </a:t>
            </a:r>
            <a:r>
              <a:rPr lang="en-US" sz="2000" dirty="0"/>
              <a:t>and </a:t>
            </a:r>
            <a:r>
              <a:rPr lang="en-US" sz="2000" dirty="0" smtClean="0"/>
              <a:t>benefited  </a:t>
            </a:r>
            <a:r>
              <a:rPr lang="en-US" sz="2000" dirty="0"/>
              <a:t>for our experiences and </a:t>
            </a:r>
            <a:r>
              <a:rPr lang="ja-JP" altLang="en-US" sz="2000" dirty="0"/>
              <a:t>“</a:t>
            </a:r>
            <a:r>
              <a:rPr lang="en-US" sz="2000" dirty="0"/>
              <a:t>Lessons Learned</a:t>
            </a:r>
            <a:r>
              <a:rPr lang="ja-JP" altLang="en-US" sz="2000" dirty="0"/>
              <a:t>”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We are applying and sharing this capability</a:t>
            </a:r>
            <a:endParaRPr lang="en-US" sz="2000" dirty="0"/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Consult with LASA, Milano on design and fabrication</a:t>
            </a:r>
            <a:r>
              <a:rPr lang="en-US" sz="2000" dirty="0"/>
              <a:t> </a:t>
            </a:r>
            <a:r>
              <a:rPr lang="en-US" sz="2000" dirty="0" smtClean="0"/>
              <a:t>of 3.9 GHz cavities for XFEL</a:t>
            </a:r>
          </a:p>
          <a:p>
            <a:pPr lvl="1"/>
            <a:r>
              <a:rPr lang="en-US" sz="1600" dirty="0"/>
              <a:t>o</a:t>
            </a:r>
            <a:r>
              <a:rPr lang="en-US" sz="1600" dirty="0" smtClean="0"/>
              <a:t>ngoing collaboration</a:t>
            </a:r>
          </a:p>
          <a:p>
            <a:pPr lvl="1"/>
            <a:r>
              <a:rPr lang="en-US" sz="1600" dirty="0" smtClean="0"/>
              <a:t>participate in tests later this month</a:t>
            </a:r>
          </a:p>
          <a:p>
            <a:r>
              <a:rPr lang="en-US" sz="2000" dirty="0" smtClean="0"/>
              <a:t>Prototype 3.9 GHz Input couplers for European XFEL assembled, inspected, and conditioned here (only 3.9 GHz coupler test stand in existence) </a:t>
            </a:r>
          </a:p>
          <a:p>
            <a:r>
              <a:rPr lang="en-US" sz="2000" dirty="0" smtClean="0"/>
              <a:t>In negotiation for HTS testing dressed cavities (only one 3.9 GHz capable test stand in existence)</a:t>
            </a:r>
          </a:p>
          <a:p>
            <a:r>
              <a:rPr lang="en-US" sz="2000" dirty="0" smtClean="0"/>
              <a:t>Investigating </a:t>
            </a:r>
            <a:r>
              <a:rPr lang="en-US" sz="2000" dirty="0"/>
              <a:t>a</a:t>
            </a:r>
            <a:r>
              <a:rPr lang="en-US" sz="2000" dirty="0" smtClean="0"/>
              <a:t> 3.9 GHz module for NML – in discussion with an industrial partner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15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6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Fermilab has successfully designed and built the only 3.9 GHz multi-cavity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now in existence</a:t>
            </a:r>
          </a:p>
          <a:p>
            <a:r>
              <a:rPr lang="en-US" sz="2000" dirty="0" smtClean="0"/>
              <a:t>ACC39 is now in routine operation at DESY/FLASH</a:t>
            </a:r>
          </a:p>
          <a:p>
            <a:r>
              <a:rPr lang="en-US" sz="2000" dirty="0" smtClean="0"/>
              <a:t>Cavity performance well exceeded specifications</a:t>
            </a:r>
          </a:p>
          <a:p>
            <a:r>
              <a:rPr lang="en-US" sz="2000" dirty="0" smtClean="0"/>
              <a:t>Performance is consistent with cavity tests</a:t>
            </a:r>
          </a:p>
          <a:p>
            <a:r>
              <a:rPr lang="en-US" sz="2000" dirty="0" smtClean="0"/>
              <a:t>Cavity &amp;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work were valuable learning experiences for SRF development here</a:t>
            </a:r>
          </a:p>
          <a:p>
            <a:r>
              <a:rPr lang="en-US" sz="2000" dirty="0" smtClean="0"/>
              <a:t>Acknowledged leader in this niche area – our expertise is in demand</a:t>
            </a:r>
          </a:p>
          <a:p>
            <a:r>
              <a:rPr lang="en-US" sz="2000" dirty="0" smtClean="0"/>
              <a:t>Unique infrastructure  developed – could support possible future collaborations</a:t>
            </a:r>
          </a:p>
          <a:p>
            <a:r>
              <a:rPr lang="en-US" sz="2000" dirty="0" smtClean="0"/>
              <a:t>Investigating future application at NML/ASTA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16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17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3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18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0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  <a:endParaRPr lang="en-US" dirty="0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19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109302"/>
              </p:ext>
            </p:extLst>
          </p:nvPr>
        </p:nvGraphicFramePr>
        <p:xfrm>
          <a:off x="2411760" y="1124744"/>
          <a:ext cx="4932758" cy="510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905500" imgH="6108700" progId="Word.Document.8">
                  <p:embed/>
                </p:oleObj>
              </mc:Choice>
              <mc:Fallback>
                <p:oleObj name="Document" r:id="rId4" imgW="5905500" imgH="6108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124744"/>
                        <a:ext cx="4932758" cy="5102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1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Introduction/Topics to Discuss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cavity design, fabrication including spare cavities</a:t>
            </a:r>
          </a:p>
          <a:p>
            <a:r>
              <a:rPr lang="en-US" dirty="0" smtClean="0"/>
              <a:t>vertical and horizontal test results</a:t>
            </a:r>
          </a:p>
          <a:p>
            <a:r>
              <a:rPr lang="en-US" dirty="0" smtClean="0"/>
              <a:t>performance at FLASH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/>
              <a:t>a</a:t>
            </a:r>
            <a:r>
              <a:rPr lang="en-US" dirty="0" smtClean="0"/>
              <a:t>pplying our experience</a:t>
            </a: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and New HOM 3.9 antennae</a:t>
            </a:r>
            <a:endParaRPr lang="en-US" dirty="0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20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" name="Picture 1028" descr="Vogel_H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0684"/>
            <a:ext cx="7964115" cy="42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1547664" y="1124744"/>
            <a:ext cx="5676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Cavities 3 and 5 are old two post design trimmed</a:t>
            </a:r>
          </a:p>
          <a:p>
            <a:r>
              <a:rPr lang="en-US" sz="2000" dirty="0"/>
              <a:t>Cavities 7 and 8 are new one post design</a:t>
            </a:r>
          </a:p>
        </p:txBody>
      </p:sp>
    </p:spTree>
    <p:extLst>
      <p:ext uri="{BB962C8B-B14F-4D97-AF65-F5344CB8AC3E}">
        <p14:creationId xmlns:p14="http://schemas.microsoft.com/office/powerpoint/2010/main" val="28358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Last Vertical Tests - Design 14MV/</a:t>
            </a:r>
            <a:r>
              <a:rPr lang="en-US" dirty="0" smtClean="0"/>
              <a:t>m (with </a:t>
            </a:r>
            <a:r>
              <a:rPr lang="en-US" dirty="0"/>
              <a:t>and w/o HOM </a:t>
            </a:r>
            <a:r>
              <a:rPr lang="en-US" dirty="0" smtClean="0"/>
              <a:t>antennae)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21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611560" y="1268760"/>
            <a:ext cx="34563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-7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1400" dirty="0" smtClean="0"/>
              <a:t>		</a:t>
            </a:r>
            <a:r>
              <a:rPr lang="en-US" sz="1400" u="sng" dirty="0" smtClean="0">
                <a:solidFill>
                  <a:srgbClr val="CC0000"/>
                </a:solidFill>
              </a:rPr>
              <a:t>1.8K</a:t>
            </a:r>
            <a:endParaRPr lang="en-US" sz="1400" dirty="0" smtClean="0"/>
          </a:p>
          <a:p>
            <a:r>
              <a:rPr lang="en-US" sz="1400" dirty="0" smtClean="0"/>
              <a:t>C3 (2008_07_22 </a:t>
            </a:r>
            <a:r>
              <a:rPr lang="en-US" sz="1400" u="sng" dirty="0" smtClean="0"/>
              <a:t>with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 @14 MV/m 2.2e9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17.6 MV/m</a:t>
            </a:r>
            <a:r>
              <a:rPr lang="en-US" sz="1200" dirty="0" smtClean="0"/>
              <a:t>, Q 1.2e9</a:t>
            </a:r>
          </a:p>
          <a:p>
            <a:r>
              <a:rPr lang="en-US" sz="1400" dirty="0" smtClean="0"/>
              <a:t>C3 (2008_08_27 </a:t>
            </a:r>
            <a:r>
              <a:rPr lang="en-US" sz="1400" u="sng" dirty="0" smtClean="0"/>
              <a:t>no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 @14 MV/m 5.2e9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22.8 MV/m</a:t>
            </a:r>
            <a:r>
              <a:rPr lang="en-US" sz="1200" dirty="0" smtClean="0"/>
              <a:t>, Q 1.3e9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C5 (2007_08_22 </a:t>
            </a:r>
            <a:r>
              <a:rPr lang="en-US" sz="1400" u="sng" dirty="0" smtClean="0"/>
              <a:t>no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 @14 MV/m 5.1e9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25 MV/m</a:t>
            </a:r>
            <a:r>
              <a:rPr lang="en-US" sz="1200" dirty="0" smtClean="0"/>
              <a:t>, Q 2.0e9</a:t>
            </a:r>
          </a:p>
          <a:p>
            <a:r>
              <a:rPr lang="en-US" sz="1400" dirty="0" smtClean="0"/>
              <a:t>C5 (2008_10_04 </a:t>
            </a:r>
            <a:r>
              <a:rPr lang="en-US" sz="1400" u="sng" dirty="0" smtClean="0"/>
              <a:t>with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 @14 MV/m 4.1e9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17 MV/m</a:t>
            </a:r>
            <a:r>
              <a:rPr lang="en-US" sz="1200" dirty="0" smtClean="0"/>
              <a:t>, Q 3.7e9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r>
              <a:rPr lang="en-US" sz="1400" dirty="0" smtClean="0"/>
              <a:t>C8 (2007_11_08 </a:t>
            </a:r>
            <a:r>
              <a:rPr lang="en-US" sz="1400" u="sng" dirty="0" smtClean="0"/>
              <a:t>no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 @14 MV/m 4.9e9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24.2 MV/m</a:t>
            </a:r>
            <a:r>
              <a:rPr lang="en-US" sz="1200" dirty="0" smtClean="0"/>
              <a:t>, Q 1.5e9</a:t>
            </a:r>
          </a:p>
          <a:p>
            <a:r>
              <a:rPr lang="en-US" sz="1400" dirty="0" smtClean="0"/>
              <a:t>C8 (2008_12_03 </a:t>
            </a:r>
            <a:r>
              <a:rPr lang="en-US" sz="1400" u="sng" dirty="0" smtClean="0"/>
              <a:t>with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 @14 MV/m 2.8e9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20.4 MV/m</a:t>
            </a:r>
            <a:r>
              <a:rPr lang="en-US" sz="1200" dirty="0" smtClean="0"/>
              <a:t>, Q 1.3e9</a:t>
            </a:r>
            <a:endParaRPr lang="en-US" sz="1200" dirty="0"/>
          </a:p>
        </p:txBody>
      </p:sp>
      <p:sp>
        <p:nvSpPr>
          <p:cNvPr id="9" name="Rectangle 1028"/>
          <p:cNvSpPr txBox="1">
            <a:spLocks noChangeArrowheads="1"/>
          </p:cNvSpPr>
          <p:nvPr/>
        </p:nvSpPr>
        <p:spPr>
          <a:xfrm>
            <a:off x="5004048" y="1268760"/>
            <a:ext cx="3672408" cy="51816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-7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7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1400" dirty="0" smtClean="0"/>
              <a:t>		</a:t>
            </a:r>
            <a:r>
              <a:rPr lang="en-US" sz="1400" u="sng" dirty="0" smtClean="0">
                <a:solidFill>
                  <a:srgbClr val="CC0000"/>
                </a:solidFill>
              </a:rPr>
              <a:t>2.0K</a:t>
            </a:r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r>
              <a:rPr lang="en-US" sz="1400" dirty="0" smtClean="0"/>
              <a:t>C3 (2008-08_27 </a:t>
            </a:r>
            <a:r>
              <a:rPr lang="en-US" sz="1400" u="sng" dirty="0" smtClean="0"/>
              <a:t>no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Q@14MV/m 2.6e9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20.3 MV/m</a:t>
            </a:r>
            <a:r>
              <a:rPr lang="en-US" sz="1200" dirty="0" smtClean="0"/>
              <a:t>, Q 1.7e9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r>
              <a:rPr lang="en-US" sz="1400" dirty="0" smtClean="0"/>
              <a:t>C7 (2008_02_07 </a:t>
            </a:r>
            <a:r>
              <a:rPr lang="en-US" sz="1400" u="sng" dirty="0" smtClean="0"/>
              <a:t>no</a:t>
            </a:r>
            <a:r>
              <a:rPr lang="en-US" sz="1400" dirty="0" smtClean="0"/>
              <a:t> HOM ant) </a:t>
            </a:r>
          </a:p>
          <a:p>
            <a:pPr lvl="1"/>
            <a:r>
              <a:rPr lang="en-US" sz="1200" dirty="0" smtClean="0"/>
              <a:t>Q @14 MV/m 2.3e9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25.1 MV/m</a:t>
            </a:r>
            <a:r>
              <a:rPr lang="en-US" sz="1200" dirty="0" smtClean="0"/>
              <a:t>, Q 1.3e9</a:t>
            </a:r>
          </a:p>
          <a:p>
            <a:r>
              <a:rPr lang="en-US" sz="1400" dirty="0" smtClean="0"/>
              <a:t>C7 (2008_10_27 </a:t>
            </a:r>
            <a:r>
              <a:rPr lang="en-US" sz="1400" u="sng" dirty="0" smtClean="0"/>
              <a:t>with</a:t>
            </a:r>
            <a:r>
              <a:rPr lang="en-US" sz="1400" dirty="0" smtClean="0"/>
              <a:t> HOM ant)</a:t>
            </a:r>
          </a:p>
          <a:p>
            <a:pPr lvl="1"/>
            <a:r>
              <a:rPr lang="en-US" sz="1200" dirty="0" smtClean="0"/>
              <a:t>Q @14 MV/m 2.0e9</a:t>
            </a:r>
          </a:p>
          <a:p>
            <a:pPr lvl="1"/>
            <a:r>
              <a:rPr lang="en-US" sz="1200" dirty="0" smtClean="0"/>
              <a:t>Max Gradient </a:t>
            </a:r>
            <a:r>
              <a:rPr lang="en-US" sz="1200" dirty="0" smtClean="0">
                <a:solidFill>
                  <a:srgbClr val="CC0000"/>
                </a:solidFill>
              </a:rPr>
              <a:t>24.8 MV/m</a:t>
            </a:r>
            <a:r>
              <a:rPr lang="en-US" sz="1200" dirty="0" smtClean="0"/>
              <a:t>, Q 1.2e9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10" name="Line 1036"/>
          <p:cNvSpPr>
            <a:spLocks noChangeShapeType="1"/>
          </p:cNvSpPr>
          <p:nvPr/>
        </p:nvSpPr>
        <p:spPr bwMode="auto">
          <a:xfrm>
            <a:off x="467544" y="1556792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36"/>
          <p:cNvSpPr>
            <a:spLocks noChangeShapeType="1"/>
          </p:cNvSpPr>
          <p:nvPr/>
        </p:nvSpPr>
        <p:spPr bwMode="auto">
          <a:xfrm>
            <a:off x="4427984" y="1556792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36"/>
          <p:cNvSpPr>
            <a:spLocks noChangeShapeType="1"/>
          </p:cNvSpPr>
          <p:nvPr/>
        </p:nvSpPr>
        <p:spPr bwMode="auto">
          <a:xfrm>
            <a:off x="539552" y="2924944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36"/>
          <p:cNvSpPr>
            <a:spLocks noChangeShapeType="1"/>
          </p:cNvSpPr>
          <p:nvPr/>
        </p:nvSpPr>
        <p:spPr bwMode="auto">
          <a:xfrm>
            <a:off x="539552" y="494116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36"/>
          <p:cNvSpPr>
            <a:spLocks noChangeShapeType="1"/>
          </p:cNvSpPr>
          <p:nvPr/>
        </p:nvSpPr>
        <p:spPr bwMode="auto">
          <a:xfrm>
            <a:off x="4644008" y="422108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Cavity Processing &amp; Test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22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" name="Picture 3" descr="#1_3rdHar#1RockyDCFC0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46175"/>
            <a:ext cx="3043237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#2_DSCN3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143000"/>
            <a:ext cx="1709737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#4b_outsid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000" y="1371600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P Rin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143000"/>
            <a:ext cx="1719262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#7_NorthCave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108450"/>
            <a:ext cx="1719262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vert test assemb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25"/>
            <a:ext cx="145415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Vogel_A0 controlV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7975"/>
            <a:ext cx="3748088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38550" y="339566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Weld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46725" y="339566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BCP etch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239000" y="3395663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Hi Press Rinse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03325" y="3700463"/>
            <a:ext cx="2281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Vertical test &amp; dewar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622925" y="3748088"/>
            <a:ext cx="2649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Vertical test control area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46125" y="33670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Bare 3.9 cavity</a:t>
            </a:r>
          </a:p>
        </p:txBody>
      </p:sp>
    </p:spTree>
    <p:extLst>
      <p:ext uri="{BB962C8B-B14F-4D97-AF65-F5344CB8AC3E}">
        <p14:creationId xmlns:p14="http://schemas.microsoft.com/office/powerpoint/2010/main" val="31553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vessel </a:t>
            </a:r>
            <a:r>
              <a:rPr lang="en-US" dirty="0" smtClean="0"/>
              <a:t>welding, Dressed </a:t>
            </a:r>
            <a:r>
              <a:rPr lang="en-US" dirty="0"/>
              <a:t>Cavity to HTS</a:t>
            </a:r>
            <a:endParaRPr lang="en-US" dirty="0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23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1" name="Picture 3" descr="#11c_DSCN16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27" y="1124744"/>
            <a:ext cx="3067574" cy="23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#11b_DSC081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23642"/>
            <a:ext cx="2935734" cy="220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#12_dressedMDB_DSCN27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27" y="1268760"/>
            <a:ext cx="2875586" cy="21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Vogel_HT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4" y="3796521"/>
            <a:ext cx="3768460" cy="22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Vogel_HTC Contro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42" y="3715494"/>
            <a:ext cx="3750858" cy="23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62800" cy="990600"/>
          </a:xfrm>
        </p:spPr>
        <p:txBody>
          <a:bodyPr/>
          <a:lstStyle/>
          <a:p>
            <a:r>
              <a:rPr lang="en-US" dirty="0" smtClean="0"/>
              <a:t>Cavity String to Cold Mass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38400" y="6324600"/>
            <a:ext cx="4191000" cy="457200"/>
          </a:xfrm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Harms, FNAL-LBNL Meeting  March 15-16, 2012 - 3.9 GHz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Aft>
                <a:spcPct val="0"/>
              </a:spcAft>
            </a:pPr>
            <a:fld id="{09D3A3F3-DF66-406A-A50E-64FDF495D7F9}" type="slidenum">
              <a:rPr lang="en-US" smtClean="0">
                <a:ea typeface="ＭＳ Ｐゴシック" pitchFamily="-72" charset="-128"/>
                <a:cs typeface="ＭＳ Ｐゴシック" pitchFamily="-72" charset="-128"/>
              </a:rPr>
              <a:pPr fontAlgn="base">
                <a:spcAft>
                  <a:spcPct val="0"/>
                </a:spcAft>
              </a:pPr>
              <a:t>24</a:t>
            </a:fld>
            <a:endParaRPr lang="en-US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" name="Picture 3" descr="Vogel_string 3 in 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738563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#15a_Kai string09-0013-1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436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#15b_Tug string &amp; coldM09-0013-24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436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#17_DSCN34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043238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The 3.9 cavity module -What is it </a:t>
            </a:r>
            <a:r>
              <a:rPr lang="en-US" dirty="0" smtClean="0"/>
              <a:t>–What does </a:t>
            </a:r>
            <a:r>
              <a:rPr lang="en-US" dirty="0"/>
              <a:t>it do</a:t>
            </a:r>
            <a:r>
              <a:rPr lang="en-US" dirty="0" smtClean="0"/>
              <a:t>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371600"/>
            <a:ext cx="7162800" cy="2993504"/>
          </a:xfrm>
        </p:spPr>
        <p:txBody>
          <a:bodyPr/>
          <a:lstStyle/>
          <a:p>
            <a:r>
              <a:rPr lang="en-US" sz="1400" dirty="0"/>
              <a:t>The 3.9 GHz module, ACC39, is installed in the DESY FLASH injector just after the 1.3GHz ACC1 (first) </a:t>
            </a:r>
            <a:r>
              <a:rPr lang="en-US" sz="1400" dirty="0" err="1"/>
              <a:t>cryo</a:t>
            </a:r>
            <a:r>
              <a:rPr lang="en-US" sz="1400" dirty="0"/>
              <a:t> module.</a:t>
            </a:r>
          </a:p>
          <a:p>
            <a:r>
              <a:rPr lang="en-US" sz="1400" dirty="0"/>
              <a:t>It is used in </a:t>
            </a:r>
            <a:r>
              <a:rPr lang="en-US" sz="1400" dirty="0" err="1"/>
              <a:t>conjuction</a:t>
            </a:r>
            <a:r>
              <a:rPr lang="en-US" sz="1400" dirty="0"/>
              <a:t> with this module in order linearize the  bunch energy vs. time over the bunch length.</a:t>
            </a:r>
          </a:p>
          <a:p>
            <a:r>
              <a:rPr lang="en-US" sz="1400" dirty="0"/>
              <a:t>This in turn makes </a:t>
            </a:r>
            <a:r>
              <a:rPr lang="ja-JP" altLang="en-US" sz="1400" dirty="0"/>
              <a:t>“</a:t>
            </a:r>
            <a:r>
              <a:rPr lang="en-US" sz="1400" dirty="0"/>
              <a:t>bunch compression</a:t>
            </a:r>
            <a:r>
              <a:rPr lang="ja-JP" altLang="en-US" sz="1400" dirty="0"/>
              <a:t>”</a:t>
            </a:r>
            <a:r>
              <a:rPr lang="en-US" sz="1400" dirty="0"/>
              <a:t> to very short bunches with high peak currents more efficient, </a:t>
            </a:r>
            <a:r>
              <a:rPr lang="en-US" sz="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</a:t>
            </a:r>
            <a:r>
              <a:rPr lang="en-US" sz="1400" dirty="0"/>
              <a:t> a more controlled longer bunch charge distribution.</a:t>
            </a:r>
          </a:p>
          <a:p>
            <a:r>
              <a:rPr lang="en-US" sz="1400" dirty="0"/>
              <a:t>The SASE FEL operation is more efficient and stable making seeded operation (</a:t>
            </a:r>
            <a:r>
              <a:rPr lang="en-US" sz="1400" dirty="0" err="1"/>
              <a:t>sFlash</a:t>
            </a:r>
            <a:r>
              <a:rPr lang="en-US" sz="1400" dirty="0"/>
              <a:t>) possible.</a:t>
            </a:r>
          </a:p>
          <a:p>
            <a:r>
              <a:rPr lang="en-US" sz="1400" dirty="0"/>
              <a:t>This is an important proof of principle not only for FLASH and XFEL but also for accelerator-photon physics, and a learning experience.</a:t>
            </a:r>
          </a:p>
          <a:p>
            <a:r>
              <a:rPr lang="en-US" sz="1400" dirty="0"/>
              <a:t>The control of the phase and amplitude of the 1.3-3.9 module pair will be difficult and very important.</a:t>
            </a:r>
            <a:endParaRPr lang="en-US" sz="1600" dirty="0"/>
          </a:p>
        </p:txBody>
      </p:sp>
      <p:sp>
        <p:nvSpPr>
          <p:cNvPr id="41988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1989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6B6E35CF-3C05-4716-90E1-3865EEECE8A1}" type="slidenum">
              <a:rPr lang="en-US" sz="1200">
                <a:solidFill>
                  <a:srgbClr val="FFFFFF"/>
                </a:solidFill>
              </a:rPr>
              <a:pPr/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Picture 4" descr="Flash layout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66294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Bunch Compression with 3.9 GHz Module</a:t>
            </a:r>
            <a:endParaRPr lang="en-US" dirty="0" smtClean="0"/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2"/>
          <a:stretch>
            <a:fillRect/>
          </a:stretch>
        </p:blipFill>
        <p:spPr bwMode="auto">
          <a:xfrm>
            <a:off x="179512" y="1412776"/>
            <a:ext cx="56975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9" descr="Piot compression cur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6924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ohlus etal compression BeamDyn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3208338"/>
            <a:ext cx="1471612" cy="31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8300" y="1066800"/>
            <a:ext cx="2138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After acceleration w/o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06750" y="1066800"/>
            <a:ext cx="219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After compression w/o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93925" y="6008688"/>
            <a:ext cx="1833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With 3rd harmonic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43400" y="6019800"/>
            <a:ext cx="1122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From P </a:t>
            </a:r>
            <a:r>
              <a:rPr lang="en-US" sz="1400" dirty="0" err="1"/>
              <a:t>Piot</a:t>
            </a:r>
            <a:endParaRPr lang="en-US" sz="14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12160" y="3501008"/>
            <a:ext cx="12350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Short bunch</a:t>
            </a:r>
          </a:p>
          <a:p>
            <a:endParaRPr lang="en-US" sz="1600" dirty="0"/>
          </a:p>
          <a:p>
            <a:r>
              <a:rPr lang="en-US" sz="1600" dirty="0"/>
              <a:t>Flat bunch ~250 </a:t>
            </a:r>
            <a:r>
              <a:rPr lang="en-US" sz="1600" dirty="0" err="1"/>
              <a:t>fs</a:t>
            </a:r>
            <a:r>
              <a:rPr lang="en-US" sz="1600" dirty="0"/>
              <a:t> </a:t>
            </a:r>
            <a:r>
              <a:rPr lang="en-US" sz="1600" dirty="0">
                <a:latin typeface="Symbol" charset="0"/>
                <a:sym typeface="Symbol" charset="0"/>
              </a:rPr>
              <a:t></a:t>
            </a:r>
            <a:endParaRPr lang="en-US" sz="16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012160" y="5877272"/>
            <a:ext cx="1539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From M </a:t>
            </a:r>
            <a:r>
              <a:rPr lang="en-US" sz="1400" dirty="0" err="1"/>
              <a:t>Dohlus</a:t>
            </a:r>
            <a:r>
              <a:rPr lang="en-US" sz="1400" dirty="0"/>
              <a:t> et al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660232" y="2924944"/>
            <a:ext cx="76200" cy="381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7164288" y="4653136"/>
            <a:ext cx="457200" cy="457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#1_3rdHar#1RockyDCFC0032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1" b="18937"/>
          <a:stretch/>
        </p:blipFill>
        <p:spPr bwMode="auto">
          <a:xfrm>
            <a:off x="5580112" y="2069567"/>
            <a:ext cx="2808312" cy="11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Cavity Design, Fabrication, Preparation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547664" y="1340768"/>
            <a:ext cx="7071320" cy="4464496"/>
          </a:xfrm>
        </p:spPr>
        <p:txBody>
          <a:bodyPr/>
          <a:lstStyle/>
          <a:p>
            <a:r>
              <a:rPr lang="en-US" sz="1800" dirty="0" smtClean="0"/>
              <a:t>ACC39 is a 4-cavity </a:t>
            </a:r>
            <a:r>
              <a:rPr lang="en-US" sz="1800" dirty="0" err="1" smtClean="0"/>
              <a:t>cryomodule</a:t>
            </a:r>
            <a:endParaRPr lang="en-US" sz="1800" dirty="0"/>
          </a:p>
          <a:p>
            <a:r>
              <a:rPr lang="en-US" sz="1800" dirty="0" smtClean="0"/>
              <a:t>Basic design was a 1/3 size modified version of a TTF style 1.3 GHz cavity.</a:t>
            </a:r>
          </a:p>
          <a:p>
            <a:r>
              <a:rPr lang="en-US" sz="1800" dirty="0" smtClean="0"/>
              <a:t>8 cavities initially fabricated</a:t>
            </a:r>
          </a:p>
          <a:p>
            <a:pPr lvl="1"/>
            <a:r>
              <a:rPr lang="en-US" sz="1600" dirty="0" smtClean="0"/>
              <a:t>2 prototypes</a:t>
            </a:r>
          </a:p>
          <a:p>
            <a:pPr lvl="1"/>
            <a:r>
              <a:rPr lang="en-US" sz="1600" dirty="0" smtClean="0"/>
              <a:t>6 ‘production’</a:t>
            </a:r>
          </a:p>
          <a:p>
            <a:r>
              <a:rPr lang="en-US" sz="1800" dirty="0" smtClean="0"/>
              <a:t>Fabrication a collaborative exercise with </a:t>
            </a:r>
            <a:r>
              <a:rPr lang="en-US" sz="1800" dirty="0" err="1" smtClean="0"/>
              <a:t>JLab</a:t>
            </a:r>
            <a:r>
              <a:rPr lang="en-US" sz="1800" dirty="0" smtClean="0"/>
              <a:t> &amp; DESY.</a:t>
            </a:r>
          </a:p>
          <a:p>
            <a:r>
              <a:rPr lang="en-US" sz="1800" dirty="0" smtClean="0"/>
              <a:t>E-beam welding done…</a:t>
            </a:r>
          </a:p>
          <a:p>
            <a:pPr lvl="1"/>
            <a:r>
              <a:rPr lang="en-US" sz="1600" dirty="0" smtClean="0"/>
              <a:t>locally at </a:t>
            </a:r>
            <a:r>
              <a:rPr lang="en-US" sz="1600" dirty="0" err="1" smtClean="0"/>
              <a:t>Sciaky</a:t>
            </a:r>
            <a:r>
              <a:rPr lang="en-US" sz="1600" dirty="0" smtClean="0"/>
              <a:t> (Cavities 1-2, 7-8 plus Helium vessels)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t </a:t>
            </a:r>
            <a:r>
              <a:rPr lang="en-US" sz="1600" dirty="0" err="1" smtClean="0"/>
              <a:t>JLab</a:t>
            </a:r>
            <a:r>
              <a:rPr lang="en-US" sz="1600" dirty="0" smtClean="0"/>
              <a:t> (Cavities 3-6, repair on 2, 6).</a:t>
            </a:r>
          </a:p>
          <a:p>
            <a:r>
              <a:rPr lang="en-US" sz="1800" dirty="0" smtClean="0"/>
              <a:t>Cavity prep – including ultrasonic cleaning, BCP, 800° C bake, HPR, </a:t>
            </a:r>
            <a:r>
              <a:rPr lang="en-US" sz="1800" dirty="0"/>
              <a:t>d</a:t>
            </a:r>
            <a:r>
              <a:rPr lang="en-US" sz="1800" dirty="0" smtClean="0"/>
              <a:t>ressing into Helium vessel, etc. all carried out at Fermilab or overseen by FNAL staff </a:t>
            </a:r>
          </a:p>
          <a:p>
            <a:pPr lvl="1"/>
            <a:r>
              <a:rPr lang="en-US" sz="1600" dirty="0" smtClean="0"/>
              <a:t>BCP carried out at </a:t>
            </a:r>
            <a:r>
              <a:rPr lang="en-US" sz="1800" dirty="0" smtClean="0"/>
              <a:t>Argonne by Fermilab staff</a:t>
            </a: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Vertical Testing/Results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371600"/>
            <a:ext cx="7162800" cy="3785592"/>
          </a:xfrm>
        </p:spPr>
        <p:txBody>
          <a:bodyPr/>
          <a:lstStyle/>
          <a:p>
            <a:r>
              <a:rPr lang="en-US" dirty="0" smtClean="0"/>
              <a:t>All Cavities went through at least 4 vertical tests (at A0 – </a:t>
            </a:r>
            <a:r>
              <a:rPr lang="en-US" dirty="0" err="1" smtClean="0"/>
              <a:t>Photoinjector</a:t>
            </a:r>
            <a:r>
              <a:rPr lang="en-US" dirty="0" smtClean="0"/>
              <a:t> and SRF R&amp;D facility), including</a:t>
            </a:r>
          </a:p>
          <a:p>
            <a:pPr lvl="1"/>
            <a:r>
              <a:rPr lang="en-US" dirty="0" smtClean="0"/>
              <a:t>Bare cavity</a:t>
            </a:r>
          </a:p>
          <a:p>
            <a:pPr lvl="1"/>
            <a:r>
              <a:rPr lang="en-US" dirty="0" smtClean="0"/>
              <a:t>With HOM coupler </a:t>
            </a:r>
            <a:r>
              <a:rPr lang="en-US" dirty="0" err="1" smtClean="0"/>
              <a:t>feedthroughs</a:t>
            </a:r>
            <a:r>
              <a:rPr lang="en-US" dirty="0" smtClean="0"/>
              <a:t> attached (sealed and ready for dressing)</a:t>
            </a:r>
          </a:p>
          <a:p>
            <a:pPr lvl="1"/>
            <a:r>
              <a:rPr lang="en-US" dirty="0" smtClean="0"/>
              <a:t>Some after dressing</a:t>
            </a:r>
          </a:p>
          <a:p>
            <a:pPr lvl="1"/>
            <a:r>
              <a:rPr lang="en-US" dirty="0" smtClean="0"/>
              <a:t>Some up to 16 times – R&amp;D/troubleshooting HOM’s</a:t>
            </a:r>
          </a:p>
          <a:p>
            <a:pPr lvl="1"/>
            <a:r>
              <a:rPr lang="en-US" dirty="0" smtClean="0"/>
              <a:t>Production cavities average = 6 tests</a:t>
            </a:r>
          </a:p>
          <a:p>
            <a:pPr lvl="1"/>
            <a:r>
              <a:rPr lang="en-US" dirty="0" smtClean="0"/>
              <a:t>More than 70 tests in total carried out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Picture 8" descr="vert test assemb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0" t="-2552" r="16956" b="2552"/>
          <a:stretch/>
        </p:blipFill>
        <p:spPr bwMode="auto">
          <a:xfrm>
            <a:off x="827584" y="2204864"/>
            <a:ext cx="1157764" cy="36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275856" y="2204864"/>
            <a:ext cx="5399220" cy="3910612"/>
            <a:chOff x="3275856" y="2204864"/>
            <a:chExt cx="5399220" cy="3910612"/>
          </a:xfrm>
        </p:grpSpPr>
        <p:pic>
          <p:nvPicPr>
            <p:cNvPr id="2" name="Picture 1" descr="3.9GHz vert test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204864"/>
              <a:ext cx="5399220" cy="3910612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5580112" y="2924944"/>
              <a:ext cx="0" cy="2808312"/>
            </a:xfrm>
            <a:prstGeom prst="line">
              <a:avLst/>
            </a:prstGeom>
            <a:noFill/>
            <a:ln w="19050" cap="flat" cmpd="sng" algn="ctr">
              <a:solidFill>
                <a:srgbClr val="008000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5004048" y="4365104"/>
              <a:ext cx="5838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8000"/>
                  </a:solidFill>
                </a:rPr>
                <a:t>Design</a:t>
              </a:r>
              <a:endParaRPr lang="en-US" sz="1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8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Horizontal Testing/Results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371600"/>
            <a:ext cx="7162800" cy="1121296"/>
          </a:xfrm>
        </p:spPr>
        <p:txBody>
          <a:bodyPr/>
          <a:lstStyle/>
          <a:p>
            <a:r>
              <a:rPr lang="en-US" sz="2000" dirty="0" smtClean="0"/>
              <a:t>ACC39 cavities all tested at Horizontal Test Stand (HTS)</a:t>
            </a:r>
          </a:p>
          <a:p>
            <a:pPr lvl="1"/>
            <a:r>
              <a:rPr lang="en-US" sz="1800" dirty="0" smtClean="0"/>
              <a:t>HTS commissioning largely carried out with 3.9 GHz cavities (#5)</a:t>
            </a: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37239" y="2780928"/>
            <a:ext cx="1300356" cy="690265"/>
            <a:chOff x="45844" y="2819400"/>
            <a:chExt cx="1300356" cy="690265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457200" y="2819400"/>
              <a:ext cx="152400" cy="152400"/>
              <a:chOff x="288" y="1440"/>
              <a:chExt cx="96" cy="96"/>
            </a:xfrm>
          </p:grpSpPr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288" y="1440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utoShape 23"/>
              <p:cNvSpPr>
                <a:spLocks noChangeArrowheads="1"/>
              </p:cNvSpPr>
              <p:nvPr/>
            </p:nvSpPr>
            <p:spPr bwMode="auto">
              <a:xfrm>
                <a:off x="288" y="1440"/>
                <a:ext cx="96" cy="96"/>
              </a:xfrm>
              <a:prstGeom prst="star5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45844" y="3048000"/>
              <a:ext cx="13003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200" dirty="0"/>
                <a:t>Design Gradient</a:t>
              </a:r>
            </a:p>
            <a:p>
              <a:pPr algn="r"/>
              <a:r>
                <a:rPr lang="en-US" sz="1200" dirty="0"/>
                <a:t>14MV/m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07904" y="2564904"/>
            <a:ext cx="2016224" cy="1872208"/>
            <a:chOff x="1219200" y="1122363"/>
            <a:chExt cx="3352800" cy="2538412"/>
          </a:xfrm>
        </p:grpSpPr>
        <p:pic>
          <p:nvPicPr>
            <p:cNvPr id="14" name="Picture 13" descr="c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122363"/>
              <a:ext cx="3352800" cy="2538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676401" y="2819400"/>
              <a:ext cx="2646642" cy="424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CC0000"/>
                  </a:solidFill>
                </a:rPr>
                <a:t>F3A3 22.5 MV/m</a:t>
              </a: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2819400" y="2362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6176" y="2564904"/>
            <a:ext cx="2160240" cy="1872208"/>
            <a:chOff x="5486400" y="1146175"/>
            <a:chExt cx="3333750" cy="2511425"/>
          </a:xfrm>
        </p:grpSpPr>
        <p:pic>
          <p:nvPicPr>
            <p:cNvPr id="18" name="Picture 12" descr="c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146175"/>
              <a:ext cx="3333750" cy="251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5943600" y="2819400"/>
              <a:ext cx="2085696" cy="383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C0000"/>
                  </a:solidFill>
                </a:rPr>
                <a:t>F3A5 22.5 MV/m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>
              <a:off x="7086600" y="2362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51920" y="4581128"/>
            <a:ext cx="1876400" cy="1771030"/>
            <a:chOff x="1143000" y="3652838"/>
            <a:chExt cx="3505200" cy="2627312"/>
          </a:xfrm>
        </p:grpSpPr>
        <p:pic>
          <p:nvPicPr>
            <p:cNvPr id="22" name="Picture 11" descr="c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652838"/>
              <a:ext cx="3505200" cy="2627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600200" y="5486401"/>
              <a:ext cx="2861311" cy="456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C0000"/>
                  </a:solidFill>
                </a:rPr>
                <a:t>F3A7 26.3 MV/m</a:t>
              </a: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2819400" y="4953000"/>
              <a:ext cx="228600" cy="22860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8144" y="4509120"/>
            <a:ext cx="2664296" cy="1800200"/>
            <a:chOff x="5410200" y="3733800"/>
            <a:chExt cx="3524250" cy="2597150"/>
          </a:xfrm>
        </p:grpSpPr>
        <p:pic>
          <p:nvPicPr>
            <p:cNvPr id="26" name="Picture 10" descr="c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733800"/>
              <a:ext cx="3524250" cy="259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5867400" y="5562601"/>
              <a:ext cx="2181862" cy="476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CC0000"/>
                  </a:solidFill>
                </a:rPr>
                <a:t>F3A8 24 MV/m</a:t>
              </a: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7086600" y="5029200"/>
              <a:ext cx="228600" cy="22860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" name="Picture 5" descr="#12_dressedMDB_DSCN27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043237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CumulativeTest</a:t>
            </a:r>
            <a:r>
              <a:rPr lang="en-US" dirty="0" smtClean="0"/>
              <a:t> Results</a:t>
            </a: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4" name="Picture 3" descr="ACC39 performance summ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92488" cy="351729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4860032" y="1371600"/>
            <a:ext cx="3902968" cy="4721696"/>
          </a:xfrm>
        </p:spPr>
        <p:txBody>
          <a:bodyPr/>
          <a:lstStyle/>
          <a:p>
            <a:r>
              <a:rPr lang="en-US" dirty="0" smtClean="0"/>
              <a:t>Entire </a:t>
            </a:r>
            <a:r>
              <a:rPr lang="en-US" dirty="0" err="1" smtClean="0"/>
              <a:t>cryomodule</a:t>
            </a:r>
            <a:r>
              <a:rPr lang="en-US" dirty="0" smtClean="0"/>
              <a:t> was first tested at DESY in their </a:t>
            </a:r>
            <a:r>
              <a:rPr lang="en-US" dirty="0" err="1" smtClean="0"/>
              <a:t>CryoModule</a:t>
            </a:r>
            <a:r>
              <a:rPr lang="en-US" dirty="0" smtClean="0"/>
              <a:t> Test Bench (CMTB) prior to installation in FLASH</a:t>
            </a:r>
            <a:endParaRPr lang="en-US" dirty="0"/>
          </a:p>
          <a:p>
            <a:pPr lvl="1"/>
            <a:r>
              <a:rPr lang="en-US" dirty="0" smtClean="0"/>
              <a:t>Successful assembly</a:t>
            </a:r>
          </a:p>
          <a:p>
            <a:pPr lvl="1"/>
            <a:r>
              <a:rPr lang="en-US" dirty="0" smtClean="0"/>
              <a:t>Successful transatlantic shipment</a:t>
            </a:r>
          </a:p>
          <a:p>
            <a:pPr lvl="1"/>
            <a:r>
              <a:rPr lang="en-US" dirty="0" smtClean="0"/>
              <a:t>Some rework at DESY</a:t>
            </a:r>
          </a:p>
        </p:txBody>
      </p:sp>
    </p:spTree>
    <p:extLst>
      <p:ext uri="{BB962C8B-B14F-4D97-AF65-F5344CB8AC3E}">
        <p14:creationId xmlns:p14="http://schemas.microsoft.com/office/powerpoint/2010/main" val="31053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ACC39 Performance</a:t>
            </a: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2438400" y="6324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FFFF"/>
                </a:solidFill>
              </a:rPr>
              <a:t>Harms, FNAL-LBNL Meeting  March 15-16, 2012 - 3.9 GHz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2" name="Picture 11" descr="IMG00142-20100414-17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40968"/>
            <a:ext cx="3912434" cy="293432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371600"/>
            <a:ext cx="6932240" cy="1697360"/>
          </a:xfrm>
        </p:spPr>
        <p:txBody>
          <a:bodyPr/>
          <a:lstStyle/>
          <a:p>
            <a:r>
              <a:rPr lang="en-US" dirty="0" smtClean="0"/>
              <a:t>ACC39 routinely operates at 18.9 to 19.7 MV/m</a:t>
            </a:r>
          </a:p>
          <a:p>
            <a:r>
              <a:rPr lang="en-US" dirty="0" smtClean="0"/>
              <a:t>Capable to operate at 22 MV/m</a:t>
            </a:r>
          </a:p>
          <a:p>
            <a:pPr lvl="1"/>
            <a:r>
              <a:rPr lang="en-US" sz="1800" dirty="0" smtClean="0"/>
              <a:t>Limitation set  by thermal interlocks – concern about compromising HOM’s on Cavities 3 &amp; 5  (trimmed 2-post style)</a:t>
            </a:r>
          </a:p>
        </p:txBody>
      </p:sp>
      <p:pic>
        <p:nvPicPr>
          <p:cNvPr id="10" name="Picture 9" descr="ACC39 operation param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98648"/>
            <a:ext cx="5231775" cy="23676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5580112" y="4509120"/>
            <a:ext cx="576064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1390</Words>
  <Application>Microsoft Office PowerPoint</Application>
  <PresentationFormat>On-screen Show (4:3)</PresentationFormat>
  <Paragraphs>215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1_Factory</vt:lpstr>
      <vt:lpstr>Document</vt:lpstr>
      <vt:lpstr> 3.9 GHz Cryomodule for FLASH  Elvin Harms (FNAL) FNAL-LBNL joint meeting on SRF Cavities and Cryomodules 15 March, 2012</vt:lpstr>
      <vt:lpstr>Introduction/Topics to Discuss</vt:lpstr>
      <vt:lpstr>The 3.9 cavity module -What is it –What does it do?</vt:lpstr>
      <vt:lpstr>Bunch Compression with 3.9 GHz Module</vt:lpstr>
      <vt:lpstr>Cavity Design, Fabrication, Preparation</vt:lpstr>
      <vt:lpstr>Vertical Testing/Results</vt:lpstr>
      <vt:lpstr>Horizontal Testing/Results</vt:lpstr>
      <vt:lpstr>CumulativeTest Results</vt:lpstr>
      <vt:lpstr>ACC39 Performance</vt:lpstr>
      <vt:lpstr>ACC39 Performance</vt:lpstr>
      <vt:lpstr>Operation in FLASH</vt:lpstr>
      <vt:lpstr>Spare Cavities</vt:lpstr>
      <vt:lpstr>Lessons Learned (and applied)</vt:lpstr>
      <vt:lpstr>Why Do It &amp; What Has It Done for Fermilab?</vt:lpstr>
      <vt:lpstr>How?</vt:lpstr>
      <vt:lpstr>Summary</vt:lpstr>
      <vt:lpstr>PowerPoint Presentation</vt:lpstr>
      <vt:lpstr>Back-up Slides</vt:lpstr>
      <vt:lpstr>Parameters</vt:lpstr>
      <vt:lpstr>Old and New HOM 3.9 antennae</vt:lpstr>
      <vt:lpstr>Summary of Last Vertical Tests - Design 14MV/m (with and w/o HOM antennae)</vt:lpstr>
      <vt:lpstr>Bare Cavity Processing &amp; Test</vt:lpstr>
      <vt:lpstr>Helium vessel welding, Dressed Cavity to HTS</vt:lpstr>
      <vt:lpstr>Cavity String to Cold Mass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ginsburg</dc:creator>
  <cp:lastModifiedBy>ginsburg</cp:lastModifiedBy>
  <cp:revision>107</cp:revision>
  <dcterms:created xsi:type="dcterms:W3CDTF">2011-10-31T15:46:33Z</dcterms:created>
  <dcterms:modified xsi:type="dcterms:W3CDTF">2012-03-15T11:20:37Z</dcterms:modified>
</cp:coreProperties>
</file>