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4"/>
  </p:notesMasterIdLst>
  <p:sldIdLst>
    <p:sldId id="284" r:id="rId2"/>
    <p:sldId id="292" r:id="rId3"/>
    <p:sldId id="293" r:id="rId4"/>
    <p:sldId id="294" r:id="rId5"/>
    <p:sldId id="297" r:id="rId6"/>
    <p:sldId id="299" r:id="rId7"/>
    <p:sldId id="300" r:id="rId8"/>
    <p:sldId id="301" r:id="rId9"/>
    <p:sldId id="302" r:id="rId10"/>
    <p:sldId id="304" r:id="rId11"/>
    <p:sldId id="309" r:id="rId12"/>
    <p:sldId id="313" r:id="rId13"/>
    <p:sldId id="314" r:id="rId14"/>
    <p:sldId id="315" r:id="rId15"/>
    <p:sldId id="316" r:id="rId16"/>
    <p:sldId id="317" r:id="rId17"/>
    <p:sldId id="318" r:id="rId18"/>
    <p:sldId id="319" r:id="rId19"/>
    <p:sldId id="323" r:id="rId20"/>
    <p:sldId id="330" r:id="rId21"/>
    <p:sldId id="331" r:id="rId22"/>
    <p:sldId id="33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42" autoAdjust="0"/>
  </p:normalViewPr>
  <p:slideViewPr>
    <p:cSldViewPr>
      <p:cViewPr varScale="1">
        <p:scale>
          <a:sx n="97" d="100"/>
          <a:sy n="97" d="100"/>
        </p:scale>
        <p:origin x="-10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2D42E-429B-43E0-9F17-97C2ECB93A08}" type="datetimeFigureOut">
              <a:rPr lang="en-US" smtClean="0"/>
              <a:t>3/14/2012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40E72-CA18-4BED-BCF5-587D78DE4B7A}" type="slidenum">
              <a:rPr lang="en-US" smtClean="0"/>
              <a:t>‹#›</a:t>
            </a:fld>
            <a:endParaRPr lang="en-US" dirty="0"/>
          </a:p>
        </p:txBody>
      </p:sp>
    </p:spTree>
    <p:extLst>
      <p:ext uri="{BB962C8B-B14F-4D97-AF65-F5344CB8AC3E}">
        <p14:creationId xmlns:p14="http://schemas.microsoft.com/office/powerpoint/2010/main" val="150453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840E72-CA18-4BED-BCF5-587D78DE4B7A}" type="slidenum">
              <a:rPr lang="en-US" smtClean="0"/>
              <a:t>11</a:t>
            </a:fld>
            <a:endParaRPr lang="en-US" dirty="0"/>
          </a:p>
        </p:txBody>
      </p:sp>
    </p:spTree>
    <p:extLst>
      <p:ext uri="{BB962C8B-B14F-4D97-AF65-F5344CB8AC3E}">
        <p14:creationId xmlns:p14="http://schemas.microsoft.com/office/powerpoint/2010/main" val="3715322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3"/>
          <p:cNvSpPr txBox="1">
            <a:spLocks noChangeArrowheads="1"/>
          </p:cNvSpPr>
          <p:nvPr userDrawn="1"/>
        </p:nvSpPr>
        <p:spPr bwMode="auto">
          <a:xfrm>
            <a:off x="3505200" y="30480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fontAlgn="base" hangingPunct="1">
              <a:spcBef>
                <a:spcPct val="0"/>
              </a:spcBef>
              <a:spcAft>
                <a:spcPct val="0"/>
              </a:spcAft>
              <a:defRPr/>
            </a:pPr>
            <a:endParaRPr lang="en-US" dirty="0" smtClean="0">
              <a:solidFill>
                <a:srgbClr val="EAEAEA"/>
              </a:solidFill>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000"/>
            </a:lvl1pPr>
          </a:lstStyle>
          <a:p>
            <a:r>
              <a:rPr lang="en-US"/>
              <a:t>Click to edit Master title style</a:t>
            </a:r>
          </a:p>
        </p:txBody>
      </p:sp>
    </p:spTree>
    <p:extLst>
      <p:ext uri="{BB962C8B-B14F-4D97-AF65-F5344CB8AC3E}">
        <p14:creationId xmlns:p14="http://schemas.microsoft.com/office/powerpoint/2010/main" val="140670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dirty="0" smtClean="0"/>
              <a:t>Arkan, FNAL-LBNL Meeting  March 15-16, 2012</a:t>
            </a:r>
            <a:endParaRPr lang="en-US" dirty="0"/>
          </a:p>
        </p:txBody>
      </p:sp>
      <p:sp>
        <p:nvSpPr>
          <p:cNvPr id="5" name="Rectangle 17"/>
          <p:cNvSpPr>
            <a:spLocks noGrp="1" noChangeArrowheads="1"/>
          </p:cNvSpPr>
          <p:nvPr>
            <p:ph type="sldNum" sz="quarter" idx="11"/>
          </p:nvPr>
        </p:nvSpPr>
        <p:spPr>
          <a:ln/>
        </p:spPr>
        <p:txBody>
          <a:bodyPr/>
          <a:lstStyle>
            <a:lvl1pPr>
              <a:defRPr/>
            </a:lvl1pPr>
          </a:lstStyle>
          <a:p>
            <a:pPr>
              <a:defRPr/>
            </a:pPr>
            <a:fld id="{6803DF2F-A16B-4B61-9866-0A66E70517DB}" type="slidenum">
              <a:rPr lang="en-US"/>
              <a:pPr>
                <a:defRPr/>
              </a:pPr>
              <a:t>‹#›</a:t>
            </a:fld>
            <a:endParaRPr lang="en-US" dirty="0"/>
          </a:p>
        </p:txBody>
      </p:sp>
    </p:spTree>
    <p:extLst>
      <p:ext uri="{BB962C8B-B14F-4D97-AF65-F5344CB8AC3E}">
        <p14:creationId xmlns:p14="http://schemas.microsoft.com/office/powerpoint/2010/main" val="49548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dirty="0" smtClean="0"/>
              <a:t>Arkan, FNAL-LBNL Meeting  March 15-16, 2012</a:t>
            </a:r>
            <a:endParaRPr lang="en-US" dirty="0"/>
          </a:p>
        </p:txBody>
      </p:sp>
      <p:sp>
        <p:nvSpPr>
          <p:cNvPr id="5" name="Rectangle 17"/>
          <p:cNvSpPr>
            <a:spLocks noGrp="1" noChangeArrowheads="1"/>
          </p:cNvSpPr>
          <p:nvPr>
            <p:ph type="sldNum" sz="quarter" idx="11"/>
          </p:nvPr>
        </p:nvSpPr>
        <p:spPr>
          <a:ln/>
        </p:spPr>
        <p:txBody>
          <a:bodyPr/>
          <a:lstStyle>
            <a:lvl1pPr>
              <a:defRPr/>
            </a:lvl1pPr>
          </a:lstStyle>
          <a:p>
            <a:pPr>
              <a:defRPr/>
            </a:pPr>
            <a:fld id="{93B31404-2935-4D8C-B8E2-B916A94AF711}" type="slidenum">
              <a:rPr lang="en-US"/>
              <a:pPr>
                <a:defRPr/>
              </a:pPr>
              <a:t>‹#›</a:t>
            </a:fld>
            <a:endParaRPr lang="en-US" dirty="0"/>
          </a:p>
        </p:txBody>
      </p:sp>
    </p:spTree>
    <p:extLst>
      <p:ext uri="{BB962C8B-B14F-4D97-AF65-F5344CB8AC3E}">
        <p14:creationId xmlns:p14="http://schemas.microsoft.com/office/powerpoint/2010/main" val="141575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p:txBody>
          <a:bodyPr/>
          <a:lstStyle>
            <a:lvl1pPr>
              <a:defRPr dirty="0"/>
            </a:lvl1pPr>
          </a:lstStyle>
          <a:p>
            <a:pPr>
              <a:defRPr/>
            </a:pPr>
            <a:r>
              <a:rPr lang="en-US" dirty="0" smtClean="0"/>
              <a:t>Arkan, FNAL-LBNL Meeting  March 15-16, 2012</a:t>
            </a:r>
            <a:endParaRPr lang="en-US" dirty="0"/>
          </a:p>
        </p:txBody>
      </p:sp>
      <p:sp>
        <p:nvSpPr>
          <p:cNvPr id="5" name="Rectangle 17"/>
          <p:cNvSpPr>
            <a:spLocks noGrp="1" noChangeArrowheads="1"/>
          </p:cNvSpPr>
          <p:nvPr>
            <p:ph type="sldNum" sz="quarter" idx="11"/>
          </p:nvPr>
        </p:nvSpPr>
        <p:spPr/>
        <p:txBody>
          <a:bodyPr/>
          <a:lstStyle>
            <a:lvl1pPr>
              <a:defRPr/>
            </a:lvl1pPr>
          </a:lstStyle>
          <a:p>
            <a:pPr>
              <a:defRPr/>
            </a:pPr>
            <a:fld id="{B9ACAB7A-6485-416B-BDF2-2E74FE9F0025}" type="slidenum">
              <a:rPr lang="en-US"/>
              <a:pPr>
                <a:defRPr/>
              </a:pPr>
              <a:t>‹#›</a:t>
            </a:fld>
            <a:endParaRPr lang="en-US" dirty="0"/>
          </a:p>
        </p:txBody>
      </p:sp>
    </p:spTree>
    <p:extLst>
      <p:ext uri="{BB962C8B-B14F-4D97-AF65-F5344CB8AC3E}">
        <p14:creationId xmlns:p14="http://schemas.microsoft.com/office/powerpoint/2010/main" val="312862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dirty="0" smtClean="0"/>
              <a:t>Arkan, FNAL-LBNL Meeting  March 15-16, 2012</a:t>
            </a:r>
            <a:endParaRPr lang="en-US" dirty="0"/>
          </a:p>
        </p:txBody>
      </p:sp>
      <p:sp>
        <p:nvSpPr>
          <p:cNvPr id="5" name="Rectangle 17"/>
          <p:cNvSpPr>
            <a:spLocks noGrp="1" noChangeArrowheads="1"/>
          </p:cNvSpPr>
          <p:nvPr>
            <p:ph type="sldNum" sz="quarter" idx="11"/>
          </p:nvPr>
        </p:nvSpPr>
        <p:spPr>
          <a:ln/>
        </p:spPr>
        <p:txBody>
          <a:bodyPr/>
          <a:lstStyle>
            <a:lvl1pPr>
              <a:defRPr/>
            </a:lvl1pPr>
          </a:lstStyle>
          <a:p>
            <a:pPr>
              <a:defRPr/>
            </a:pPr>
            <a:fld id="{AC1D0773-5091-44C1-9209-E282AF30CABF}" type="slidenum">
              <a:rPr lang="en-US"/>
              <a:pPr>
                <a:defRPr/>
              </a:pPr>
              <a:t>‹#›</a:t>
            </a:fld>
            <a:endParaRPr lang="en-US" dirty="0"/>
          </a:p>
        </p:txBody>
      </p:sp>
    </p:spTree>
    <p:extLst>
      <p:ext uri="{BB962C8B-B14F-4D97-AF65-F5344CB8AC3E}">
        <p14:creationId xmlns:p14="http://schemas.microsoft.com/office/powerpoint/2010/main" val="345615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dirty="0" smtClean="0"/>
              <a:t>Arkan, FNAL-LBNL Meeting  March 15-16, 2012</a:t>
            </a:r>
            <a:endParaRPr lang="en-US" dirty="0"/>
          </a:p>
        </p:txBody>
      </p:sp>
      <p:sp>
        <p:nvSpPr>
          <p:cNvPr id="6" name="Rectangle 17"/>
          <p:cNvSpPr>
            <a:spLocks noGrp="1" noChangeArrowheads="1"/>
          </p:cNvSpPr>
          <p:nvPr>
            <p:ph type="sldNum" sz="quarter" idx="11"/>
          </p:nvPr>
        </p:nvSpPr>
        <p:spPr>
          <a:ln/>
        </p:spPr>
        <p:txBody>
          <a:bodyPr/>
          <a:lstStyle>
            <a:lvl1pPr>
              <a:defRPr/>
            </a:lvl1pPr>
          </a:lstStyle>
          <a:p>
            <a:pPr>
              <a:defRPr/>
            </a:pPr>
            <a:fld id="{F5C9C96A-5FF7-4FC9-9432-FEBA55CAD9F2}" type="slidenum">
              <a:rPr lang="en-US"/>
              <a:pPr>
                <a:defRPr/>
              </a:pPr>
              <a:t>‹#›</a:t>
            </a:fld>
            <a:endParaRPr lang="en-US" dirty="0"/>
          </a:p>
        </p:txBody>
      </p:sp>
    </p:spTree>
    <p:extLst>
      <p:ext uri="{BB962C8B-B14F-4D97-AF65-F5344CB8AC3E}">
        <p14:creationId xmlns:p14="http://schemas.microsoft.com/office/powerpoint/2010/main" val="16813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dirty="0" smtClean="0"/>
              <a:t>Arkan, FNAL-LBNL Meeting  March 15-16, 2012</a:t>
            </a:r>
            <a:endParaRPr lang="en-US" dirty="0"/>
          </a:p>
        </p:txBody>
      </p:sp>
      <p:sp>
        <p:nvSpPr>
          <p:cNvPr id="8" name="Rectangle 17"/>
          <p:cNvSpPr>
            <a:spLocks noGrp="1" noChangeArrowheads="1"/>
          </p:cNvSpPr>
          <p:nvPr>
            <p:ph type="sldNum" sz="quarter" idx="11"/>
          </p:nvPr>
        </p:nvSpPr>
        <p:spPr>
          <a:ln/>
        </p:spPr>
        <p:txBody>
          <a:bodyPr/>
          <a:lstStyle>
            <a:lvl1pPr>
              <a:defRPr/>
            </a:lvl1pPr>
          </a:lstStyle>
          <a:p>
            <a:pPr>
              <a:defRPr/>
            </a:pPr>
            <a:fld id="{91FD0FCC-D3A7-4CE5-BF92-6A1A232D27EC}" type="slidenum">
              <a:rPr lang="en-US"/>
              <a:pPr>
                <a:defRPr/>
              </a:pPr>
              <a:t>‹#›</a:t>
            </a:fld>
            <a:endParaRPr lang="en-US" dirty="0"/>
          </a:p>
        </p:txBody>
      </p:sp>
    </p:spTree>
    <p:extLst>
      <p:ext uri="{BB962C8B-B14F-4D97-AF65-F5344CB8AC3E}">
        <p14:creationId xmlns:p14="http://schemas.microsoft.com/office/powerpoint/2010/main" val="412570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dirty="0" smtClean="0"/>
              <a:t>Arkan, FNAL-LBNL Meeting  March 15-16, 2012</a:t>
            </a:r>
            <a:endParaRPr lang="en-US" dirty="0"/>
          </a:p>
        </p:txBody>
      </p:sp>
      <p:sp>
        <p:nvSpPr>
          <p:cNvPr id="4" name="Rectangle 17"/>
          <p:cNvSpPr>
            <a:spLocks noGrp="1" noChangeArrowheads="1"/>
          </p:cNvSpPr>
          <p:nvPr>
            <p:ph type="sldNum" sz="quarter" idx="11"/>
          </p:nvPr>
        </p:nvSpPr>
        <p:spPr>
          <a:ln/>
        </p:spPr>
        <p:txBody>
          <a:bodyPr/>
          <a:lstStyle>
            <a:lvl1pPr>
              <a:defRPr/>
            </a:lvl1pPr>
          </a:lstStyle>
          <a:p>
            <a:pPr>
              <a:defRPr/>
            </a:pPr>
            <a:fld id="{27C52807-ECB6-4B2F-94F4-F1AE4E13CDDA}" type="slidenum">
              <a:rPr lang="en-US"/>
              <a:pPr>
                <a:defRPr/>
              </a:pPr>
              <a:t>‹#›</a:t>
            </a:fld>
            <a:endParaRPr lang="en-US" dirty="0"/>
          </a:p>
        </p:txBody>
      </p:sp>
    </p:spTree>
    <p:extLst>
      <p:ext uri="{BB962C8B-B14F-4D97-AF65-F5344CB8AC3E}">
        <p14:creationId xmlns:p14="http://schemas.microsoft.com/office/powerpoint/2010/main" val="161518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dirty="0" smtClean="0"/>
              <a:t>Arkan, FNAL-LBNL Meeting  March 15-16, 2012</a:t>
            </a:r>
            <a:endParaRPr lang="en-US" dirty="0"/>
          </a:p>
        </p:txBody>
      </p:sp>
      <p:sp>
        <p:nvSpPr>
          <p:cNvPr id="3" name="Rectangle 17"/>
          <p:cNvSpPr>
            <a:spLocks noGrp="1" noChangeArrowheads="1"/>
          </p:cNvSpPr>
          <p:nvPr>
            <p:ph type="sldNum" sz="quarter" idx="11"/>
          </p:nvPr>
        </p:nvSpPr>
        <p:spPr>
          <a:ln/>
        </p:spPr>
        <p:txBody>
          <a:bodyPr/>
          <a:lstStyle>
            <a:lvl1pPr>
              <a:defRPr/>
            </a:lvl1pPr>
          </a:lstStyle>
          <a:p>
            <a:pPr>
              <a:defRPr/>
            </a:pPr>
            <a:fld id="{E34408EB-FEA7-4093-A56F-38711B888D5F}" type="slidenum">
              <a:rPr lang="en-US"/>
              <a:pPr>
                <a:defRPr/>
              </a:pPr>
              <a:t>‹#›</a:t>
            </a:fld>
            <a:endParaRPr lang="en-US" dirty="0"/>
          </a:p>
        </p:txBody>
      </p:sp>
    </p:spTree>
    <p:extLst>
      <p:ext uri="{BB962C8B-B14F-4D97-AF65-F5344CB8AC3E}">
        <p14:creationId xmlns:p14="http://schemas.microsoft.com/office/powerpoint/2010/main" val="427602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dirty="0" smtClean="0"/>
              <a:t>Arkan, FNAL-LBNL Meeting  March 15-16, 2012</a:t>
            </a:r>
            <a:endParaRPr lang="en-US" dirty="0"/>
          </a:p>
        </p:txBody>
      </p:sp>
      <p:sp>
        <p:nvSpPr>
          <p:cNvPr id="6" name="Rectangle 17"/>
          <p:cNvSpPr>
            <a:spLocks noGrp="1" noChangeArrowheads="1"/>
          </p:cNvSpPr>
          <p:nvPr>
            <p:ph type="sldNum" sz="quarter" idx="11"/>
          </p:nvPr>
        </p:nvSpPr>
        <p:spPr>
          <a:ln/>
        </p:spPr>
        <p:txBody>
          <a:bodyPr/>
          <a:lstStyle>
            <a:lvl1pPr>
              <a:defRPr/>
            </a:lvl1pPr>
          </a:lstStyle>
          <a:p>
            <a:pPr>
              <a:defRPr/>
            </a:pPr>
            <a:fld id="{F0F1366C-42D6-4AE5-AD35-E47AF3EDB3E2}" type="slidenum">
              <a:rPr lang="en-US"/>
              <a:pPr>
                <a:defRPr/>
              </a:pPr>
              <a:t>‹#›</a:t>
            </a:fld>
            <a:endParaRPr lang="en-US" dirty="0"/>
          </a:p>
        </p:txBody>
      </p:sp>
    </p:spTree>
    <p:extLst>
      <p:ext uri="{BB962C8B-B14F-4D97-AF65-F5344CB8AC3E}">
        <p14:creationId xmlns:p14="http://schemas.microsoft.com/office/powerpoint/2010/main" val="342863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dirty="0" smtClean="0"/>
              <a:t>Arkan, FNAL-LBNL Meeting  March 15-16, 2012</a:t>
            </a:r>
            <a:endParaRPr lang="en-US" dirty="0"/>
          </a:p>
        </p:txBody>
      </p:sp>
      <p:sp>
        <p:nvSpPr>
          <p:cNvPr id="6" name="Rectangle 17"/>
          <p:cNvSpPr>
            <a:spLocks noGrp="1" noChangeArrowheads="1"/>
          </p:cNvSpPr>
          <p:nvPr>
            <p:ph type="sldNum" sz="quarter" idx="11"/>
          </p:nvPr>
        </p:nvSpPr>
        <p:spPr>
          <a:ln/>
        </p:spPr>
        <p:txBody>
          <a:bodyPr/>
          <a:lstStyle>
            <a:lvl1pPr>
              <a:defRPr/>
            </a:lvl1pPr>
          </a:lstStyle>
          <a:p>
            <a:pPr>
              <a:defRPr/>
            </a:pPr>
            <a:fld id="{2E921CF5-2F7E-422F-85E7-8727474A91B0}" type="slidenum">
              <a:rPr lang="en-US"/>
              <a:pPr>
                <a:defRPr/>
              </a:pPr>
              <a:t>‹#›</a:t>
            </a:fld>
            <a:endParaRPr lang="en-US" dirty="0"/>
          </a:p>
        </p:txBody>
      </p:sp>
    </p:spTree>
    <p:extLst>
      <p:ext uri="{BB962C8B-B14F-4D97-AF65-F5344CB8AC3E}">
        <p14:creationId xmlns:p14="http://schemas.microsoft.com/office/powerpoint/2010/main" val="399645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26" name="Picture 24" descr="C:\Documents and Settings\kevin.XENOLAND\My Documents\fnalppt\sub-pages\Fermi_Blue_subpage.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592" name="Rectangle 16"/>
          <p:cNvSpPr>
            <a:spLocks noGrp="1" noChangeArrowheads="1"/>
          </p:cNvSpPr>
          <p:nvPr>
            <p:ph type="ftr" sz="quarter" idx="3"/>
          </p:nvPr>
        </p:nvSpPr>
        <p:spPr bwMode="auto">
          <a:xfrm>
            <a:off x="2667000" y="6324600"/>
            <a:ext cx="37147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dirty="0" smtClean="0">
                <a:solidFill>
                  <a:srgbClr val="FFFFFF"/>
                </a:solidFill>
              </a:defRPr>
            </a:lvl1pPr>
          </a:lstStyle>
          <a:p>
            <a:pPr fontAlgn="base">
              <a:spcAft>
                <a:spcPct val="0"/>
              </a:spcAft>
              <a:defRPr/>
            </a:pPr>
            <a:r>
              <a:rPr lang="en-US" dirty="0" smtClean="0"/>
              <a:t>Arkan, FNAL-LBNL Meeting  March 15-16, 2012</a:t>
            </a:r>
            <a:endParaRPr lang="en-US" dirty="0"/>
          </a:p>
        </p:txBody>
      </p:sp>
      <p:sp>
        <p:nvSpPr>
          <p:cNvPr id="536593" name="Rectangle 17"/>
          <p:cNvSpPr>
            <a:spLocks noGrp="1" noChangeArrowheads="1"/>
          </p:cNvSpPr>
          <p:nvPr>
            <p:ph type="sldNum" sz="quarter" idx="4"/>
          </p:nvPr>
        </p:nvSpPr>
        <p:spPr bwMode="auto">
          <a:xfrm>
            <a:off x="381000" y="63055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defRPr>
            </a:lvl1pPr>
          </a:lstStyle>
          <a:p>
            <a:pPr fontAlgn="base">
              <a:spcAft>
                <a:spcPct val="0"/>
              </a:spcAft>
              <a:defRPr/>
            </a:pPr>
            <a:fld id="{BAA59B1F-CD67-44C4-B9F9-1A49E56862D4}" type="slidenum">
              <a:rPr lang="en-US"/>
              <a:pPr fontAlgn="base">
                <a:spcAft>
                  <a:spcPct val="0"/>
                </a:spcAft>
                <a:defRPr/>
              </a:pPr>
              <a:t>‹#›</a:t>
            </a:fld>
            <a:endParaRPr lang="en-US" dirty="0"/>
          </a:p>
        </p:txBody>
      </p:sp>
      <p:sp>
        <p:nvSpPr>
          <p:cNvPr id="1029" name="Rectangle 25"/>
          <p:cNvSpPr>
            <a:spLocks noGrp="1" noChangeArrowheads="1"/>
          </p:cNvSpPr>
          <p:nvPr>
            <p:ph type="title"/>
          </p:nvPr>
        </p:nvSpPr>
        <p:spPr bwMode="auto">
          <a:xfrm>
            <a:off x="1600200" y="2286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6"/>
          <p:cNvSpPr>
            <a:spLocks noGrp="1" noChangeArrowheads="1"/>
          </p:cNvSpPr>
          <p:nvPr>
            <p:ph type="body" idx="1"/>
          </p:nvPr>
        </p:nvSpPr>
        <p:spPr bwMode="auto">
          <a:xfrm>
            <a:off x="1600200" y="1371600"/>
            <a:ext cx="716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2"/>
            <a:r>
              <a:rPr lang="en-US" smtClean="0"/>
              <a:t>slkdjflsdkjflsdkjfsldjf</a:t>
            </a:r>
          </a:p>
          <a:p>
            <a:pPr lvl="3"/>
            <a:r>
              <a:rPr lang="en-US" smtClean="0"/>
              <a:t>A;slkjfda;slkjfd</a:t>
            </a:r>
          </a:p>
          <a:p>
            <a:pPr lvl="3"/>
            <a:r>
              <a:rPr lang="en-US" smtClean="0"/>
              <a:t>	a;lksdjf;lsakjfd</a:t>
            </a:r>
          </a:p>
          <a:p>
            <a:pPr lvl="4"/>
            <a:r>
              <a:rPr lang="en-US" smtClean="0"/>
              <a:t>Slkdflsdkjflsdkjflsdkjf</a:t>
            </a:r>
          </a:p>
          <a:p>
            <a:pPr lvl="4"/>
            <a:r>
              <a:rPr lang="en-US" smtClean="0"/>
              <a:t>Sldkjflsdjf</a:t>
            </a:r>
          </a:p>
          <a:p>
            <a:pPr lvl="4"/>
            <a:r>
              <a:rPr lang="en-US" smtClean="0"/>
              <a:t>sldkjfsldfjksdlfjsldfj</a:t>
            </a:r>
          </a:p>
        </p:txBody>
      </p:sp>
    </p:spTree>
    <p:extLst>
      <p:ext uri="{BB962C8B-B14F-4D97-AF65-F5344CB8AC3E}">
        <p14:creationId xmlns:p14="http://schemas.microsoft.com/office/powerpoint/2010/main" val="2406412124"/>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dt="0"/>
  <p:txStyles>
    <p:titleStyle>
      <a:lvl1pPr algn="l" rtl="0" eaLnBrk="0" fontAlgn="base" hangingPunct="0">
        <a:spcBef>
          <a:spcPct val="0"/>
        </a:spcBef>
        <a:spcAft>
          <a:spcPct val="0"/>
        </a:spcAft>
        <a:defRPr sz="2800">
          <a:solidFill>
            <a:srgbClr val="FFFFFF"/>
          </a:solidFill>
          <a:latin typeface="+mj-lt"/>
          <a:ea typeface="+mj-ea"/>
          <a:cs typeface="+mj-cs"/>
        </a:defRPr>
      </a:lvl1pPr>
      <a:lvl2pPr algn="l" rtl="0" eaLnBrk="0" fontAlgn="base" hangingPunct="0">
        <a:spcBef>
          <a:spcPct val="0"/>
        </a:spcBef>
        <a:spcAft>
          <a:spcPct val="0"/>
        </a:spcAft>
        <a:defRPr sz="2800">
          <a:solidFill>
            <a:srgbClr val="FFFFFF"/>
          </a:solidFill>
          <a:latin typeface="Arial" charset="0"/>
        </a:defRPr>
      </a:lvl2pPr>
      <a:lvl3pPr algn="l" rtl="0" eaLnBrk="0" fontAlgn="base" hangingPunct="0">
        <a:spcBef>
          <a:spcPct val="0"/>
        </a:spcBef>
        <a:spcAft>
          <a:spcPct val="0"/>
        </a:spcAft>
        <a:defRPr sz="2800">
          <a:solidFill>
            <a:srgbClr val="FFFFFF"/>
          </a:solidFill>
          <a:latin typeface="Arial" charset="0"/>
        </a:defRPr>
      </a:lvl3pPr>
      <a:lvl4pPr algn="l" rtl="0" eaLnBrk="0" fontAlgn="base" hangingPunct="0">
        <a:spcBef>
          <a:spcPct val="0"/>
        </a:spcBef>
        <a:spcAft>
          <a:spcPct val="0"/>
        </a:spcAft>
        <a:defRPr sz="2800">
          <a:solidFill>
            <a:srgbClr val="FFFFFF"/>
          </a:solidFill>
          <a:latin typeface="Arial" charset="0"/>
        </a:defRPr>
      </a:lvl4pPr>
      <a:lvl5pPr algn="l" rtl="0" eaLnBrk="0" fontAlgn="base" hangingPunct="0">
        <a:spcBef>
          <a:spcPct val="0"/>
        </a:spcBef>
        <a:spcAft>
          <a:spcPct val="0"/>
        </a:spcAft>
        <a:defRPr sz="2800">
          <a:solidFill>
            <a:srgbClr val="FFFFFF"/>
          </a:solidFill>
          <a:latin typeface="Arial" charset="0"/>
        </a:defRPr>
      </a:lvl5pPr>
      <a:lvl6pPr marL="457200" algn="l" rtl="0" fontAlgn="base">
        <a:spcBef>
          <a:spcPct val="0"/>
        </a:spcBef>
        <a:spcAft>
          <a:spcPct val="0"/>
        </a:spcAft>
        <a:defRPr sz="2800">
          <a:solidFill>
            <a:srgbClr val="FFFFFF"/>
          </a:solidFill>
          <a:latin typeface="Arial" charset="0"/>
        </a:defRPr>
      </a:lvl6pPr>
      <a:lvl7pPr marL="914400" algn="l" rtl="0" fontAlgn="base">
        <a:spcBef>
          <a:spcPct val="0"/>
        </a:spcBef>
        <a:spcAft>
          <a:spcPct val="0"/>
        </a:spcAft>
        <a:defRPr sz="2800">
          <a:solidFill>
            <a:srgbClr val="FFFFFF"/>
          </a:solidFill>
          <a:latin typeface="Arial" charset="0"/>
        </a:defRPr>
      </a:lvl7pPr>
      <a:lvl8pPr marL="1371600" algn="l" rtl="0" fontAlgn="base">
        <a:spcBef>
          <a:spcPct val="0"/>
        </a:spcBef>
        <a:spcAft>
          <a:spcPct val="0"/>
        </a:spcAft>
        <a:defRPr sz="2800">
          <a:solidFill>
            <a:srgbClr val="FFFFFF"/>
          </a:solidFill>
          <a:latin typeface="Arial" charset="0"/>
        </a:defRPr>
      </a:lvl8pPr>
      <a:lvl9pPr marL="1828800" algn="l" rtl="0" fontAlgn="base">
        <a:spcBef>
          <a:spcPct val="0"/>
        </a:spcBef>
        <a:spcAft>
          <a:spcPct val="0"/>
        </a:spcAft>
        <a:defRPr sz="28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4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35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25000"/>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SzPct val="25000"/>
        <a:buChar char="•"/>
        <a:defRPr>
          <a:solidFill>
            <a:schemeClr val="tx1"/>
          </a:solidFill>
          <a:latin typeface="+mn-lt"/>
        </a:defRPr>
      </a:lvl5pPr>
      <a:lvl6pPr marL="2514600" indent="-228600" algn="l" rtl="0" fontAlgn="base">
        <a:spcBef>
          <a:spcPct val="20000"/>
        </a:spcBef>
        <a:spcAft>
          <a:spcPct val="0"/>
        </a:spcAft>
        <a:buClr>
          <a:schemeClr val="accent2"/>
        </a:buClr>
        <a:buSzPct val="25000"/>
        <a:buChar char="•"/>
        <a:defRPr>
          <a:solidFill>
            <a:schemeClr val="tx1"/>
          </a:solidFill>
          <a:latin typeface="+mn-lt"/>
        </a:defRPr>
      </a:lvl6pPr>
      <a:lvl7pPr marL="2971800" indent="-228600" algn="l" rtl="0" fontAlgn="base">
        <a:spcBef>
          <a:spcPct val="20000"/>
        </a:spcBef>
        <a:spcAft>
          <a:spcPct val="0"/>
        </a:spcAft>
        <a:buClr>
          <a:schemeClr val="accent2"/>
        </a:buClr>
        <a:buSzPct val="25000"/>
        <a:buChar char="•"/>
        <a:defRPr>
          <a:solidFill>
            <a:schemeClr val="tx1"/>
          </a:solidFill>
          <a:latin typeface="+mn-lt"/>
        </a:defRPr>
      </a:lvl7pPr>
      <a:lvl8pPr marL="3429000" indent="-228600" algn="l" rtl="0" fontAlgn="base">
        <a:spcBef>
          <a:spcPct val="20000"/>
        </a:spcBef>
        <a:spcAft>
          <a:spcPct val="0"/>
        </a:spcAft>
        <a:buClr>
          <a:schemeClr val="accent2"/>
        </a:buClr>
        <a:buSzPct val="25000"/>
        <a:buChar char="•"/>
        <a:defRPr>
          <a:solidFill>
            <a:schemeClr val="tx1"/>
          </a:solidFill>
          <a:latin typeface="+mn-lt"/>
        </a:defRPr>
      </a:lvl8pPr>
      <a:lvl9pPr marL="3886200" indent="-228600" algn="l" rtl="0" fontAlgn="base">
        <a:spcBef>
          <a:spcPct val="20000"/>
        </a:spcBef>
        <a:spcAft>
          <a:spcPct val="0"/>
        </a:spcAft>
        <a:buClr>
          <a:schemeClr val="accent2"/>
        </a:buClr>
        <a:buSzPct val="2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ctrTitle"/>
          </p:nvPr>
        </p:nvSpPr>
        <p:spPr>
          <a:xfrm>
            <a:off x="1219200" y="1066800"/>
            <a:ext cx="7772400" cy="3429000"/>
          </a:xfrm>
        </p:spPr>
        <p:txBody>
          <a:bodyPr/>
          <a:lstStyle/>
          <a:p>
            <a:r>
              <a:rPr lang="en-US" dirty="0"/>
              <a:t/>
            </a:r>
            <a:br>
              <a:rPr lang="en-US" dirty="0"/>
            </a:br>
            <a:r>
              <a:rPr lang="en-US" dirty="0"/>
              <a:t>Cryomodule Assembly Facility (CAF) at </a:t>
            </a:r>
            <a:r>
              <a:rPr lang="en-US" dirty="0" smtClean="0"/>
              <a:t>Fermilab</a:t>
            </a:r>
            <a:br>
              <a:rPr lang="en-US" dirty="0" smtClean="0"/>
            </a:br>
            <a:r>
              <a:rPr lang="en-US" dirty="0" smtClean="0"/>
              <a:t/>
            </a:r>
            <a:br>
              <a:rPr lang="en-US" dirty="0" smtClean="0"/>
            </a:br>
            <a:r>
              <a:rPr lang="en-US" sz="2000" dirty="0" smtClean="0"/>
              <a:t>Tug Arkan (FNAL)</a:t>
            </a:r>
            <a:br>
              <a:rPr lang="en-US" sz="2000" dirty="0" smtClean="0"/>
            </a:br>
            <a:r>
              <a:rPr lang="en-US" sz="2000" dirty="0" smtClean="0"/>
              <a:t>FNAL-LBNL joint meeting on SRF Cavities and Cryomodules</a:t>
            </a:r>
            <a:br>
              <a:rPr lang="en-US" sz="2000" dirty="0" smtClean="0"/>
            </a:br>
            <a:r>
              <a:rPr lang="en-US" sz="2000" dirty="0" smtClean="0"/>
              <a:t>March 15, 2012</a:t>
            </a:r>
            <a:endParaRPr lang="en-US" sz="3600" dirty="0" smtClean="0"/>
          </a:p>
        </p:txBody>
      </p:sp>
    </p:spTree>
    <p:extLst>
      <p:ext uri="{BB962C8B-B14F-4D97-AF65-F5344CB8AC3E}">
        <p14:creationId xmlns:p14="http://schemas.microsoft.com/office/powerpoint/2010/main" val="2779203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71600" y="381000"/>
            <a:ext cx="7620000" cy="685800"/>
          </a:xfrm>
        </p:spPr>
        <p:txBody>
          <a:bodyPr/>
          <a:lstStyle/>
          <a:p>
            <a:r>
              <a:rPr lang="en-US" b="1" dirty="0" smtClean="0"/>
              <a:t>Cleanroom Highlights</a:t>
            </a:r>
          </a:p>
        </p:txBody>
      </p:sp>
      <p:sp>
        <p:nvSpPr>
          <p:cNvPr id="27651" name="Content Placeholder 2"/>
          <p:cNvSpPr>
            <a:spLocks noGrp="1"/>
          </p:cNvSpPr>
          <p:nvPr>
            <p:ph idx="1"/>
          </p:nvPr>
        </p:nvSpPr>
        <p:spPr>
          <a:xfrm>
            <a:off x="1447800" y="1143000"/>
            <a:ext cx="7620000" cy="5181600"/>
          </a:xfrm>
        </p:spPr>
        <p:txBody>
          <a:bodyPr/>
          <a:lstStyle/>
          <a:p>
            <a:r>
              <a:rPr lang="en-US" sz="1900" b="0" dirty="0" smtClean="0"/>
              <a:t>State-of-the-art cleanroom optimized for SRF R&amp;D. Class 10 (0.3 micron size particulate count is less than 10 for a flow sampled in a cubic foot area) cleanroom is required to assemble cavities int</a:t>
            </a:r>
            <a:r>
              <a:rPr lang="en-US" sz="1900" dirty="0" smtClean="0"/>
              <a:t>o a string of them in order to minimize the potential of degrading the individual cavity gradient performance.</a:t>
            </a:r>
            <a:endParaRPr lang="en-US" sz="1900" b="0" dirty="0" smtClean="0"/>
          </a:p>
          <a:p>
            <a:r>
              <a:rPr lang="en-US" sz="1900" b="0" dirty="0" smtClean="0"/>
              <a:t>CAF cleanroom is fully functional for the SRF R&amp;D. It has been operated and maintained meticulously since it was constructed in 2006.</a:t>
            </a:r>
          </a:p>
          <a:p>
            <a:r>
              <a:rPr lang="en-US" sz="1900" b="0" dirty="0" smtClean="0"/>
              <a:t>We have assembled 1.3 GHz pulsed CM1, CM2 and 3.9 GHz module cavity strings in this cleanroom. We have prepared ~twenty-five 1.3 GHz dressed cavities and one SSR1 dressed cavity for the horizontal test.</a:t>
            </a:r>
          </a:p>
          <a:p>
            <a:r>
              <a:rPr lang="en-US" sz="1900" b="0" dirty="0" smtClean="0"/>
              <a:t>We have 3 highly trained and experienced cleanroom technicians: The assembly tasks conducted at the CAF cleanroom require extreme care and strict adherence to the cleanroom working protocols.</a:t>
            </a:r>
          </a:p>
          <a:p>
            <a:endParaRPr lang="en-US" b="0"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10</a:t>
            </a:fld>
            <a:endParaRPr lang="en-US" dirty="0"/>
          </a:p>
        </p:txBody>
      </p:sp>
    </p:spTree>
    <p:extLst>
      <p:ext uri="{BB962C8B-B14F-4D97-AF65-F5344CB8AC3E}">
        <p14:creationId xmlns:p14="http://schemas.microsoft.com/office/powerpoint/2010/main" val="822110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b="1" dirty="0" smtClean="0"/>
              <a:t>String Assembly</a:t>
            </a:r>
          </a:p>
        </p:txBody>
      </p:sp>
      <p:sp>
        <p:nvSpPr>
          <p:cNvPr id="32772" name="Rectangle 3"/>
          <p:cNvSpPr>
            <a:spLocks noGrp="1" noChangeArrowheads="1"/>
          </p:cNvSpPr>
          <p:nvPr>
            <p:ph type="body" idx="1"/>
          </p:nvPr>
        </p:nvSpPr>
        <p:spPr>
          <a:xfrm>
            <a:off x="1295400" y="1066800"/>
            <a:ext cx="4343400" cy="3429000"/>
          </a:xfrm>
        </p:spPr>
        <p:txBody>
          <a:bodyPr/>
          <a:lstStyle/>
          <a:p>
            <a:r>
              <a:rPr lang="en-US" sz="1800" b="0" dirty="0" smtClean="0"/>
              <a:t>Gate Valve to Cavity #1 Assembly</a:t>
            </a:r>
          </a:p>
          <a:p>
            <a:r>
              <a:rPr lang="en-US" sz="1800" dirty="0"/>
              <a:t>Cavity to Cavity Assembly with the interconnect </a:t>
            </a:r>
            <a:r>
              <a:rPr lang="en-US" sz="1800" dirty="0" smtClean="0"/>
              <a:t>bellows (8 cavities interconnected):</a:t>
            </a:r>
          </a:p>
          <a:p>
            <a:pPr lvl="1"/>
            <a:r>
              <a:rPr lang="en-US" sz="1500" dirty="0"/>
              <a:t>Assemble vacuum hose to the cavity. Pump down and Leak check. Backfill</a:t>
            </a:r>
          </a:p>
          <a:p>
            <a:pPr lvl="1"/>
            <a:r>
              <a:rPr lang="en-US" sz="1500" dirty="0"/>
              <a:t>Align the interconnect bellows to the cavity </a:t>
            </a:r>
            <a:r>
              <a:rPr lang="en-US" sz="1500" dirty="0" smtClean="0"/>
              <a:t>beam pipe flanges and assemble with particulate free flange assembly (PFFA) procedures.</a:t>
            </a:r>
          </a:p>
          <a:p>
            <a:r>
              <a:rPr lang="en-US" sz="1800" dirty="0" smtClean="0"/>
              <a:t>8 </a:t>
            </a:r>
            <a:r>
              <a:rPr lang="en-US" sz="1750" dirty="0" smtClean="0"/>
              <a:t>cavity string to magnet </a:t>
            </a:r>
            <a:r>
              <a:rPr lang="en-US" sz="1750" dirty="0"/>
              <a:t>p</a:t>
            </a:r>
            <a:r>
              <a:rPr lang="en-US" sz="1750" dirty="0" smtClean="0"/>
              <a:t>ackage </a:t>
            </a:r>
            <a:r>
              <a:rPr lang="en-US" sz="1800" dirty="0" smtClean="0"/>
              <a:t>assembly</a:t>
            </a:r>
            <a:endParaRPr lang="en-US" sz="1800" dirty="0"/>
          </a:p>
          <a:p>
            <a:pPr lvl="1"/>
            <a:endParaRPr lang="en-US" sz="1500" dirty="0"/>
          </a:p>
          <a:p>
            <a:endParaRPr lang="en-US" sz="1500" b="0" dirty="0" smtClean="0"/>
          </a:p>
        </p:txBody>
      </p:sp>
      <p:pic>
        <p:nvPicPr>
          <p:cNvPr id="32773" name="Picture 4" descr="DSC032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798" y="152400"/>
            <a:ext cx="2682240"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descr="DSC032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7798" y="2286000"/>
            <a:ext cx="2682240"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11</a:t>
            </a:fld>
            <a:endParaRPr lang="en-US" dirty="0"/>
          </a:p>
        </p:txBody>
      </p:sp>
      <p:pic>
        <p:nvPicPr>
          <p:cNvPr id="9" name="Picture 6" descr="DSC032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4196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Q:\TD_SCRF\Cryomodule2\Assembly Pictures\Cavity String Assembly\July 1, 2011\DSC041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4419600"/>
            <a:ext cx="2682240"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Q:\TD_SCRF\Cryomodule2\Assembly Pictures\Cavity String Assembly\P10000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3594" y="4419600"/>
            <a:ext cx="2657541" cy="199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28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295400" y="228600"/>
            <a:ext cx="7162800" cy="990600"/>
          </a:xfrm>
        </p:spPr>
        <p:txBody>
          <a:bodyPr/>
          <a:lstStyle/>
          <a:p>
            <a:r>
              <a:rPr lang="en-US" b="1" dirty="0" smtClean="0"/>
              <a:t>Cold Mass Assembly</a:t>
            </a:r>
          </a:p>
        </p:txBody>
      </p:sp>
      <p:sp>
        <p:nvSpPr>
          <p:cNvPr id="36868" name="Text Box 6"/>
          <p:cNvSpPr txBox="1">
            <a:spLocks noChangeArrowheads="1"/>
          </p:cNvSpPr>
          <p:nvPr/>
        </p:nvSpPr>
        <p:spPr bwMode="auto">
          <a:xfrm>
            <a:off x="6080125" y="1258888"/>
            <a:ext cx="253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dirty="0"/>
          </a:p>
        </p:txBody>
      </p:sp>
      <p:sp>
        <p:nvSpPr>
          <p:cNvPr id="36869" name="Text Box 7"/>
          <p:cNvSpPr txBox="1">
            <a:spLocks noChangeArrowheads="1"/>
          </p:cNvSpPr>
          <p:nvPr/>
        </p:nvSpPr>
        <p:spPr bwMode="auto">
          <a:xfrm>
            <a:off x="5029200" y="1066800"/>
            <a:ext cx="4038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dirty="0"/>
              <a:t>Spreader bar fixture is used to support, lower and raise </a:t>
            </a:r>
            <a:r>
              <a:rPr lang="en-US" sz="2000" dirty="0" smtClean="0"/>
              <a:t>the gas return helium pipe (GRHP) assembly. This 300 mm diam. pipe is also used as a strongback to support the cavity string in the cold mass assembly</a:t>
            </a:r>
            <a:endParaRPr lang="en-US" sz="2000" dirty="0"/>
          </a:p>
        </p:txBody>
      </p:sp>
      <p:sp>
        <p:nvSpPr>
          <p:cNvPr id="36870" name="Text Box 8"/>
          <p:cNvSpPr txBox="1">
            <a:spLocks noChangeArrowheads="1"/>
          </p:cNvSpPr>
          <p:nvPr/>
        </p:nvSpPr>
        <p:spPr bwMode="auto">
          <a:xfrm>
            <a:off x="346402" y="4724400"/>
            <a:ext cx="430179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dirty="0"/>
              <a:t>String assembly rail is aligned to the center of the spreader bar </a:t>
            </a:r>
            <a:r>
              <a:rPr lang="en-US" sz="2000" dirty="0" smtClean="0"/>
              <a:t>fixture. Once the cavity string is assembled, it is rolled out of the cleanroom for cold mass assembly</a:t>
            </a:r>
            <a:endParaRPr lang="en-US" sz="2000" dirty="0"/>
          </a:p>
        </p:txBody>
      </p:sp>
      <p:pic>
        <p:nvPicPr>
          <p:cNvPr id="36871" name="Picture 9" descr="Q:\TD_SCRF\Cryomodule2\Assembly Pictures\Cold Mass Assembly\Cold Mass Transport\DSC044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271838"/>
            <a:ext cx="4076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0" descr="Q:\TD_SCRF\Cryomodule2\Assembly Pictures\Cold Mass Assembly\DSC043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263650"/>
            <a:ext cx="447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12</a:t>
            </a:fld>
            <a:endParaRPr lang="en-US" dirty="0"/>
          </a:p>
        </p:txBody>
      </p:sp>
    </p:spTree>
    <p:extLst>
      <p:ext uri="{BB962C8B-B14F-4D97-AF65-F5344CB8AC3E}">
        <p14:creationId xmlns:p14="http://schemas.microsoft.com/office/powerpoint/2010/main" val="2692969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95400" y="304800"/>
            <a:ext cx="7239000" cy="685800"/>
          </a:xfrm>
        </p:spPr>
        <p:txBody>
          <a:bodyPr/>
          <a:lstStyle/>
          <a:p>
            <a:r>
              <a:rPr lang="en-US" b="1" dirty="0" smtClean="0"/>
              <a:t>Cold Mass Assembly at CAF-MP9</a:t>
            </a:r>
          </a:p>
        </p:txBody>
      </p:sp>
      <p:sp>
        <p:nvSpPr>
          <p:cNvPr id="5" name="Rectangle 3"/>
          <p:cNvSpPr>
            <a:spLocks noGrp="1" noChangeArrowheads="1"/>
          </p:cNvSpPr>
          <p:nvPr>
            <p:ph idx="1"/>
          </p:nvPr>
        </p:nvSpPr>
        <p:spPr>
          <a:xfrm>
            <a:off x="386255" y="1066800"/>
            <a:ext cx="5334000" cy="4724400"/>
          </a:xfrm>
        </p:spPr>
        <p:txBody>
          <a:bodyPr/>
          <a:lstStyle/>
          <a:p>
            <a:pPr>
              <a:lnSpc>
                <a:spcPct val="90000"/>
              </a:lnSpc>
              <a:defRPr/>
            </a:pPr>
            <a:r>
              <a:rPr lang="en-US" sz="2000" b="0" dirty="0"/>
              <a:t>Work outside of the clean room before the </a:t>
            </a:r>
            <a:r>
              <a:rPr lang="en-US" sz="2000" b="0" dirty="0" smtClean="0"/>
              <a:t>cavity string </a:t>
            </a:r>
            <a:r>
              <a:rPr lang="en-US" sz="2000" b="0" dirty="0"/>
              <a:t>was lifted off the rail to the </a:t>
            </a:r>
            <a:r>
              <a:rPr lang="en-US" sz="2000" dirty="0" smtClean="0"/>
              <a:t>GRHP assembly</a:t>
            </a:r>
            <a:r>
              <a:rPr lang="en-US" sz="2000" b="0" dirty="0" smtClean="0"/>
              <a:t>:</a:t>
            </a:r>
          </a:p>
          <a:p>
            <a:pPr lvl="1">
              <a:lnSpc>
                <a:spcPct val="90000"/>
              </a:lnSpc>
              <a:defRPr/>
            </a:pPr>
            <a:r>
              <a:rPr lang="en-US" sz="1800" b="0" dirty="0" smtClean="0"/>
              <a:t>2-phase titanium helium pipes &amp; titanium bellows welding (done with an orbital welding machine by certified Fermilab welders </a:t>
            </a:r>
            <a:r>
              <a:rPr lang="en-US" sz="1800" dirty="0" smtClean="0"/>
              <a:t>with conformance to ASME piping code</a:t>
            </a:r>
            <a:endParaRPr lang="en-US" sz="1800" b="0" dirty="0"/>
          </a:p>
          <a:p>
            <a:pPr lvl="1">
              <a:lnSpc>
                <a:spcPct val="90000"/>
              </a:lnSpc>
              <a:defRPr/>
            </a:pPr>
            <a:r>
              <a:rPr lang="en-US" sz="1800" b="0" dirty="0" smtClean="0"/>
              <a:t>Cavity magnetic shields installation</a:t>
            </a:r>
            <a:endParaRPr lang="en-US" sz="1800" b="0" dirty="0"/>
          </a:p>
          <a:p>
            <a:pPr lvl="1">
              <a:lnSpc>
                <a:spcPct val="90000"/>
              </a:lnSpc>
              <a:defRPr/>
            </a:pPr>
            <a:r>
              <a:rPr lang="en-US" sz="1800" b="0" dirty="0" smtClean="0"/>
              <a:t>Blade Tuner / Piezo / Tuner Motor installation (extreme care to the cavity frequency conservation for proper tuner performance)</a:t>
            </a:r>
            <a:endParaRPr lang="en-US" sz="1800" b="0" dirty="0"/>
          </a:p>
          <a:p>
            <a:pPr lvl="1">
              <a:lnSpc>
                <a:spcPct val="90000"/>
              </a:lnSpc>
              <a:defRPr/>
            </a:pPr>
            <a:r>
              <a:rPr lang="en-US" sz="1800" b="0" dirty="0" smtClean="0"/>
              <a:t>Instrumentation </a:t>
            </a:r>
            <a:r>
              <a:rPr lang="en-US" sz="1800" b="0" dirty="0"/>
              <a:t>and </a:t>
            </a:r>
            <a:r>
              <a:rPr lang="en-US" sz="1800" b="0" dirty="0" smtClean="0"/>
              <a:t>RF cables installation (experienced electrical techs and RF engineers) </a:t>
            </a:r>
            <a:endParaRPr lang="en-US" sz="1800" b="0" dirty="0"/>
          </a:p>
          <a:p>
            <a:pPr lvl="1">
              <a:lnSpc>
                <a:spcPct val="90000"/>
              </a:lnSpc>
              <a:defRPr/>
            </a:pPr>
            <a:r>
              <a:rPr lang="en-US" sz="1800" b="0" dirty="0"/>
              <a:t>Cavity </a:t>
            </a:r>
            <a:r>
              <a:rPr lang="en-US" sz="1800" b="0" dirty="0" smtClean="0"/>
              <a:t>helium vessel  lugs </a:t>
            </a:r>
            <a:r>
              <a:rPr lang="en-US" sz="1800" b="0" dirty="0"/>
              <a:t>needle </a:t>
            </a:r>
            <a:r>
              <a:rPr lang="en-US" sz="1800" b="0" dirty="0" smtClean="0"/>
              <a:t>b</a:t>
            </a:r>
            <a:r>
              <a:rPr lang="en-US" sz="1800" dirty="0" smtClean="0"/>
              <a:t>earings</a:t>
            </a:r>
            <a:r>
              <a:rPr lang="en-US" sz="1800" b="1" dirty="0" smtClean="0"/>
              <a:t> </a:t>
            </a:r>
            <a:r>
              <a:rPr lang="en-US" sz="1800" b="0" dirty="0"/>
              <a:t>and </a:t>
            </a:r>
            <a:r>
              <a:rPr lang="en-US" sz="1800" b="0" dirty="0" smtClean="0"/>
              <a:t>housings installation</a:t>
            </a:r>
            <a:endParaRPr lang="en-US" sz="1800" b="0" dirty="0"/>
          </a:p>
          <a:p>
            <a:pPr lvl="1">
              <a:lnSpc>
                <a:spcPct val="90000"/>
              </a:lnSpc>
              <a:defRPr/>
            </a:pPr>
            <a:r>
              <a:rPr lang="en-US" sz="1800" b="0" dirty="0"/>
              <a:t>Various leak </a:t>
            </a:r>
            <a:r>
              <a:rPr lang="en-US" sz="1800" b="0" dirty="0" smtClean="0"/>
              <a:t>checks / pressure tests of the helium circuit</a:t>
            </a:r>
          </a:p>
        </p:txBody>
      </p:sp>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13</a:t>
            </a:fld>
            <a:endParaRPr lang="en-US" dirty="0"/>
          </a:p>
        </p:txBody>
      </p:sp>
      <p:pic>
        <p:nvPicPr>
          <p:cNvPr id="2050" name="Picture 2" descr="Q:\TD_SCRF\Cryomodule2\Assembly Pictures\Cold Mass Assembly\DSC043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6010" y="914400"/>
            <a:ext cx="243840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flipV="1">
            <a:off x="5349502" y="1828800"/>
            <a:ext cx="533400" cy="457200"/>
          </a:xfrm>
          <a:prstGeom prst="line">
            <a:avLst/>
          </a:prstGeom>
          <a:noFill/>
          <a:ln w="25400" cap="flat" cmpd="sng" algn="ctr">
            <a:solidFill>
              <a:srgbClr val="000000"/>
            </a:solidFill>
            <a:prstDash val="solid"/>
            <a:round/>
            <a:headEnd type="none" w="med" len="med"/>
            <a:tailEnd type="none" w="med" len="med"/>
          </a:ln>
          <a:effectLst/>
        </p:spPr>
      </p:cxnSp>
      <p:pic>
        <p:nvPicPr>
          <p:cNvPr id="2051" name="Picture 3" descr="Q:\TD_SCRF\Cryomodule2\Assembly Pictures\Cold Mass Assembly\DSC044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1207" y="2785274"/>
            <a:ext cx="2453203" cy="183990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bwMode="auto">
          <a:xfrm flipV="1">
            <a:off x="5367807" y="3505200"/>
            <a:ext cx="533400" cy="400050"/>
          </a:xfrm>
          <a:prstGeom prst="line">
            <a:avLst/>
          </a:prstGeom>
          <a:noFill/>
          <a:ln w="25400" cap="flat" cmpd="sng" algn="ctr">
            <a:solidFill>
              <a:srgbClr val="000000"/>
            </a:solidFill>
            <a:prstDash val="solid"/>
            <a:round/>
            <a:headEnd type="none" w="med" len="med"/>
            <a:tailEnd type="none" w="med" len="med"/>
          </a:ln>
          <a:effectLst/>
        </p:spPr>
      </p:cxn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2902" y="4699006"/>
            <a:ext cx="2471508" cy="165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p:nvCxnSpPr>
        <p:spPr bwMode="auto">
          <a:xfrm flipV="1">
            <a:off x="5562600" y="5029200"/>
            <a:ext cx="320302" cy="514505"/>
          </a:xfrm>
          <a:prstGeom prst="line">
            <a:avLst/>
          </a:prstGeom>
          <a:noFill/>
          <a:ln w="2540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988623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b="1" dirty="0" smtClean="0"/>
              <a:t>Cold Mass Transport</a:t>
            </a:r>
          </a:p>
        </p:txBody>
      </p:sp>
      <p:sp>
        <p:nvSpPr>
          <p:cNvPr id="38916" name="Rectangle 3"/>
          <p:cNvSpPr>
            <a:spLocks noGrp="1" noChangeArrowheads="1"/>
          </p:cNvSpPr>
          <p:nvPr>
            <p:ph type="body" idx="1"/>
          </p:nvPr>
        </p:nvSpPr>
        <p:spPr>
          <a:xfrm>
            <a:off x="228600" y="1447800"/>
            <a:ext cx="2743200" cy="4191000"/>
          </a:xfrm>
        </p:spPr>
        <p:txBody>
          <a:bodyPr/>
          <a:lstStyle/>
          <a:p>
            <a:r>
              <a:rPr lang="en-US" sz="2000" b="0" dirty="0" smtClean="0"/>
              <a:t>After the cavity string is picked up off the rail and partially assembled to the GRHP assembly, the partially assembled cold mass is transported to the Vacuum Vessel Assembly Area at CAF-ICB (~5 km from CAF-MP9). </a:t>
            </a:r>
          </a:p>
          <a:p>
            <a:endParaRPr lang="en-US" sz="2000" b="0" dirty="0" smtClean="0"/>
          </a:p>
        </p:txBody>
      </p:sp>
      <p:pic>
        <p:nvPicPr>
          <p:cNvPr id="38917" name="Picture 10" descr="Q:\TD_SCRF\Cryomodule2\Assembly Pictures\Cold Mass Assembly\Cold Mass Transport\DSC04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1163638"/>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1" descr="Q:\TD_SCRF\Cryomodule2\Assembly Pictures\Cold Mass Assembly\Cold Mass Transport\DSC04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638" y="11430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2" descr="Q:\TD_SCRF\Cryomodule2\Assembly Pictures\Cold Mass Assembly\Cold Mass Transport\DSC044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2425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3" descr="Q:\TD_SCRF\Cryomodule2\Assembly Pictures\Cold Mass Assembly\Cold Mass Transport\DSC044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638" y="35052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14</a:t>
            </a:fld>
            <a:endParaRPr lang="en-US" dirty="0"/>
          </a:p>
        </p:txBody>
      </p:sp>
    </p:spTree>
    <p:extLst>
      <p:ext uri="{BB962C8B-B14F-4D97-AF65-F5344CB8AC3E}">
        <p14:creationId xmlns:p14="http://schemas.microsoft.com/office/powerpoint/2010/main" val="450266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295400" y="228600"/>
            <a:ext cx="7315200" cy="685800"/>
          </a:xfrm>
        </p:spPr>
        <p:txBody>
          <a:bodyPr/>
          <a:lstStyle/>
          <a:p>
            <a:r>
              <a:rPr lang="en-US" b="1" dirty="0" smtClean="0"/>
              <a:t>Cold Mass Assembly at CAF-ICB</a:t>
            </a:r>
          </a:p>
        </p:txBody>
      </p:sp>
      <p:sp>
        <p:nvSpPr>
          <p:cNvPr id="39939" name="Content Placeholder 2"/>
          <p:cNvSpPr>
            <a:spLocks noGrp="1"/>
          </p:cNvSpPr>
          <p:nvPr>
            <p:ph idx="1"/>
          </p:nvPr>
        </p:nvSpPr>
        <p:spPr>
          <a:xfrm>
            <a:off x="1295400" y="1066800"/>
            <a:ext cx="4093778" cy="5181600"/>
          </a:xfrm>
        </p:spPr>
        <p:txBody>
          <a:bodyPr/>
          <a:lstStyle/>
          <a:p>
            <a:r>
              <a:rPr lang="en-US" sz="2000" b="0" dirty="0" smtClean="0"/>
              <a:t>Assembly Tasks:</a:t>
            </a:r>
          </a:p>
          <a:p>
            <a:pPr lvl="1"/>
            <a:r>
              <a:rPr lang="en-US" sz="1600" b="0" dirty="0" smtClean="0"/>
              <a:t>Put the cold mass on the 4 support spreader bar fixture</a:t>
            </a:r>
          </a:p>
          <a:p>
            <a:pPr lvl="1"/>
            <a:r>
              <a:rPr lang="en-US" sz="1600" b="0" dirty="0" smtClean="0"/>
              <a:t>Align cavity string to GRHP to 0.1 mm (laser tracker)</a:t>
            </a:r>
          </a:p>
          <a:p>
            <a:pPr lvl="1"/>
            <a:r>
              <a:rPr lang="en-US" sz="1600" b="0" dirty="0" smtClean="0"/>
              <a:t>Complete the interconnect magnetic shielding assembly</a:t>
            </a:r>
          </a:p>
          <a:p>
            <a:pPr lvl="1"/>
            <a:r>
              <a:rPr lang="en-US" sz="1600" b="0" dirty="0" smtClean="0"/>
              <a:t>Complete the coupler heat shields intercepts assembly</a:t>
            </a:r>
          </a:p>
          <a:p>
            <a:pPr lvl="1"/>
            <a:r>
              <a:rPr lang="en-US" sz="1600" b="0" dirty="0" smtClean="0"/>
              <a:t>Complete cooling straps assembly to the cavities HOM</a:t>
            </a:r>
          </a:p>
          <a:p>
            <a:pPr lvl="1"/>
            <a:r>
              <a:rPr lang="en-US" sz="1600" b="0" dirty="0" smtClean="0"/>
              <a:t>Complete the harnessing of the instrumentation wires &amp; RF cables</a:t>
            </a:r>
          </a:p>
          <a:p>
            <a:pPr lvl="1"/>
            <a:r>
              <a:rPr lang="en-US" sz="1600" b="0" dirty="0" smtClean="0"/>
              <a:t>Various electrical checks</a:t>
            </a:r>
          </a:p>
          <a:p>
            <a:pPr lvl="1"/>
            <a:r>
              <a:rPr lang="en-US" sz="1600" b="0" dirty="0" smtClean="0"/>
              <a:t>Weld the magnet current leads to the magnet instrumentation box</a:t>
            </a:r>
          </a:p>
          <a:p>
            <a:pPr lvl="1"/>
            <a:r>
              <a:rPr lang="en-US" sz="1600" b="0" dirty="0" smtClean="0"/>
              <a:t>Various leak checks of the helium circuit</a:t>
            </a:r>
          </a:p>
          <a:p>
            <a:pPr lvl="1"/>
            <a:endParaRPr lang="en-US" b="0" dirty="0" smtClean="0"/>
          </a:p>
          <a:p>
            <a:endParaRPr lang="en-US" b="0" dirty="0" smtClean="0"/>
          </a:p>
        </p:txBody>
      </p:sp>
      <p:pic>
        <p:nvPicPr>
          <p:cNvPr id="39941" name="Picture 2" descr="C:\Users\arkan\Desktop\New folder (2)\DSC047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066800"/>
            <a:ext cx="3413125"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descr="C:\Users\arkan\Desktop\New folder (2)\DSC047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62" y="3651085"/>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15</a:t>
            </a:fld>
            <a:endParaRPr lang="en-US" dirty="0"/>
          </a:p>
        </p:txBody>
      </p:sp>
    </p:spTree>
    <p:extLst>
      <p:ext uri="{BB962C8B-B14F-4D97-AF65-F5344CB8AC3E}">
        <p14:creationId xmlns:p14="http://schemas.microsoft.com/office/powerpoint/2010/main" val="2940949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sz="3200" b="1" dirty="0" smtClean="0"/>
              <a:t>Final Assembly</a:t>
            </a:r>
          </a:p>
        </p:txBody>
      </p:sp>
      <p:sp>
        <p:nvSpPr>
          <p:cNvPr id="40964" name="Rectangle 3"/>
          <p:cNvSpPr>
            <a:spLocks noGrp="1" noChangeArrowheads="1"/>
          </p:cNvSpPr>
          <p:nvPr>
            <p:ph type="body" idx="1"/>
          </p:nvPr>
        </p:nvSpPr>
        <p:spPr>
          <a:xfrm>
            <a:off x="1447800" y="1219200"/>
            <a:ext cx="7620000" cy="1676400"/>
          </a:xfrm>
        </p:spPr>
        <p:txBody>
          <a:bodyPr/>
          <a:lstStyle/>
          <a:p>
            <a:r>
              <a:rPr lang="en-US" b="0" dirty="0" smtClean="0"/>
              <a:t>The assembly fixture used in CAF-ICB is the Vacuum Vessel Assembly fixture aka “Big Bertha”</a:t>
            </a:r>
          </a:p>
          <a:p>
            <a:pPr lvl="1"/>
            <a:r>
              <a:rPr lang="en-US" b="0" dirty="0" smtClean="0"/>
              <a:t>a cantilever fixture used to support the cold mass for the remainder of the assembly and then slide the vacuum vessel onto the cold mass</a:t>
            </a:r>
          </a:p>
        </p:txBody>
      </p:sp>
      <p:pic>
        <p:nvPicPr>
          <p:cNvPr id="40965" name="Picture 12" descr="DSC00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2575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descr="Q:\TD_SCRF\Cryomodule2\Assembly Pictures\Cold mass to bertha\DSC045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062" y="32575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16</a:t>
            </a:fld>
            <a:endParaRPr lang="en-US" dirty="0"/>
          </a:p>
        </p:txBody>
      </p:sp>
    </p:spTree>
    <p:extLst>
      <p:ext uri="{BB962C8B-B14F-4D97-AF65-F5344CB8AC3E}">
        <p14:creationId xmlns:p14="http://schemas.microsoft.com/office/powerpoint/2010/main" val="1108186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dirty="0" smtClean="0"/>
              <a:t>Final Assembly at CAF-ICB</a:t>
            </a:r>
          </a:p>
        </p:txBody>
      </p:sp>
      <p:sp>
        <p:nvSpPr>
          <p:cNvPr id="41987" name="Content Placeholder 2"/>
          <p:cNvSpPr>
            <a:spLocks noGrp="1"/>
          </p:cNvSpPr>
          <p:nvPr>
            <p:ph idx="1"/>
          </p:nvPr>
        </p:nvSpPr>
        <p:spPr>
          <a:xfrm>
            <a:off x="381000" y="1219200"/>
            <a:ext cx="5334000" cy="4724400"/>
          </a:xfrm>
        </p:spPr>
        <p:txBody>
          <a:bodyPr/>
          <a:lstStyle/>
          <a:p>
            <a:pPr>
              <a:lnSpc>
                <a:spcPct val="90000"/>
              </a:lnSpc>
            </a:pPr>
            <a:r>
              <a:rPr lang="en-US" sz="2000" b="0" dirty="0" smtClean="0"/>
              <a:t>Assembly tasks:</a:t>
            </a:r>
          </a:p>
          <a:p>
            <a:pPr lvl="1">
              <a:lnSpc>
                <a:spcPct val="90000"/>
              </a:lnSpc>
            </a:pPr>
            <a:r>
              <a:rPr lang="en-US" sz="1800" b="0" dirty="0" smtClean="0"/>
              <a:t>Install and weld lower 5K aluminum shields</a:t>
            </a:r>
          </a:p>
          <a:p>
            <a:pPr lvl="1">
              <a:lnSpc>
                <a:spcPct val="90000"/>
              </a:lnSpc>
            </a:pPr>
            <a:r>
              <a:rPr lang="en-US" sz="1800" b="0" dirty="0" smtClean="0"/>
              <a:t>Wrap 10 layers of </a:t>
            </a:r>
            <a:r>
              <a:rPr lang="en-US" sz="1800" dirty="0" smtClean="0"/>
              <a:t>multi layer insulation (MLI)</a:t>
            </a:r>
            <a:endParaRPr lang="en-US" sz="1800" b="0" dirty="0" smtClean="0"/>
          </a:p>
          <a:p>
            <a:pPr lvl="1">
              <a:lnSpc>
                <a:spcPct val="90000"/>
              </a:lnSpc>
            </a:pPr>
            <a:r>
              <a:rPr lang="en-US" sz="1800" b="0" dirty="0" smtClean="0"/>
              <a:t>Install and weld 80K shields</a:t>
            </a:r>
          </a:p>
          <a:p>
            <a:pPr lvl="1">
              <a:lnSpc>
                <a:spcPct val="90000"/>
              </a:lnSpc>
            </a:pPr>
            <a:r>
              <a:rPr lang="en-US" sz="1800" b="0" dirty="0" smtClean="0"/>
              <a:t>Lay and wrap 30 layers of MLI</a:t>
            </a:r>
          </a:p>
          <a:p>
            <a:pPr lvl="1">
              <a:lnSpc>
                <a:spcPct val="90000"/>
              </a:lnSpc>
            </a:pPr>
            <a:r>
              <a:rPr lang="en-US" sz="1800" b="0" dirty="0" smtClean="0"/>
              <a:t>Trim insulations around main couplers, magnet and cold mass support posts</a:t>
            </a:r>
          </a:p>
          <a:p>
            <a:pPr lvl="1">
              <a:lnSpc>
                <a:spcPct val="90000"/>
              </a:lnSpc>
            </a:pPr>
            <a:r>
              <a:rPr lang="en-US" sz="1800" b="0" dirty="0" smtClean="0"/>
              <a:t>Slide vacuum vessel onto the cold mass</a:t>
            </a:r>
          </a:p>
          <a:p>
            <a:pPr lvl="1">
              <a:lnSpc>
                <a:spcPct val="90000"/>
              </a:lnSpc>
            </a:pPr>
            <a:r>
              <a:rPr lang="en-US" sz="1800" b="0" dirty="0" smtClean="0"/>
              <a:t>Align cold mass to the vacuum vessel (laser tracker)</a:t>
            </a:r>
          </a:p>
          <a:p>
            <a:pPr lvl="1">
              <a:lnSpc>
                <a:spcPct val="90000"/>
              </a:lnSpc>
            </a:pPr>
            <a:r>
              <a:rPr lang="en-US" sz="1800" b="0" dirty="0" smtClean="0"/>
              <a:t>Install warm part of the main power couplers</a:t>
            </a:r>
          </a:p>
          <a:p>
            <a:pPr lvl="1">
              <a:lnSpc>
                <a:spcPct val="90000"/>
              </a:lnSpc>
            </a:pPr>
            <a:r>
              <a:rPr lang="en-US" sz="1800" b="0" dirty="0" smtClean="0"/>
              <a:t>Route &amp; terminate  instrumentations wires and RF cables to the feedthrough flanges</a:t>
            </a:r>
          </a:p>
          <a:p>
            <a:pPr lvl="1">
              <a:lnSpc>
                <a:spcPct val="90000"/>
              </a:lnSpc>
            </a:pPr>
            <a:r>
              <a:rPr lang="en-US" sz="1800" b="0" dirty="0" smtClean="0"/>
              <a:t>Install coupler pumping lines </a:t>
            </a:r>
          </a:p>
          <a:p>
            <a:pPr lvl="1">
              <a:lnSpc>
                <a:spcPct val="90000"/>
              </a:lnSpc>
            </a:pPr>
            <a:r>
              <a:rPr lang="en-US" sz="1800" b="0" dirty="0" smtClean="0"/>
              <a:t>Pump down and leak check insulating vacuum</a:t>
            </a:r>
          </a:p>
          <a:p>
            <a:endParaRPr lang="en-US" sz="1800" b="0" dirty="0" smtClean="0"/>
          </a:p>
        </p:txBody>
      </p:sp>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17</a:t>
            </a:fld>
            <a:endParaRPr lang="en-US" dirty="0"/>
          </a:p>
        </p:txBody>
      </p:sp>
      <p:pic>
        <p:nvPicPr>
          <p:cNvPr id="3074" name="Picture 2" descr="Q:\TD_SCRF\Cryomodule2\Assembly Pictures\Cold mass to bertha\DSC04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533400"/>
            <a:ext cx="2560320" cy="19202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Q:\TD_SCRF\Cryomodule2\Assembly Pictures\13Feb2012\DSC073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566" y="2514600"/>
            <a:ext cx="2560320" cy="19202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TD_SCRF\Cryomodule2\Assembly Pictures\13Feb2012\DSC073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566" y="4548352"/>
            <a:ext cx="2560320"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220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b="1" dirty="0" smtClean="0"/>
              <a:t>Cryomodule Transport</a:t>
            </a:r>
          </a:p>
        </p:txBody>
      </p:sp>
      <p:sp>
        <p:nvSpPr>
          <p:cNvPr id="43012" name="Rectangle 3"/>
          <p:cNvSpPr>
            <a:spLocks noGrp="1" noChangeArrowheads="1"/>
          </p:cNvSpPr>
          <p:nvPr>
            <p:ph type="body" idx="1"/>
          </p:nvPr>
        </p:nvSpPr>
        <p:spPr>
          <a:xfrm>
            <a:off x="1083332" y="1371600"/>
            <a:ext cx="7924800" cy="990600"/>
          </a:xfrm>
        </p:spPr>
        <p:txBody>
          <a:bodyPr/>
          <a:lstStyle/>
          <a:p>
            <a:r>
              <a:rPr lang="en-US" b="0" dirty="0" smtClean="0"/>
              <a:t>Fixture to transport completed Cryomodule from CAF-ICB to the ILCTA-NML </a:t>
            </a:r>
          </a:p>
        </p:txBody>
      </p:sp>
      <p:pic>
        <p:nvPicPr>
          <p:cNvPr id="43013" name="Picture 4" descr="DSC002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114308"/>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5" descr="DSC002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114308"/>
            <a:ext cx="3962400" cy="297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18</a:t>
            </a:fld>
            <a:endParaRPr lang="en-US" dirty="0"/>
          </a:p>
        </p:txBody>
      </p:sp>
    </p:spTree>
    <p:extLst>
      <p:ext uri="{BB962C8B-B14F-4D97-AF65-F5344CB8AC3E}">
        <p14:creationId xmlns:p14="http://schemas.microsoft.com/office/powerpoint/2010/main" val="1464804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b="1" dirty="0" smtClean="0"/>
              <a:t>Cleanroom throughput</a:t>
            </a:r>
          </a:p>
        </p:txBody>
      </p:sp>
      <p:sp>
        <p:nvSpPr>
          <p:cNvPr id="47107" name="Content Placeholder 2"/>
          <p:cNvSpPr>
            <a:spLocks noGrp="1"/>
          </p:cNvSpPr>
          <p:nvPr>
            <p:ph idx="1"/>
          </p:nvPr>
        </p:nvSpPr>
        <p:spPr>
          <a:xfrm>
            <a:off x="1600200" y="1143000"/>
            <a:ext cx="7162800" cy="4724400"/>
          </a:xfrm>
        </p:spPr>
        <p:txBody>
          <a:bodyPr/>
          <a:lstStyle/>
          <a:p>
            <a:r>
              <a:rPr lang="en-US" sz="1800" b="0" dirty="0" smtClean="0"/>
              <a:t>CAF-MP9 cleanroom infrastructure is setup with a throughput goal of one 1.3 GHz eight cavities string assembly per  13 days (~3 weeks) with the assumption day all the needed cavities, parts, assembly hardware are pre-cleaned and ready to be used in the Class 10 cleanroom</a:t>
            </a:r>
          </a:p>
          <a:p>
            <a:pPr>
              <a:defRPr/>
            </a:pPr>
            <a:r>
              <a:rPr lang="en-US" sz="1800" dirty="0"/>
              <a:t>To increase the throughput:</a:t>
            </a:r>
          </a:p>
          <a:p>
            <a:pPr marL="800100" lvl="1" indent="-342900">
              <a:buFont typeface="+mj-lt"/>
              <a:buAutoNum type="arabicPeriod"/>
              <a:defRPr/>
            </a:pPr>
            <a:r>
              <a:rPr lang="en-US" sz="1400" dirty="0"/>
              <a:t>Add a second team of cleanroom technicians (3 techs)</a:t>
            </a:r>
          </a:p>
          <a:p>
            <a:pPr marL="800100" lvl="1" indent="-342900">
              <a:buFont typeface="+mj-lt"/>
              <a:buAutoNum type="arabicPeriod"/>
              <a:defRPr/>
            </a:pPr>
            <a:r>
              <a:rPr lang="en-US" sz="1400" dirty="0"/>
              <a:t>Double / modify the current vacuum/gas system for the cleanroom </a:t>
            </a:r>
          </a:p>
          <a:p>
            <a:pPr marL="800100" lvl="1" indent="-342900">
              <a:buFont typeface="+mj-lt"/>
              <a:buAutoNum type="arabicPeriod"/>
              <a:defRPr/>
            </a:pPr>
            <a:r>
              <a:rPr lang="en-US" sz="1400" dirty="0"/>
              <a:t>Modify the rail system in the cleanroom so that cavity support fixture sliding bearings can be loaded onto the rail in Class 10 cleanroom</a:t>
            </a:r>
          </a:p>
          <a:p>
            <a:pPr marL="457200" lvl="1" indent="0">
              <a:buFontTx/>
              <a:buNone/>
              <a:defRPr/>
            </a:pPr>
            <a:r>
              <a:rPr lang="en-US" sz="1400" dirty="0"/>
              <a:t>If all the above 3 steps are done; the assembly time can be cut to 2 weeks per string with a continuous (finish one string, roll out from the cleanroom, finish the second one, roll out of the cleanroom and so on) workflow.</a:t>
            </a:r>
          </a:p>
          <a:p>
            <a:pPr indent="-285750">
              <a:defRPr/>
            </a:pPr>
            <a:r>
              <a:rPr lang="en-US" sz="1800" dirty="0" smtClean="0"/>
              <a:t>In </a:t>
            </a:r>
            <a:r>
              <a:rPr lang="en-US" sz="1800" dirty="0"/>
              <a:t>order to ramp out the CAF cleanroom throughput, we need to </a:t>
            </a:r>
            <a:r>
              <a:rPr lang="en-US" sz="1800" dirty="0" smtClean="0"/>
              <a:t>hire </a:t>
            </a:r>
            <a:r>
              <a:rPr lang="en-US" sz="1800" dirty="0"/>
              <a:t>good background mechanical techs who are willing to learn the cleanroom skills and train them at least 1.5 year before they are fully qualified to work on SRF components.</a:t>
            </a:r>
          </a:p>
          <a:p>
            <a:endParaRPr lang="en-US" sz="2000" b="0" dirty="0" smtClean="0"/>
          </a:p>
        </p:txBody>
      </p:sp>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19</a:t>
            </a:fld>
            <a:endParaRPr lang="en-US" dirty="0"/>
          </a:p>
        </p:txBody>
      </p:sp>
    </p:spTree>
    <p:extLst>
      <p:ext uri="{BB962C8B-B14F-4D97-AF65-F5344CB8AC3E}">
        <p14:creationId xmlns:p14="http://schemas.microsoft.com/office/powerpoint/2010/main" val="2276593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a:t>Current CAF infrastructure</a:t>
            </a:r>
          </a:p>
          <a:p>
            <a:pPr lvl="1"/>
            <a:r>
              <a:rPr lang="en-US" dirty="0"/>
              <a:t>1.3 GHz Cryomodule Assembly Workflow at Cryomodule Assembly Facility (CAF):</a:t>
            </a:r>
          </a:p>
          <a:p>
            <a:pPr lvl="2"/>
            <a:r>
              <a:rPr lang="en-US" dirty="0" smtClean="0"/>
              <a:t>Cavity </a:t>
            </a:r>
            <a:r>
              <a:rPr lang="en-US" dirty="0"/>
              <a:t>String Assembly </a:t>
            </a:r>
          </a:p>
          <a:p>
            <a:pPr lvl="2"/>
            <a:r>
              <a:rPr lang="en-US" dirty="0"/>
              <a:t>Cold Mass Assembly </a:t>
            </a:r>
          </a:p>
          <a:p>
            <a:pPr lvl="2"/>
            <a:r>
              <a:rPr lang="en-US" dirty="0"/>
              <a:t>Vacuum Vessel Assembly</a:t>
            </a:r>
          </a:p>
          <a:p>
            <a:r>
              <a:rPr lang="en-US" dirty="0"/>
              <a:t>Future CAF infrastructure needed </a:t>
            </a:r>
            <a:r>
              <a:rPr lang="en-US" dirty="0" smtClean="0"/>
              <a:t>for future superconducting radio frequency (SRF) </a:t>
            </a:r>
            <a:r>
              <a:rPr lang="en-US" dirty="0"/>
              <a:t>cryomodules </a:t>
            </a:r>
            <a:r>
              <a:rPr lang="en-US" dirty="0" smtClean="0"/>
              <a:t>assemblies with higher throughput</a:t>
            </a:r>
            <a:endParaRPr lang="en-US" dirty="0"/>
          </a:p>
          <a:p>
            <a:r>
              <a:rPr lang="en-US" dirty="0"/>
              <a:t>Summary</a:t>
            </a:r>
          </a:p>
          <a:p>
            <a:endParaRPr lang="en-US" dirty="0"/>
          </a:p>
        </p:txBody>
      </p:sp>
      <p:sp>
        <p:nvSpPr>
          <p:cNvPr id="4" name="Footer Placeholder 3"/>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6" name="Slide Number Placeholder 5"/>
          <p:cNvSpPr>
            <a:spLocks noGrp="1"/>
          </p:cNvSpPr>
          <p:nvPr>
            <p:ph type="sldNum" sz="quarter" idx="11"/>
          </p:nvPr>
        </p:nvSpPr>
        <p:spPr/>
        <p:txBody>
          <a:bodyPr/>
          <a:lstStyle/>
          <a:p>
            <a:pPr>
              <a:defRPr/>
            </a:pPr>
            <a:fld id="{B9ACAB7A-6485-416B-BDF2-2E74FE9F0025}" type="slidenum">
              <a:rPr lang="en-US" smtClean="0"/>
              <a:pPr>
                <a:defRPr/>
              </a:pPr>
              <a:t>2</a:t>
            </a:fld>
            <a:endParaRPr lang="en-US" dirty="0"/>
          </a:p>
        </p:txBody>
      </p:sp>
    </p:spTree>
    <p:extLst>
      <p:ext uri="{BB962C8B-B14F-4D97-AF65-F5344CB8AC3E}">
        <p14:creationId xmlns:p14="http://schemas.microsoft.com/office/powerpoint/2010/main" val="2712829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147051" y="76200"/>
            <a:ext cx="7752556" cy="990600"/>
          </a:xfrm>
        </p:spPr>
        <p:txBody>
          <a:bodyPr/>
          <a:lstStyle/>
          <a:p>
            <a:r>
              <a:rPr lang="en-US" b="1" dirty="0"/>
              <a:t>1.3 GHz Cold Mass Assembly Throughput - I</a:t>
            </a:r>
            <a:endParaRPr lang="en-US" b="1" dirty="0" smtClean="0"/>
          </a:p>
        </p:txBody>
      </p:sp>
      <p:pic>
        <p:nvPicPr>
          <p:cNvPr id="5427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444" y="949912"/>
            <a:ext cx="7391400" cy="304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040480"/>
            <a:ext cx="8497888" cy="240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Box 6"/>
          <p:cNvSpPr txBox="1">
            <a:spLocks noChangeArrowheads="1"/>
          </p:cNvSpPr>
          <p:nvPr/>
        </p:nvSpPr>
        <p:spPr bwMode="auto">
          <a:xfrm>
            <a:off x="5277644" y="2260876"/>
            <a:ext cx="1626108"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dirty="0"/>
              <a:t>13 days</a:t>
            </a:r>
          </a:p>
        </p:txBody>
      </p:sp>
      <p:sp>
        <p:nvSpPr>
          <p:cNvPr id="54279" name="TextBox 7"/>
          <p:cNvSpPr txBox="1">
            <a:spLocks noChangeArrowheads="1"/>
          </p:cNvSpPr>
          <p:nvPr/>
        </p:nvSpPr>
        <p:spPr bwMode="auto">
          <a:xfrm>
            <a:off x="2793207" y="1651276"/>
            <a:ext cx="1626108"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dirty="0"/>
              <a:t>14 days</a:t>
            </a:r>
          </a:p>
        </p:txBody>
      </p:sp>
      <p:sp>
        <p:nvSpPr>
          <p:cNvPr id="54280" name="TextBox 8"/>
          <p:cNvSpPr txBox="1">
            <a:spLocks noChangeArrowheads="1"/>
          </p:cNvSpPr>
          <p:nvPr/>
        </p:nvSpPr>
        <p:spPr bwMode="auto">
          <a:xfrm>
            <a:off x="4199897" y="4622897"/>
            <a:ext cx="1646865"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dirty="0"/>
              <a:t>9 days</a:t>
            </a:r>
          </a:p>
        </p:txBody>
      </p:sp>
      <p:sp>
        <p:nvSpPr>
          <p:cNvPr id="54281" name="TextBox 9"/>
          <p:cNvSpPr txBox="1">
            <a:spLocks noChangeArrowheads="1"/>
          </p:cNvSpPr>
          <p:nvPr/>
        </p:nvSpPr>
        <p:spPr bwMode="auto">
          <a:xfrm>
            <a:off x="1756734" y="5318222"/>
            <a:ext cx="1646865"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dirty="0"/>
              <a:t>8 days</a:t>
            </a:r>
          </a:p>
        </p:txBody>
      </p:sp>
      <p:sp>
        <p:nvSpPr>
          <p:cNvPr id="54282" name="TextBox 10"/>
          <p:cNvSpPr txBox="1">
            <a:spLocks noChangeArrowheads="1"/>
          </p:cNvSpPr>
          <p:nvPr/>
        </p:nvSpPr>
        <p:spPr bwMode="auto">
          <a:xfrm>
            <a:off x="6201734" y="4622897"/>
            <a:ext cx="1646865"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dirty="0"/>
              <a:t>14 days</a:t>
            </a:r>
          </a:p>
        </p:txBody>
      </p:sp>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20</a:t>
            </a:fld>
            <a:endParaRPr lang="en-US" dirty="0"/>
          </a:p>
        </p:txBody>
      </p:sp>
    </p:spTree>
    <p:extLst>
      <p:ext uri="{BB962C8B-B14F-4D97-AF65-F5344CB8AC3E}">
        <p14:creationId xmlns:p14="http://schemas.microsoft.com/office/powerpoint/2010/main" val="3455594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064172" y="381000"/>
            <a:ext cx="8077200" cy="685800"/>
          </a:xfrm>
        </p:spPr>
        <p:txBody>
          <a:bodyPr/>
          <a:lstStyle/>
          <a:p>
            <a:r>
              <a:rPr lang="en-US" sz="2800" b="1" dirty="0" smtClean="0"/>
              <a:t>1.3 GHz Cold Mass Assembly Throughput - II</a:t>
            </a:r>
          </a:p>
        </p:txBody>
      </p:sp>
      <p:sp>
        <p:nvSpPr>
          <p:cNvPr id="3" name="Content Placeholder 2"/>
          <p:cNvSpPr>
            <a:spLocks noGrp="1"/>
          </p:cNvSpPr>
          <p:nvPr>
            <p:ph idx="1"/>
          </p:nvPr>
        </p:nvSpPr>
        <p:spPr>
          <a:xfrm>
            <a:off x="838200" y="1143000"/>
            <a:ext cx="8153400" cy="5334000"/>
          </a:xfrm>
        </p:spPr>
        <p:txBody>
          <a:bodyPr/>
          <a:lstStyle/>
          <a:p>
            <a:pPr>
              <a:defRPr/>
            </a:pPr>
            <a:r>
              <a:rPr lang="en-US" sz="1850" b="0" dirty="0" smtClean="0"/>
              <a:t>Total days needed to assemble 1.3 GHz pulsed cryomodules = 45 days</a:t>
            </a:r>
          </a:p>
          <a:p>
            <a:pPr>
              <a:defRPr/>
            </a:pPr>
            <a:r>
              <a:rPr lang="en-US" sz="1850" b="0" dirty="0" smtClean="0"/>
              <a:t>CAF cold mass assembly group has 2 fully trained experienced technicians and 1 trained technician from another group helps CAF cold mass assembly team during module assembly. Total mechanical techs working on the cold mass assembly = 3</a:t>
            </a:r>
          </a:p>
          <a:p>
            <a:pPr>
              <a:defRPr/>
            </a:pPr>
            <a:r>
              <a:rPr lang="en-US" sz="1850" b="0" dirty="0" smtClean="0"/>
              <a:t>In order to increase the throughput to 1 module assembly per 6 weeks: </a:t>
            </a:r>
          </a:p>
          <a:p>
            <a:pPr lvl="1">
              <a:defRPr/>
            </a:pPr>
            <a:r>
              <a:rPr lang="en-US" sz="1700" b="0" dirty="0" smtClean="0"/>
              <a:t>2 weeks for string assembly in the cleanroom</a:t>
            </a:r>
          </a:p>
          <a:p>
            <a:pPr lvl="1">
              <a:defRPr/>
            </a:pPr>
            <a:r>
              <a:rPr lang="en-US" sz="1700" b="0" dirty="0" smtClean="0"/>
              <a:t>4 weeks (20 days) for cold mass assembly outside of the cleanroom</a:t>
            </a:r>
          </a:p>
          <a:p>
            <a:pPr lvl="1">
              <a:defRPr/>
            </a:pPr>
            <a:r>
              <a:rPr lang="en-US" sz="1700" b="0" dirty="0" smtClean="0"/>
              <a:t>In order to reduce the 45 days to 20 days:</a:t>
            </a:r>
          </a:p>
          <a:p>
            <a:pPr lvl="2">
              <a:defRPr/>
            </a:pPr>
            <a:r>
              <a:rPr lang="en-US" sz="1500" b="0" dirty="0" smtClean="0"/>
              <a:t>increase the CAF cold mass assembly group technician count to 6. The training time for a cold mass assembly technician is less than a cleanroom technician. It took approx. 6 months to train the current CAF cold mass assembly technicians.</a:t>
            </a:r>
          </a:p>
          <a:p>
            <a:pPr lvl="2">
              <a:defRPr/>
            </a:pPr>
            <a:r>
              <a:rPr lang="en-US" sz="1500" b="0" dirty="0" smtClean="0"/>
              <a:t>The assumption is that both the CAF cold mass assembly areas and CAF cleanroom are simultaneously being used in order to keep up with the throughput.</a:t>
            </a:r>
          </a:p>
          <a:p>
            <a:pPr lvl="2">
              <a:defRPr/>
            </a:pPr>
            <a:r>
              <a:rPr lang="en-US" sz="1500" b="0" dirty="0" smtClean="0"/>
              <a:t>Taking into account that certain tasks are not effort driven and the duration of the task cannot be reduced by adding more technician resources and also taking some riskier tasks can take more time that estimated duration, duplicate cold mass assembly fixtures and areas were already setup at CAF facilities.</a:t>
            </a:r>
          </a:p>
          <a:p>
            <a:pPr lvl="2">
              <a:defRPr/>
            </a:pPr>
            <a:endParaRPr lang="en-US" sz="1600" b="0" dirty="0" smtClean="0"/>
          </a:p>
          <a:p>
            <a:pPr marL="0" indent="0">
              <a:buFontTx/>
              <a:buNone/>
              <a:defRPr/>
            </a:pPr>
            <a:endParaRPr lang="en-US" b="0" dirty="0" smtClean="0"/>
          </a:p>
          <a:p>
            <a:pPr lvl="1">
              <a:defRPr/>
            </a:pPr>
            <a:endParaRPr lang="en-US" b="0" dirty="0" smtClean="0"/>
          </a:p>
          <a:p>
            <a:pPr marL="457200" lvl="1" indent="0">
              <a:buFontTx/>
              <a:buNone/>
              <a:defRPr/>
            </a:pPr>
            <a:endParaRPr lang="en-US" b="0" dirty="0"/>
          </a:p>
        </p:txBody>
      </p:sp>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5" name="Slide Number Placeholder 4"/>
          <p:cNvSpPr>
            <a:spLocks noGrp="1"/>
          </p:cNvSpPr>
          <p:nvPr>
            <p:ph type="sldNum" sz="quarter" idx="11"/>
          </p:nvPr>
        </p:nvSpPr>
        <p:spPr/>
        <p:txBody>
          <a:bodyPr/>
          <a:lstStyle/>
          <a:p>
            <a:pPr>
              <a:defRPr/>
            </a:pPr>
            <a:fld id="{B9ACAB7A-6485-416B-BDF2-2E74FE9F0025}" type="slidenum">
              <a:rPr lang="en-US" smtClean="0"/>
              <a:pPr>
                <a:defRPr/>
              </a:pPr>
              <a:t>21</a:t>
            </a:fld>
            <a:endParaRPr lang="en-US" dirty="0"/>
          </a:p>
        </p:txBody>
      </p:sp>
    </p:spTree>
    <p:extLst>
      <p:ext uri="{BB962C8B-B14F-4D97-AF65-F5344CB8AC3E}">
        <p14:creationId xmlns:p14="http://schemas.microsoft.com/office/powerpoint/2010/main" val="4106955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371600" y="228600"/>
            <a:ext cx="7162800" cy="990600"/>
          </a:xfrm>
        </p:spPr>
        <p:txBody>
          <a:bodyPr/>
          <a:lstStyle/>
          <a:p>
            <a:r>
              <a:rPr lang="en-US" b="1" dirty="0" smtClean="0"/>
              <a:t>Summary</a:t>
            </a:r>
          </a:p>
        </p:txBody>
      </p:sp>
      <p:sp>
        <p:nvSpPr>
          <p:cNvPr id="56323" name="Content Placeholder 2"/>
          <p:cNvSpPr>
            <a:spLocks noGrp="1"/>
          </p:cNvSpPr>
          <p:nvPr>
            <p:ph idx="1"/>
          </p:nvPr>
        </p:nvSpPr>
        <p:spPr>
          <a:xfrm>
            <a:off x="730469" y="1143000"/>
            <a:ext cx="8337331" cy="5181600"/>
          </a:xfrm>
        </p:spPr>
        <p:txBody>
          <a:bodyPr/>
          <a:lstStyle/>
          <a:p>
            <a:r>
              <a:rPr lang="en-US" sz="2000" b="0" dirty="0" smtClean="0"/>
              <a:t>CAF infrastructure is currently fully functional for the 1.3 GHz pulsed cryomodules assembly</a:t>
            </a:r>
          </a:p>
          <a:p>
            <a:r>
              <a:rPr lang="en-US" sz="2000" b="0" dirty="0" smtClean="0"/>
              <a:t>We have assembled two 1.3 GHz (CM1, CM2) and one 3.9 GHz cryomodules at CAF</a:t>
            </a:r>
          </a:p>
          <a:p>
            <a:r>
              <a:rPr lang="en-US" sz="2000" dirty="0" smtClean="0"/>
              <a:t>We have assembly travelers, quality assurance procedures well established and used on the production floor</a:t>
            </a:r>
          </a:p>
          <a:p>
            <a:r>
              <a:rPr lang="en-US" sz="2000" b="0" dirty="0" smtClean="0"/>
              <a:t>We have a team of technicians (cleanroom, mechanical, electrical), engineers (mechanical, electrical, RF) and scientists fully qualified and experienced in SRF components assembly </a:t>
            </a:r>
            <a:r>
              <a:rPr lang="en-US" sz="2000" dirty="0" smtClean="0"/>
              <a:t>&amp; </a:t>
            </a:r>
            <a:r>
              <a:rPr lang="en-US" sz="2000" b="0" dirty="0" smtClean="0"/>
              <a:t>quality assurance. </a:t>
            </a:r>
          </a:p>
          <a:p>
            <a:r>
              <a:rPr lang="en-US" sz="2000" b="0" dirty="0" smtClean="0"/>
              <a:t>Cavity dressing/qualification and components preparation for cryomodule assembly will require some automation in order to increase the throughput</a:t>
            </a:r>
          </a:p>
          <a:p>
            <a:r>
              <a:rPr lang="en-US" sz="2000" b="0" dirty="0" smtClean="0"/>
              <a:t>Cryomodule assembly higher throughput requirements will dictate hiring and training technician resources. The training time required for the SRF assemblies is long, especially for the cleanroom work</a:t>
            </a:r>
          </a:p>
          <a:p>
            <a:endParaRPr lang="en-US" b="0" dirty="0" smtClean="0"/>
          </a:p>
        </p:txBody>
      </p:sp>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22</a:t>
            </a:fld>
            <a:endParaRPr lang="en-US" dirty="0"/>
          </a:p>
        </p:txBody>
      </p:sp>
    </p:spTree>
    <p:extLst>
      <p:ext uri="{BB962C8B-B14F-4D97-AF65-F5344CB8AC3E}">
        <p14:creationId xmlns:p14="http://schemas.microsoft.com/office/powerpoint/2010/main" val="3760131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b="1" dirty="0" smtClean="0"/>
              <a:t>CAF-MP9</a:t>
            </a:r>
          </a:p>
        </p:txBody>
      </p:sp>
      <p:sp>
        <p:nvSpPr>
          <p:cNvPr id="16388" name="Rectangle 3"/>
          <p:cNvSpPr>
            <a:spLocks noGrp="1" noChangeArrowheads="1"/>
          </p:cNvSpPr>
          <p:nvPr>
            <p:ph type="body" idx="1"/>
          </p:nvPr>
        </p:nvSpPr>
        <p:spPr>
          <a:xfrm>
            <a:off x="1600200" y="1295400"/>
            <a:ext cx="7234237" cy="1371600"/>
          </a:xfrm>
        </p:spPr>
        <p:txBody>
          <a:bodyPr/>
          <a:lstStyle/>
          <a:p>
            <a:pPr>
              <a:lnSpc>
                <a:spcPct val="80000"/>
              </a:lnSpc>
              <a:buFontTx/>
              <a:buNone/>
            </a:pPr>
            <a:r>
              <a:rPr lang="en-US" sz="2000" dirty="0" smtClean="0"/>
              <a:t>CAF-MP9 houses the string assembly clean room, the rail for</a:t>
            </a:r>
          </a:p>
          <a:p>
            <a:pPr>
              <a:lnSpc>
                <a:spcPct val="80000"/>
              </a:lnSpc>
              <a:buFontTx/>
              <a:buNone/>
            </a:pPr>
            <a:r>
              <a:rPr lang="en-US" sz="2000" dirty="0" smtClean="0"/>
              <a:t>string assembly under the clean room extending to the cold</a:t>
            </a:r>
          </a:p>
          <a:p>
            <a:pPr>
              <a:lnSpc>
                <a:spcPct val="80000"/>
              </a:lnSpc>
              <a:buFontTx/>
              <a:buNone/>
            </a:pPr>
            <a:r>
              <a:rPr lang="en-US" sz="2000" dirty="0" smtClean="0"/>
              <a:t>mass assembly area and the cold mass assembly fixture</a:t>
            </a:r>
          </a:p>
          <a:p>
            <a:pPr>
              <a:lnSpc>
                <a:spcPct val="80000"/>
              </a:lnSpc>
              <a:buFontTx/>
              <a:buNone/>
            </a:pPr>
            <a:r>
              <a:rPr lang="en-US" sz="2000" dirty="0" smtClean="0"/>
              <a:t>adjacent to the clean room. </a:t>
            </a:r>
          </a:p>
        </p:txBody>
      </p:sp>
      <p:pic>
        <p:nvPicPr>
          <p:cNvPr id="1638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9" y="2667000"/>
            <a:ext cx="7550289"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3</a:t>
            </a:fld>
            <a:endParaRPr lang="en-US" dirty="0"/>
          </a:p>
        </p:txBody>
      </p:sp>
    </p:spTree>
    <p:extLst>
      <p:ext uri="{BB962C8B-B14F-4D97-AF65-F5344CB8AC3E}">
        <p14:creationId xmlns:p14="http://schemas.microsoft.com/office/powerpoint/2010/main" val="2816599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b="1" dirty="0" smtClean="0"/>
              <a:t>CAF-ICB</a:t>
            </a:r>
          </a:p>
        </p:txBody>
      </p:sp>
      <p:sp>
        <p:nvSpPr>
          <p:cNvPr id="17412" name="Rectangle 3"/>
          <p:cNvSpPr>
            <a:spLocks noGrp="1" noChangeArrowheads="1"/>
          </p:cNvSpPr>
          <p:nvPr>
            <p:ph type="body" idx="1"/>
          </p:nvPr>
        </p:nvSpPr>
        <p:spPr>
          <a:xfrm>
            <a:off x="1447800" y="1143000"/>
            <a:ext cx="7479424" cy="1295400"/>
          </a:xfrm>
        </p:spPr>
        <p:txBody>
          <a:bodyPr/>
          <a:lstStyle/>
          <a:p>
            <a:pPr>
              <a:spcBef>
                <a:spcPct val="0"/>
              </a:spcBef>
              <a:buFontTx/>
              <a:buNone/>
            </a:pPr>
            <a:r>
              <a:rPr lang="en-US" b="0" dirty="0" smtClean="0"/>
              <a:t>CAF-ICB </a:t>
            </a:r>
            <a:r>
              <a:rPr lang="en-US" b="0" dirty="0" smtClean="0"/>
              <a:t>houses the Vacuum Vessel Assembly area</a:t>
            </a:r>
          </a:p>
          <a:p>
            <a:pPr>
              <a:spcBef>
                <a:spcPct val="0"/>
              </a:spcBef>
              <a:buFontTx/>
              <a:buNone/>
            </a:pPr>
            <a:r>
              <a:rPr lang="en-US" b="0" dirty="0" smtClean="0"/>
              <a:t>and Final Assembly area including the Big </a:t>
            </a:r>
            <a:r>
              <a:rPr lang="en-US" b="0" dirty="0" smtClean="0"/>
              <a:t>Bertha </a:t>
            </a:r>
          </a:p>
          <a:p>
            <a:pPr>
              <a:spcBef>
                <a:spcPct val="0"/>
              </a:spcBef>
              <a:buFontTx/>
              <a:buNone/>
            </a:pPr>
            <a:r>
              <a:rPr lang="en-US" dirty="0" smtClean="0"/>
              <a:t>Cantilever F</a:t>
            </a:r>
            <a:r>
              <a:rPr lang="en-US" b="0" dirty="0" smtClean="0"/>
              <a:t>ixture</a:t>
            </a:r>
            <a:r>
              <a:rPr lang="en-US" b="0" dirty="0" smtClean="0"/>
              <a:t>.</a:t>
            </a:r>
          </a:p>
        </p:txBody>
      </p:sp>
      <p:pic>
        <p:nvPicPr>
          <p:cNvPr id="1741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843996"/>
            <a:ext cx="7608779" cy="215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4</a:t>
            </a:fld>
            <a:endParaRPr lang="en-US" dirty="0"/>
          </a:p>
        </p:txBody>
      </p:sp>
    </p:spTree>
    <p:extLst>
      <p:ext uri="{BB962C8B-B14F-4D97-AF65-F5344CB8AC3E}">
        <p14:creationId xmlns:p14="http://schemas.microsoft.com/office/powerpoint/2010/main" val="3462337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Q:\TD_SCRF\Cryomodule2\Cavity Dressing\A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7713" y="1524754"/>
            <a:ext cx="3124200" cy="196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a:xfrm>
            <a:off x="414337" y="147145"/>
            <a:ext cx="8467725" cy="973138"/>
          </a:xfrm>
        </p:spPr>
        <p:txBody>
          <a:bodyPr/>
          <a:lstStyle/>
          <a:p>
            <a:r>
              <a:rPr lang="en-US" b="1" dirty="0" smtClean="0"/>
              <a:t>1.3GHz Cavity to Helium Vessel Welding at CAF</a:t>
            </a:r>
            <a:endParaRPr lang="en-US" sz="3200" dirty="0" smtClean="0"/>
          </a:p>
        </p:txBody>
      </p:sp>
      <p:pic>
        <p:nvPicPr>
          <p:cNvPr id="20485" name="Picture 4" descr="IMG_405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1447800"/>
            <a:ext cx="298330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11"/>
          <p:cNvSpPr txBox="1">
            <a:spLocks noChangeArrowheads="1"/>
          </p:cNvSpPr>
          <p:nvPr/>
        </p:nvSpPr>
        <p:spPr bwMode="auto">
          <a:xfrm>
            <a:off x="1371600" y="2819400"/>
            <a:ext cx="1671637"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a:ea typeface="ＭＳ Ｐゴシック" pitchFamily="34" charset="-128"/>
              </a:rPr>
              <a:t>Cavity &amp; Helium Vessel on the insertion fixture</a:t>
            </a:r>
          </a:p>
        </p:txBody>
      </p:sp>
      <p:sp>
        <p:nvSpPr>
          <p:cNvPr id="20487" name="TextBox 8"/>
          <p:cNvSpPr txBox="1">
            <a:spLocks noChangeArrowheads="1"/>
          </p:cNvSpPr>
          <p:nvPr/>
        </p:nvSpPr>
        <p:spPr bwMode="auto">
          <a:xfrm>
            <a:off x="3352800" y="2854462"/>
            <a:ext cx="2286000"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a:ea typeface="ＭＳ Ｐゴシック" pitchFamily="34" charset="-128"/>
              </a:rPr>
              <a:t>Cavity being setup in the glove box</a:t>
            </a:r>
          </a:p>
        </p:txBody>
      </p:sp>
      <p:pic>
        <p:nvPicPr>
          <p:cNvPr id="20488" name="Picture 3" descr="Q:\TD_SCRF\Cryomodule2\Cavity Dressing\AES-4\IMG_32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6" y="3753589"/>
            <a:ext cx="2997402" cy="224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3" descr="Q:\TD_SCRF\Cryomodule2\Cavity Dressing\AES-4\IMG_34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2986" y="3715324"/>
            <a:ext cx="3118927" cy="233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9"/>
          <p:cNvSpPr txBox="1">
            <a:spLocks noChangeArrowheads="1"/>
          </p:cNvSpPr>
          <p:nvPr/>
        </p:nvSpPr>
        <p:spPr bwMode="auto">
          <a:xfrm>
            <a:off x="3352800" y="3783752"/>
            <a:ext cx="1792288"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a:ea typeface="ＭＳ Ｐゴシック" pitchFamily="34" charset="-128"/>
              </a:rPr>
              <a:t>Completed welds</a:t>
            </a:r>
          </a:p>
        </p:txBody>
      </p:sp>
      <p:sp>
        <p:nvSpPr>
          <p:cNvPr id="20491" name="TextBox 9"/>
          <p:cNvSpPr txBox="1">
            <a:spLocks noChangeArrowheads="1"/>
          </p:cNvSpPr>
          <p:nvPr/>
        </p:nvSpPr>
        <p:spPr bwMode="auto">
          <a:xfrm>
            <a:off x="609600" y="5658946"/>
            <a:ext cx="23622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a:ea typeface="ＭＳ Ｐゴシック" pitchFamily="34" charset="-128"/>
              </a:rPr>
              <a:t>Cavity in the glove box</a:t>
            </a:r>
          </a:p>
        </p:txBody>
      </p:sp>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5</a:t>
            </a:fld>
            <a:endParaRPr lang="en-US" dirty="0"/>
          </a:p>
        </p:txBody>
      </p:sp>
      <p:sp>
        <p:nvSpPr>
          <p:cNvPr id="4" name="TextBox 3"/>
          <p:cNvSpPr txBox="1"/>
          <p:nvPr/>
        </p:nvSpPr>
        <p:spPr>
          <a:xfrm>
            <a:off x="6469117" y="1111240"/>
            <a:ext cx="2590800" cy="5170646"/>
          </a:xfrm>
          <a:prstGeom prst="rect">
            <a:avLst/>
          </a:prstGeom>
          <a:noFill/>
        </p:spPr>
        <p:txBody>
          <a:bodyPr wrap="square" rtlCol="0">
            <a:spAutoFit/>
          </a:bodyPr>
          <a:lstStyle/>
          <a:p>
            <a:pPr marL="285750" indent="-285750">
              <a:buFont typeface="Arial" pitchFamily="34" charset="0"/>
              <a:buChar char="•"/>
            </a:pPr>
            <a:r>
              <a:rPr lang="en-US" sz="1650" dirty="0" smtClean="0"/>
              <a:t>1.3 GHz cavities helium vessels are made of Titanium. We buy the helium vessels from an outside vendor. The vessels are built conforming to the ASME pressure vessel code.</a:t>
            </a:r>
          </a:p>
          <a:p>
            <a:pPr marL="285750" indent="-285750">
              <a:buFont typeface="Arial" pitchFamily="34" charset="0"/>
              <a:buChar char="•"/>
            </a:pPr>
            <a:r>
              <a:rPr lang="en-US" sz="1650" dirty="0" smtClean="0"/>
              <a:t>The welding of the helium vessel to the bare cavity is done in a glove box (oxygen level less than 10 ppm) by certified Fermilab welders. The cavity welded with the helium vessel has to conform to the ASME pressure vessel code.</a:t>
            </a:r>
            <a:endParaRPr lang="en-US" sz="1650" dirty="0"/>
          </a:p>
        </p:txBody>
      </p:sp>
    </p:spTree>
    <p:extLst>
      <p:ext uri="{BB962C8B-B14F-4D97-AF65-F5344CB8AC3E}">
        <p14:creationId xmlns:p14="http://schemas.microsoft.com/office/powerpoint/2010/main" val="4013521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3200" b="1" dirty="0" smtClean="0"/>
              <a:t>Assembly Workflow @ CAF-MP9</a:t>
            </a:r>
          </a:p>
        </p:txBody>
      </p:sp>
      <p:sp>
        <p:nvSpPr>
          <p:cNvPr id="22532" name="Text Box 3"/>
          <p:cNvSpPr txBox="1">
            <a:spLocks noChangeArrowheads="1"/>
          </p:cNvSpPr>
          <p:nvPr/>
        </p:nvSpPr>
        <p:spPr bwMode="auto">
          <a:xfrm>
            <a:off x="3581400" y="11430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sz="1800" dirty="0"/>
          </a:p>
        </p:txBody>
      </p:sp>
      <p:sp>
        <p:nvSpPr>
          <p:cNvPr id="22533" name="AutoShape 4"/>
          <p:cNvSpPr>
            <a:spLocks noChangeArrowheads="1"/>
          </p:cNvSpPr>
          <p:nvPr/>
        </p:nvSpPr>
        <p:spPr bwMode="auto">
          <a:xfrm>
            <a:off x="4343400" y="1905000"/>
            <a:ext cx="228600" cy="381000"/>
          </a:xfrm>
          <a:prstGeom prst="downArrow">
            <a:avLst>
              <a:gd name="adj1" fmla="val 50000"/>
              <a:gd name="adj2" fmla="val 41667"/>
            </a:avLst>
          </a:prstGeom>
          <a:solidFill>
            <a:schemeClr val="accent1"/>
          </a:solidFill>
          <a:ln w="9525">
            <a:solidFill>
              <a:schemeClr val="tx1"/>
            </a:solidFill>
            <a:miter lim="800000"/>
            <a:headEnd/>
            <a:tailEnd/>
          </a:ln>
        </p:spPr>
        <p:txBody>
          <a:bodyPr vert="eaVert" wrap="none" anchor="ctr"/>
          <a:lstStyle/>
          <a:p>
            <a:endParaRPr lang="en-US" dirty="0"/>
          </a:p>
        </p:txBody>
      </p:sp>
      <p:sp>
        <p:nvSpPr>
          <p:cNvPr id="22534" name="Text Box 5"/>
          <p:cNvSpPr txBox="1">
            <a:spLocks noChangeArrowheads="1"/>
          </p:cNvSpPr>
          <p:nvPr/>
        </p:nvSpPr>
        <p:spPr bwMode="auto">
          <a:xfrm>
            <a:off x="2438400" y="1143000"/>
            <a:ext cx="1981200" cy="660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800" dirty="0"/>
              <a:t>Receive dressed Cavities</a:t>
            </a:r>
          </a:p>
        </p:txBody>
      </p:sp>
      <p:sp>
        <p:nvSpPr>
          <p:cNvPr id="22535" name="Text Box 6"/>
          <p:cNvSpPr txBox="1">
            <a:spLocks noChangeArrowheads="1"/>
          </p:cNvSpPr>
          <p:nvPr/>
        </p:nvSpPr>
        <p:spPr bwMode="auto">
          <a:xfrm>
            <a:off x="4495800" y="9144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sz="1800" dirty="0"/>
          </a:p>
        </p:txBody>
      </p:sp>
      <p:sp>
        <p:nvSpPr>
          <p:cNvPr id="22536" name="Text Box 7"/>
          <p:cNvSpPr txBox="1">
            <a:spLocks noChangeArrowheads="1"/>
          </p:cNvSpPr>
          <p:nvPr/>
        </p:nvSpPr>
        <p:spPr bwMode="auto">
          <a:xfrm>
            <a:off x="4495800" y="1219200"/>
            <a:ext cx="3810000" cy="3857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800" dirty="0"/>
              <a:t>Receive peripheral parts</a:t>
            </a:r>
          </a:p>
        </p:txBody>
      </p:sp>
      <p:sp>
        <p:nvSpPr>
          <p:cNvPr id="22537" name="Text Box 8"/>
          <p:cNvSpPr txBox="1">
            <a:spLocks noChangeArrowheads="1"/>
          </p:cNvSpPr>
          <p:nvPr/>
        </p:nvSpPr>
        <p:spPr bwMode="auto">
          <a:xfrm>
            <a:off x="3352800" y="2286000"/>
            <a:ext cx="2057400" cy="17589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800" dirty="0"/>
              <a:t>Assemble dressed Cavities to form a String in the </a:t>
            </a:r>
            <a:r>
              <a:rPr lang="en-US" sz="1800" b="1" dirty="0"/>
              <a:t>Cavity String Assembly Area</a:t>
            </a:r>
            <a:r>
              <a:rPr lang="en-US" sz="1800" dirty="0"/>
              <a:t> (Clean Room)</a:t>
            </a:r>
          </a:p>
        </p:txBody>
      </p:sp>
      <p:sp>
        <p:nvSpPr>
          <p:cNvPr id="22538" name="AutoShape 9"/>
          <p:cNvSpPr>
            <a:spLocks noChangeArrowheads="1"/>
          </p:cNvSpPr>
          <p:nvPr/>
        </p:nvSpPr>
        <p:spPr bwMode="auto">
          <a:xfrm>
            <a:off x="4343400" y="4114800"/>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vert="eaVert" wrap="none" anchor="ctr"/>
          <a:lstStyle/>
          <a:p>
            <a:endParaRPr lang="en-US" dirty="0"/>
          </a:p>
        </p:txBody>
      </p:sp>
      <p:sp>
        <p:nvSpPr>
          <p:cNvPr id="22539" name="Text Box 11"/>
          <p:cNvSpPr txBox="1">
            <a:spLocks noChangeArrowheads="1"/>
          </p:cNvSpPr>
          <p:nvPr/>
        </p:nvSpPr>
        <p:spPr bwMode="auto">
          <a:xfrm>
            <a:off x="3276600" y="4724400"/>
            <a:ext cx="2895600" cy="935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800" dirty="0"/>
              <a:t>Install String Assembly to Cold Mass in the </a:t>
            </a:r>
            <a:r>
              <a:rPr lang="en-US" sz="1800" b="1" dirty="0"/>
              <a:t>Cold Mass Assembly Area</a:t>
            </a:r>
          </a:p>
        </p:txBody>
      </p:sp>
      <p:sp>
        <p:nvSpPr>
          <p:cNvPr id="22540" name="AutoShape 12"/>
          <p:cNvSpPr>
            <a:spLocks noChangeArrowheads="1"/>
          </p:cNvSpPr>
          <p:nvPr/>
        </p:nvSpPr>
        <p:spPr bwMode="auto">
          <a:xfrm>
            <a:off x="4343400" y="5715000"/>
            <a:ext cx="228600" cy="685800"/>
          </a:xfrm>
          <a:prstGeom prst="downArrow">
            <a:avLst>
              <a:gd name="adj1" fmla="val 50000"/>
              <a:gd name="adj2" fmla="val 75000"/>
            </a:avLst>
          </a:prstGeom>
          <a:solidFill>
            <a:schemeClr val="accent1"/>
          </a:solidFill>
          <a:ln w="9525">
            <a:solidFill>
              <a:schemeClr val="tx1"/>
            </a:solidFill>
            <a:miter lim="800000"/>
            <a:headEnd/>
            <a:tailEnd/>
          </a:ln>
        </p:spPr>
        <p:txBody>
          <a:bodyPr vert="eaVert" wrap="none" anchor="ctr"/>
          <a:lstStyle/>
          <a:p>
            <a:endParaRPr lang="en-US" dirty="0"/>
          </a:p>
        </p:txBody>
      </p:sp>
      <p:sp>
        <p:nvSpPr>
          <p:cNvPr id="22542" name="AutoShape 14"/>
          <p:cNvSpPr>
            <a:spLocks noChangeArrowheads="1"/>
          </p:cNvSpPr>
          <p:nvPr/>
        </p:nvSpPr>
        <p:spPr bwMode="auto">
          <a:xfrm rot="-5420952">
            <a:off x="5521325" y="5595938"/>
            <a:ext cx="233363" cy="1373187"/>
          </a:xfrm>
          <a:prstGeom prst="downArrow">
            <a:avLst>
              <a:gd name="adj1" fmla="val 50000"/>
              <a:gd name="adj2" fmla="val 147108"/>
            </a:avLst>
          </a:prstGeom>
          <a:solidFill>
            <a:schemeClr val="accent1"/>
          </a:solidFill>
          <a:ln w="9525">
            <a:solidFill>
              <a:schemeClr val="tx1"/>
            </a:solidFill>
            <a:miter lim="800000"/>
            <a:headEnd/>
            <a:tailEnd/>
          </a:ln>
        </p:spPr>
        <p:txBody>
          <a:bodyPr vert="eaVert" wrap="none" anchor="ctr"/>
          <a:lstStyle/>
          <a:p>
            <a:endParaRPr lang="en-US" dirty="0"/>
          </a:p>
        </p:txBody>
      </p:sp>
      <p:sp>
        <p:nvSpPr>
          <p:cNvPr id="22543" name="Line 17"/>
          <p:cNvSpPr>
            <a:spLocks noChangeShapeType="1"/>
          </p:cNvSpPr>
          <p:nvPr/>
        </p:nvSpPr>
        <p:spPr bwMode="auto">
          <a:xfrm flipV="1">
            <a:off x="1981200" y="1219200"/>
            <a:ext cx="4572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44" name="Line 18"/>
          <p:cNvSpPr>
            <a:spLocks noChangeShapeType="1"/>
          </p:cNvSpPr>
          <p:nvPr/>
        </p:nvSpPr>
        <p:spPr bwMode="auto">
          <a:xfrm>
            <a:off x="2286000" y="4648200"/>
            <a:ext cx="990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45" name="Line 21"/>
          <p:cNvSpPr>
            <a:spLocks noChangeShapeType="1"/>
          </p:cNvSpPr>
          <p:nvPr/>
        </p:nvSpPr>
        <p:spPr bwMode="auto">
          <a:xfrm flipH="1">
            <a:off x="5410200" y="2819400"/>
            <a:ext cx="9906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46" name="Line 27"/>
          <p:cNvSpPr>
            <a:spLocks noChangeShapeType="1"/>
          </p:cNvSpPr>
          <p:nvPr/>
        </p:nvSpPr>
        <p:spPr bwMode="auto">
          <a:xfrm>
            <a:off x="8229600" y="5562600"/>
            <a:ext cx="1524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2547" name="Picture 24" descr="Q:\TD_SCRF\Cryomodule2\Assembly Pictures\Cold Mass Assembly\DSC04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215265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25" descr="Q:\TD_SCRF\Cryomodule2\Assembly Pictures\Cavity String Assembly\June 27 2011\6-2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46200"/>
            <a:ext cx="192405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26" descr="Q:\TD_SCRF\Cryomodule2\Assembly Pictures\Cavity String Assembly\June 28 2011\6-2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690688"/>
            <a:ext cx="25527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27" descr="Q:\TD_SCRF\Cryomodule2\Assembly Pictures\Cold Mass Assembly\DSC043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25" y="476250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28" descr="Q:\TD_SCRF\Cryomodule2\Assembly Pictures\Cold Mass Assembly\Cold Mass Transport\DSC0449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708400"/>
            <a:ext cx="25527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27C52807-ECB6-4B2F-94F4-F1AE4E13CDDA}" type="slidenum">
              <a:rPr lang="en-US" smtClean="0"/>
              <a:pPr>
                <a:defRPr/>
              </a:pPr>
              <a:t>6</a:t>
            </a:fld>
            <a:endParaRPr lang="en-US" dirty="0"/>
          </a:p>
        </p:txBody>
      </p:sp>
      <p:sp>
        <p:nvSpPr>
          <p:cNvPr id="22541" name="Text Box 13"/>
          <p:cNvSpPr txBox="1">
            <a:spLocks noChangeArrowheads="1"/>
          </p:cNvSpPr>
          <p:nvPr/>
        </p:nvSpPr>
        <p:spPr bwMode="auto">
          <a:xfrm>
            <a:off x="6400800" y="5738429"/>
            <a:ext cx="2362200" cy="660400"/>
          </a:xfrm>
          <a:prstGeom prst="rect">
            <a:avLst/>
          </a:prstGeom>
          <a:solidFill>
            <a:schemeClr val="bg1"/>
          </a:solidFill>
          <a:ln w="19050">
            <a:solidFill>
              <a:schemeClr val="tx1"/>
            </a:solidFill>
            <a:miter lim="800000"/>
            <a:headEnd/>
            <a:tailEnd/>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800" dirty="0"/>
              <a:t>Transport the Cold Mass to </a:t>
            </a:r>
            <a:r>
              <a:rPr lang="en-US" sz="1800" b="1" dirty="0"/>
              <a:t>CAF-ICB</a:t>
            </a:r>
          </a:p>
        </p:txBody>
      </p:sp>
    </p:spTree>
    <p:extLst>
      <p:ext uri="{BB962C8B-B14F-4D97-AF65-F5344CB8AC3E}">
        <p14:creationId xmlns:p14="http://schemas.microsoft.com/office/powerpoint/2010/main" val="1687762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sz="3200" b="1" dirty="0" smtClean="0"/>
              <a:t>Assembly Workflow @ CAF-ICB</a:t>
            </a:r>
          </a:p>
        </p:txBody>
      </p:sp>
      <p:sp>
        <p:nvSpPr>
          <p:cNvPr id="23556" name="AutoShape 3"/>
          <p:cNvSpPr>
            <a:spLocks noChangeArrowheads="1"/>
          </p:cNvSpPr>
          <p:nvPr/>
        </p:nvSpPr>
        <p:spPr bwMode="auto">
          <a:xfrm>
            <a:off x="1752600" y="3581400"/>
            <a:ext cx="228600" cy="2286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dirty="0"/>
          </a:p>
        </p:txBody>
      </p:sp>
      <p:sp>
        <p:nvSpPr>
          <p:cNvPr id="23557" name="Text Box 4"/>
          <p:cNvSpPr txBox="1">
            <a:spLocks noChangeArrowheads="1"/>
          </p:cNvSpPr>
          <p:nvPr/>
        </p:nvSpPr>
        <p:spPr bwMode="auto">
          <a:xfrm>
            <a:off x="152400" y="3886200"/>
            <a:ext cx="3352800" cy="12096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800" dirty="0"/>
              <a:t>Install the String assembly with the cold mass into the Vacuum vessel in the </a:t>
            </a:r>
            <a:r>
              <a:rPr lang="en-US" sz="1800" b="1" dirty="0"/>
              <a:t>Vacuum Vessel Assembly</a:t>
            </a:r>
            <a:r>
              <a:rPr lang="en-US" sz="1800" dirty="0"/>
              <a:t> area</a:t>
            </a:r>
          </a:p>
        </p:txBody>
      </p:sp>
      <p:sp>
        <p:nvSpPr>
          <p:cNvPr id="23558" name="AutoShape 5"/>
          <p:cNvSpPr>
            <a:spLocks noChangeArrowheads="1"/>
          </p:cNvSpPr>
          <p:nvPr/>
        </p:nvSpPr>
        <p:spPr bwMode="auto">
          <a:xfrm>
            <a:off x="1752600" y="2286000"/>
            <a:ext cx="228600" cy="2286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dirty="0"/>
          </a:p>
        </p:txBody>
      </p:sp>
      <p:sp>
        <p:nvSpPr>
          <p:cNvPr id="23559" name="Text Box 6"/>
          <p:cNvSpPr txBox="1">
            <a:spLocks noChangeArrowheads="1"/>
          </p:cNvSpPr>
          <p:nvPr/>
        </p:nvSpPr>
        <p:spPr bwMode="auto">
          <a:xfrm>
            <a:off x="152400" y="1219200"/>
            <a:ext cx="3505200" cy="935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800" dirty="0"/>
              <a:t>Install the Cold Mass back to the Cold Mass Assembly Fixture in </a:t>
            </a:r>
            <a:r>
              <a:rPr lang="en-US" sz="1800" b="1" dirty="0"/>
              <a:t>Cold Mass Assembly Area</a:t>
            </a:r>
          </a:p>
        </p:txBody>
      </p:sp>
      <p:sp>
        <p:nvSpPr>
          <p:cNvPr id="23560" name="Text Box 7"/>
          <p:cNvSpPr txBox="1">
            <a:spLocks noChangeArrowheads="1"/>
          </p:cNvSpPr>
          <p:nvPr/>
        </p:nvSpPr>
        <p:spPr bwMode="auto">
          <a:xfrm>
            <a:off x="838200" y="2590800"/>
            <a:ext cx="2057400" cy="935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800" dirty="0"/>
              <a:t>Align Cavity String to the Cold Mass Support </a:t>
            </a:r>
            <a:endParaRPr lang="en-US" sz="1800" b="1" dirty="0"/>
          </a:p>
        </p:txBody>
      </p:sp>
      <p:sp>
        <p:nvSpPr>
          <p:cNvPr id="23561" name="Text Box 12"/>
          <p:cNvSpPr txBox="1">
            <a:spLocks noChangeArrowheads="1"/>
          </p:cNvSpPr>
          <p:nvPr/>
        </p:nvSpPr>
        <p:spPr bwMode="auto">
          <a:xfrm>
            <a:off x="457200" y="5486400"/>
            <a:ext cx="2514600" cy="935038"/>
          </a:xfrm>
          <a:prstGeom prst="rect">
            <a:avLst/>
          </a:prstGeom>
          <a:solidFill>
            <a:schemeClr val="bg1"/>
          </a:solidFill>
          <a:ln w="19050">
            <a:solidFill>
              <a:schemeClr val="tx1"/>
            </a:solidFill>
            <a:miter lim="800000"/>
            <a:headEnd/>
            <a:tailEnd/>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800" dirty="0"/>
              <a:t>Ship Completed Cryomodule to</a:t>
            </a:r>
            <a:r>
              <a:rPr lang="en-US" sz="1800" b="1" dirty="0"/>
              <a:t> ILCTA-NML </a:t>
            </a:r>
            <a:r>
              <a:rPr lang="en-US" sz="1800" dirty="0"/>
              <a:t>for testing</a:t>
            </a:r>
            <a:endParaRPr lang="en-US" sz="1800" b="1" dirty="0"/>
          </a:p>
        </p:txBody>
      </p:sp>
      <p:sp>
        <p:nvSpPr>
          <p:cNvPr id="23562" name="AutoShape 13"/>
          <p:cNvSpPr>
            <a:spLocks noChangeArrowheads="1"/>
          </p:cNvSpPr>
          <p:nvPr/>
        </p:nvSpPr>
        <p:spPr bwMode="auto">
          <a:xfrm>
            <a:off x="1752600" y="5181600"/>
            <a:ext cx="228600" cy="2286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dirty="0"/>
          </a:p>
        </p:txBody>
      </p:sp>
      <p:sp>
        <p:nvSpPr>
          <p:cNvPr id="23563" name="Line 15"/>
          <p:cNvSpPr>
            <a:spLocks noChangeShapeType="1"/>
          </p:cNvSpPr>
          <p:nvPr/>
        </p:nvSpPr>
        <p:spPr bwMode="auto">
          <a:xfrm>
            <a:off x="3505200" y="4114800"/>
            <a:ext cx="1524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564" name="Line 16"/>
          <p:cNvSpPr>
            <a:spLocks noChangeShapeType="1"/>
          </p:cNvSpPr>
          <p:nvPr/>
        </p:nvSpPr>
        <p:spPr bwMode="auto">
          <a:xfrm flipV="1">
            <a:off x="2895600" y="3048000"/>
            <a:ext cx="8382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565" name="Line 17"/>
          <p:cNvSpPr>
            <a:spLocks noChangeShapeType="1"/>
          </p:cNvSpPr>
          <p:nvPr/>
        </p:nvSpPr>
        <p:spPr bwMode="auto">
          <a:xfrm flipV="1">
            <a:off x="3657600" y="1295400"/>
            <a:ext cx="27432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3566" name="Picture 19" descr="DSC00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1430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21" descr="DSC004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3600"/>
            <a:ext cx="2632075"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24" descr="P10605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2672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25" descr="P10607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150" y="2928938"/>
            <a:ext cx="2346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4" descr="DSC002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4138" y="4732338"/>
            <a:ext cx="2252662" cy="169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Line 16"/>
          <p:cNvSpPr>
            <a:spLocks noChangeShapeType="1"/>
          </p:cNvSpPr>
          <p:nvPr/>
        </p:nvSpPr>
        <p:spPr bwMode="auto">
          <a:xfrm flipV="1">
            <a:off x="2941638" y="6324600"/>
            <a:ext cx="3492500" cy="968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27C52807-ECB6-4B2F-94F4-F1AE4E13CDDA}" type="slidenum">
              <a:rPr lang="en-US" smtClean="0"/>
              <a:pPr>
                <a:defRPr/>
              </a:pPr>
              <a:t>7</a:t>
            </a:fld>
            <a:endParaRPr lang="en-US" dirty="0"/>
          </a:p>
        </p:txBody>
      </p:sp>
    </p:spTree>
    <p:extLst>
      <p:ext uri="{BB962C8B-B14F-4D97-AF65-F5344CB8AC3E}">
        <p14:creationId xmlns:p14="http://schemas.microsoft.com/office/powerpoint/2010/main" val="977295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5" descr="M:\Tug\cleanroompix\DSC04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034" y="3727396"/>
            <a:ext cx="341312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4" descr="M:\Tug\cleanroompix\DSC048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034" y="1090996"/>
            <a:ext cx="341312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2"/>
          <p:cNvSpPr>
            <a:spLocks noGrp="1" noChangeArrowheads="1"/>
          </p:cNvSpPr>
          <p:nvPr>
            <p:ph type="title"/>
          </p:nvPr>
        </p:nvSpPr>
        <p:spPr>
          <a:xfrm>
            <a:off x="1295400" y="116162"/>
            <a:ext cx="7162800" cy="990600"/>
          </a:xfrm>
        </p:spPr>
        <p:txBody>
          <a:bodyPr/>
          <a:lstStyle/>
          <a:p>
            <a:r>
              <a:rPr lang="en-US" b="1" dirty="0" smtClean="0"/>
              <a:t>CAF-MP9 Clean Room</a:t>
            </a:r>
          </a:p>
        </p:txBody>
      </p:sp>
      <p:sp>
        <p:nvSpPr>
          <p:cNvPr id="24582" name="Rectangle 3"/>
          <p:cNvSpPr>
            <a:spLocks noGrp="1" noChangeArrowheads="1"/>
          </p:cNvSpPr>
          <p:nvPr>
            <p:ph type="body" idx="1"/>
          </p:nvPr>
        </p:nvSpPr>
        <p:spPr>
          <a:xfrm>
            <a:off x="1143000" y="1039156"/>
            <a:ext cx="4419600" cy="5257800"/>
          </a:xfrm>
        </p:spPr>
        <p:txBody>
          <a:bodyPr/>
          <a:lstStyle/>
          <a:p>
            <a:pPr>
              <a:lnSpc>
                <a:spcPct val="90000"/>
              </a:lnSpc>
            </a:pPr>
            <a:r>
              <a:rPr lang="en-US" sz="2000" b="0" dirty="0" smtClean="0"/>
              <a:t>Cavity String Assembly Clean Room</a:t>
            </a:r>
          </a:p>
          <a:p>
            <a:pPr>
              <a:lnSpc>
                <a:spcPct val="90000"/>
              </a:lnSpc>
            </a:pPr>
            <a:r>
              <a:rPr lang="en-US" sz="2000" b="0" dirty="0" smtClean="0"/>
              <a:t> A ~2500 square-foot clean room: </a:t>
            </a:r>
          </a:p>
          <a:p>
            <a:pPr lvl="1">
              <a:lnSpc>
                <a:spcPct val="90000"/>
              </a:lnSpc>
            </a:pPr>
            <a:r>
              <a:rPr lang="en-US" sz="1800" b="0" dirty="0" smtClean="0"/>
              <a:t>Class 1000 ante clean room area:</a:t>
            </a:r>
          </a:p>
          <a:p>
            <a:pPr lvl="2">
              <a:lnSpc>
                <a:spcPct val="90000"/>
              </a:lnSpc>
            </a:pPr>
            <a:r>
              <a:rPr lang="en-US" sz="1600" b="0" dirty="0" smtClean="0"/>
              <a:t>Preparation of the dressed cavities for transportation into the assembly clean room.</a:t>
            </a:r>
          </a:p>
          <a:p>
            <a:pPr lvl="1">
              <a:lnSpc>
                <a:spcPct val="90000"/>
              </a:lnSpc>
            </a:pPr>
            <a:r>
              <a:rPr lang="en-US" sz="1800" b="0" dirty="0" smtClean="0"/>
              <a:t>Class 10/100 sluice area</a:t>
            </a:r>
          </a:p>
          <a:p>
            <a:pPr lvl="2">
              <a:lnSpc>
                <a:spcPct val="90000"/>
              </a:lnSpc>
            </a:pPr>
            <a:r>
              <a:rPr lang="en-US" sz="1600" b="0" dirty="0" smtClean="0"/>
              <a:t>Parts and Fixtures final preparation to enter the Class 10 assembly area.</a:t>
            </a:r>
          </a:p>
          <a:p>
            <a:pPr lvl="1">
              <a:lnSpc>
                <a:spcPct val="90000"/>
              </a:lnSpc>
            </a:pPr>
            <a:r>
              <a:rPr lang="en-US" sz="1800" b="0" dirty="0" smtClean="0"/>
              <a:t>Class 100 area </a:t>
            </a:r>
          </a:p>
          <a:p>
            <a:pPr lvl="2">
              <a:lnSpc>
                <a:spcPct val="90000"/>
              </a:lnSpc>
            </a:pPr>
            <a:r>
              <a:rPr lang="en-US" sz="1600" b="0" dirty="0" smtClean="0"/>
              <a:t>Parts and Fixtures preparation for assembly.</a:t>
            </a:r>
          </a:p>
          <a:p>
            <a:pPr lvl="1">
              <a:lnSpc>
                <a:spcPct val="90000"/>
              </a:lnSpc>
            </a:pPr>
            <a:r>
              <a:rPr lang="en-US" sz="1800" b="0" dirty="0" smtClean="0"/>
              <a:t>Class 10 assembly clean room area:</a:t>
            </a:r>
          </a:p>
          <a:p>
            <a:pPr lvl="2">
              <a:lnSpc>
                <a:spcPct val="90000"/>
              </a:lnSpc>
            </a:pPr>
            <a:r>
              <a:rPr lang="en-US" sz="1600" b="0" dirty="0" smtClean="0"/>
              <a:t>Where the cavities vacuum is vented to interconnect them with bellows. </a:t>
            </a:r>
          </a:p>
          <a:p>
            <a:pPr>
              <a:lnSpc>
                <a:spcPct val="90000"/>
              </a:lnSpc>
            </a:pPr>
            <a:endParaRPr lang="en-US" sz="2000" b="0" dirty="0" smtClean="0"/>
          </a:p>
        </p:txBody>
      </p:sp>
      <p:sp>
        <p:nvSpPr>
          <p:cNvPr id="24583" name="Text Box 6"/>
          <p:cNvSpPr txBox="1">
            <a:spLocks noChangeArrowheads="1"/>
          </p:cNvSpPr>
          <p:nvPr/>
        </p:nvSpPr>
        <p:spPr bwMode="auto">
          <a:xfrm>
            <a:off x="7035909" y="3779783"/>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400" dirty="0"/>
              <a:t>Class 1000</a:t>
            </a:r>
          </a:p>
        </p:txBody>
      </p:sp>
      <p:sp>
        <p:nvSpPr>
          <p:cNvPr id="24584" name="Text Box 9"/>
          <p:cNvSpPr txBox="1">
            <a:spLocks noChangeArrowheads="1"/>
          </p:cNvSpPr>
          <p:nvPr/>
        </p:nvSpPr>
        <p:spPr bwMode="auto">
          <a:xfrm>
            <a:off x="7308631" y="2216533"/>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400" dirty="0"/>
              <a:t>Class 10</a:t>
            </a:r>
          </a:p>
        </p:txBody>
      </p:sp>
      <p:sp>
        <p:nvSpPr>
          <p:cNvPr id="24585" name="Text Box 10"/>
          <p:cNvSpPr txBox="1">
            <a:spLocks noChangeArrowheads="1"/>
          </p:cNvSpPr>
          <p:nvPr/>
        </p:nvSpPr>
        <p:spPr bwMode="auto">
          <a:xfrm>
            <a:off x="7456597" y="5024110"/>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400" dirty="0"/>
              <a:t>Rail</a:t>
            </a:r>
          </a:p>
        </p:txBody>
      </p:sp>
      <p:sp>
        <p:nvSpPr>
          <p:cNvPr id="24586" name="Line 12"/>
          <p:cNvSpPr>
            <a:spLocks noChangeShapeType="1"/>
          </p:cNvSpPr>
          <p:nvPr/>
        </p:nvSpPr>
        <p:spPr bwMode="auto">
          <a:xfrm>
            <a:off x="7591097" y="5334000"/>
            <a:ext cx="3429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87" name="Text Box 13"/>
          <p:cNvSpPr txBox="1">
            <a:spLocks noChangeArrowheads="1"/>
          </p:cNvSpPr>
          <p:nvPr/>
        </p:nvSpPr>
        <p:spPr bwMode="auto">
          <a:xfrm>
            <a:off x="5851634" y="1569983"/>
            <a:ext cx="1257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400" dirty="0"/>
              <a:t>Class 100</a:t>
            </a:r>
          </a:p>
        </p:txBody>
      </p:sp>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3" name="Slide Number Placeholder 2"/>
          <p:cNvSpPr>
            <a:spLocks noGrp="1"/>
          </p:cNvSpPr>
          <p:nvPr>
            <p:ph type="sldNum" sz="quarter" idx="11"/>
          </p:nvPr>
        </p:nvSpPr>
        <p:spPr/>
        <p:txBody>
          <a:bodyPr/>
          <a:lstStyle/>
          <a:p>
            <a:pPr>
              <a:defRPr/>
            </a:pPr>
            <a:fld id="{B9ACAB7A-6485-416B-BDF2-2E74FE9F0025}" type="slidenum">
              <a:rPr lang="en-US" smtClean="0"/>
              <a:pPr>
                <a:defRPr/>
              </a:pPr>
              <a:t>8</a:t>
            </a:fld>
            <a:endParaRPr lang="en-US" dirty="0"/>
          </a:p>
        </p:txBody>
      </p:sp>
    </p:spTree>
    <p:extLst>
      <p:ext uri="{BB962C8B-B14F-4D97-AF65-F5344CB8AC3E}">
        <p14:creationId xmlns:p14="http://schemas.microsoft.com/office/powerpoint/2010/main" val="2899848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371600" y="152400"/>
            <a:ext cx="7162800" cy="990600"/>
          </a:xfrm>
        </p:spPr>
        <p:txBody>
          <a:bodyPr/>
          <a:lstStyle/>
          <a:p>
            <a:r>
              <a:rPr lang="en-US" b="1" dirty="0" smtClean="0"/>
              <a:t>Cleanroom Infrastructure</a:t>
            </a:r>
          </a:p>
        </p:txBody>
      </p:sp>
      <p:pic>
        <p:nvPicPr>
          <p:cNvPr id="25604" name="Picture 2" descr="M:\Tug\cleanroompix\DSC048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M:\Tug\cleanroompix\DSC048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763" y="1168400"/>
            <a:ext cx="2797175"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M:\Tug\cleanroompix\DSC049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100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1"/>
          <p:cNvSpPr txBox="1">
            <a:spLocks noChangeArrowheads="1"/>
          </p:cNvSpPr>
          <p:nvPr/>
        </p:nvSpPr>
        <p:spPr bwMode="auto">
          <a:xfrm>
            <a:off x="1558925" y="2917825"/>
            <a:ext cx="1600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a:t>Vacuum / Gas Manifold</a:t>
            </a:r>
          </a:p>
        </p:txBody>
      </p:sp>
      <p:cxnSp>
        <p:nvCxnSpPr>
          <p:cNvPr id="25609" name="Straight Arrow Connector 4"/>
          <p:cNvCxnSpPr>
            <a:cxnSpLocks noChangeShapeType="1"/>
            <a:stCxn id="25608" idx="1"/>
          </p:cNvCxnSpPr>
          <p:nvPr/>
        </p:nvCxnSpPr>
        <p:spPr bwMode="auto">
          <a:xfrm flipV="1">
            <a:off x="1558925" y="2590800"/>
            <a:ext cx="117475" cy="6191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610" name="TextBox 5"/>
          <p:cNvSpPr txBox="1">
            <a:spLocks noChangeArrowheads="1"/>
          </p:cNvSpPr>
          <p:nvPr/>
        </p:nvSpPr>
        <p:spPr bwMode="auto">
          <a:xfrm>
            <a:off x="3513138" y="5329238"/>
            <a:ext cx="2384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a:t>Class 1000 cleanroom for the dressed/qualified  cavity preparation to enter the cleanroom</a:t>
            </a:r>
          </a:p>
        </p:txBody>
      </p:sp>
      <p:cxnSp>
        <p:nvCxnSpPr>
          <p:cNvPr id="25611" name="Straight Arrow Connector 7"/>
          <p:cNvCxnSpPr>
            <a:cxnSpLocks noChangeShapeType="1"/>
          </p:cNvCxnSpPr>
          <p:nvPr/>
        </p:nvCxnSpPr>
        <p:spPr bwMode="auto">
          <a:xfrm flipH="1" flipV="1">
            <a:off x="2057400" y="4740275"/>
            <a:ext cx="1455738" cy="762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Arkan, FNAL-LBNL Meeting  March 15-16, 2012</a:t>
            </a:r>
            <a:endParaRPr lang="en-US" dirty="0"/>
          </a:p>
        </p:txBody>
      </p:sp>
      <p:sp>
        <p:nvSpPr>
          <p:cNvPr id="4" name="Slide Number Placeholder 3"/>
          <p:cNvSpPr>
            <a:spLocks noGrp="1"/>
          </p:cNvSpPr>
          <p:nvPr>
            <p:ph type="sldNum" sz="quarter" idx="11"/>
          </p:nvPr>
        </p:nvSpPr>
        <p:spPr/>
        <p:txBody>
          <a:bodyPr/>
          <a:lstStyle/>
          <a:p>
            <a:pPr>
              <a:defRPr/>
            </a:pPr>
            <a:fld id="{27C52807-ECB6-4B2F-94F4-F1AE4E13CDDA}" type="slidenum">
              <a:rPr lang="en-US" smtClean="0"/>
              <a:pPr>
                <a:defRPr/>
              </a:pPr>
              <a:t>9</a:t>
            </a:fld>
            <a:endParaRPr lang="en-US" dirty="0"/>
          </a:p>
        </p:txBody>
      </p:sp>
      <p:pic>
        <p:nvPicPr>
          <p:cNvPr id="14" name="Picture 9" descr="M:\Tug\cleanroompix\DSC049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6747" y="2057400"/>
            <a:ext cx="2903094"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53199" y="1107794"/>
            <a:ext cx="2556641" cy="923330"/>
          </a:xfrm>
          <a:prstGeom prst="rect">
            <a:avLst/>
          </a:prstGeom>
          <a:noFill/>
        </p:spPr>
        <p:txBody>
          <a:bodyPr wrap="square" rtlCol="0">
            <a:spAutoFit/>
          </a:bodyPr>
          <a:lstStyle/>
          <a:p>
            <a:r>
              <a:rPr lang="en-US" dirty="0" smtClean="0"/>
              <a:t>Components ultra high vacuum (UHV) cleaning cleanroom</a:t>
            </a:r>
            <a:endParaRPr lang="en-US" dirty="0"/>
          </a:p>
        </p:txBody>
      </p:sp>
    </p:spTree>
    <p:extLst>
      <p:ext uri="{BB962C8B-B14F-4D97-AF65-F5344CB8AC3E}">
        <p14:creationId xmlns:p14="http://schemas.microsoft.com/office/powerpoint/2010/main" val="766377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7742</TotalTime>
  <Words>1858</Words>
  <Application>Microsoft Office PowerPoint</Application>
  <PresentationFormat>On-screen Show (4:3)</PresentationFormat>
  <Paragraphs>188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1_Factory</vt:lpstr>
      <vt:lpstr> Cryomodule Assembly Facility (CAF) at Fermilab  Tug Arkan (FNAL) FNAL-LBNL joint meeting on SRF Cavities and Cryomodules March 15, 2012</vt:lpstr>
      <vt:lpstr>Outline</vt:lpstr>
      <vt:lpstr>CAF-MP9</vt:lpstr>
      <vt:lpstr>CAF-ICB</vt:lpstr>
      <vt:lpstr>1.3GHz Cavity to Helium Vessel Welding at CAF</vt:lpstr>
      <vt:lpstr>Assembly Workflow @ CAF-MP9</vt:lpstr>
      <vt:lpstr>Assembly Workflow @ CAF-ICB</vt:lpstr>
      <vt:lpstr>CAF-MP9 Clean Room</vt:lpstr>
      <vt:lpstr>Cleanroom Infrastructure</vt:lpstr>
      <vt:lpstr>Cleanroom Highlights</vt:lpstr>
      <vt:lpstr>String Assembly</vt:lpstr>
      <vt:lpstr>Cold Mass Assembly</vt:lpstr>
      <vt:lpstr>Cold Mass Assembly at CAF-MP9</vt:lpstr>
      <vt:lpstr>Cold Mass Transport</vt:lpstr>
      <vt:lpstr>Cold Mass Assembly at CAF-ICB</vt:lpstr>
      <vt:lpstr>Final Assembly</vt:lpstr>
      <vt:lpstr>Final Assembly at CAF-ICB</vt:lpstr>
      <vt:lpstr>Cryomodule Transport</vt:lpstr>
      <vt:lpstr>Cleanroom throughput</vt:lpstr>
      <vt:lpstr>1.3 GHz Cold Mass Assembly Throughput - I</vt:lpstr>
      <vt:lpstr>1.3 GHz Cold Mass Assembly Throughput - II</vt:lpstr>
      <vt:lpstr>Summary</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ginsburg</dc:creator>
  <cp:lastModifiedBy>Tug Arkan x3782 11982N</cp:lastModifiedBy>
  <cp:revision>109</cp:revision>
  <dcterms:created xsi:type="dcterms:W3CDTF">2011-10-31T15:46:33Z</dcterms:created>
  <dcterms:modified xsi:type="dcterms:W3CDTF">2012-03-14T23:26:54Z</dcterms:modified>
</cp:coreProperties>
</file>