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sldIdLst>
    <p:sldId id="284" r:id="rId2"/>
    <p:sldId id="292" r:id="rId3"/>
    <p:sldId id="295" r:id="rId4"/>
    <p:sldId id="296" r:id="rId5"/>
    <p:sldId id="297" r:id="rId6"/>
    <p:sldId id="293" r:id="rId7"/>
    <p:sldId id="294" r:id="rId8"/>
    <p:sldId id="299" r:id="rId9"/>
    <p:sldId id="298" r:id="rId10"/>
    <p:sldId id="302" r:id="rId11"/>
    <p:sldId id="301" r:id="rId12"/>
    <p:sldId id="30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702" autoAdjust="0"/>
  </p:normalViewPr>
  <p:slideViewPr>
    <p:cSldViewPr>
      <p:cViewPr varScale="1">
        <p:scale>
          <a:sx n="116" d="100"/>
          <a:sy n="116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2D42E-429B-43E0-9F17-97C2ECB93A08}" type="datetimeFigureOut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0E72-CA18-4BED-BCF5-587D78DE4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3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70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DF2F-A16B-4B61-9866-0A66E705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8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1404-2935-4D8C-B8E2-B916A94AF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5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AB7A-6485-416B-BDF2-2E74FE9F0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2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0773-5091-44C1-9209-E282AF30C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5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C96A-5FF7-4FC9-9432-FEBA55CAD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0FCC-D3A7-4CE5-BF92-6A1A232D2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0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2807-ECB6-4B2F-94F4-F1AE4E13C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8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408EB-FEA7-4093-A56F-38711B888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2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366C-42D6-4AE5-AD35-E47AF3EDB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1CF5-2F7E-422F-85E7-8727474A9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5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dirty="0" smtClean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AA59B1F-CD67-44C4-B9F9-1A49E56862D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  <p:extLst>
      <p:ext uri="{BB962C8B-B14F-4D97-AF65-F5344CB8AC3E}">
        <p14:creationId xmlns:p14="http://schemas.microsoft.com/office/powerpoint/2010/main" val="2406412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219200" y="1066800"/>
            <a:ext cx="7772400" cy="3429000"/>
          </a:xfrm>
        </p:spPr>
        <p:txBody>
          <a:bodyPr/>
          <a:lstStyle/>
          <a:p>
            <a:r>
              <a:rPr lang="en-US" dirty="0" smtClean="0"/>
              <a:t>CW cavity design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Timergali Khabiboulline (FNAL)</a:t>
            </a:r>
            <a:br>
              <a:rPr lang="en-US" sz="2000" dirty="0" smtClean="0"/>
            </a:br>
            <a:r>
              <a:rPr lang="en-US" sz="2000" dirty="0" smtClean="0"/>
              <a:t>FNAL-LBNL joint meeting on SRF Cavities and Cryomodules</a:t>
            </a:r>
            <a:br>
              <a:rPr lang="en-US" sz="2000" dirty="0" smtClean="0"/>
            </a:br>
            <a:r>
              <a:rPr lang="en-US" sz="2000" dirty="0" smtClean="0"/>
              <a:t>March 15, 2012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792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01000" cy="609600"/>
          </a:xfrm>
        </p:spPr>
        <p:txBody>
          <a:bodyPr/>
          <a:lstStyle/>
          <a:p>
            <a:r>
              <a:rPr lang="en-US" dirty="0" smtClean="0"/>
              <a:t>650 MHz CW cavity power </a:t>
            </a:r>
            <a:r>
              <a:rPr lang="en-US" dirty="0" smtClean="0"/>
              <a:t>coupler.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61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Design CW power </a:t>
            </a:r>
            <a:r>
              <a:rPr lang="en-US" sz="2000" dirty="0" smtClean="0">
                <a:latin typeface="Times New Roman" pitchFamily="18" charset="0"/>
              </a:rPr>
              <a:t>30kW, maximum power </a:t>
            </a:r>
            <a:r>
              <a:rPr lang="en-US" sz="2000" dirty="0">
                <a:latin typeface="Times New Roman" pitchFamily="18" charset="0"/>
              </a:rPr>
              <a:t>120 </a:t>
            </a:r>
            <a:r>
              <a:rPr lang="en-US" sz="2000" dirty="0" smtClean="0">
                <a:latin typeface="Times New Roman" pitchFamily="18" charset="0"/>
              </a:rPr>
              <a:t>kW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Bandwidth </a:t>
            </a:r>
            <a:r>
              <a:rPr lang="en-US" sz="2000" dirty="0">
                <a:latin typeface="Times New Roman" pitchFamily="18" charset="0"/>
              </a:rPr>
              <a:t>(s11 &lt;0.1) 70 </a:t>
            </a:r>
            <a:r>
              <a:rPr lang="en-US" sz="2000" dirty="0" err="1">
                <a:latin typeface="Times New Roman" pitchFamily="18" charset="0"/>
              </a:rPr>
              <a:t>MHz.</a:t>
            </a:r>
            <a:endParaRPr lang="en-US" sz="2000" dirty="0" smtClean="0"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One ceramic vacuum window, fixed coupling.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Room temperature central conductor, 10 </a:t>
            </a:r>
            <a:r>
              <a:rPr lang="en-US" sz="2000" dirty="0" smtClean="0">
                <a:latin typeface="Times New Roman" pitchFamily="18" charset="0"/>
                <a:sym typeface="Symbol"/>
              </a:rPr>
              <a:t></a:t>
            </a:r>
            <a:r>
              <a:rPr lang="en-US" sz="2000" dirty="0" smtClean="0">
                <a:latin typeface="Times New Roman" pitchFamily="18" charset="0"/>
              </a:rPr>
              <a:t>m copper plated outer conductor.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Pulse power (breakdown in air) </a:t>
            </a:r>
            <a:r>
              <a:rPr lang="en-US" sz="2000" dirty="0" smtClean="0">
                <a:latin typeface="Times New Roman" pitchFamily="18" charset="0"/>
              </a:rPr>
              <a:t>maximum </a:t>
            </a:r>
            <a:r>
              <a:rPr lang="en-US" sz="2000" dirty="0" smtClean="0">
                <a:latin typeface="Times New Roman" pitchFamily="18" charset="0"/>
              </a:rPr>
              <a:t>1.1MW.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Multifactor threshold &gt; 250 kW SW (&gt;1MW TW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</a:rPr>
              <a:t>at 650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</a:rPr>
              <a:t>MHz</a:t>
            </a:r>
            <a:r>
              <a:rPr lang="en-US" sz="2000" dirty="0" err="1" smtClean="0">
                <a:latin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02595"/>
            <a:ext cx="7696200" cy="39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/>
          <a:lstStyle/>
          <a:p>
            <a:r>
              <a:rPr lang="en-US" dirty="0" smtClean="0"/>
              <a:t>325 MHz CW cavity power coupler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795877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382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Design CW power 6kW.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One ceramic vacuum window, fixed coupling.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With air cooling, copper plated vacuum outer conductor, copper-bronze </a:t>
            </a:r>
            <a:r>
              <a:rPr lang="en-US" sz="2000" dirty="0" smtClean="0">
                <a:latin typeface="Times New Roman" pitchFamily="18" charset="0"/>
              </a:rPr>
              <a:t>air. </a:t>
            </a:r>
            <a:r>
              <a:rPr lang="en-US" sz="2000" dirty="0" smtClean="0">
                <a:latin typeface="Times New Roman" pitchFamily="18" charset="0"/>
              </a:rPr>
              <a:t>outer conductor it can sustain </a:t>
            </a:r>
            <a:r>
              <a:rPr lang="en-US" sz="2000" dirty="0" smtClean="0">
                <a:latin typeface="Times New Roman" pitchFamily="18" charset="0"/>
              </a:rPr>
              <a:t>&gt;30 kW.</a:t>
            </a:r>
            <a:endParaRPr lang="en-US" sz="2000" dirty="0" smtClean="0"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Pulse power (breakdown in air) ~ </a:t>
            </a:r>
            <a:r>
              <a:rPr lang="en-US" sz="2000" dirty="0" smtClean="0">
                <a:latin typeface="Times New Roman" pitchFamily="18" charset="0"/>
              </a:rPr>
              <a:t>1MW.</a:t>
            </a:r>
            <a:endParaRPr lang="en-US" sz="2000" dirty="0" smtClean="0"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Multifactor threshold &gt; 6 kW SW (&gt;25kW TW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</a:rPr>
              <a:t>at 325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</a:rPr>
              <a:t>MHz</a:t>
            </a:r>
            <a:r>
              <a:rPr lang="en-US" sz="2000" dirty="0" err="1" smtClean="0">
                <a:latin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Pass-band (S11 &lt; -20dB)  ~ </a:t>
            </a:r>
            <a:r>
              <a:rPr lang="en-US" sz="2000" dirty="0" smtClean="0">
                <a:latin typeface="Times New Roman" pitchFamily="18" charset="0"/>
              </a:rPr>
              <a:t>50 </a:t>
            </a:r>
            <a:r>
              <a:rPr lang="en-US" sz="2000" dirty="0" err="1" smtClean="0">
                <a:latin typeface="Times New Roman" pitchFamily="18" charset="0"/>
              </a:rPr>
              <a:t>MHz.</a:t>
            </a:r>
            <a:endParaRPr lang="en-US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0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162800" cy="9906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pitchFamily="28" charset="-128"/>
              </a:rPr>
              <a:t>Conclusions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/>
          <a:lstStyle/>
          <a:p>
            <a:r>
              <a:rPr lang="en-GB" dirty="0" smtClean="0"/>
              <a:t>ILC/TESLA cavity can operate in CW regime at lower accelerating gradients. End assembly of the cavity is limiting </a:t>
            </a:r>
            <a:r>
              <a:rPr lang="en-GB" dirty="0" smtClean="0"/>
              <a:t>f</a:t>
            </a:r>
            <a:r>
              <a:rPr lang="en-GB" dirty="0" smtClean="0"/>
              <a:t>actor for performance </a:t>
            </a:r>
            <a:r>
              <a:rPr lang="en-GB" dirty="0" smtClean="0"/>
              <a:t>at higher </a:t>
            </a:r>
            <a:r>
              <a:rPr lang="en-GB" dirty="0" smtClean="0"/>
              <a:t>gradients.</a:t>
            </a:r>
            <a:endParaRPr lang="en-GB" dirty="0" smtClean="0"/>
          </a:p>
          <a:p>
            <a:r>
              <a:rPr lang="en-GB" dirty="0" smtClean="0"/>
              <a:t>Higher cryogenic losses may require new Helium </a:t>
            </a:r>
            <a:r>
              <a:rPr lang="en-GB" dirty="0" smtClean="0"/>
              <a:t>vessel.  </a:t>
            </a:r>
            <a:endParaRPr lang="en-GB" dirty="0" smtClean="0"/>
          </a:p>
          <a:p>
            <a:r>
              <a:rPr lang="en-GB" dirty="0" smtClean="0"/>
              <a:t>Current ILC cavity power </a:t>
            </a:r>
            <a:r>
              <a:rPr lang="en-GB" dirty="0" smtClean="0"/>
              <a:t>coupler is not suitable for CW power level above 4 </a:t>
            </a:r>
            <a:r>
              <a:rPr lang="en-GB" dirty="0" smtClean="0"/>
              <a:t>kW.</a:t>
            </a:r>
            <a:endParaRPr lang="en-GB" dirty="0" smtClean="0"/>
          </a:p>
          <a:p>
            <a:pPr lvl="1"/>
            <a:r>
              <a:rPr lang="en-GB" dirty="0" smtClean="0"/>
              <a:t>Fermilab has experience designing of power couplers up to 30 kW</a:t>
            </a:r>
          </a:p>
          <a:p>
            <a:r>
              <a:rPr lang="en-GB" dirty="0" smtClean="0"/>
              <a:t>HOM coupler need to be modified.</a:t>
            </a:r>
          </a:p>
          <a:p>
            <a:pPr lvl="1"/>
            <a:r>
              <a:rPr lang="en-GB" dirty="0" smtClean="0"/>
              <a:t>Improve cooling HOM </a:t>
            </a:r>
            <a:r>
              <a:rPr lang="en-GB" dirty="0" smtClean="0"/>
              <a:t>coupler.</a:t>
            </a:r>
            <a:endParaRPr lang="en-GB" dirty="0" smtClean="0"/>
          </a:p>
          <a:p>
            <a:pPr lvl="1"/>
            <a:r>
              <a:rPr lang="en-GB" dirty="0" smtClean="0"/>
              <a:t>Reduce RF losses on HOM coupler antenna </a:t>
            </a:r>
            <a:r>
              <a:rPr lang="en-GB" dirty="0" smtClean="0"/>
              <a:t>tip.</a:t>
            </a:r>
            <a:endParaRPr lang="en-GB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848600" cy="685800"/>
          </a:xfrm>
        </p:spPr>
        <p:txBody>
          <a:bodyPr/>
          <a:lstStyle/>
          <a:p>
            <a:pPr algn="ctr"/>
            <a:r>
              <a:rPr lang="en-US" dirty="0" smtClean="0"/>
              <a:t>ILC cavity properties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38" name="Group 66"/>
          <p:cNvGrpSpPr>
            <a:grpSpLocks/>
          </p:cNvGrpSpPr>
          <p:nvPr/>
        </p:nvGrpSpPr>
        <p:grpSpPr bwMode="auto">
          <a:xfrm>
            <a:off x="5257800" y="1828800"/>
            <a:ext cx="3733800" cy="4495800"/>
            <a:chOff x="96" y="1170"/>
            <a:chExt cx="2520" cy="3102"/>
          </a:xfrm>
        </p:grpSpPr>
        <p:grpSp>
          <p:nvGrpSpPr>
            <p:cNvPr id="139" name="Group 51"/>
            <p:cNvGrpSpPr>
              <a:grpSpLocks/>
            </p:cNvGrpSpPr>
            <p:nvPr/>
          </p:nvGrpSpPr>
          <p:grpSpPr bwMode="auto">
            <a:xfrm>
              <a:off x="96" y="1344"/>
              <a:ext cx="2473" cy="2928"/>
              <a:chOff x="240" y="1248"/>
              <a:chExt cx="2473" cy="2928"/>
            </a:xfrm>
          </p:grpSpPr>
          <p:grpSp>
            <p:nvGrpSpPr>
              <p:cNvPr id="148" name="Group 8"/>
              <p:cNvGrpSpPr>
                <a:grpSpLocks/>
              </p:cNvGrpSpPr>
              <p:nvPr/>
            </p:nvGrpSpPr>
            <p:grpSpPr bwMode="auto">
              <a:xfrm>
                <a:off x="240" y="1248"/>
                <a:ext cx="2451" cy="2928"/>
                <a:chOff x="240" y="1296"/>
                <a:chExt cx="2451" cy="2928"/>
              </a:xfrm>
            </p:grpSpPr>
            <p:grpSp>
              <p:nvGrpSpPr>
                <p:cNvPr id="149" name="Group 9"/>
                <p:cNvGrpSpPr>
                  <a:grpSpLocks/>
                </p:cNvGrpSpPr>
                <p:nvPr/>
              </p:nvGrpSpPr>
              <p:grpSpPr bwMode="auto">
                <a:xfrm>
                  <a:off x="240" y="1296"/>
                  <a:ext cx="2400" cy="2928"/>
                  <a:chOff x="288" y="864"/>
                  <a:chExt cx="2913" cy="3360"/>
                </a:xfrm>
              </p:grpSpPr>
              <p:pic>
                <p:nvPicPr>
                  <p:cNvPr id="177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" y="864"/>
                    <a:ext cx="2913" cy="33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7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086" y="3428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179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2939"/>
                    <a:ext cx="47" cy="47"/>
                  </a:xfrm>
                  <a:prstGeom prst="diamond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339933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180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2783"/>
                    <a:ext cx="47" cy="47"/>
                  </a:xfrm>
                  <a:prstGeom prst="diamond">
                    <a:avLst/>
                  </a:prstGeom>
                  <a:solidFill>
                    <a:srgbClr val="FFFFFF"/>
                  </a:solidFill>
                  <a:ln w="19050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18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964" y="1996"/>
                    <a:ext cx="47" cy="47"/>
                  </a:xfrm>
                  <a:prstGeom prst="diamond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FF33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050" dirty="0"/>
                  </a:p>
                </p:txBody>
              </p:sp>
            </p:grpSp>
            <p:grpSp>
              <p:nvGrpSpPr>
                <p:cNvPr id="150" name="Group 15"/>
                <p:cNvGrpSpPr>
                  <a:grpSpLocks/>
                </p:cNvGrpSpPr>
                <p:nvPr/>
              </p:nvGrpSpPr>
              <p:grpSpPr bwMode="auto">
                <a:xfrm>
                  <a:off x="2640" y="1536"/>
                  <a:ext cx="51" cy="1699"/>
                  <a:chOff x="2544" y="1130"/>
                  <a:chExt cx="51" cy="1963"/>
                </a:xfrm>
              </p:grpSpPr>
              <p:grpSp>
                <p:nvGrpSpPr>
                  <p:cNvPr id="153" name="Group 16"/>
                  <p:cNvGrpSpPr>
                    <a:grpSpLocks/>
                  </p:cNvGrpSpPr>
                  <p:nvPr/>
                </p:nvGrpSpPr>
                <p:grpSpPr bwMode="auto">
                  <a:xfrm flipH="1">
                    <a:off x="2544" y="2901"/>
                    <a:ext cx="51" cy="192"/>
                    <a:chOff x="3477" y="2901"/>
                    <a:chExt cx="51" cy="192"/>
                  </a:xfrm>
                </p:grpSpPr>
                <p:sp>
                  <p:nvSpPr>
                    <p:cNvPr id="17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2901"/>
                      <a:ext cx="0" cy="19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7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0" y="3093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7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2901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</p:grpSp>
              <p:grpSp>
                <p:nvGrpSpPr>
                  <p:cNvPr id="154" name="Group 20"/>
                  <p:cNvGrpSpPr>
                    <a:grpSpLocks/>
                  </p:cNvGrpSpPr>
                  <p:nvPr/>
                </p:nvGrpSpPr>
                <p:grpSpPr bwMode="auto">
                  <a:xfrm flipH="1">
                    <a:off x="2544" y="2793"/>
                    <a:ext cx="51" cy="69"/>
                    <a:chOff x="3477" y="2901"/>
                    <a:chExt cx="51" cy="192"/>
                  </a:xfrm>
                </p:grpSpPr>
                <p:sp>
                  <p:nvSpPr>
                    <p:cNvPr id="17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2901"/>
                      <a:ext cx="0" cy="19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7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0" y="3093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7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2901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</p:grpSp>
              <p:grpSp>
                <p:nvGrpSpPr>
                  <p:cNvPr id="155" name="Group 24"/>
                  <p:cNvGrpSpPr>
                    <a:grpSpLocks/>
                  </p:cNvGrpSpPr>
                  <p:nvPr/>
                </p:nvGrpSpPr>
                <p:grpSpPr bwMode="auto">
                  <a:xfrm flipH="1">
                    <a:off x="2544" y="2013"/>
                    <a:ext cx="51" cy="126"/>
                    <a:chOff x="3477" y="2901"/>
                    <a:chExt cx="51" cy="192"/>
                  </a:xfrm>
                </p:grpSpPr>
                <p:sp>
                  <p:nvSpPr>
                    <p:cNvPr id="16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2901"/>
                      <a:ext cx="0" cy="19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6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0" y="3093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7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2901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</p:grpSp>
              <p:grpSp>
                <p:nvGrpSpPr>
                  <p:cNvPr id="156" name="Group 28"/>
                  <p:cNvGrpSpPr>
                    <a:grpSpLocks/>
                  </p:cNvGrpSpPr>
                  <p:nvPr/>
                </p:nvGrpSpPr>
                <p:grpSpPr bwMode="auto">
                  <a:xfrm flipH="1">
                    <a:off x="2544" y="1500"/>
                    <a:ext cx="51" cy="246"/>
                    <a:chOff x="3477" y="2901"/>
                    <a:chExt cx="51" cy="192"/>
                  </a:xfrm>
                </p:grpSpPr>
                <p:sp>
                  <p:nvSpPr>
                    <p:cNvPr id="16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2901"/>
                      <a:ext cx="0" cy="19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6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0" y="3093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6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2901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</p:grpSp>
              <p:grpSp>
                <p:nvGrpSpPr>
                  <p:cNvPr id="157" name="Group 32"/>
                  <p:cNvGrpSpPr>
                    <a:grpSpLocks/>
                  </p:cNvGrpSpPr>
                  <p:nvPr/>
                </p:nvGrpSpPr>
                <p:grpSpPr bwMode="auto">
                  <a:xfrm flipH="1">
                    <a:off x="2546" y="1398"/>
                    <a:ext cx="47" cy="57"/>
                    <a:chOff x="3477" y="2901"/>
                    <a:chExt cx="51" cy="192"/>
                  </a:xfrm>
                </p:grpSpPr>
                <p:sp>
                  <p:nvSpPr>
                    <p:cNvPr id="162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2901"/>
                      <a:ext cx="0" cy="19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63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0" y="3093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64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2901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</p:grpSp>
              <p:grpSp>
                <p:nvGrpSpPr>
                  <p:cNvPr id="158" name="Group 36"/>
                  <p:cNvGrpSpPr>
                    <a:grpSpLocks/>
                  </p:cNvGrpSpPr>
                  <p:nvPr/>
                </p:nvGrpSpPr>
                <p:grpSpPr bwMode="auto">
                  <a:xfrm flipH="1">
                    <a:off x="2544" y="1130"/>
                    <a:ext cx="51" cy="25"/>
                    <a:chOff x="3477" y="2901"/>
                    <a:chExt cx="51" cy="192"/>
                  </a:xfrm>
                </p:grpSpPr>
                <p:sp>
                  <p:nvSpPr>
                    <p:cNvPr id="159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2901"/>
                      <a:ext cx="0" cy="19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60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0" y="3093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  <p:sp>
                  <p:nvSpPr>
                    <p:cNvPr id="161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2901"/>
                      <a:ext cx="4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99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050" dirty="0"/>
                    </a:p>
                  </p:txBody>
                </p:sp>
              </p:grpSp>
            </p:grpSp>
          </p:grpSp>
          <p:sp>
            <p:nvSpPr>
              <p:cNvPr id="146" name="Text Box 6"/>
              <p:cNvSpPr txBox="1">
                <a:spLocks noChangeArrowheads="1"/>
              </p:cNvSpPr>
              <p:nvPr/>
            </p:nvSpPr>
            <p:spPr bwMode="auto">
              <a:xfrm flipH="1">
                <a:off x="1795" y="2402"/>
                <a:ext cx="75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dipole</a:t>
                </a:r>
              </a:p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“pass bands</a:t>
                </a:r>
                <a:r>
                  <a:rPr lang="en-US" sz="900" b="1" dirty="0" smtClean="0">
                    <a:solidFill>
                      <a:srgbClr val="339966"/>
                    </a:solidFill>
                  </a:rPr>
                  <a:t>”</a:t>
                </a:r>
                <a:endParaRPr lang="en-US" sz="900" b="1" dirty="0">
                  <a:solidFill>
                    <a:srgbClr val="339966"/>
                  </a:solidFill>
                </a:endParaRPr>
              </a:p>
            </p:txBody>
          </p: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1028" y="3450"/>
                <a:ext cx="168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rgbClr val="FF3300"/>
                    </a:solidFill>
                  </a:rPr>
                  <a:t>Accelerating  mode</a:t>
                </a:r>
                <a:endParaRPr lang="en-US" sz="900" b="1" dirty="0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140" name="Text Box 53"/>
            <p:cNvSpPr txBox="1">
              <a:spLocks noChangeArrowheads="1"/>
            </p:cNvSpPr>
            <p:nvPr/>
          </p:nvSpPr>
          <p:spPr bwMode="auto">
            <a:xfrm>
              <a:off x="168" y="1170"/>
              <a:ext cx="244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50" dirty="0"/>
                <a:t>Dipole </a:t>
              </a:r>
              <a:r>
                <a:rPr lang="en-US" sz="1050" dirty="0" smtClean="0"/>
                <a:t>pass bands</a:t>
              </a:r>
              <a:endParaRPr lang="en-GB" sz="1050" dirty="0"/>
            </a:p>
          </p:txBody>
        </p:sp>
        <p:sp>
          <p:nvSpPr>
            <p:cNvPr id="141" name="AutoShape 59"/>
            <p:cNvSpPr>
              <a:spLocks noChangeArrowheads="1"/>
            </p:cNvSpPr>
            <p:nvPr/>
          </p:nvSpPr>
          <p:spPr bwMode="auto">
            <a:xfrm>
              <a:off x="1824" y="3062"/>
              <a:ext cx="55" cy="202"/>
            </a:xfrm>
            <a:prstGeom prst="diamond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050" dirty="0"/>
            </a:p>
          </p:txBody>
        </p:sp>
        <p:sp>
          <p:nvSpPr>
            <p:cNvPr id="142" name="AutoShape 61"/>
            <p:cNvSpPr>
              <a:spLocks noChangeArrowheads="1"/>
            </p:cNvSpPr>
            <p:nvPr/>
          </p:nvSpPr>
          <p:spPr bwMode="auto">
            <a:xfrm>
              <a:off x="1611" y="3092"/>
              <a:ext cx="55" cy="202"/>
            </a:xfrm>
            <a:prstGeom prst="diamond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050" dirty="0"/>
            </a:p>
          </p:txBody>
        </p:sp>
        <p:sp>
          <p:nvSpPr>
            <p:cNvPr id="143" name="AutoShape 63"/>
            <p:cNvSpPr>
              <a:spLocks noChangeArrowheads="1"/>
            </p:cNvSpPr>
            <p:nvPr/>
          </p:nvSpPr>
          <p:spPr bwMode="auto">
            <a:xfrm>
              <a:off x="1707" y="2936"/>
              <a:ext cx="55" cy="202"/>
            </a:xfrm>
            <a:prstGeom prst="diamond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050" dirty="0"/>
            </a:p>
          </p:txBody>
        </p:sp>
        <p:sp>
          <p:nvSpPr>
            <p:cNvPr id="144" name="AutoShape 64"/>
            <p:cNvSpPr>
              <a:spLocks noChangeArrowheads="1"/>
            </p:cNvSpPr>
            <p:nvPr/>
          </p:nvSpPr>
          <p:spPr bwMode="auto">
            <a:xfrm>
              <a:off x="1490" y="2936"/>
              <a:ext cx="55" cy="202"/>
            </a:xfrm>
            <a:prstGeom prst="diamond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050" dirty="0"/>
            </a:p>
          </p:txBody>
        </p:sp>
        <p:sp>
          <p:nvSpPr>
            <p:cNvPr id="145" name="AutoShape 65"/>
            <p:cNvSpPr>
              <a:spLocks noChangeArrowheads="1"/>
            </p:cNvSpPr>
            <p:nvPr/>
          </p:nvSpPr>
          <p:spPr bwMode="auto">
            <a:xfrm>
              <a:off x="654" y="2255"/>
              <a:ext cx="55" cy="202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05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762000"/>
            <a:ext cx="3514725" cy="92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" name="Group 8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97977"/>
              </p:ext>
            </p:extLst>
          </p:nvPr>
        </p:nvGraphicFramePr>
        <p:xfrm>
          <a:off x="304800" y="807726"/>
          <a:ext cx="4724400" cy="4145275"/>
        </p:xfrm>
        <a:graphic>
          <a:graphicData uri="http://schemas.openxmlformats.org/drawingml/2006/table">
            <a:tbl>
              <a:tblPr/>
              <a:tblGrid>
                <a:gridCol w="2880732"/>
                <a:gridCol w="806605"/>
                <a:gridCol w="1037063"/>
              </a:tblGrid>
              <a:tr h="304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Parameters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ILC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CW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Frequency, MHz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1300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1300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Current, mA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Repetition rate       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Acc. Gradient (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  <a:sym typeface="Symbol"/>
                        </a:rPr>
                        <a:t>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=1), MV/m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31.5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15-25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Q external, x10</a:t>
                      </a:r>
                      <a:r>
                        <a:rPr kumimoji="0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25-15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P</a:t>
                      </a:r>
                      <a:r>
                        <a:rPr kumimoji="0" lang="en-US" altLang="ja-JP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RF 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/cavity, kW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16-26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Cavity Q, x10</a:t>
                      </a:r>
                      <a:r>
                        <a:rPr kumimoji="0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Average Cryo loss, W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15-42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Filling time, ms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0.6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4.3-2.5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RF pulse length, ms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CW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Aver. power/coupler, kW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16-26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Dressed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dF/dP, Hz/mBar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120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Lorenz force detuning, Hz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-730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-160-460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 HOM power, W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 Rounded MT Bold" pitchFamily="34" charset="0"/>
                          <a:ea typeface="MS Mincho" pitchFamily="49" charset="-128"/>
                          <a:cs typeface="Times New Roman" pitchFamily="18" charset="0"/>
                        </a:rPr>
                        <a:t>12.5</a:t>
                      </a:r>
                    </a:p>
                  </a:txBody>
                  <a:tcPr marL="45720" marR="0" marT="27432" marB="274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04800" y="5029200"/>
            <a:ext cx="4876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Cavity can operate in CW regime.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</a:rPr>
              <a:t>Critical points: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</a:rPr>
              <a:t>Much higher cryogenic load.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</a:rPr>
              <a:t>Power coupler can operate up to 4 kW only. New design should be developed.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</a:rPr>
              <a:t>HOM power is higher. New design is needed.</a:t>
            </a:r>
            <a:r>
              <a:rPr lang="en-US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282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67000" y="24825"/>
            <a:ext cx="40847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Cavity </a:t>
            </a:r>
            <a:r>
              <a:rPr lang="en-US" sz="3200" dirty="0" smtClean="0">
                <a:latin typeface="Times New Roman" pitchFamily="18" charset="0"/>
              </a:rPr>
              <a:t>production steps</a:t>
            </a:r>
            <a:endParaRPr lang="en-US" sz="3200" dirty="0">
              <a:latin typeface="Times New Roman" pitchFamily="18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828800" y="5257800"/>
          <a:ext cx="344244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2184400" imgH="431800" progId="Equation.3">
                  <p:embed/>
                </p:oleObj>
              </mc:Choice>
              <mc:Fallback>
                <p:oleObj name="Equation" r:id="rId3" imgW="21844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57800"/>
                        <a:ext cx="344244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0" y="567690"/>
            <a:ext cx="5257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Times New Roman" pitchFamily="18" charset="0"/>
              </a:rPr>
              <a:t>Cavity production steps: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500" dirty="0" smtClean="0">
                <a:latin typeface="Times New Roman" pitchFamily="18" charset="0"/>
              </a:rPr>
              <a:t>Inspection of Nb RRR&gt;250 blanks like eddy </a:t>
            </a:r>
            <a:r>
              <a:rPr lang="en-US" sz="1500" dirty="0">
                <a:latin typeface="Times New Roman" pitchFamily="18" charset="0"/>
              </a:rPr>
              <a:t>current </a:t>
            </a:r>
            <a:r>
              <a:rPr lang="en-US" sz="1500" dirty="0" smtClean="0">
                <a:latin typeface="Times New Roman" pitchFamily="18" charset="0"/>
              </a:rPr>
              <a:t>scanning.</a:t>
            </a:r>
            <a:endParaRPr lang="en-US" sz="15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500" dirty="0" smtClean="0">
                <a:latin typeface="Times New Roman" pitchFamily="18" charset="0"/>
              </a:rPr>
              <a:t>Deep drawing </a:t>
            </a:r>
            <a:r>
              <a:rPr lang="en-US" sz="1500" dirty="0">
                <a:latin typeface="Times New Roman" pitchFamily="18" charset="0"/>
              </a:rPr>
              <a:t>of half </a:t>
            </a:r>
            <a:r>
              <a:rPr lang="en-US" sz="1500" dirty="0" smtClean="0">
                <a:latin typeface="Times New Roman" pitchFamily="18" charset="0"/>
              </a:rPr>
              <a:t>cells </a:t>
            </a:r>
            <a:r>
              <a:rPr lang="en-US" sz="1500" dirty="0">
                <a:latin typeface="Times New Roman" pitchFamily="18" charset="0"/>
              </a:rPr>
              <a:t>and trimming iris and equator area with extra length for tuning and welding shrinkage compensation. No extra length for a tuning in mid cells. </a:t>
            </a:r>
            <a:r>
              <a:rPr lang="en-US" sz="1500" dirty="0" smtClean="0">
                <a:latin typeface="Times New Roman" pitchFamily="18" charset="0"/>
              </a:rPr>
              <a:t>Visual </a:t>
            </a:r>
            <a:r>
              <a:rPr lang="en-US" sz="1500" dirty="0">
                <a:latin typeface="Times New Roman" pitchFamily="18" charset="0"/>
              </a:rPr>
              <a:t>inspection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500" dirty="0">
                <a:latin typeface="Times New Roman" pitchFamily="18" charset="0"/>
              </a:rPr>
              <a:t>Frequency and length measurements. Sensitivity of the frequency to extra length is 14 MHz/mm at iris and -55 MH/mm at equator.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500" dirty="0">
                <a:latin typeface="Times New Roman" pitchFamily="18" charset="0"/>
              </a:rPr>
              <a:t>EB welding of two half </a:t>
            </a:r>
            <a:r>
              <a:rPr lang="en-US" sz="1500" dirty="0" smtClean="0">
                <a:latin typeface="Times New Roman" pitchFamily="18" charset="0"/>
              </a:rPr>
              <a:t>cells </a:t>
            </a:r>
            <a:r>
              <a:rPr lang="en-US" sz="1500" dirty="0">
                <a:latin typeface="Times New Roman" pitchFamily="18" charset="0"/>
              </a:rPr>
              <a:t>at iris to form dumbbell. </a:t>
            </a:r>
            <a:r>
              <a:rPr lang="en-US" sz="1500" dirty="0" smtClean="0">
                <a:latin typeface="Times New Roman" pitchFamily="18" charset="0"/>
              </a:rPr>
              <a:t>Partial </a:t>
            </a:r>
            <a:r>
              <a:rPr lang="en-US" sz="1500" dirty="0">
                <a:latin typeface="Times New Roman" pitchFamily="18" charset="0"/>
              </a:rPr>
              <a:t>penetration welding from both sides. If pass visual </a:t>
            </a:r>
            <a:r>
              <a:rPr lang="en-US" sz="1500" dirty="0" smtClean="0">
                <a:latin typeface="Times New Roman" pitchFamily="18" charset="0"/>
              </a:rPr>
              <a:t>inspection:</a:t>
            </a:r>
            <a:endParaRPr lang="en-US" sz="15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500" dirty="0">
                <a:latin typeface="Times New Roman" pitchFamily="18" charset="0"/>
              </a:rPr>
              <a:t>Frequency and length measurements of the dumbbells. Both mode frequencies F</a:t>
            </a:r>
            <a:r>
              <a:rPr lang="en-US" sz="1500" baseline="-20000" dirty="0">
                <a:latin typeface="Times New Roman" pitchFamily="18" charset="0"/>
              </a:rPr>
              <a:t>0</a:t>
            </a:r>
            <a:r>
              <a:rPr lang="en-US" sz="1500" dirty="0">
                <a:latin typeface="Times New Roman" pitchFamily="18" charset="0"/>
              </a:rPr>
              <a:t> and </a:t>
            </a:r>
            <a:r>
              <a:rPr lang="en-US" sz="1500" dirty="0" smtClean="0">
                <a:latin typeface="Times New Roman" pitchFamily="18" charset="0"/>
              </a:rPr>
              <a:t>F</a:t>
            </a:r>
            <a:r>
              <a:rPr lang="en-US" sz="1500" baseline="-10000" dirty="0" smtClean="0">
                <a:latin typeface="Times New Roman" pitchFamily="18" charset="0"/>
                <a:sym typeface="Symbol"/>
              </a:rPr>
              <a:t></a:t>
            </a:r>
            <a:r>
              <a:rPr lang="en-US" sz="1500" dirty="0" smtClean="0">
                <a:latin typeface="Times New Roman" pitchFamily="18" charset="0"/>
              </a:rPr>
              <a:t> </a:t>
            </a:r>
            <a:r>
              <a:rPr lang="en-US" sz="1500" dirty="0">
                <a:latin typeface="Times New Roman" pitchFamily="18" charset="0"/>
              </a:rPr>
              <a:t>measured 3 times: 1) without perturbation F</a:t>
            </a:r>
            <a:r>
              <a:rPr lang="en-US" sz="1500" baseline="-20000" dirty="0">
                <a:latin typeface="Times New Roman" pitchFamily="18" charset="0"/>
              </a:rPr>
              <a:t>0</a:t>
            </a:r>
            <a:r>
              <a:rPr lang="en-US" sz="1500" dirty="0">
                <a:latin typeface="Times New Roman" pitchFamily="18" charset="0"/>
              </a:rPr>
              <a:t> and F</a:t>
            </a:r>
            <a:r>
              <a:rPr lang="en-US" sz="1500" baseline="-20000" dirty="0">
                <a:latin typeface="Times New Roman" pitchFamily="18" charset="0"/>
              </a:rPr>
              <a:t>1</a:t>
            </a:r>
            <a:r>
              <a:rPr lang="en-US" sz="1500" dirty="0">
                <a:latin typeface="Times New Roman" pitchFamily="18" charset="0"/>
              </a:rPr>
              <a:t>, 2) with perturbation in 1</a:t>
            </a:r>
            <a:r>
              <a:rPr lang="en-US" sz="1500" baseline="30000" dirty="0">
                <a:latin typeface="Times New Roman" pitchFamily="18" charset="0"/>
              </a:rPr>
              <a:t>st</a:t>
            </a:r>
            <a:r>
              <a:rPr lang="en-US" sz="1500" dirty="0">
                <a:latin typeface="Times New Roman" pitchFamily="18" charset="0"/>
              </a:rPr>
              <a:t> half cell F</a:t>
            </a:r>
            <a:r>
              <a:rPr lang="en-US" sz="1500" baseline="-20000" dirty="0">
                <a:latin typeface="Times New Roman" pitchFamily="18" charset="0"/>
              </a:rPr>
              <a:t>01</a:t>
            </a:r>
            <a:r>
              <a:rPr lang="en-US" sz="1500" dirty="0">
                <a:latin typeface="Times New Roman" pitchFamily="18" charset="0"/>
              </a:rPr>
              <a:t> and F</a:t>
            </a:r>
            <a:r>
              <a:rPr lang="en-US" sz="1500" baseline="-20000" dirty="0">
                <a:latin typeface="Times New Roman" pitchFamily="18" charset="0"/>
              </a:rPr>
              <a:t>11</a:t>
            </a:r>
            <a:r>
              <a:rPr lang="en-US" sz="1500" dirty="0">
                <a:latin typeface="Times New Roman" pitchFamily="18" charset="0"/>
              </a:rPr>
              <a:t> 3) with perturbation in 2</a:t>
            </a:r>
            <a:r>
              <a:rPr lang="en-US" sz="1500" baseline="30000" dirty="0">
                <a:latin typeface="Times New Roman" pitchFamily="18" charset="0"/>
              </a:rPr>
              <a:t>nd</a:t>
            </a:r>
            <a:r>
              <a:rPr lang="en-US" sz="1500" dirty="0">
                <a:latin typeface="Times New Roman" pitchFamily="18" charset="0"/>
              </a:rPr>
              <a:t> half cell F</a:t>
            </a:r>
            <a:r>
              <a:rPr lang="en-US" sz="1500" baseline="-20000" dirty="0">
                <a:latin typeface="Times New Roman" pitchFamily="18" charset="0"/>
              </a:rPr>
              <a:t>02</a:t>
            </a:r>
            <a:r>
              <a:rPr lang="en-US" sz="1500" dirty="0">
                <a:latin typeface="Times New Roman" pitchFamily="18" charset="0"/>
              </a:rPr>
              <a:t> and F</a:t>
            </a:r>
            <a:r>
              <a:rPr lang="en-US" sz="1500" baseline="-20000" dirty="0">
                <a:latin typeface="Times New Roman" pitchFamily="18" charset="0"/>
              </a:rPr>
              <a:t>12</a:t>
            </a:r>
            <a:r>
              <a:rPr lang="en-US" sz="1500" dirty="0">
                <a:latin typeface="Times New Roman" pitchFamily="18" charset="0"/>
              </a:rPr>
              <a:t>. Difference of the frequencies of two half </a:t>
            </a:r>
            <a:r>
              <a:rPr lang="en-US" sz="1500" dirty="0" smtClean="0">
                <a:latin typeface="Times New Roman" pitchFamily="18" charset="0"/>
              </a:rPr>
              <a:t>cells </a:t>
            </a:r>
            <a:r>
              <a:rPr lang="en-US" sz="1500" dirty="0">
                <a:latin typeface="Times New Roman" pitchFamily="18" charset="0"/>
              </a:rPr>
              <a:t>can be calculated from these data:</a:t>
            </a:r>
          </a:p>
          <a:p>
            <a:pPr>
              <a:spcBef>
                <a:spcPct val="50000"/>
              </a:spcBef>
            </a:pPr>
            <a:r>
              <a:rPr lang="en-US" sz="1500" dirty="0">
                <a:latin typeface="Times New Roman" pitchFamily="18" charset="0"/>
              </a:rPr>
              <a:t> dF=F</a:t>
            </a:r>
            <a:r>
              <a:rPr lang="en-US" sz="1500" baseline="-20000" dirty="0">
                <a:latin typeface="Times New Roman" pitchFamily="18" charset="0"/>
              </a:rPr>
              <a:t>2</a:t>
            </a:r>
            <a:r>
              <a:rPr lang="en-US" sz="1500" dirty="0">
                <a:latin typeface="Times New Roman" pitchFamily="18" charset="0"/>
              </a:rPr>
              <a:t>-F</a:t>
            </a:r>
            <a:r>
              <a:rPr lang="en-US" sz="1500" baseline="-20000" dirty="0">
                <a:latin typeface="Times New Roman" pitchFamily="18" charset="0"/>
              </a:rPr>
              <a:t>1</a:t>
            </a:r>
            <a:r>
              <a:rPr lang="en-US" sz="1500" dirty="0">
                <a:latin typeface="Times New Roman" pitchFamily="18" charset="0"/>
              </a:rPr>
              <a:t>=(F</a:t>
            </a:r>
            <a:r>
              <a:rPr lang="en-US" sz="1500" baseline="-20000" dirty="0">
                <a:latin typeface="Times New Roman" pitchFamily="18" charset="0"/>
              </a:rPr>
              <a:t>01</a:t>
            </a:r>
            <a:r>
              <a:rPr lang="en-US" sz="1500" dirty="0">
                <a:latin typeface="Times New Roman" pitchFamily="18" charset="0"/>
              </a:rPr>
              <a:t> - F</a:t>
            </a:r>
            <a:r>
              <a:rPr lang="en-US" sz="1500" baseline="-20000" dirty="0">
                <a:latin typeface="Times New Roman" pitchFamily="18" charset="0"/>
              </a:rPr>
              <a:t>11</a:t>
            </a:r>
            <a:r>
              <a:rPr lang="en-US" sz="1500" dirty="0">
                <a:latin typeface="Times New Roman" pitchFamily="18" charset="0"/>
              </a:rPr>
              <a:t> +F</a:t>
            </a:r>
            <a:r>
              <a:rPr lang="en-US" sz="1500" baseline="-20000" dirty="0">
                <a:latin typeface="Times New Roman" pitchFamily="18" charset="0"/>
              </a:rPr>
              <a:t>12</a:t>
            </a:r>
            <a:r>
              <a:rPr lang="en-US" sz="1500" dirty="0">
                <a:latin typeface="Times New Roman" pitchFamily="18" charset="0"/>
              </a:rPr>
              <a:t> –F</a:t>
            </a:r>
            <a:r>
              <a:rPr lang="en-US" sz="1500" baseline="-20000" dirty="0">
                <a:latin typeface="Times New Roman" pitchFamily="18" charset="0"/>
              </a:rPr>
              <a:t>02</a:t>
            </a:r>
            <a:r>
              <a:rPr lang="en-US" sz="1500" dirty="0">
                <a:latin typeface="Times New Roman" pitchFamily="18" charset="0"/>
              </a:rPr>
              <a:t>)/(F</a:t>
            </a:r>
            <a:r>
              <a:rPr lang="en-US" sz="1500" baseline="-20000" dirty="0">
                <a:latin typeface="Times New Roman" pitchFamily="18" charset="0"/>
              </a:rPr>
              <a:t>01</a:t>
            </a:r>
            <a:r>
              <a:rPr lang="en-US" sz="1500" dirty="0">
                <a:latin typeface="Times New Roman" pitchFamily="18" charset="0"/>
              </a:rPr>
              <a:t> +F</a:t>
            </a:r>
            <a:r>
              <a:rPr lang="en-US" sz="1500" baseline="-20000" dirty="0">
                <a:latin typeface="Times New Roman" pitchFamily="18" charset="0"/>
              </a:rPr>
              <a:t>11</a:t>
            </a:r>
            <a:r>
              <a:rPr lang="en-US" sz="1500" dirty="0">
                <a:latin typeface="Times New Roman" pitchFamily="18" charset="0"/>
              </a:rPr>
              <a:t>- F</a:t>
            </a:r>
            <a:r>
              <a:rPr lang="en-US" sz="1500" baseline="-20000" dirty="0">
                <a:latin typeface="Times New Roman" pitchFamily="18" charset="0"/>
              </a:rPr>
              <a:t>02</a:t>
            </a:r>
            <a:r>
              <a:rPr lang="en-US" sz="1500" dirty="0">
                <a:latin typeface="Times New Roman" pitchFamily="18" charset="0"/>
              </a:rPr>
              <a:t> -F</a:t>
            </a:r>
            <a:r>
              <a:rPr lang="en-US" sz="1500" baseline="-20000" dirty="0">
                <a:latin typeface="Times New Roman" pitchFamily="18" charset="0"/>
              </a:rPr>
              <a:t>12</a:t>
            </a:r>
            <a:r>
              <a:rPr lang="en-US" sz="1500" dirty="0">
                <a:latin typeface="Times New Roman" pitchFamily="18" charset="0"/>
              </a:rPr>
              <a:t>))*</a:t>
            </a:r>
            <a:r>
              <a:rPr lang="en-US" sz="1500" dirty="0" smtClean="0">
                <a:latin typeface="Times New Roman" pitchFamily="18" charset="0"/>
              </a:rPr>
              <a:t>k</a:t>
            </a:r>
            <a:endParaRPr lang="en-US" sz="15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500" dirty="0">
                <a:latin typeface="Times New Roman" pitchFamily="18" charset="0"/>
              </a:rPr>
              <a:t>Trimming calculations: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500" dirty="0">
                <a:latin typeface="Times New Roman" pitchFamily="18" charset="0"/>
              </a:rPr>
              <a:t>Equator trimming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500" dirty="0">
                <a:latin typeface="Times New Roman" pitchFamily="18" charset="0"/>
              </a:rPr>
              <a:t>Equator welding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500" dirty="0">
                <a:latin typeface="Times New Roman" pitchFamily="18" charset="0"/>
              </a:rPr>
              <a:t>Mechanical and RF QC of the new cavity</a:t>
            </a:r>
            <a:r>
              <a:rPr lang="en-US" sz="1500" dirty="0" smtClean="0">
                <a:latin typeface="Times New Roman" pitchFamily="18" charset="0"/>
              </a:rPr>
              <a:t>.</a:t>
            </a:r>
            <a:endParaRPr lang="en-US" sz="1500" dirty="0">
              <a:latin typeface="Times New Roman" pitchFamily="18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7313" y="838200"/>
            <a:ext cx="33380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900487"/>
            <a:ext cx="346422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26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62800" cy="609600"/>
          </a:xfrm>
        </p:spPr>
        <p:txBody>
          <a:bodyPr/>
          <a:lstStyle/>
          <a:p>
            <a:pPr algn="ctr"/>
            <a:r>
              <a:rPr lang="en-US" dirty="0" smtClean="0"/>
              <a:t>Cavity </a:t>
            </a:r>
            <a:r>
              <a:rPr lang="en-US" dirty="0" smtClean="0"/>
              <a:t>RF inspection and </a:t>
            </a:r>
            <a:r>
              <a:rPr lang="en-US" dirty="0" smtClean="0"/>
              <a:t>tuning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906482"/>
            <a:ext cx="38862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1. Incoming RF inspection is including:</a:t>
            </a:r>
          </a:p>
          <a:p>
            <a:r>
              <a:rPr lang="en-US" dirty="0" smtClean="0">
                <a:latin typeface="Times New Roman" pitchFamily="18" charset="0"/>
              </a:rPr>
              <a:t>- Frequency spectrum measurements,</a:t>
            </a:r>
          </a:p>
          <a:p>
            <a:r>
              <a:rPr lang="en-US" dirty="0" smtClean="0">
                <a:latin typeface="Times New Roman" pitchFamily="18" charset="0"/>
              </a:rPr>
              <a:t>Bead pull of 9 modes of 1</a:t>
            </a:r>
            <a:r>
              <a:rPr lang="en-US" baseline="30000" dirty="0" smtClean="0">
                <a:latin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</a:rPr>
              <a:t> monopole pass band,</a:t>
            </a:r>
          </a:p>
          <a:p>
            <a:r>
              <a:rPr lang="en-US" dirty="0" smtClean="0">
                <a:latin typeface="Times New Roman" pitchFamily="18" charset="0"/>
              </a:rPr>
              <a:t>- Cavity alignment (cell centers) measurements based on bead-pull,</a:t>
            </a:r>
          </a:p>
          <a:p>
            <a:r>
              <a:rPr lang="en-US" dirty="0" smtClean="0">
                <a:latin typeface="Times New Roman" pitchFamily="18" charset="0"/>
              </a:rPr>
              <a:t>- HOM mode spectrum measurements.</a:t>
            </a:r>
          </a:p>
          <a:p>
            <a:r>
              <a:rPr lang="en-US" dirty="0" smtClean="0">
                <a:latin typeface="Times New Roman" pitchFamily="18" charset="0"/>
              </a:rPr>
              <a:t>- Cavity </a:t>
            </a:r>
            <a:r>
              <a:rPr lang="en-US" dirty="0">
                <a:latin typeface="Times New Roman" pitchFamily="18" charset="0"/>
              </a:rPr>
              <a:t>cell centers measurements technique based on bead-pull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2. Operating mode frequency, field flatness and alignment tuning take place after high temperature heat treatment of the cavity. Work hardening included to increase larger elastic range of the cavity.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3. Additional RF QC if necessary. For example after extra EP/BCP/CBP.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192588" y="4191000"/>
            <a:ext cx="2513012" cy="2035175"/>
            <a:chOff x="97" y="2126"/>
            <a:chExt cx="1967" cy="1426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36" y="3360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itchFamily="18" charset="0"/>
                  <a:ea typeface="宋体" charset="-122"/>
                </a:rPr>
                <a:t>Coordinate at axis X, mm</a:t>
              </a:r>
            </a:p>
          </p:txBody>
        </p:sp>
        <p:pic>
          <p:nvPicPr>
            <p:cNvPr id="10" name="Picture 20" descr="x_ampwithl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2126"/>
              <a:ext cx="1967" cy="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 rot="16200000">
              <a:off x="-52" y="2596"/>
              <a:ext cx="6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latin typeface="Times New Roman" pitchFamily="18" charset="0"/>
                  <a:ea typeface="宋体" charset="-122"/>
                </a:rPr>
                <a:t>Amplitude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4191000" y="914400"/>
            <a:ext cx="2667000" cy="2971800"/>
            <a:chOff x="2160" y="2016"/>
            <a:chExt cx="1594" cy="2160"/>
          </a:xfrm>
        </p:grpSpPr>
        <p:pic>
          <p:nvPicPr>
            <p:cNvPr id="13" name="Picture 10" descr="beadpu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016"/>
              <a:ext cx="1498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651" y="3696"/>
              <a:ext cx="48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latin typeface="Times New Roman" pitchFamily="18" charset="0"/>
                  <a:ea typeface="宋体" charset="-122"/>
                </a:rPr>
                <a:t>Z</a:t>
              </a:r>
            </a:p>
          </p:txBody>
        </p:sp>
        <p:graphicFrame>
          <p:nvGraphicFramePr>
            <p:cNvPr id="16" name="Object 14"/>
            <p:cNvGraphicFramePr>
              <a:graphicFrameLocks noChangeAspect="1"/>
            </p:cNvGraphicFramePr>
            <p:nvPr/>
          </p:nvGraphicFramePr>
          <p:xfrm>
            <a:off x="2736" y="2352"/>
            <a:ext cx="172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5" imgW="165028" imgH="228501" progId="Equation.3">
                    <p:embed/>
                  </p:oleObj>
                </mc:Choice>
                <mc:Fallback>
                  <p:oleObj name="Equation" r:id="rId5" imgW="165028" imgH="228501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352"/>
                          <a:ext cx="172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274" y="3024"/>
              <a:ext cx="48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latin typeface="Times New Roman" pitchFamily="18" charset="0"/>
                  <a:ea typeface="宋体" charset="-122"/>
                </a:rPr>
                <a:t>X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909" y="2173"/>
              <a:ext cx="64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Times New Roman" pitchFamily="18" charset="0"/>
                  <a:ea typeface="宋体" charset="-122"/>
                </a:rPr>
                <a:t>“bead”</a:t>
              </a:r>
            </a:p>
          </p:txBody>
        </p:sp>
      </p:grpSp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3807" y="609600"/>
            <a:ext cx="1975393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35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162800" cy="609600"/>
          </a:xfrm>
        </p:spPr>
        <p:txBody>
          <a:bodyPr/>
          <a:lstStyle/>
          <a:p>
            <a:r>
              <a:rPr lang="en-US" dirty="0" smtClean="0"/>
              <a:t>ILC/XFEL cavity RF </a:t>
            </a:r>
            <a:r>
              <a:rPr lang="en-US" dirty="0"/>
              <a:t>T</a:t>
            </a:r>
            <a:r>
              <a:rPr lang="en-US" dirty="0" smtClean="0"/>
              <a:t>uning Machine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73" y="2971800"/>
            <a:ext cx="456106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041012" cy="185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220133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28600" y="906482"/>
            <a:ext cx="38100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Four Cavity Tuning Machines were built under FNAL/DESY/KEK collaboration. Mechanical components design and production made by DESY. Electronics and software developed by FNAL. Commissioning of all machines done in 2010.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High level of automation Labview based software control system allow to finish RF QC, frequency/field flatness tuning and alignment of the cavity in average of  4 hours.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Two Machines shipped to XFEL cavity production companies.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Operation of the Machine can be done in 24/7 regime.</a:t>
            </a:r>
          </a:p>
        </p:txBody>
      </p:sp>
    </p:spTree>
    <p:extLst>
      <p:ext uri="{BB962C8B-B14F-4D97-AF65-F5344CB8AC3E}">
        <p14:creationId xmlns:p14="http://schemas.microsoft.com/office/powerpoint/2010/main" val="48242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162800" cy="762000"/>
          </a:xfrm>
        </p:spPr>
        <p:txBody>
          <a:bodyPr/>
          <a:lstStyle/>
          <a:p>
            <a:pPr algn="ctr"/>
            <a:r>
              <a:rPr lang="en-US" dirty="0" smtClean="0"/>
              <a:t>ILC cavity HOM coupler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914400"/>
            <a:ext cx="3443287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38" y="4852986"/>
            <a:ext cx="3371762" cy="15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9" t="30472" b="30472"/>
          <a:stretch>
            <a:fillRect/>
          </a:stretch>
        </p:blipFill>
        <p:spPr bwMode="auto">
          <a:xfrm>
            <a:off x="5257800" y="2819400"/>
            <a:ext cx="3429000" cy="19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8600" y="847665"/>
            <a:ext cx="49530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ILC/TESLA cavity HOM coupler was developed for pulsed operation with duty factor of &lt;1%. In CW regime ILC cavity has  several issues: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Average </a:t>
            </a:r>
            <a:r>
              <a:rPr lang="en-US" sz="2000" dirty="0" smtClean="0">
                <a:latin typeface="Times New Roman" pitchFamily="18" charset="0"/>
              </a:rPr>
              <a:t>power dissipation on HOM coupler walls can cause quenching (thermal breakdown).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Superconducting Nb tip of the HOM antenna is located in high magnetic field area. Cooling of the tip is weak and antenna tip quenches at </a:t>
            </a:r>
            <a:r>
              <a:rPr lang="en-US" sz="2000" dirty="0" err="1" smtClean="0">
                <a:latin typeface="Times New Roman" pitchFamily="18" charset="0"/>
              </a:rPr>
              <a:t>Eacc</a:t>
            </a:r>
            <a:r>
              <a:rPr lang="en-US" sz="2000" dirty="0" smtClean="0">
                <a:latin typeface="Times New Roman" pitchFamily="18" charset="0"/>
              </a:rPr>
              <a:t>&gt;10 MV/m </a:t>
            </a:r>
            <a:r>
              <a:rPr lang="en-US" sz="2000" dirty="0" smtClean="0">
                <a:latin typeface="Times New Roman" pitchFamily="18" charset="0"/>
              </a:rPr>
              <a:t>even with Sapphire insulator feed-through. New design of HOM coupler should consider moving antenna tip away from high magnetic field.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Cooling of the cables should be improved. Larger diameter cables will help.</a:t>
            </a:r>
          </a:p>
        </p:txBody>
      </p:sp>
    </p:spTree>
    <p:extLst>
      <p:ext uri="{BB962C8B-B14F-4D97-AF65-F5344CB8AC3E}">
        <p14:creationId xmlns:p14="http://schemas.microsoft.com/office/powerpoint/2010/main" val="59226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62800" cy="762000"/>
          </a:xfrm>
        </p:spPr>
        <p:txBody>
          <a:bodyPr/>
          <a:lstStyle/>
          <a:p>
            <a:pPr algn="ctr"/>
            <a:r>
              <a:rPr lang="en-US" dirty="0" smtClean="0"/>
              <a:t>ILC cavity power coupler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9"/>
          <a:stretch>
            <a:fillRect/>
          </a:stretch>
        </p:blipFill>
        <p:spPr bwMode="auto">
          <a:xfrm>
            <a:off x="5452235" y="2384425"/>
            <a:ext cx="308216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748"/>
              </p:ext>
            </p:extLst>
          </p:nvPr>
        </p:nvGraphicFramePr>
        <p:xfrm>
          <a:off x="5360419" y="4191000"/>
          <a:ext cx="317398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hart" r:id="rId4" imgW="4952953" imgH="3447898" progId="Excel.Sheet.8">
                  <p:embed/>
                </p:oleObj>
              </mc:Choice>
              <mc:Fallback>
                <p:oleObj name="Chart" r:id="rId4" imgW="4952953" imgH="3447898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419" y="4191000"/>
                        <a:ext cx="3173982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41" y="685800"/>
            <a:ext cx="317167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8600" y="906482"/>
            <a:ext cx="4953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ILC cavity power coupler is TTF-III design manufactured by CPI.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It can operate up to 500 kW in pulsed regime with low duty factor.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Maximum average power is 4 kW and limited by overheating of the central conductor bellows.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Coupler has two vacuum ceramic windows for improved reliability of ILC accelerator.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Adjustable coupler. Coupling tuning range is 10 dB.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Has many multipactoring levels which can be proceed away in 20-40 hours.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These couplers are working in DESY (FLASH) and tested in Fermilab (CM1)</a:t>
            </a:r>
          </a:p>
        </p:txBody>
      </p:sp>
    </p:spTree>
    <p:extLst>
      <p:ext uri="{BB962C8B-B14F-4D97-AF65-F5344CB8AC3E}">
        <p14:creationId xmlns:p14="http://schemas.microsoft.com/office/powerpoint/2010/main" val="59226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162800" cy="762000"/>
          </a:xfrm>
        </p:spPr>
        <p:txBody>
          <a:bodyPr/>
          <a:lstStyle/>
          <a:p>
            <a:pPr algn="ctr"/>
            <a:r>
              <a:rPr lang="en-US" dirty="0" smtClean="0"/>
              <a:t>ILC cavity power coupler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712764"/>
              </p:ext>
            </p:extLst>
          </p:nvPr>
        </p:nvGraphicFramePr>
        <p:xfrm>
          <a:off x="990600" y="1609379"/>
          <a:ext cx="7239000" cy="471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Chart" r:id="rId3" imgW="7457936" imgH="4857936" progId="Excel.Sheet.8">
                  <p:embed/>
                </p:oleObj>
              </mc:Choice>
              <mc:Fallback>
                <p:oleObj name="Chart" r:id="rId3" imgW="7457936" imgH="4857936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9379"/>
                        <a:ext cx="7239000" cy="4715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ttfc_m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19800" cy="703197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33400" y="739914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latin typeface="Times New Roman" pitchFamily="18" charset="0"/>
              </a:rPr>
              <a:t>      ILC coupler thermal analysis at 15 kW of average power. Weak point is overheating of the bellows of central  conductor due to RF losses.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438400" y="2590800"/>
            <a:ext cx="18288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Copper coating</a:t>
            </a:r>
            <a:endParaRPr lang="en-US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610600" cy="609600"/>
          </a:xfrm>
        </p:spPr>
        <p:txBody>
          <a:bodyPr/>
          <a:lstStyle/>
          <a:p>
            <a:r>
              <a:rPr lang="en-US" dirty="0" smtClean="0"/>
              <a:t>1.3 GHz CW </a:t>
            </a:r>
            <a:r>
              <a:rPr lang="en-US" dirty="0" smtClean="0"/>
              <a:t>power </a:t>
            </a:r>
            <a:r>
              <a:rPr lang="en-US" dirty="0" smtClean="0"/>
              <a:t>coupler proposal (S. </a:t>
            </a:r>
            <a:r>
              <a:rPr lang="en-US" dirty="0" err="1" smtClean="0"/>
              <a:t>Kazakov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2200" y="6477000"/>
            <a:ext cx="401955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Khabiboulline, FNAL-LBNL Meeting  March 15-16, 2012</a:t>
            </a:r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610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Design CW power </a:t>
            </a:r>
            <a:r>
              <a:rPr lang="en-US" sz="2000" dirty="0" smtClean="0">
                <a:latin typeface="Times New Roman" pitchFamily="18" charset="0"/>
              </a:rPr>
              <a:t>30 kW</a:t>
            </a:r>
            <a:r>
              <a:rPr lang="en-US" sz="2000" dirty="0" smtClean="0">
                <a:latin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Pass-band </a:t>
            </a:r>
            <a:r>
              <a:rPr lang="en-US" sz="2000" dirty="0">
                <a:latin typeface="Times New Roman" pitchFamily="18" charset="0"/>
              </a:rPr>
              <a:t>= 105 MHz (S11 &lt; 0.1</a:t>
            </a:r>
            <a:r>
              <a:rPr lang="en-US" sz="2000" dirty="0" smtClean="0">
                <a:latin typeface="Times New Roman" pitchFamily="18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One </a:t>
            </a:r>
            <a:r>
              <a:rPr lang="en-US" sz="2000" dirty="0" smtClean="0">
                <a:latin typeface="Times New Roman" pitchFamily="18" charset="0"/>
              </a:rPr>
              <a:t>ceramic </a:t>
            </a:r>
            <a:r>
              <a:rPr lang="en-US" sz="2000" dirty="0" smtClean="0">
                <a:latin typeface="Times New Roman" pitchFamily="18" charset="0"/>
              </a:rPr>
              <a:t>room temperature vacuum </a:t>
            </a:r>
            <a:r>
              <a:rPr lang="en-US" sz="2000" dirty="0" smtClean="0">
                <a:latin typeface="Times New Roman" pitchFamily="18" charset="0"/>
              </a:rPr>
              <a:t>window, fixed coupling.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Room </a:t>
            </a:r>
            <a:r>
              <a:rPr lang="en-US" sz="2000" dirty="0" smtClean="0">
                <a:latin typeface="Times New Roman" pitchFamily="18" charset="0"/>
              </a:rPr>
              <a:t>temperature air cooled </a:t>
            </a:r>
            <a:r>
              <a:rPr lang="en-US" sz="2000" dirty="0" smtClean="0">
                <a:latin typeface="Times New Roman" pitchFamily="18" charset="0"/>
              </a:rPr>
              <a:t>central </a:t>
            </a:r>
            <a:r>
              <a:rPr lang="en-US" sz="2000" dirty="0">
                <a:latin typeface="Times New Roman" pitchFamily="18" charset="0"/>
              </a:rPr>
              <a:t>conductor , 10 </a:t>
            </a:r>
            <a:r>
              <a:rPr lang="en-US" sz="2000" dirty="0">
                <a:latin typeface="Times New Roman" pitchFamily="18" charset="0"/>
                <a:sym typeface="Symbol"/>
              </a:rPr>
              <a:t></a:t>
            </a:r>
            <a:r>
              <a:rPr lang="en-US" sz="2000" dirty="0">
                <a:latin typeface="Times New Roman" pitchFamily="18" charset="0"/>
              </a:rPr>
              <a:t>m copper plated outer conductor.</a:t>
            </a:r>
            <a:endParaRPr lang="en-US" sz="2000" dirty="0" smtClean="0"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Pulse power (breakdown in air) </a:t>
            </a:r>
            <a:r>
              <a:rPr lang="en-US" sz="2000" dirty="0" smtClean="0">
                <a:latin typeface="Times New Roman" pitchFamily="18" charset="0"/>
              </a:rPr>
              <a:t>maximum 1.5MW travelling wave.</a:t>
            </a:r>
            <a:endParaRPr lang="en-US" sz="2000" dirty="0" smtClean="0"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Multifactor threshold &gt; </a:t>
            </a:r>
            <a:r>
              <a:rPr lang="en-US" sz="2000" dirty="0">
                <a:latin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</a:rPr>
              <a:t>0 kW.</a:t>
            </a:r>
            <a:endParaRPr lang="en-US" sz="2000" dirty="0" smtClean="0">
              <a:latin typeface="Times New Roman" pitchFamily="18" charset="0"/>
            </a:endParaRPr>
          </a:p>
        </p:txBody>
      </p:sp>
      <p:pic>
        <p:nvPicPr>
          <p:cNvPr id="9" name="Picture 8" descr="mec_1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46" y="2819400"/>
            <a:ext cx="8110854" cy="36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4722"/>
      </p:ext>
    </p:extLst>
  </p:cSld>
  <p:clrMapOvr>
    <a:masterClrMapping/>
  </p:clrMapOvr>
</p:sld>
</file>

<file path=ppt/theme/theme1.xml><?xml version="1.0" encoding="utf-8"?>
<a:theme xmlns:a="http://schemas.openxmlformats.org/drawingml/2006/main" name="1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11512</TotalTime>
  <Words>1206</Words>
  <Application>Microsoft Office PowerPoint</Application>
  <PresentationFormat>On-screen Show (4:3)</PresentationFormat>
  <Paragraphs>158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1_Factory</vt:lpstr>
      <vt:lpstr>Equation</vt:lpstr>
      <vt:lpstr>Chart</vt:lpstr>
      <vt:lpstr>CW cavity design  Timergali Khabiboulline (FNAL) FNAL-LBNL joint meeting on SRF Cavities and Cryomodules March 15, 2012</vt:lpstr>
      <vt:lpstr>ILC cavity properties</vt:lpstr>
      <vt:lpstr>PowerPoint Presentation</vt:lpstr>
      <vt:lpstr>Cavity RF inspection and tuning</vt:lpstr>
      <vt:lpstr>ILC/XFEL cavity RF Tuning Machine</vt:lpstr>
      <vt:lpstr>ILC cavity HOM coupler</vt:lpstr>
      <vt:lpstr>ILC cavity power coupler</vt:lpstr>
      <vt:lpstr>ILC cavity power coupler</vt:lpstr>
      <vt:lpstr>1.3 GHz CW power coupler proposal (S. Kazakov).</vt:lpstr>
      <vt:lpstr>650 MHz CW cavity power coupler.</vt:lpstr>
      <vt:lpstr>325 MHz CW cavity power coupler.</vt:lpstr>
      <vt:lpstr>Conclusions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Timergali Khabiboulline x4693 13342N</dc:creator>
  <cp:lastModifiedBy>Timergali Khabiboulline</cp:lastModifiedBy>
  <cp:revision>139</cp:revision>
  <dcterms:created xsi:type="dcterms:W3CDTF">2011-10-31T15:46:33Z</dcterms:created>
  <dcterms:modified xsi:type="dcterms:W3CDTF">2012-03-15T17:56:39Z</dcterms:modified>
</cp:coreProperties>
</file>