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2"/>
  </p:notesMasterIdLst>
  <p:sldIdLst>
    <p:sldId id="284" r:id="rId2"/>
    <p:sldId id="295" r:id="rId3"/>
    <p:sldId id="293" r:id="rId4"/>
    <p:sldId id="294" r:id="rId5"/>
    <p:sldId id="322" r:id="rId6"/>
    <p:sldId id="297" r:id="rId7"/>
    <p:sldId id="320" r:id="rId8"/>
    <p:sldId id="321" r:id="rId9"/>
    <p:sldId id="298" r:id="rId10"/>
    <p:sldId id="323" r:id="rId11"/>
    <p:sldId id="299" r:id="rId12"/>
    <p:sldId id="309" r:id="rId13"/>
    <p:sldId id="310" r:id="rId14"/>
    <p:sldId id="313" r:id="rId15"/>
    <p:sldId id="315" r:id="rId16"/>
    <p:sldId id="324" r:id="rId17"/>
    <p:sldId id="317" r:id="rId18"/>
    <p:sldId id="318" r:id="rId19"/>
    <p:sldId id="325" r:id="rId20"/>
    <p:sldId id="31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6507" autoAdjust="0"/>
  </p:normalViewPr>
  <p:slideViewPr>
    <p:cSldViewPr>
      <p:cViewPr varScale="1">
        <p:scale>
          <a:sx n="95" d="100"/>
          <a:sy n="95" d="100"/>
        </p:scale>
        <p:origin x="-1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2D42E-429B-43E0-9F17-97C2ECB93A08}" type="datetimeFigureOut">
              <a:rPr lang="en-US" smtClean="0"/>
              <a:t>3/15/2012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40E72-CA18-4BED-BCF5-587D78DE4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3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A3A38-94D1-4ACB-A211-A2A3FAAD2BA5}" type="slidenum">
              <a:rPr lang="en-US"/>
              <a:pPr/>
              <a:t>3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design information is from the ILC Reference Design Report which was released </a:t>
            </a:r>
            <a:r>
              <a:rPr lang="en-US" dirty="0" smtClean="0"/>
              <a:t>in August 2007</a:t>
            </a:r>
            <a:r>
              <a:rPr lang="en-US" dirty="0" smtClean="0"/>
              <a:t>.</a:t>
            </a:r>
          </a:p>
          <a:p>
            <a:r>
              <a:rPr lang="en-US" dirty="0" smtClean="0"/>
              <a:t>#cavities=2*[(235000</a:t>
            </a:r>
            <a:r>
              <a:rPr lang="en-US" baseline="0" dirty="0" smtClean="0"/>
              <a:t> MeV*1.038m)/(31.5 MeV/m/cavity)=15488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8BB81-0B64-42A3-8F05-D7EEE7F136A7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srgbClr val="EAEAEA"/>
              </a:solidFill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670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DF2F-A16B-4B61-9866-0A66E7051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1404-2935-4D8C-B8E2-B916A94AF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5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c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1024_greendot_divid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ja-JP" altLang="en-US">
              <a:ea typeface="ＭＳ Ｐゴシック" pitchFamily="50" charset="-128"/>
            </a:endParaRPr>
          </a:p>
        </p:txBody>
      </p:sp>
      <p:pic>
        <p:nvPicPr>
          <p:cNvPr id="8" name="Picture 12" descr="1024_greendot_divid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362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Ginsburg, FNAL-LBNL Meeting  March 15-16, 2012</a:t>
            </a:r>
            <a:endParaRPr lang="en-US" altLang="ja-JP" sz="160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F0B43B-D48D-463D-88A8-511262E2C0E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513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AB7A-6485-416B-BDF2-2E74FE9F0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D0773-5091-44C1-9209-E282AF30C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5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C96A-5FF7-4FC9-9432-FEBA55CAD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0FCC-D3A7-4CE5-BF92-6A1A232D2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0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2807-ECB6-4B2F-94F4-F1AE4E13C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8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408EB-FEA7-4093-A56F-38711B888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2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1366C-42D6-4AE5-AD35-E47AF3EDB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3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1CF5-2F7E-422F-85E7-8727474A9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5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:\Documents and Settings\kevin.XENOLAND\My Documents\fnalppt\sub-pages\Fermi_Blue_subpage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324600"/>
            <a:ext cx="371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dirty="0" smtClean="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AA59B1F-CD67-44C4-B9F9-1A49E56862D4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371600"/>
            <a:ext cx="7162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2"/>
            <a:r>
              <a:rPr lang="en-US" smtClean="0"/>
              <a:t>slkdjflsdkjflsdkjfsldjf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  <a:p>
            <a:pPr lvl="4"/>
            <a:r>
              <a:rPr lang="en-US" smtClean="0"/>
              <a:t>Sldkjflsdjf</a:t>
            </a:r>
          </a:p>
          <a:p>
            <a:pPr lvl="4"/>
            <a:r>
              <a:rPr lang="en-US" smtClean="0"/>
              <a:t>sldkjfsldfjksdlfjsldfj</a:t>
            </a:r>
          </a:p>
        </p:txBody>
      </p:sp>
    </p:spTree>
    <p:extLst>
      <p:ext uri="{BB962C8B-B14F-4D97-AF65-F5344CB8AC3E}">
        <p14:creationId xmlns:p14="http://schemas.microsoft.com/office/powerpoint/2010/main" val="24064121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4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2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1219200" y="1066800"/>
            <a:ext cx="7772400" cy="3429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1.3 GHz </a:t>
            </a:r>
            <a:r>
              <a:rPr lang="en-US" sz="4400" kern="1200" dirty="0" smtClean="0">
                <a:solidFill>
                  <a:prstClr val="white"/>
                </a:solidFill>
                <a:latin typeface="Calibri"/>
                <a:ea typeface="ＭＳ Ｐゴシック" pitchFamily="28" charset="-128"/>
              </a:rPr>
              <a:t>Cavity/Cryomodule Performance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Camille M. Ginsburg (FNAL)</a:t>
            </a:r>
            <a:br>
              <a:rPr lang="en-US" sz="2000" dirty="0" smtClean="0"/>
            </a:br>
            <a:r>
              <a:rPr lang="en-US" sz="2000" dirty="0" smtClean="0"/>
              <a:t>FNAL-LBNL joint meeting on SRF Cavities and Cryomodules</a:t>
            </a:r>
            <a:br>
              <a:rPr lang="en-US" sz="2000" dirty="0" smtClean="0"/>
            </a:br>
            <a:r>
              <a:rPr lang="en-US" sz="2000" dirty="0" smtClean="0"/>
              <a:t>March 15, 2012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792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019226" cy="990600"/>
          </a:xfrm>
        </p:spPr>
        <p:txBody>
          <a:bodyPr/>
          <a:lstStyle/>
          <a:p>
            <a:r>
              <a:rPr lang="en-US" dirty="0" smtClean="0"/>
              <a:t>Illustrative example of recent cavity performance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181600"/>
          </a:xfrm>
        </p:spPr>
        <p:txBody>
          <a:bodyPr/>
          <a:lstStyle/>
          <a:p>
            <a:r>
              <a:rPr lang="en-US" dirty="0"/>
              <a:t>AES Batch </a:t>
            </a:r>
            <a:r>
              <a:rPr lang="en-US" dirty="0" smtClean="0"/>
              <a:t>2 </a:t>
            </a:r>
            <a:r>
              <a:rPr lang="en-US" dirty="0"/>
              <a:t>(</a:t>
            </a:r>
            <a:r>
              <a:rPr lang="en-US" dirty="0" smtClean="0"/>
              <a:t>TB9AES005-10)</a:t>
            </a:r>
          </a:p>
          <a:p>
            <a:pPr lvl="1"/>
            <a:r>
              <a:rPr lang="en-US" dirty="0" smtClean="0"/>
              <a:t>4/6 reached ILC specification by 2</a:t>
            </a:r>
            <a:r>
              <a:rPr lang="en-US" baseline="30000" dirty="0" smtClean="0"/>
              <a:t>nd</a:t>
            </a:r>
            <a:r>
              <a:rPr lang="en-US" dirty="0" smtClean="0"/>
              <a:t> pass; two had limiting features</a:t>
            </a:r>
          </a:p>
          <a:p>
            <a:r>
              <a:rPr lang="en-US" dirty="0" smtClean="0"/>
              <a:t>AES </a:t>
            </a:r>
            <a:r>
              <a:rPr lang="en-US" dirty="0"/>
              <a:t>Batch 3 (</a:t>
            </a:r>
            <a:r>
              <a:rPr lang="en-US" dirty="0" smtClean="0"/>
              <a:t>TB9AES011-16) – 4/6 </a:t>
            </a:r>
            <a:r>
              <a:rPr lang="en-US" dirty="0" smtClean="0"/>
              <a:t>proc</a:t>
            </a:r>
            <a:r>
              <a:rPr lang="en-US" dirty="0" smtClean="0"/>
              <a:t>essed &amp;</a:t>
            </a:r>
            <a:r>
              <a:rPr lang="en-US" dirty="0" smtClean="0"/>
              <a:t> tested</a:t>
            </a:r>
            <a:endParaRPr lang="en-US" dirty="0" smtClean="0"/>
          </a:p>
          <a:p>
            <a:pPr lvl="1"/>
            <a:r>
              <a:rPr lang="en-US" dirty="0" smtClean="0"/>
              <a:t>TB9AES011 (JLab EP, FNAL/ANL HPR) – 41 MV/m; Q0=1.6E10 @25 MV/m</a:t>
            </a:r>
          </a:p>
          <a:p>
            <a:pPr lvl="1"/>
            <a:r>
              <a:rPr lang="en-US" dirty="0" smtClean="0"/>
              <a:t>TB9AES012 (FNAL tumbling</a:t>
            </a:r>
            <a:r>
              <a:rPr lang="en-US" dirty="0"/>
              <a:t>) – </a:t>
            </a:r>
            <a:r>
              <a:rPr lang="en-US" dirty="0" smtClean="0"/>
              <a:t>37 </a:t>
            </a:r>
            <a:r>
              <a:rPr lang="en-US" dirty="0"/>
              <a:t>MV/m; </a:t>
            </a:r>
            <a:r>
              <a:rPr lang="en-US" dirty="0" smtClean="0"/>
              <a:t>Q0=1.6E10 @25 </a:t>
            </a:r>
            <a:r>
              <a:rPr lang="en-US" dirty="0"/>
              <a:t>MV/m</a:t>
            </a:r>
            <a:endParaRPr lang="en-US" dirty="0" smtClean="0"/>
          </a:p>
          <a:p>
            <a:pPr lvl="1"/>
            <a:r>
              <a:rPr lang="en-US" dirty="0" smtClean="0"/>
              <a:t>TB9AES013 (FNAL/ANL EP</a:t>
            </a:r>
            <a:r>
              <a:rPr lang="en-US" dirty="0"/>
              <a:t>) – 1</a:t>
            </a:r>
            <a:r>
              <a:rPr lang="en-US" dirty="0" smtClean="0"/>
              <a:t>7 MV/m </a:t>
            </a:r>
          </a:p>
          <a:p>
            <a:pPr lvl="1"/>
            <a:r>
              <a:rPr lang="en-US" dirty="0" smtClean="0"/>
              <a:t>TB9AES014 (FNAL/ANL EP</a:t>
            </a:r>
            <a:r>
              <a:rPr lang="en-US" dirty="0"/>
              <a:t>) – </a:t>
            </a:r>
            <a:r>
              <a:rPr lang="en-US" dirty="0" smtClean="0"/>
              <a:t>37 </a:t>
            </a:r>
            <a:r>
              <a:rPr lang="en-US" dirty="0"/>
              <a:t>MV/m; </a:t>
            </a:r>
            <a:r>
              <a:rPr lang="en-US" dirty="0" smtClean="0"/>
              <a:t>Q0=0.9E10 @25 MV/m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2" descr="C:\Users\ginsburg\Desktop\AES2012\Cavity Data\20120221-TB9AES011-AG-Report.jpg"/>
          <p:cNvPicPr>
            <a:picLocks noChangeAspect="1" noChangeArrowheads="1"/>
          </p:cNvPicPr>
          <p:nvPr/>
        </p:nvPicPr>
        <p:blipFill>
          <a:blip r:embed="rId2"/>
          <a:srcRect l="17339" t="6452"/>
          <a:stretch>
            <a:fillRect/>
          </a:stretch>
        </p:blipFill>
        <p:spPr bwMode="auto">
          <a:xfrm>
            <a:off x="228600" y="4332159"/>
            <a:ext cx="2286000" cy="19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105400"/>
            <a:ext cx="2393785" cy="144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332159"/>
            <a:ext cx="2508415" cy="151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963699"/>
            <a:ext cx="2532826" cy="152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54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Limitations: Rule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~25 MV/m, almost always can use thermometry to find a limiting isolated feature in the equator weld heat affected zone</a:t>
            </a:r>
          </a:p>
          <a:p>
            <a:pPr lvl="1"/>
            <a:r>
              <a:rPr lang="en-US" dirty="0" smtClean="0"/>
              <a:t>Additional electropolishing has no effect on cavity performance</a:t>
            </a:r>
          </a:p>
          <a:p>
            <a:pPr lvl="1"/>
            <a:r>
              <a:rPr lang="en-US" dirty="0" smtClean="0"/>
              <a:t>Mechanical repair likely to improve performance</a:t>
            </a:r>
          </a:p>
          <a:p>
            <a:r>
              <a:rPr lang="en-US" dirty="0" smtClean="0"/>
              <a:t>Above ~25 MV/m, may see regions with anomalous heating</a:t>
            </a:r>
          </a:p>
          <a:p>
            <a:pPr lvl="1"/>
            <a:r>
              <a:rPr lang="en-US" dirty="0" smtClean="0"/>
              <a:t>Additional electropolishing usually helps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9-cell Cavity Repair/Process Development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238340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r>
              <a:rPr lang="en-US" dirty="0" smtClean="0"/>
              <a:t>FNAL/ANL EP process baseline for ILC cavities</a:t>
            </a:r>
          </a:p>
          <a:p>
            <a:pPr lvl="1"/>
            <a:r>
              <a:rPr lang="en-US" dirty="0" smtClean="0"/>
              <a:t>Doesn’t improve cavities with limiting features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Tumbling </a:t>
            </a:r>
            <a:r>
              <a:rPr lang="en-US" dirty="0" smtClean="0"/>
              <a:t>(Centrifugal Barrel Polishing, CBP)</a:t>
            </a:r>
          </a:p>
          <a:p>
            <a:pPr lvl="2"/>
            <a:r>
              <a:rPr lang="en-US" dirty="0" smtClean="0"/>
              <a:t>Promising results for gradients and Q0</a:t>
            </a:r>
          </a:p>
          <a:p>
            <a:pPr lvl="2"/>
            <a:r>
              <a:rPr lang="en-US" dirty="0" smtClean="0"/>
              <a:t>May make cavity performance less sensitive to manufacturing variations (not proven yet)</a:t>
            </a:r>
          </a:p>
          <a:p>
            <a:pPr lvl="2"/>
            <a:r>
              <a:rPr lang="en-US" dirty="0" smtClean="0"/>
              <a:t>Plan to develop as a new standard technique – fresh 9-cell cavities will go toward this effort</a:t>
            </a:r>
          </a:p>
          <a:p>
            <a:endParaRPr lang="en-US" dirty="0" smtClean="0"/>
          </a:p>
          <a:p>
            <a:r>
              <a:rPr lang="en-US" dirty="0" smtClean="0"/>
              <a:t>Localized </a:t>
            </a:r>
            <a:r>
              <a:rPr lang="en-US" dirty="0" smtClean="0"/>
              <a:t>Grinding (led by KEK)</a:t>
            </a:r>
          </a:p>
          <a:p>
            <a:pPr lvl="1"/>
            <a:r>
              <a:rPr lang="en-US" dirty="0" smtClean="0"/>
              <a:t>Two of three repaired </a:t>
            </a:r>
            <a:r>
              <a:rPr lang="en-US" dirty="0" smtClean="0"/>
              <a:t>Americas cavities </a:t>
            </a:r>
            <a:r>
              <a:rPr lang="en-US" dirty="0" smtClean="0"/>
              <a:t>were tested, and both were substantially improved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9-Cell Cavities: Tumbling Repairs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D6BB06-BDF1-49A1-9EDD-10419955E14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6400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4775537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Demonstrated </a:t>
            </a:r>
            <a:r>
              <a:rPr lang="en-US" sz="2000" dirty="0"/>
              <a:t>cavity gradients &gt; 35 MV/M </a:t>
            </a:r>
            <a:endParaRPr lang="en-US" sz="20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Potential for drastic </a:t>
            </a:r>
            <a:r>
              <a:rPr lang="en-US" sz="2000" dirty="0"/>
              <a:t>reductions in acid use.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emonstrated </a:t>
            </a:r>
            <a:r>
              <a:rPr lang="en-US" sz="2000" dirty="0"/>
              <a:t>as a cavity repair </a:t>
            </a:r>
            <a:r>
              <a:rPr lang="en-US" sz="2000" dirty="0" smtClean="0"/>
              <a:t>method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We will pursue this is a production process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3695700" y="37719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1200" y="3011269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Previously limited ~here</a:t>
            </a:r>
            <a:endParaRPr lang="en-US" sz="18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52800" y="3657600"/>
            <a:ext cx="762000" cy="228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Documents and Settings\ccooper\Desktop\Tumbling Paper\paper rev 3\figure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398" y="1219200"/>
            <a:ext cx="2453641" cy="1752601"/>
          </a:xfrm>
          <a:prstGeom prst="rect">
            <a:avLst/>
          </a:prstGeom>
          <a:noFill/>
        </p:spPr>
      </p:pic>
      <p:pic>
        <p:nvPicPr>
          <p:cNvPr id="12" name="Picture 3" descr="C:\Documents and Settings\ccooper\Desktop\Tumbling Paper\paper rev 3\figure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398" y="3657599"/>
            <a:ext cx="2453641" cy="17526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033259" y="2984459"/>
            <a:ext cx="164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TB9ACC015 Before CBP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9399" y="5421868"/>
            <a:ext cx="2453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After CBP and 40 microns EP – Pit completely removed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21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S1-Global Cryomodule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7162800" cy="5181600"/>
          </a:xfrm>
        </p:spPr>
        <p:txBody>
          <a:bodyPr/>
          <a:lstStyle/>
          <a:p>
            <a:r>
              <a:rPr lang="en-US" sz="2000" dirty="0" smtClean="0"/>
              <a:t>“Global” </a:t>
            </a:r>
            <a:r>
              <a:rPr lang="en-US" sz="2000" dirty="0" smtClean="0"/>
              <a:t>cryomodule for ILC at KEK</a:t>
            </a:r>
          </a:p>
          <a:p>
            <a:r>
              <a:rPr lang="en-US" sz="2000" dirty="0" smtClean="0"/>
              <a:t>Compare cavity and component performance</a:t>
            </a:r>
          </a:p>
          <a:p>
            <a:r>
              <a:rPr lang="en-US" sz="2000" dirty="0" smtClean="0"/>
              <a:t>Test integration and plug compatibility</a:t>
            </a:r>
          </a:p>
          <a:p>
            <a:r>
              <a:rPr lang="en-US" sz="2000" dirty="0" smtClean="0"/>
              <a:t>Fermilab supplied two dressed cavities with tuners and couplers</a:t>
            </a:r>
          </a:p>
          <a:p>
            <a:pPr lvl="1"/>
            <a:r>
              <a:rPr lang="en-US" sz="1800" dirty="0" smtClean="0"/>
              <a:t>Also, t</a:t>
            </a:r>
            <a:r>
              <a:rPr lang="en-US" sz="1800" dirty="0" smtClean="0"/>
              <a:t>wo </a:t>
            </a:r>
            <a:r>
              <a:rPr lang="en-US" sz="1800" dirty="0" smtClean="0"/>
              <a:t>cavities were supplied by DESY, and four by KEK</a:t>
            </a:r>
          </a:p>
          <a:p>
            <a:r>
              <a:rPr lang="en-US" sz="2000" dirty="0" smtClean="0"/>
              <a:t>Fermilab personnel participated in assembly, tests (no beam) and </a:t>
            </a:r>
            <a:r>
              <a:rPr lang="en-US" sz="2000" dirty="0" smtClean="0"/>
              <a:t>disassembly</a:t>
            </a:r>
          </a:p>
          <a:p>
            <a:r>
              <a:rPr lang="en-US" sz="2000" dirty="0" smtClean="0"/>
              <a:t>We have received the cavities back and will study the performance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Ginsburg, FNAL-LBNL Meeting  March 15-16,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" name="Picture 140" descr="Blade Tuner 20100209Di-0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13874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3" descr="Photo 005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1627" r="8543" b="8525"/>
          <a:stretch>
            <a:fillRect/>
          </a:stretch>
        </p:blipFill>
        <p:spPr bwMode="auto">
          <a:xfrm>
            <a:off x="6629400" y="4038600"/>
            <a:ext cx="1981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5"/>
          <p:cNvSpPr txBox="1">
            <a:spLocks noChangeArrowheads="1"/>
          </p:cNvSpPr>
          <p:nvPr/>
        </p:nvSpPr>
        <p:spPr bwMode="auto">
          <a:xfrm>
            <a:off x="4038600" y="6172200"/>
            <a:ext cx="3005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 dirty="0">
                <a:solidFill>
                  <a:srgbClr val="008000"/>
                </a:solidFill>
                <a:latin typeface="Arial Rounded MT Bold" pitchFamily="34" charset="0"/>
                <a:ea typeface="ＭＳ Ｐゴシック" pitchFamily="50" charset="-128"/>
              </a:rPr>
              <a:t>Blade Tuner </a:t>
            </a:r>
            <a:r>
              <a:rPr lang="en-US" altLang="ja-JP" sz="1800" dirty="0" smtClean="0">
                <a:solidFill>
                  <a:srgbClr val="008000"/>
                </a:solidFill>
                <a:latin typeface="Arial Rounded MT Bold" pitchFamily="34" charset="0"/>
                <a:ea typeface="ＭＳ Ｐゴシック" pitchFamily="50" charset="-128"/>
              </a:rPr>
              <a:t>(INFN/FNAL</a:t>
            </a:r>
            <a:r>
              <a:rPr lang="en-US" altLang="ja-JP" sz="1800" dirty="0">
                <a:solidFill>
                  <a:srgbClr val="008000"/>
                </a:solidFill>
                <a:latin typeface="Arial Rounded MT Bold" pitchFamily="34" charset="0"/>
                <a:ea typeface="ＭＳ Ｐゴシック" pitchFamily="50" charset="-128"/>
              </a:rPr>
              <a:t>)</a:t>
            </a:r>
          </a:p>
        </p:txBody>
      </p:sp>
      <p:sp>
        <p:nvSpPr>
          <p:cNvPr id="13" name="Text Box 148"/>
          <p:cNvSpPr txBox="1">
            <a:spLocks noChangeArrowheads="1"/>
          </p:cNvSpPr>
          <p:nvPr/>
        </p:nvSpPr>
        <p:spPr bwMode="auto">
          <a:xfrm>
            <a:off x="6705600" y="56388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 dirty="0">
                <a:solidFill>
                  <a:srgbClr val="008000"/>
                </a:solidFill>
                <a:latin typeface="Arial Rounded MT Bold" pitchFamily="34" charset="0"/>
                <a:ea typeface="ＭＳ Ｐゴシック" pitchFamily="50" charset="-128"/>
              </a:rPr>
              <a:t>TTF-III Coupler </a:t>
            </a:r>
          </a:p>
          <a:p>
            <a:r>
              <a:rPr lang="en-US" altLang="ja-JP" sz="1800" dirty="0">
                <a:solidFill>
                  <a:srgbClr val="008000"/>
                </a:solidFill>
                <a:latin typeface="Arial Rounded MT Bold" pitchFamily="34" charset="0"/>
                <a:ea typeface="ＭＳ Ｐゴシック" pitchFamily="50" charset="-128"/>
              </a:rPr>
              <a:t>(DESY/FNAL)</a:t>
            </a:r>
          </a:p>
        </p:txBody>
      </p:sp>
      <p:pic>
        <p:nvPicPr>
          <p:cNvPr id="14" name="Picture 150" descr="TESLA cavity 20100627_top_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42672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2"/>
          <p:cNvSpPr txBox="1">
            <a:spLocks noChangeArrowheads="1"/>
          </p:cNvSpPr>
          <p:nvPr/>
        </p:nvSpPr>
        <p:spPr bwMode="auto">
          <a:xfrm>
            <a:off x="914400" y="5257800"/>
            <a:ext cx="320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ja-JP" sz="1800" dirty="0">
                <a:solidFill>
                  <a:srgbClr val="008000"/>
                </a:solidFill>
                <a:latin typeface="Arial Rounded MT Bold" pitchFamily="34" charset="0"/>
                <a:ea typeface="ＭＳ Ｐゴシック" pitchFamily="50" charset="-128"/>
              </a:rPr>
              <a:t>TESLA Cavity (DESY/FNAL)</a:t>
            </a:r>
          </a:p>
        </p:txBody>
      </p:sp>
    </p:spTree>
    <p:extLst>
      <p:ext uri="{BB962C8B-B14F-4D97-AF65-F5344CB8AC3E}">
        <p14:creationId xmlns:p14="http://schemas.microsoft.com/office/powerpoint/2010/main" val="74567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Cryomodule</a:t>
            </a:r>
            <a:r>
              <a:rPr lang="en-US" dirty="0" smtClean="0"/>
              <a:t> 1 (CM1)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Tesla-style cryomodule containing eight Tesla-style 1.3 GHz </a:t>
            </a:r>
            <a:r>
              <a:rPr lang="en-US" dirty="0" smtClean="0"/>
              <a:t>cavities, no magnet</a:t>
            </a:r>
            <a:endParaRPr lang="en-US" dirty="0" smtClean="0"/>
          </a:p>
          <a:p>
            <a:r>
              <a:rPr lang="en-US" dirty="0" smtClean="0"/>
              <a:t>Assembled at Fermilab from a DESY “kit” which included all parts, including cavities, from DESY and INFN</a:t>
            </a:r>
          </a:p>
          <a:p>
            <a:pPr lvl="1"/>
            <a:r>
              <a:rPr lang="en-US" dirty="0" smtClean="0"/>
              <a:t>Strong DESY </a:t>
            </a:r>
            <a:r>
              <a:rPr lang="en-US" dirty="0" smtClean="0"/>
              <a:t>assistance in assembly</a:t>
            </a:r>
            <a:endParaRPr lang="en-US" dirty="0" smtClean="0"/>
          </a:p>
          <a:p>
            <a:r>
              <a:rPr lang="en-US" dirty="0" smtClean="0"/>
              <a:t>Completed test operation </a:t>
            </a:r>
            <a:r>
              <a:rPr lang="en-US" dirty="0" smtClean="0"/>
              <a:t>in </a:t>
            </a:r>
            <a:r>
              <a:rPr lang="en-US" dirty="0" smtClean="0"/>
              <a:t>NML without beam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199900"/>
            <a:ext cx="3847217" cy="217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35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Cryomodule </a:t>
            </a:r>
            <a:r>
              <a:rPr lang="en-US" dirty="0" smtClean="0">
                <a:cs typeface="+mj-cs"/>
              </a:rPr>
              <a:t>CM1 Performance </a:t>
            </a:r>
            <a:r>
              <a:rPr lang="en-US" dirty="0" smtClean="0">
                <a:cs typeface="+mj-cs"/>
              </a:rPr>
              <a:t>at NML - </a:t>
            </a:r>
            <a:r>
              <a:rPr lang="en-US" dirty="0">
                <a:cs typeface="+mj-cs"/>
              </a:rPr>
              <a:t>Gradient</a:t>
            </a:r>
          </a:p>
        </p:txBody>
      </p:sp>
      <p:sp>
        <p:nvSpPr>
          <p:cNvPr id="22531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045CCCC6-F720-4144-95F0-7B7E888BCE1F}" type="slidenum">
              <a:rPr lang="en-US" sz="1200">
                <a:solidFill>
                  <a:srgbClr val="FFFFFF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25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2362200" cy="3581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800" dirty="0" smtClean="0">
                <a:ea typeface="ＭＳ Ｐゴシック" pitchFamily="34" charset="-128"/>
              </a:rPr>
              <a:t>ILC-like </a:t>
            </a:r>
            <a:r>
              <a:rPr lang="en-US" sz="1800" dirty="0" smtClean="0">
                <a:ea typeface="ＭＳ Ｐゴシック" pitchFamily="34" charset="-128"/>
              </a:rPr>
              <a:t>operating </a:t>
            </a:r>
            <a:r>
              <a:rPr lang="en-US" sz="1800" dirty="0" smtClean="0">
                <a:ea typeface="ＭＳ Ｐゴシック" pitchFamily="34" charset="-128"/>
              </a:rPr>
              <a:t>conditions</a:t>
            </a:r>
          </a:p>
          <a:p>
            <a:endParaRPr lang="en-US" sz="1800" dirty="0" smtClean="0">
              <a:ea typeface="ＭＳ Ｐゴシック" pitchFamily="34" charset="-128"/>
            </a:endParaRPr>
          </a:p>
          <a:p>
            <a:r>
              <a:rPr lang="en-US" sz="1800" dirty="0" smtClean="0">
                <a:ea typeface="ＭＳ Ｐゴシック" pitchFamily="34" charset="-128"/>
              </a:rPr>
              <a:t>Average 24 MV/m</a:t>
            </a:r>
          </a:p>
          <a:p>
            <a:endParaRPr lang="en-US" sz="1800" dirty="0" smtClean="0">
              <a:ea typeface="ＭＳ Ｐゴシック" pitchFamily="34" charset="-128"/>
            </a:endParaRPr>
          </a:p>
          <a:p>
            <a:r>
              <a:rPr lang="en-US" sz="1800" dirty="0" smtClean="0">
                <a:ea typeface="ＭＳ Ｐゴシック" pitchFamily="34" charset="-128"/>
              </a:rPr>
              <a:t>Two cavities showed excess heating – to be investigated further after disassembly</a:t>
            </a:r>
            <a:endParaRPr lang="en-US" sz="1800" dirty="0" smtClean="0">
              <a:ea typeface="ＭＳ Ｐゴシック" pitchFamily="34" charset="-128"/>
            </a:endParaRPr>
          </a:p>
        </p:txBody>
      </p:sp>
      <p:graphicFrame>
        <p:nvGraphicFramePr>
          <p:cNvPr id="158730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804624"/>
              </p:ext>
            </p:extLst>
          </p:nvPr>
        </p:nvGraphicFramePr>
        <p:xfrm>
          <a:off x="381000" y="5334000"/>
          <a:ext cx="7620001" cy="822960"/>
        </p:xfrm>
        <a:graphic>
          <a:graphicData uri="http://schemas.openxmlformats.org/drawingml/2006/table">
            <a:tbl>
              <a:tblPr/>
              <a:tblGrid>
                <a:gridCol w="1580672"/>
                <a:gridCol w="624758"/>
                <a:gridCol w="703280"/>
                <a:gridCol w="662312"/>
                <a:gridCol w="665726"/>
                <a:gridCol w="662312"/>
                <a:gridCol w="665726"/>
                <a:gridCol w="735713"/>
                <a:gridCol w="664018"/>
                <a:gridCol w="655484"/>
              </a:tblGrid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CM-1 Peak Gradient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FF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79" name="Picture 52" descr="CM-1 Cavity Gradi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685800"/>
            <a:ext cx="51149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5897" y="6151661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ea typeface="ＭＳ Ｐゴシック" pitchFamily="34" charset="-128"/>
              </a:rPr>
              <a:t>*RF-limited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83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ginsburg\Pictures\Work 2012\C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63974" y="3200399"/>
            <a:ext cx="4232433" cy="317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Cryomodule </a:t>
            </a:r>
            <a:r>
              <a:rPr lang="en-US" dirty="0" smtClean="0"/>
              <a:t>2 (CM2)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AutoShape 4" descr="imap://ginsburg@imapserver1.fnal.gov:143/fetch%3EUID%3E/INBOX%3E80018?part=1.2&amp;type=image/jpeg&amp;filename=DSC043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p://ginsburg@imapserver1.fnal.gov:143/fetch%3EUID%3E/INBOX%3E80018?part=1.2&amp;type=image/jpeg&amp;filename=DSC0434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414" y="3541512"/>
            <a:ext cx="48006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CM2 </a:t>
            </a:r>
            <a:r>
              <a:rPr lang="en-US" dirty="0" smtClean="0"/>
              <a:t>is an ILC </a:t>
            </a:r>
            <a:r>
              <a:rPr lang="en-US" dirty="0" smtClean="0"/>
              <a:t>8-cavity </a:t>
            </a:r>
            <a:r>
              <a:rPr lang="en-US" dirty="0" smtClean="0"/>
              <a:t>+ </a:t>
            </a:r>
            <a:r>
              <a:rPr lang="en-US" dirty="0" smtClean="0"/>
              <a:t>magnet cryomodule </a:t>
            </a:r>
            <a:r>
              <a:rPr lang="en-US" dirty="0" smtClean="0"/>
              <a:t>assembled </a:t>
            </a:r>
            <a:r>
              <a:rPr lang="en-US" dirty="0" smtClean="0"/>
              <a:t>at FNAL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CM2 cavities</a:t>
            </a:r>
          </a:p>
          <a:p>
            <a:pPr marL="461963" lvl="1" indent="-236538">
              <a:buFont typeface="Arial" pitchFamily="34" charset="0"/>
              <a:buChar char="•"/>
            </a:pPr>
            <a:r>
              <a:rPr lang="en-US" dirty="0" smtClean="0"/>
              <a:t>Processed and vertically tested at JLab</a:t>
            </a:r>
          </a:p>
          <a:p>
            <a:pPr marL="461963" lvl="1" indent="-236538">
              <a:buFont typeface="Arial" pitchFamily="34" charset="0"/>
              <a:buChar char="•"/>
            </a:pPr>
            <a:r>
              <a:rPr lang="en-US" dirty="0" smtClean="0"/>
              <a:t>Dressed and horizontally tested at FNAL</a:t>
            </a:r>
            <a:endParaRPr lang="en-US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Assembly ~completed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Good </a:t>
            </a:r>
            <a:r>
              <a:rPr lang="en-US" dirty="0" smtClean="0"/>
              <a:t>chance for first ILC spec CM in US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Switch </a:t>
            </a:r>
            <a:r>
              <a:rPr lang="en-US" dirty="0" smtClean="0"/>
              <a:t>out for CM1 in NML within weeks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/>
              <a:t>Test at NML </a:t>
            </a:r>
            <a:r>
              <a:rPr lang="en-US" dirty="0" smtClean="0"/>
              <a:t>first </a:t>
            </a:r>
            <a:r>
              <a:rPr lang="en-US" dirty="0" smtClean="0"/>
              <a:t>without beam, then test with </a:t>
            </a:r>
            <a:r>
              <a:rPr lang="en-US" dirty="0" smtClean="0"/>
              <a:t>beam by the end of CY12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7815" r="4433"/>
          <a:stretch/>
        </p:blipFill>
        <p:spPr bwMode="auto">
          <a:xfrm>
            <a:off x="609600" y="990600"/>
            <a:ext cx="472589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67400" y="5943600"/>
            <a:ext cx="26854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FNAL-CM2 </a:t>
            </a:r>
            <a:r>
              <a:rPr lang="en-US" dirty="0" smtClean="0"/>
              <a:t>15.Mar.2012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1143000"/>
            <a:ext cx="38100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ILC:</a:t>
            </a:r>
          </a:p>
          <a:p>
            <a:r>
              <a:rPr lang="en-US" dirty="0" smtClean="0"/>
              <a:t>  VT spec 35 </a:t>
            </a:r>
            <a:r>
              <a:rPr lang="en-US" dirty="0" smtClean="0"/>
              <a:t>MV/m</a:t>
            </a:r>
            <a:endParaRPr lang="en-US" dirty="0" smtClean="0"/>
          </a:p>
          <a:p>
            <a:r>
              <a:rPr lang="en-US" dirty="0" smtClean="0"/>
              <a:t>  CM Operation 31.5 MV/m (</a:t>
            </a:r>
            <a:r>
              <a:rPr lang="en-US" dirty="0" err="1" smtClean="0"/>
              <a:t>avg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HT admin limit 35 MV/m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1.3 GHz </a:t>
            </a:r>
            <a:r>
              <a:rPr lang="en-US" dirty="0" smtClean="0">
                <a:ea typeface="ＭＳ Ｐゴシック" pitchFamily="28" charset="-128"/>
              </a:rPr>
              <a:t>Plans and Status</a:t>
            </a:r>
            <a:endParaRPr lang="en-US" dirty="0" smtClean="0">
              <a:ea typeface="ＭＳ Ｐゴシック" pitchFamily="28" charset="-128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600200" y="914400"/>
            <a:ext cx="7239000" cy="51816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28" charset="-128"/>
              </a:rPr>
              <a:t>Process and test cavities </a:t>
            </a:r>
            <a:r>
              <a:rPr lang="en-US" sz="2000" dirty="0" smtClean="0">
                <a:ea typeface="ＭＳ Ｐゴシック" pitchFamily="28" charset="-128"/>
              </a:rPr>
              <a:t> 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To fill </a:t>
            </a:r>
            <a:r>
              <a:rPr lang="en-US" sz="1800" dirty="0" smtClean="0">
                <a:ea typeface="ＭＳ Ｐゴシック" pitchFamily="28" charset="-128"/>
              </a:rPr>
              <a:t>CM3 and CM4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For fundamental and applied R&amp;D</a:t>
            </a:r>
            <a:r>
              <a:rPr lang="en-US" sz="1600" dirty="0" smtClean="0">
                <a:ea typeface="ＭＳ Ｐゴシック" pitchFamily="28" charset="-128"/>
              </a:rPr>
              <a:t> </a:t>
            </a:r>
            <a:endParaRPr lang="en-US" sz="1600" dirty="0">
              <a:ea typeface="ＭＳ Ｐゴシック" pitchFamily="28" charset="-128"/>
            </a:endParaRPr>
          </a:p>
          <a:p>
            <a:r>
              <a:rPr lang="en-US" sz="2000" dirty="0" smtClean="0">
                <a:ea typeface="ＭＳ Ｐゴシック" pitchFamily="28" charset="-128"/>
              </a:rPr>
              <a:t>Construct and test cryomodules</a:t>
            </a:r>
            <a:endParaRPr lang="en-US" sz="2000" dirty="0" smtClean="0">
              <a:ea typeface="ＭＳ Ｐゴシック" pitchFamily="28" charset="-128"/>
            </a:endParaRP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CM2 assembly ~complete</a:t>
            </a:r>
          </a:p>
          <a:p>
            <a:pPr lvl="2"/>
            <a:r>
              <a:rPr lang="en-US" sz="1400" dirty="0" smtClean="0">
                <a:ea typeface="ＭＳ Ｐゴシック" pitchFamily="28" charset="-128"/>
              </a:rPr>
              <a:t>Install CM2 at NML (1</a:t>
            </a:r>
            <a:r>
              <a:rPr lang="en-US" sz="1400" baseline="30000" dirty="0" smtClean="0">
                <a:ea typeface="ＭＳ Ｐゴシック" pitchFamily="28" charset="-128"/>
              </a:rPr>
              <a:t>st</a:t>
            </a:r>
            <a:r>
              <a:rPr lang="en-US" sz="1400" dirty="0" smtClean="0">
                <a:ea typeface="ＭＳ Ｐゴシック" pitchFamily="28" charset="-128"/>
              </a:rPr>
              <a:t> high gradient CM), test without and with beam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Dress </a:t>
            </a:r>
            <a:r>
              <a:rPr lang="en-US" sz="1800" dirty="0" smtClean="0">
                <a:ea typeface="ＭＳ Ｐゴシック" pitchFamily="28" charset="-128"/>
              </a:rPr>
              <a:t>and HTS test cavities for CM3</a:t>
            </a: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CM1 post mortem and rebuild </a:t>
            </a:r>
            <a:r>
              <a:rPr lang="en-US" sz="1800" dirty="0" smtClean="0">
                <a:ea typeface="ＭＳ Ｐゴシック" pitchFamily="28" charset="-128"/>
              </a:rPr>
              <a:t>for NML</a:t>
            </a:r>
            <a:endParaRPr lang="en-US" sz="1800" dirty="0" smtClean="0">
              <a:ea typeface="ＭＳ Ｐゴシック" pitchFamily="28" charset="-128"/>
            </a:endParaRPr>
          </a:p>
          <a:p>
            <a:pPr lvl="1"/>
            <a:r>
              <a:rPr lang="en-US" sz="1800" dirty="0" smtClean="0">
                <a:ea typeface="ＭＳ Ｐゴシック" pitchFamily="28" charset="-128"/>
              </a:rPr>
              <a:t>S1 global cavity post mortem and rework</a:t>
            </a:r>
          </a:p>
          <a:p>
            <a:r>
              <a:rPr lang="en-US" sz="2000" dirty="0" smtClean="0">
                <a:ea typeface="ＭＳ Ｐゴシック" pitchFamily="28" charset="-128"/>
              </a:rPr>
              <a:t>Follow cavity and component performance from vertical to horizontal to cryomodule test and feedback gained knowledge</a:t>
            </a:r>
          </a:p>
          <a:p>
            <a:r>
              <a:rPr lang="en-GB" sz="2000" dirty="0" smtClean="0"/>
              <a:t>In </a:t>
            </a:r>
            <a:r>
              <a:rPr lang="en-GB" sz="2000" dirty="0"/>
              <a:t>the last ~six years, Fermilab has built up staff and substantial infrastructure to support a strong SRF </a:t>
            </a:r>
            <a:r>
              <a:rPr lang="en-GB" sz="2000" dirty="0" smtClean="0"/>
              <a:t>program</a:t>
            </a:r>
          </a:p>
          <a:p>
            <a:pPr lvl="1"/>
            <a:r>
              <a:rPr lang="en-GB" sz="1800" dirty="0" smtClean="0"/>
              <a:t>Substantial cavity, component, cryomodule work with productive use of national and international collaboration</a:t>
            </a:r>
          </a:p>
          <a:p>
            <a:endParaRPr lang="en-GB" sz="1800" dirty="0"/>
          </a:p>
          <a:p>
            <a:endParaRPr lang="en-US" sz="1800" dirty="0" smtClean="0">
              <a:ea typeface="ＭＳ Ｐゴシック" pitchFamily="28" charset="-128"/>
            </a:endParaRP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Ginsburg, FNAL-LBNL Meeting  March 15-16, 2012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0E42E4-E3A1-4C00-AC80-FBC4A024BD31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07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7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28" charset="-128"/>
              </a:rPr>
              <a:t>1.3 </a:t>
            </a:r>
            <a:r>
              <a:rPr lang="en-US" dirty="0">
                <a:ea typeface="ＭＳ Ｐゴシック" pitchFamily="28" charset="-128"/>
              </a:rPr>
              <a:t>GHz </a:t>
            </a:r>
            <a:r>
              <a:rPr lang="en-US" dirty="0" smtClean="0">
                <a:ea typeface="ＭＳ Ｐゴシック" pitchFamily="28" charset="-128"/>
              </a:rPr>
              <a:t>cavity and cryomodule activity</a:t>
            </a:r>
            <a:endParaRPr lang="en-US" dirty="0" smtClean="0"/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838200" y="1066800"/>
            <a:ext cx="7924800" cy="5029200"/>
          </a:xfrm>
        </p:spPr>
        <p:txBody>
          <a:bodyPr/>
          <a:lstStyle/>
          <a:p>
            <a:r>
              <a:rPr lang="en-US" sz="2200" dirty="0" smtClean="0"/>
              <a:t>SRF Program is guided by projects, but operates separately</a:t>
            </a:r>
          </a:p>
          <a:p>
            <a:r>
              <a:rPr lang="en-US" sz="2200" dirty="0" smtClean="0"/>
              <a:t>Cavity </a:t>
            </a:r>
            <a:r>
              <a:rPr lang="en-US" sz="2200" dirty="0" smtClean="0"/>
              <a:t>processing, </a:t>
            </a:r>
            <a:r>
              <a:rPr lang="en-US" sz="2200" dirty="0" smtClean="0"/>
              <a:t>testing, and preparation for cryomodules </a:t>
            </a:r>
            <a:endParaRPr lang="en-US" sz="2200" dirty="0" smtClean="0"/>
          </a:p>
          <a:p>
            <a:pPr lvl="1"/>
            <a:r>
              <a:rPr lang="en-US" dirty="0" smtClean="0"/>
              <a:t>Activities </a:t>
            </a:r>
          </a:p>
          <a:p>
            <a:pPr lvl="2"/>
            <a:r>
              <a:rPr lang="en-US" dirty="0" smtClean="0"/>
              <a:t>Cavity inspection, surface processing, test w/diagnostics </a:t>
            </a:r>
          </a:p>
          <a:p>
            <a:pPr lvl="2"/>
            <a:r>
              <a:rPr lang="en-US" dirty="0" smtClean="0"/>
              <a:t>Cavity dressing, additional processing and test w/diag.</a:t>
            </a:r>
          </a:p>
          <a:p>
            <a:pPr lvl="1"/>
            <a:r>
              <a:rPr lang="en-US" dirty="0" smtClean="0"/>
              <a:t>Goals</a:t>
            </a:r>
          </a:p>
          <a:p>
            <a:pPr lvl="2"/>
            <a:r>
              <a:rPr lang="en-US" dirty="0"/>
              <a:t>Reduce cost, improve reliability and repeatability</a:t>
            </a:r>
          </a:p>
          <a:p>
            <a:pPr lvl="2"/>
            <a:r>
              <a:rPr lang="en-US" dirty="0" smtClean="0"/>
              <a:t>Develop new US cavity vendors</a:t>
            </a:r>
          </a:p>
          <a:p>
            <a:pPr lvl="2"/>
            <a:r>
              <a:rPr lang="en-US" dirty="0" smtClean="0"/>
              <a:t>Achieve </a:t>
            </a:r>
            <a:r>
              <a:rPr lang="en-US" dirty="0"/>
              <a:t>ILC </a:t>
            </a:r>
            <a:r>
              <a:rPr lang="en-US" dirty="0" smtClean="0"/>
              <a:t>gradient&amp;Q</a:t>
            </a:r>
            <a:r>
              <a:rPr lang="en-US" baseline="-25000" dirty="0" smtClean="0"/>
              <a:t>0 </a:t>
            </a:r>
            <a:r>
              <a:rPr lang="en-US" dirty="0"/>
              <a:t>(</a:t>
            </a:r>
            <a:r>
              <a:rPr lang="en-US" dirty="0" err="1"/>
              <a:t>E</a:t>
            </a:r>
            <a:r>
              <a:rPr lang="en-US" baseline="-25000" dirty="0" err="1"/>
              <a:t>acc</a:t>
            </a:r>
            <a:r>
              <a:rPr lang="en-US" dirty="0"/>
              <a:t>&gt;35 MV/m, Q</a:t>
            </a:r>
            <a:r>
              <a:rPr lang="en-US" baseline="-25000" dirty="0"/>
              <a:t>0 </a:t>
            </a:r>
            <a:r>
              <a:rPr lang="en-US" dirty="0" smtClean="0"/>
              <a:t>&gt;0.8E10) </a:t>
            </a:r>
            <a:r>
              <a:rPr lang="en-US" dirty="0" smtClean="0"/>
              <a:t>[VT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Achieve </a:t>
            </a:r>
            <a:r>
              <a:rPr lang="en-US" dirty="0" err="1" smtClean="0"/>
              <a:t>PrX</a:t>
            </a:r>
            <a:r>
              <a:rPr lang="en-US" dirty="0" smtClean="0"/>
              <a:t> </a:t>
            </a:r>
            <a:r>
              <a:rPr lang="en-US" dirty="0"/>
              <a:t>gradient&amp;Q</a:t>
            </a:r>
            <a:r>
              <a:rPr lang="en-US" baseline="-25000" dirty="0"/>
              <a:t>0 </a:t>
            </a:r>
            <a:r>
              <a:rPr lang="en-US" dirty="0"/>
              <a:t>(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r>
              <a:rPr lang="en-US" dirty="0" smtClean="0"/>
              <a:t>&gt;25 </a:t>
            </a:r>
            <a:r>
              <a:rPr lang="en-US" dirty="0"/>
              <a:t>MV/m, Q</a:t>
            </a:r>
            <a:r>
              <a:rPr lang="en-US" baseline="-25000" dirty="0"/>
              <a:t>0 </a:t>
            </a:r>
            <a:r>
              <a:rPr lang="en-US" dirty="0" smtClean="0"/>
              <a:t>&gt;1E10)</a:t>
            </a:r>
            <a:endParaRPr lang="en-US" dirty="0"/>
          </a:p>
          <a:p>
            <a:pPr lvl="2"/>
            <a:r>
              <a:rPr lang="en-US" dirty="0"/>
              <a:t>M</a:t>
            </a:r>
            <a:r>
              <a:rPr lang="en-US" dirty="0" smtClean="0"/>
              <a:t>aximize </a:t>
            </a:r>
            <a:r>
              <a:rPr lang="en-US" dirty="0"/>
              <a:t>Q</a:t>
            </a:r>
            <a:r>
              <a:rPr lang="en-US" baseline="-25000" dirty="0"/>
              <a:t>0 </a:t>
            </a:r>
            <a:r>
              <a:rPr lang="en-US" dirty="0"/>
              <a:t>at moderate gradients (15&lt;</a:t>
            </a:r>
            <a:r>
              <a:rPr lang="en-US" dirty="0" err="1"/>
              <a:t>E</a:t>
            </a:r>
            <a:r>
              <a:rPr lang="en-US" baseline="-25000" dirty="0" err="1"/>
              <a:t>acc</a:t>
            </a:r>
            <a:r>
              <a:rPr lang="en-US" dirty="0"/>
              <a:t>&lt;20 MV/m) for </a:t>
            </a:r>
            <a:r>
              <a:rPr lang="en-US" dirty="0" err="1" smtClean="0"/>
              <a:t>PrX</a:t>
            </a:r>
            <a:endParaRPr lang="en-US" dirty="0" smtClean="0"/>
          </a:p>
          <a:p>
            <a:r>
              <a:rPr lang="en-US" sz="2200" dirty="0" smtClean="0"/>
              <a:t>Construction </a:t>
            </a:r>
            <a:r>
              <a:rPr lang="en-US" sz="2200" dirty="0"/>
              <a:t>of cryomodules for </a:t>
            </a:r>
            <a:r>
              <a:rPr lang="en-US" sz="2200" dirty="0" smtClean="0"/>
              <a:t>NML</a:t>
            </a:r>
            <a:endParaRPr lang="en-US" sz="2200" dirty="0"/>
          </a:p>
          <a:p>
            <a:pPr marL="342900" lvl="1" indent="-342900">
              <a:buClr>
                <a:srgbClr val="CCFFFF"/>
              </a:buClr>
              <a:buSzPct val="80000"/>
              <a:buFontTx/>
              <a:buChar char="•"/>
            </a:pPr>
            <a:r>
              <a:rPr lang="en-US" sz="2200" dirty="0" smtClean="0"/>
              <a:t>Operation </a:t>
            </a:r>
            <a:r>
              <a:rPr lang="en-US" sz="2200" dirty="0"/>
              <a:t>of 1.3 GHz cryomodules in NML</a:t>
            </a:r>
            <a:r>
              <a:rPr lang="en-US" sz="2200" dirty="0">
                <a:solidFill>
                  <a:srgbClr val="FFFF00"/>
                </a:solidFill>
                <a:ea typeface="ＭＳ Ｐゴシック" pitchFamily="28" charset="-128"/>
                <a:sym typeface="Wingdings" pitchFamily="2" charset="2"/>
              </a:rPr>
              <a:t> </a:t>
            </a:r>
          </a:p>
          <a:p>
            <a:pPr marL="742950" lvl="2" indent="-342900"/>
            <a:r>
              <a:rPr lang="en-US" dirty="0" smtClean="0"/>
              <a:t>Study cavity performance from initial qualification to CM </a:t>
            </a:r>
            <a:r>
              <a:rPr lang="en-US" dirty="0" smtClean="0"/>
              <a:t>operation</a:t>
            </a:r>
            <a:endParaRPr lang="en-US" sz="2200" dirty="0" smtClean="0"/>
          </a:p>
        </p:txBody>
      </p:sp>
      <p:sp>
        <p:nvSpPr>
          <p:cNvPr id="5124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Ginsburg, FNAL-LBNL Meeting  March 15-16, 2012</a:t>
            </a:r>
            <a:endParaRPr lang="en-US" sz="1200" dirty="0" smtClean="0"/>
          </a:p>
        </p:txBody>
      </p:sp>
      <p:sp>
        <p:nvSpPr>
          <p:cNvPr id="512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A4E758-964A-4736-BB38-186B1303D838}" type="slidenum">
              <a:rPr lang="en-US" sz="1200" smtClean="0">
                <a:solidFill>
                  <a:srgbClr val="FFFFFF"/>
                </a:solidFill>
              </a:rPr>
              <a:pPr eaLnBrk="1" hangingPunct="1"/>
              <a:t>2</a:t>
            </a:fld>
            <a:endParaRPr lang="en-US" sz="1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362200" y="6324600"/>
            <a:ext cx="401955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200" dirty="0" smtClean="0"/>
              <a:t>Ginsburg, FNAL-LBNL Meeting  March 15-16, 2012</a:t>
            </a:r>
            <a:endParaRPr lang="en-US" altLang="ja-JP" sz="1200" dirty="0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46ECC37-9D8E-4200-A5C4-5EA9C62039AD}" type="slidenum">
              <a:rPr lang="ja-JP" altLang="en-US" sz="1200"/>
              <a:pPr/>
              <a:t>20</a:t>
            </a:fld>
            <a:endParaRPr lang="en-US" altLang="ja-JP" sz="1200" dirty="0"/>
          </a:p>
        </p:txBody>
      </p:sp>
      <p:pic>
        <p:nvPicPr>
          <p:cNvPr id="10245" name="Picture 95" descr="plot-Eacc,max VT&amp;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77875"/>
            <a:ext cx="83058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4"/>
          <p:cNvSpPr txBox="1">
            <a:spLocks noChangeArrowheads="1"/>
          </p:cNvSpPr>
          <p:nvPr/>
        </p:nvSpPr>
        <p:spPr bwMode="auto">
          <a:xfrm>
            <a:off x="7239000" y="5715000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>
                <a:solidFill>
                  <a:srgbClr val="0000FF"/>
                </a:solidFill>
                <a:latin typeface="Arial Rounded MT Bold" pitchFamily="34" charset="0"/>
                <a:ea typeface="ＭＳ Ｐゴシック" pitchFamily="50" charset="-128"/>
              </a:rPr>
              <a:t>MHI-09</a:t>
            </a:r>
          </a:p>
        </p:txBody>
      </p:sp>
      <p:sp>
        <p:nvSpPr>
          <p:cNvPr id="10247" name="Text Box 75"/>
          <p:cNvSpPr txBox="1">
            <a:spLocks noChangeArrowheads="1"/>
          </p:cNvSpPr>
          <p:nvPr/>
        </p:nvSpPr>
        <p:spPr bwMode="auto">
          <a:xfrm>
            <a:off x="6553200" y="5486400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>
                <a:solidFill>
                  <a:srgbClr val="0000FF"/>
                </a:solidFill>
                <a:latin typeface="Arial Rounded MT Bold" pitchFamily="34" charset="0"/>
                <a:ea typeface="ＭＳ Ｐゴシック" pitchFamily="50" charset="-128"/>
              </a:rPr>
              <a:t>MHI-07</a:t>
            </a:r>
          </a:p>
        </p:txBody>
      </p:sp>
      <p:sp>
        <p:nvSpPr>
          <p:cNvPr id="10248" name="Text Box 76"/>
          <p:cNvSpPr txBox="1">
            <a:spLocks noChangeArrowheads="1"/>
          </p:cNvSpPr>
          <p:nvPr/>
        </p:nvSpPr>
        <p:spPr bwMode="auto">
          <a:xfrm>
            <a:off x="5715000" y="5715000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>
                <a:solidFill>
                  <a:srgbClr val="0000FF"/>
                </a:solidFill>
                <a:latin typeface="Arial Rounded MT Bold" pitchFamily="34" charset="0"/>
                <a:ea typeface="ＭＳ Ｐゴシック" pitchFamily="50" charset="-128"/>
              </a:rPr>
              <a:t>MHI-06</a:t>
            </a:r>
          </a:p>
        </p:txBody>
      </p:sp>
      <p:sp>
        <p:nvSpPr>
          <p:cNvPr id="10249" name="Text Box 77"/>
          <p:cNvSpPr txBox="1">
            <a:spLocks noChangeArrowheads="1"/>
          </p:cNvSpPr>
          <p:nvPr/>
        </p:nvSpPr>
        <p:spPr bwMode="auto">
          <a:xfrm>
            <a:off x="4953000" y="5486400"/>
            <a:ext cx="1436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>
                <a:solidFill>
                  <a:srgbClr val="0000FF"/>
                </a:solidFill>
                <a:latin typeface="Arial Rounded MT Bold" pitchFamily="34" charset="0"/>
                <a:ea typeface="ＭＳ Ｐゴシック" pitchFamily="50" charset="-128"/>
              </a:rPr>
              <a:t>MHI-05</a:t>
            </a:r>
          </a:p>
        </p:txBody>
      </p:sp>
      <p:sp>
        <p:nvSpPr>
          <p:cNvPr id="10250" name="Text Box 78"/>
          <p:cNvSpPr txBox="1">
            <a:spLocks noChangeArrowheads="1"/>
          </p:cNvSpPr>
          <p:nvPr/>
        </p:nvSpPr>
        <p:spPr bwMode="auto">
          <a:xfrm>
            <a:off x="1371600" y="5486400"/>
            <a:ext cx="166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>
                <a:solidFill>
                  <a:srgbClr val="FF6600"/>
                </a:solidFill>
                <a:latin typeface="Arial Rounded MT Bold" pitchFamily="34" charset="0"/>
                <a:ea typeface="ＭＳ Ｐゴシック" pitchFamily="50" charset="-128"/>
              </a:rPr>
              <a:t>AES004</a:t>
            </a:r>
          </a:p>
        </p:txBody>
      </p:sp>
      <p:sp>
        <p:nvSpPr>
          <p:cNvPr id="10251" name="Text Box 79"/>
          <p:cNvSpPr txBox="1">
            <a:spLocks noChangeArrowheads="1"/>
          </p:cNvSpPr>
          <p:nvPr/>
        </p:nvSpPr>
        <p:spPr bwMode="auto">
          <a:xfrm>
            <a:off x="2362200" y="5486400"/>
            <a:ext cx="1662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>
                <a:solidFill>
                  <a:srgbClr val="FF6600"/>
                </a:solidFill>
                <a:latin typeface="Arial Rounded MT Bold" pitchFamily="34" charset="0"/>
                <a:ea typeface="ＭＳ Ｐゴシック" pitchFamily="50" charset="-128"/>
              </a:rPr>
              <a:t>ACC011</a:t>
            </a:r>
          </a:p>
        </p:txBody>
      </p:sp>
      <p:sp>
        <p:nvSpPr>
          <p:cNvPr id="10252" name="Text Box 80"/>
          <p:cNvSpPr txBox="1">
            <a:spLocks noChangeArrowheads="1"/>
          </p:cNvSpPr>
          <p:nvPr/>
        </p:nvSpPr>
        <p:spPr bwMode="auto">
          <a:xfrm>
            <a:off x="3352800" y="5486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>
                <a:solidFill>
                  <a:srgbClr val="008000"/>
                </a:solidFill>
                <a:latin typeface="Arial Rounded MT Bold" pitchFamily="34" charset="0"/>
                <a:ea typeface="ＭＳ Ｐゴシック" pitchFamily="50" charset="-128"/>
              </a:rPr>
              <a:t>Z108</a:t>
            </a:r>
          </a:p>
        </p:txBody>
      </p:sp>
      <p:sp>
        <p:nvSpPr>
          <p:cNvPr id="10253" name="Text Box 81"/>
          <p:cNvSpPr txBox="1">
            <a:spLocks noChangeArrowheads="1"/>
          </p:cNvSpPr>
          <p:nvPr/>
        </p:nvSpPr>
        <p:spPr bwMode="auto">
          <a:xfrm>
            <a:off x="4114800" y="5486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>
                <a:solidFill>
                  <a:srgbClr val="008000"/>
                </a:solidFill>
                <a:latin typeface="Arial Rounded MT Bold" pitchFamily="34" charset="0"/>
                <a:ea typeface="ＭＳ Ｐゴシック" pitchFamily="50" charset="-128"/>
              </a:rPr>
              <a:t>Z109</a:t>
            </a:r>
          </a:p>
        </p:txBody>
      </p:sp>
      <p:sp>
        <p:nvSpPr>
          <p:cNvPr id="10254" name="Text Box 82"/>
          <p:cNvSpPr txBox="1">
            <a:spLocks noChangeArrowheads="1"/>
          </p:cNvSpPr>
          <p:nvPr/>
        </p:nvSpPr>
        <p:spPr bwMode="auto">
          <a:xfrm>
            <a:off x="1981200" y="5867400"/>
            <a:ext cx="124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FNAL</a:t>
            </a:r>
          </a:p>
        </p:txBody>
      </p:sp>
      <p:sp>
        <p:nvSpPr>
          <p:cNvPr id="10255" name="Text Box 83"/>
          <p:cNvSpPr txBox="1">
            <a:spLocks noChangeArrowheads="1"/>
          </p:cNvSpPr>
          <p:nvPr/>
        </p:nvSpPr>
        <p:spPr bwMode="auto">
          <a:xfrm>
            <a:off x="3581400" y="5867400"/>
            <a:ext cx="124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DESY</a:t>
            </a:r>
          </a:p>
        </p:txBody>
      </p:sp>
      <p:sp>
        <p:nvSpPr>
          <p:cNvPr id="10256" name="Text Box 84"/>
          <p:cNvSpPr txBox="1">
            <a:spLocks noChangeArrowheads="1"/>
          </p:cNvSpPr>
          <p:nvPr/>
        </p:nvSpPr>
        <p:spPr bwMode="auto">
          <a:xfrm>
            <a:off x="6553200" y="5867400"/>
            <a:ext cx="124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KEK</a:t>
            </a:r>
          </a:p>
        </p:txBody>
      </p:sp>
      <p:sp>
        <p:nvSpPr>
          <p:cNvPr id="10257" name="Text Box 86"/>
          <p:cNvSpPr txBox="1">
            <a:spLocks noChangeArrowheads="1"/>
          </p:cNvSpPr>
          <p:nvPr/>
        </p:nvSpPr>
        <p:spPr bwMode="auto">
          <a:xfrm>
            <a:off x="1524000" y="152400"/>
            <a:ext cx="4867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/>
            <a:r>
              <a:rPr kumimoji="1" lang="en-US" altLang="ja-JP" sz="3200" dirty="0" smtClean="0">
                <a:latin typeface="Arial Rounded MT Bold" pitchFamily="34" charset="0"/>
                <a:ea typeface="ＭＳ Ｐゴシック" pitchFamily="50" charset="-128"/>
              </a:rPr>
              <a:t>S1-Cavity </a:t>
            </a:r>
            <a:r>
              <a:rPr kumimoji="1" lang="en-US" altLang="ja-JP" sz="3200" dirty="0">
                <a:latin typeface="Arial Rounded MT Bold" pitchFamily="34" charset="0"/>
                <a:ea typeface="ＭＳ Ｐゴシック" pitchFamily="50" charset="-128"/>
              </a:rPr>
              <a:t>P</a:t>
            </a:r>
            <a:r>
              <a:rPr kumimoji="1" lang="en-US" altLang="ja-JP" sz="3200" dirty="0" smtClean="0">
                <a:latin typeface="Arial Rounded MT Bold" pitchFamily="34" charset="0"/>
                <a:ea typeface="ＭＳ Ｐゴシック" pitchFamily="50" charset="-128"/>
              </a:rPr>
              <a:t>erformance</a:t>
            </a:r>
            <a:endParaRPr kumimoji="1" lang="en-US" altLang="ja-JP" sz="3200" dirty="0">
              <a:latin typeface="Arial Rounded MT Bold" pitchFamily="34" charset="0"/>
              <a:ea typeface="ＭＳ Ｐゴシック" pitchFamily="50" charset="-128"/>
            </a:endParaRPr>
          </a:p>
        </p:txBody>
      </p:sp>
      <p:sp>
        <p:nvSpPr>
          <p:cNvPr id="10258" name="Text Box 87"/>
          <p:cNvSpPr txBox="1">
            <a:spLocks noChangeArrowheads="1"/>
          </p:cNvSpPr>
          <p:nvPr/>
        </p:nvSpPr>
        <p:spPr bwMode="auto">
          <a:xfrm>
            <a:off x="6934200" y="762000"/>
            <a:ext cx="2092325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000">
                <a:solidFill>
                  <a:srgbClr val="008000"/>
                </a:solidFill>
                <a:latin typeface="Arial Rounded MT Bold" pitchFamily="34" charset="0"/>
                <a:ea typeface="ＭＳ Ｐゴシック" pitchFamily="50" charset="-128"/>
              </a:rPr>
              <a:t> </a:t>
            </a:r>
            <a:r>
              <a:rPr lang="en-US" altLang="ja-JP" sz="2000">
                <a:solidFill>
                  <a:srgbClr val="009900"/>
                </a:solidFill>
                <a:latin typeface="Arial Rounded MT Bold" pitchFamily="34" charset="0"/>
                <a:ea typeface="ＭＳ Ｐゴシック" pitchFamily="50" charset="-128"/>
              </a:rPr>
              <a:t>ave. Eacc,max</a:t>
            </a:r>
          </a:p>
          <a:p>
            <a:r>
              <a:rPr lang="en-US" altLang="ja-JP" sz="2000">
                <a:solidFill>
                  <a:srgbClr val="0000FF"/>
                </a:solidFill>
                <a:latin typeface="Arial Rounded MT Bold" pitchFamily="34" charset="0"/>
                <a:ea typeface="ＭＳ Ｐゴシック" pitchFamily="50" charset="-128"/>
              </a:rPr>
              <a:t>   VT   : 30 MV/m</a:t>
            </a:r>
          </a:p>
          <a:p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1 cav : 27 MV/m</a:t>
            </a:r>
          </a:p>
          <a:p>
            <a:r>
              <a:rPr lang="en-US" altLang="ja-JP" sz="2000">
                <a:solidFill>
                  <a:srgbClr val="00CCFF"/>
                </a:solidFill>
                <a:latin typeface="Arial Rounded MT Bold" pitchFamily="34" charset="0"/>
                <a:ea typeface="ＭＳ Ｐゴシック" pitchFamily="50" charset="-128"/>
              </a:rPr>
              <a:t>7 cav : 26 MV/m</a:t>
            </a:r>
          </a:p>
        </p:txBody>
      </p:sp>
      <p:sp>
        <p:nvSpPr>
          <p:cNvPr id="10259" name="Rectangle 88"/>
          <p:cNvSpPr>
            <a:spLocks noChangeArrowheads="1"/>
          </p:cNvSpPr>
          <p:nvPr/>
        </p:nvSpPr>
        <p:spPr bwMode="auto">
          <a:xfrm>
            <a:off x="6934200" y="762000"/>
            <a:ext cx="2057400" cy="1295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260" name="Text Box 92"/>
          <p:cNvSpPr txBox="1">
            <a:spLocks noChangeArrowheads="1"/>
          </p:cNvSpPr>
          <p:nvPr/>
        </p:nvSpPr>
        <p:spPr bwMode="auto">
          <a:xfrm>
            <a:off x="2438400" y="4572000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D</a:t>
            </a:r>
          </a:p>
        </p:txBody>
      </p:sp>
      <p:sp>
        <p:nvSpPr>
          <p:cNvPr id="10261" name="Text Box 93"/>
          <p:cNvSpPr txBox="1">
            <a:spLocks noChangeArrowheads="1"/>
          </p:cNvSpPr>
          <p:nvPr/>
        </p:nvSpPr>
        <p:spPr bwMode="auto">
          <a:xfrm>
            <a:off x="5105400" y="3505200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C</a:t>
            </a:r>
          </a:p>
        </p:txBody>
      </p:sp>
      <p:sp>
        <p:nvSpPr>
          <p:cNvPr id="10262" name="Text Box 94"/>
          <p:cNvSpPr txBox="1">
            <a:spLocks noChangeArrowheads="1"/>
          </p:cNvSpPr>
          <p:nvPr/>
        </p:nvSpPr>
        <p:spPr bwMode="auto">
          <a:xfrm>
            <a:off x="0" y="5546725"/>
            <a:ext cx="1427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180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D : </a:t>
            </a:r>
            <a:r>
              <a:rPr lang="en-US" altLang="ja-JP" sz="1800">
                <a:solidFill>
                  <a:srgbClr val="008000"/>
                </a:solidFill>
                <a:latin typeface="Arial Rounded MT Bold" pitchFamily="34" charset="0"/>
                <a:ea typeface="ＭＳ Ｐゴシック" pitchFamily="50" charset="-128"/>
              </a:rPr>
              <a:t>Detune</a:t>
            </a:r>
          </a:p>
          <a:p>
            <a:r>
              <a:rPr lang="en-US" altLang="ja-JP" sz="180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C : </a:t>
            </a:r>
            <a:r>
              <a:rPr lang="en-US" altLang="ja-JP" sz="1800">
                <a:solidFill>
                  <a:srgbClr val="008000"/>
                </a:solidFill>
                <a:latin typeface="Arial Rounded MT Bold" pitchFamily="34" charset="0"/>
                <a:ea typeface="ＭＳ Ｐゴシック" pitchFamily="50" charset="-128"/>
              </a:rPr>
              <a:t>Coupler</a:t>
            </a:r>
          </a:p>
        </p:txBody>
      </p:sp>
      <p:sp>
        <p:nvSpPr>
          <p:cNvPr id="10263" name="Text Box 96"/>
          <p:cNvSpPr txBox="1">
            <a:spLocks noChangeArrowheads="1"/>
          </p:cNvSpPr>
          <p:nvPr/>
        </p:nvSpPr>
        <p:spPr bwMode="auto">
          <a:xfrm>
            <a:off x="7848600" y="4495800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  <a:latin typeface="Arial Rounded MT Bold" pitchFamily="34" charset="0"/>
                <a:ea typeface="ＭＳ Ｐゴシック" pitchFamily="50" charset="-128"/>
              </a:rPr>
              <a:t>D</a:t>
            </a:r>
          </a:p>
        </p:txBody>
      </p:sp>
      <p:sp>
        <p:nvSpPr>
          <p:cNvPr id="10264" name="Line 97"/>
          <p:cNvSpPr>
            <a:spLocks noChangeShapeType="1"/>
          </p:cNvSpPr>
          <p:nvPr/>
        </p:nvSpPr>
        <p:spPr bwMode="auto">
          <a:xfrm>
            <a:off x="1219200" y="2514600"/>
            <a:ext cx="7467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5" name="Line 98"/>
          <p:cNvSpPr>
            <a:spLocks noChangeShapeType="1"/>
          </p:cNvSpPr>
          <p:nvPr/>
        </p:nvSpPr>
        <p:spPr bwMode="auto">
          <a:xfrm>
            <a:off x="1219200" y="2895600"/>
            <a:ext cx="7467600" cy="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99"/>
          <p:cNvSpPr>
            <a:spLocks noChangeShapeType="1"/>
          </p:cNvSpPr>
          <p:nvPr/>
        </p:nvSpPr>
        <p:spPr bwMode="auto">
          <a:xfrm>
            <a:off x="1219200" y="2743200"/>
            <a:ext cx="746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ounded Rectangle 27"/>
          <p:cNvSpPr/>
          <p:nvPr/>
        </p:nvSpPr>
        <p:spPr bwMode="auto">
          <a:xfrm>
            <a:off x="1143000" y="1905000"/>
            <a:ext cx="1752600" cy="38862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 1.3 GHz SRF Cavities</a:t>
            </a:r>
            <a:endParaRPr lang="en-US" dirty="0"/>
          </a:p>
        </p:txBody>
      </p:sp>
      <p:sp>
        <p:nvSpPr>
          <p:cNvPr id="188434" name="Text Box 18"/>
          <p:cNvSpPr txBox="1">
            <a:spLocks noGrp="1" noChangeArrowheads="1"/>
          </p:cNvSpPr>
          <p:nvPr>
            <p:ph idx="1"/>
          </p:nvPr>
        </p:nvSpPr>
        <p:spPr>
          <a:xfrm>
            <a:off x="381000" y="1837944"/>
            <a:ext cx="7162800" cy="4724400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0" dirty="0"/>
              <a:t>e</a:t>
            </a:r>
            <a:r>
              <a:rPr lang="en-US" b="0" baseline="30000" dirty="0"/>
              <a:t>-</a:t>
            </a:r>
            <a:r>
              <a:rPr lang="en-US" b="0" dirty="0"/>
              <a:t>                            e</a:t>
            </a:r>
            <a:r>
              <a:rPr lang="en-US" b="0" baseline="30000" dirty="0"/>
              <a:t>+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7ABFDAF5-02EA-474F-98C4-BE46643C1835}" type="slidenum">
              <a:rPr lang="en-US"/>
              <a:pPr/>
              <a:t>3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188420" name="Group 4"/>
          <p:cNvGrpSpPr>
            <a:grpSpLocks/>
          </p:cNvGrpSpPr>
          <p:nvPr/>
        </p:nvGrpSpPr>
        <p:grpSpPr bwMode="auto">
          <a:xfrm>
            <a:off x="983110" y="1181560"/>
            <a:ext cx="2000250" cy="1638300"/>
            <a:chOff x="3683" y="848"/>
            <a:chExt cx="1812" cy="1408"/>
          </a:xfrm>
        </p:grpSpPr>
        <p:grpSp>
          <p:nvGrpSpPr>
            <p:cNvPr id="188421" name="Group 5"/>
            <p:cNvGrpSpPr>
              <a:grpSpLocks/>
            </p:cNvGrpSpPr>
            <p:nvPr/>
          </p:nvGrpSpPr>
          <p:grpSpPr bwMode="auto">
            <a:xfrm>
              <a:off x="3683" y="1611"/>
              <a:ext cx="1812" cy="56"/>
              <a:chOff x="3683" y="1611"/>
              <a:chExt cx="1812" cy="56"/>
            </a:xfrm>
          </p:grpSpPr>
          <p:grpSp>
            <p:nvGrpSpPr>
              <p:cNvPr id="188422" name="Group 6"/>
              <p:cNvGrpSpPr>
                <a:grpSpLocks/>
              </p:cNvGrpSpPr>
              <p:nvPr/>
            </p:nvGrpSpPr>
            <p:grpSpPr bwMode="auto">
              <a:xfrm>
                <a:off x="3731" y="1627"/>
                <a:ext cx="1709" cy="3"/>
                <a:chOff x="1408" y="2066"/>
                <a:chExt cx="2856" cy="3"/>
              </a:xfrm>
            </p:grpSpPr>
            <p:sp>
              <p:nvSpPr>
                <p:cNvPr id="188423" name="Line 7"/>
                <p:cNvSpPr>
                  <a:spLocks noChangeShapeType="1"/>
                </p:cNvSpPr>
                <p:nvPr/>
              </p:nvSpPr>
              <p:spPr bwMode="auto">
                <a:xfrm>
                  <a:off x="1408" y="2069"/>
                  <a:ext cx="13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42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867" y="2066"/>
                  <a:ext cx="139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8425" name="Oval 9"/>
              <p:cNvSpPr>
                <a:spLocks noChangeArrowheads="1"/>
              </p:cNvSpPr>
              <p:nvPr/>
            </p:nvSpPr>
            <p:spPr bwMode="auto">
              <a:xfrm>
                <a:off x="5462" y="1613"/>
                <a:ext cx="33" cy="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88426" name="Oval 10"/>
              <p:cNvSpPr>
                <a:spLocks noChangeArrowheads="1"/>
              </p:cNvSpPr>
              <p:nvPr/>
            </p:nvSpPr>
            <p:spPr bwMode="auto">
              <a:xfrm>
                <a:off x="3683" y="1611"/>
                <a:ext cx="33" cy="5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8427" name="Group 11"/>
            <p:cNvGrpSpPr>
              <a:grpSpLocks/>
            </p:cNvGrpSpPr>
            <p:nvPr/>
          </p:nvGrpSpPr>
          <p:grpSpPr bwMode="auto">
            <a:xfrm>
              <a:off x="4164" y="848"/>
              <a:ext cx="832" cy="1408"/>
              <a:chOff x="2150" y="1270"/>
              <a:chExt cx="1391" cy="1408"/>
            </a:xfrm>
          </p:grpSpPr>
          <p:sp>
            <p:nvSpPr>
              <p:cNvPr id="188428" name="Line 12"/>
              <p:cNvSpPr>
                <a:spLocks noChangeShapeType="1"/>
              </p:cNvSpPr>
              <p:nvPr/>
            </p:nvSpPr>
            <p:spPr bwMode="auto">
              <a:xfrm>
                <a:off x="2150" y="1558"/>
                <a:ext cx="693" cy="491"/>
              </a:xfrm>
              <a:prstGeom prst="line">
                <a:avLst/>
              </a:prstGeom>
              <a:noFill/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29" name="Line 13"/>
              <p:cNvSpPr>
                <a:spLocks noChangeShapeType="1"/>
              </p:cNvSpPr>
              <p:nvPr/>
            </p:nvSpPr>
            <p:spPr bwMode="auto">
              <a:xfrm>
                <a:off x="2182" y="1270"/>
                <a:ext cx="661" cy="79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30" name="Line 14"/>
              <p:cNvSpPr>
                <a:spLocks noChangeShapeType="1"/>
              </p:cNvSpPr>
              <p:nvPr/>
            </p:nvSpPr>
            <p:spPr bwMode="auto">
              <a:xfrm>
                <a:off x="2491" y="1473"/>
                <a:ext cx="352" cy="587"/>
              </a:xfrm>
              <a:prstGeom prst="line">
                <a:avLst/>
              </a:prstGeom>
              <a:noFill/>
              <a:ln w="9525">
                <a:solidFill>
                  <a:srgbClr val="FF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31" name="Line 15"/>
              <p:cNvSpPr>
                <a:spLocks noChangeShapeType="1"/>
              </p:cNvSpPr>
              <p:nvPr/>
            </p:nvSpPr>
            <p:spPr bwMode="auto">
              <a:xfrm flipH="1" flipV="1">
                <a:off x="2832" y="2049"/>
                <a:ext cx="672" cy="37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32" name="Line 16"/>
              <p:cNvSpPr>
                <a:spLocks noChangeShapeType="1"/>
              </p:cNvSpPr>
              <p:nvPr/>
            </p:nvSpPr>
            <p:spPr bwMode="auto">
              <a:xfrm flipH="1" flipV="1">
                <a:off x="2821" y="2054"/>
                <a:ext cx="720" cy="624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433" name="Line 17"/>
              <p:cNvSpPr>
                <a:spLocks noChangeShapeType="1"/>
              </p:cNvSpPr>
              <p:nvPr/>
            </p:nvSpPr>
            <p:spPr bwMode="auto">
              <a:xfrm flipV="1">
                <a:off x="2699" y="2054"/>
                <a:ext cx="144" cy="336"/>
              </a:xfrm>
              <a:prstGeom prst="line">
                <a:avLst/>
              </a:prstGeom>
              <a:noFill/>
              <a:ln w="9525">
                <a:solidFill>
                  <a:srgbClr val="FF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8441" name="Text Box 25"/>
          <p:cNvSpPr txBox="1">
            <a:spLocks noChangeArrowheads="1"/>
          </p:cNvSpPr>
          <p:nvPr/>
        </p:nvSpPr>
        <p:spPr bwMode="auto">
          <a:xfrm>
            <a:off x="5562600" y="5958339"/>
            <a:ext cx="33929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/>
              <a:t>ILC </a:t>
            </a:r>
            <a:r>
              <a:rPr lang="en-US" sz="1200" dirty="0"/>
              <a:t>Reference Design Report, August </a:t>
            </a:r>
            <a:r>
              <a:rPr lang="en-US" sz="1200" dirty="0" smtClean="0"/>
              <a:t>2007</a:t>
            </a:r>
          </a:p>
          <a:p>
            <a:r>
              <a:rPr lang="en-US" sz="1200" dirty="0" smtClean="0"/>
              <a:t>http</a:t>
            </a:r>
            <a:r>
              <a:rPr lang="en-US" sz="1200" dirty="0"/>
              <a:t>://www.linearcollider.org/cms/?pid=1000437</a:t>
            </a:r>
            <a:endParaRPr lang="en-US" sz="1200" b="1" dirty="0">
              <a:solidFill>
                <a:srgbClr val="0066FF"/>
              </a:solidFill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146"/>
            <a:ext cx="4991035" cy="156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4"/>
          <p:cNvSpPr txBox="1">
            <a:spLocks/>
          </p:cNvSpPr>
          <p:nvPr/>
        </p:nvSpPr>
        <p:spPr bwMode="auto">
          <a:xfrm>
            <a:off x="1295400" y="2708131"/>
            <a:ext cx="7467600" cy="338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FF"/>
              </a:buClr>
              <a:buSzPct val="8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3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5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Two 11-km </a:t>
            </a:r>
            <a:r>
              <a:rPr lang="en-US" dirty="0" err="1"/>
              <a:t>linacs</a:t>
            </a:r>
            <a:r>
              <a:rPr lang="en-US" dirty="0"/>
              <a:t>, one for electrons and one for positrons accelerate from injected energy of 15 </a:t>
            </a:r>
            <a:r>
              <a:rPr lang="en-US" dirty="0" err="1"/>
              <a:t>GeV</a:t>
            </a:r>
            <a:r>
              <a:rPr lang="en-US" dirty="0"/>
              <a:t> to the final beam energy of 250 </a:t>
            </a:r>
            <a:r>
              <a:rPr lang="en-US" dirty="0" err="1"/>
              <a:t>GeV</a:t>
            </a:r>
            <a:endParaRPr lang="en-US" dirty="0"/>
          </a:p>
          <a:p>
            <a:r>
              <a:rPr lang="en-US" dirty="0"/>
              <a:t>~16000 1.3 GHz superconducting RF cavities, based on TESLA design, operating </a:t>
            </a:r>
            <a:r>
              <a:rPr lang="en-US" dirty="0" smtClean="0"/>
              <a:t>in </a:t>
            </a:r>
            <a:r>
              <a:rPr lang="en-US" dirty="0" smtClean="0"/>
              <a:t>pulsed mode </a:t>
            </a:r>
          </a:p>
          <a:p>
            <a:endParaRPr lang="en-US" dirty="0" smtClean="0"/>
          </a:p>
          <a:p>
            <a:r>
              <a:rPr lang="en-US" dirty="0" smtClean="0"/>
              <a:t>Qualification </a:t>
            </a:r>
            <a:r>
              <a:rPr lang="en-US" dirty="0" smtClean="0"/>
              <a:t>test spec: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r>
              <a:rPr lang="en-US" dirty="0" smtClean="0"/>
              <a:t>&gt;35 MV/m, Q</a:t>
            </a:r>
            <a:r>
              <a:rPr lang="en-US" baseline="-25000" dirty="0" smtClean="0"/>
              <a:t>0 </a:t>
            </a:r>
            <a:r>
              <a:rPr lang="en-US" dirty="0" smtClean="0"/>
              <a:t>&gt;0.8E10</a:t>
            </a:r>
          </a:p>
          <a:p>
            <a:r>
              <a:rPr lang="en-US" dirty="0" smtClean="0"/>
              <a:t>Operational spec: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acc</a:t>
            </a:r>
            <a:r>
              <a:rPr lang="en-US" dirty="0" smtClean="0"/>
              <a:t>&gt;31.5 </a:t>
            </a:r>
            <a:r>
              <a:rPr lang="en-US" dirty="0"/>
              <a:t>MV/m, Q</a:t>
            </a:r>
            <a:r>
              <a:rPr lang="en-US" baseline="-25000" dirty="0"/>
              <a:t>0 </a:t>
            </a:r>
            <a:r>
              <a:rPr lang="en-US" dirty="0" smtClean="0"/>
              <a:t>&gt;1E10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</a:t>
            </a:r>
            <a:r>
              <a:rPr lang="en-US" dirty="0" err="1"/>
              <a:t>Linac</a:t>
            </a:r>
            <a:r>
              <a:rPr lang="en-US" dirty="0"/>
              <a:t> SRF </a:t>
            </a:r>
            <a:r>
              <a:rPr lang="en-US" dirty="0" smtClean="0"/>
              <a:t>Cavities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EB74C3A-859E-4E1D-8C9A-82402DC0C4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-148528" y="729534"/>
            <a:ext cx="9508475" cy="2376779"/>
            <a:chOff x="1234030" y="1649685"/>
            <a:chExt cx="5949364" cy="1524199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1234030" y="1649685"/>
              <a:ext cx="5949364" cy="1524199"/>
              <a:chOff x="1220175" y="2550634"/>
              <a:chExt cx="5949364" cy="152419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00200" y="2819400"/>
                <a:ext cx="838591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=0.11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38791" y="2819400"/>
                <a:ext cx="837579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=0.22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76370" y="2819400"/>
                <a:ext cx="838591" cy="38074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=0.4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14961" y="2819400"/>
                <a:ext cx="837578" cy="3807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=0.61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952539" y="2819400"/>
                <a:ext cx="838591" cy="380749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=0.9</a:t>
                </a:r>
              </a:p>
            </p:txBody>
          </p:sp>
          <p:sp>
            <p:nvSpPr>
              <p:cNvPr id="12" name="Left-Right Arrow 11"/>
              <p:cNvSpPr/>
              <p:nvPr/>
            </p:nvSpPr>
            <p:spPr>
              <a:xfrm>
                <a:off x="2459800" y="3429209"/>
                <a:ext cx="1655161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3" name="TextBox 42"/>
              <p:cNvSpPr txBox="1">
                <a:spLocks noChangeArrowheads="1"/>
              </p:cNvSpPr>
              <p:nvPr/>
            </p:nvSpPr>
            <p:spPr bwMode="auto">
              <a:xfrm>
                <a:off x="2412122" y="3581400"/>
                <a:ext cx="1702678" cy="493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2000" dirty="0"/>
                  <a:t>325 </a:t>
                </a:r>
                <a:r>
                  <a:rPr lang="en-US" sz="2000" dirty="0" smtClean="0"/>
                  <a:t>MHz</a:t>
                </a:r>
                <a:endParaRPr lang="en-US" sz="2000" dirty="0"/>
              </a:p>
              <a:p>
                <a:pPr algn="ctr" eaLnBrk="0" hangingPunct="0"/>
                <a:r>
                  <a:rPr lang="en-US" sz="2000" dirty="0" smtClean="0"/>
                  <a:t>10-160 </a:t>
                </a:r>
                <a:r>
                  <a:rPr lang="en-US" sz="2000" dirty="0" err="1"/>
                  <a:t>MeV</a:t>
                </a:r>
                <a:endParaRPr lang="en-US" sz="2000" dirty="0"/>
              </a:p>
            </p:txBody>
          </p:sp>
          <p:sp>
            <p:nvSpPr>
              <p:cNvPr id="14" name="Left-Right Arrow 13"/>
              <p:cNvSpPr/>
              <p:nvPr/>
            </p:nvSpPr>
            <p:spPr>
              <a:xfrm>
                <a:off x="4114961" y="3429209"/>
                <a:ext cx="1676169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91130" y="2819400"/>
                <a:ext cx="1087637" cy="380749"/>
              </a:xfrm>
              <a:prstGeom prst="rect">
                <a:avLst/>
              </a:prstGeom>
              <a:solidFill>
                <a:srgbClr val="FF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b</a:t>
                </a:r>
                <a:r>
                  <a:rPr lang="en-US" dirty="0">
                    <a:solidFill>
                      <a:schemeClr val="bg1"/>
                    </a:solidFill>
                  </a:rPr>
                  <a:t>=1.0</a:t>
                </a:r>
              </a:p>
            </p:txBody>
          </p:sp>
          <p:sp>
            <p:nvSpPr>
              <p:cNvPr id="16" name="Left-Right Arrow 15"/>
              <p:cNvSpPr/>
              <p:nvPr/>
            </p:nvSpPr>
            <p:spPr>
              <a:xfrm>
                <a:off x="5791130" y="3429209"/>
                <a:ext cx="1065053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17" name="TextBox 47"/>
              <p:cNvSpPr txBox="1">
                <a:spLocks noChangeArrowheads="1"/>
              </p:cNvSpPr>
              <p:nvPr/>
            </p:nvSpPr>
            <p:spPr bwMode="auto">
              <a:xfrm>
                <a:off x="5712702" y="3581400"/>
                <a:ext cx="1456837" cy="453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dirty="0"/>
                  <a:t>1.3 </a:t>
                </a:r>
                <a:r>
                  <a:rPr lang="en-US" sz="2000" dirty="0" smtClean="0"/>
                  <a:t>GHz</a:t>
                </a:r>
              </a:p>
              <a:p>
                <a:pPr algn="ctr" eaLnBrk="0" hangingPunct="0"/>
                <a:r>
                  <a:rPr lang="en-US" sz="2000" dirty="0" smtClean="0"/>
                  <a:t>3-8 </a:t>
                </a:r>
                <a:r>
                  <a:rPr lang="en-US" sz="2000" dirty="0" err="1"/>
                  <a:t>GeV</a:t>
                </a:r>
                <a:endParaRPr lang="en-US" sz="2000" dirty="0"/>
              </a:p>
            </p:txBody>
          </p:sp>
          <p:sp>
            <p:nvSpPr>
              <p:cNvPr id="24" name="TextBox 47"/>
              <p:cNvSpPr txBox="1">
                <a:spLocks noChangeArrowheads="1"/>
              </p:cNvSpPr>
              <p:nvPr/>
            </p:nvSpPr>
            <p:spPr bwMode="auto">
              <a:xfrm>
                <a:off x="5580019" y="2550634"/>
                <a:ext cx="1456837" cy="256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 b="1" dirty="0" smtClean="0"/>
                  <a:t>ILC</a:t>
                </a:r>
                <a:endParaRPr lang="en-US" sz="2000" b="1" dirty="0"/>
              </a:p>
            </p:txBody>
          </p:sp>
          <p:sp>
            <p:nvSpPr>
              <p:cNvPr id="26" name="Left-Right Arrow 25"/>
              <p:cNvSpPr/>
              <p:nvPr/>
            </p:nvSpPr>
            <p:spPr>
              <a:xfrm>
                <a:off x="1601598" y="3430224"/>
                <a:ext cx="844640" cy="228042"/>
              </a:xfrm>
              <a:prstGeom prst="leftRightArrow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/>
              </a:p>
            </p:txBody>
          </p:sp>
          <p:sp>
            <p:nvSpPr>
              <p:cNvPr id="27" name="TextBox 42"/>
              <p:cNvSpPr txBox="1">
                <a:spLocks noChangeArrowheads="1"/>
              </p:cNvSpPr>
              <p:nvPr/>
            </p:nvSpPr>
            <p:spPr bwMode="auto">
              <a:xfrm>
                <a:off x="1220175" y="3576822"/>
                <a:ext cx="1702678" cy="4934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2000" dirty="0" smtClean="0"/>
                  <a:t>162.5 MHz</a:t>
                </a:r>
                <a:endParaRPr lang="en-US" sz="2000" dirty="0"/>
              </a:p>
              <a:p>
                <a:pPr algn="ctr" eaLnBrk="0" hangingPunct="0"/>
                <a:r>
                  <a:rPr lang="en-US" sz="2000" dirty="0" smtClean="0"/>
                  <a:t>2.1-10 </a:t>
                </a:r>
                <a:r>
                  <a:rPr lang="en-US" sz="2000" dirty="0" err="1"/>
                  <a:t>MeV</a:t>
                </a:r>
                <a:endParaRPr lang="en-US" sz="2000" dirty="0"/>
              </a:p>
            </p:txBody>
          </p:sp>
        </p:grpSp>
        <p:sp>
          <p:nvSpPr>
            <p:cNvPr id="6" name="TextBox 47"/>
            <p:cNvSpPr txBox="1">
              <a:spLocks noChangeArrowheads="1"/>
            </p:cNvSpPr>
            <p:nvPr/>
          </p:nvSpPr>
          <p:spPr bwMode="auto">
            <a:xfrm>
              <a:off x="4247152" y="2712534"/>
              <a:ext cx="1515974" cy="45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dirty="0"/>
                <a:t>650 </a:t>
              </a:r>
              <a:r>
                <a:rPr lang="en-US" sz="2000" dirty="0" smtClean="0"/>
                <a:t>MHz</a:t>
              </a:r>
            </a:p>
            <a:p>
              <a:pPr algn="ctr" eaLnBrk="0" hangingPunct="0"/>
              <a:r>
                <a:rPr lang="en-US" sz="2000" dirty="0" smtClean="0"/>
                <a:t>0.16-3 </a:t>
              </a:r>
              <a:r>
                <a:rPr lang="en-US" sz="2000" dirty="0" err="1"/>
                <a:t>GeV</a:t>
              </a:r>
              <a:endParaRPr lang="en-US" sz="2000" dirty="0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62679"/>
              </p:ext>
            </p:extLst>
          </p:nvPr>
        </p:nvGraphicFramePr>
        <p:xfrm>
          <a:off x="561085" y="3244134"/>
          <a:ext cx="8281736" cy="27289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46208"/>
                <a:gridCol w="801823"/>
                <a:gridCol w="1502006"/>
                <a:gridCol w="1558472"/>
                <a:gridCol w="2473227"/>
              </a:tblGrid>
              <a:tr h="36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Freq</a:t>
                      </a:r>
                      <a:endParaRPr lang="en-US" sz="1600" dirty="0"/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 (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MeV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2.1-10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 /6/1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Half Wave,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0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325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10-42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16/8/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Single Spoke,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325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42-160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36/20/4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Single Spoke,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/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160-460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 /14/7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HB 650  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460-3000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152/19/19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5-cell elliptical, doublet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  <a:tr h="391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ILC  1.3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=1.0)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1300</a:t>
                      </a:r>
                      <a:endParaRPr lang="en-US" sz="1600" b="0" dirty="0"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3000-8000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224 /28 /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9-cell elliptical, quad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noFill/>
                  </a:tcPr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505326" y="2273968"/>
            <a:ext cx="6641432" cy="12032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70821" y="2261937"/>
            <a:ext cx="1720516" cy="12033"/>
          </a:xfrm>
          <a:prstGeom prst="straightConnector1">
            <a:avLst/>
          </a:prstGeom>
          <a:ln w="762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9000" y="1783080"/>
            <a:ext cx="78599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CW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43800" y="1801368"/>
            <a:ext cx="9585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C00000"/>
                </a:solidFill>
              </a:rPr>
              <a:t>Pulsed</a:t>
            </a:r>
            <a:endParaRPr lang="en-US" sz="1800" b="1" i="1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525901" y="2261937"/>
            <a:ext cx="1311459" cy="8159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05326" y="5577840"/>
            <a:ext cx="8105274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8802" y="5893526"/>
            <a:ext cx="865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1.3 GHz program: supplies 224 3-8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 section cavities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                       </a:t>
            </a:r>
            <a:r>
              <a:rPr lang="en-US" sz="10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Operational performance s</a:t>
            </a:r>
            <a:r>
              <a:rPr lang="en-US" dirty="0" smtClean="0">
                <a:solidFill>
                  <a:srgbClr val="FFFF00"/>
                </a:solidFill>
              </a:rPr>
              <a:t>pecification</a:t>
            </a:r>
            <a:r>
              <a:rPr lang="en-US" dirty="0" smtClean="0">
                <a:solidFill>
                  <a:srgbClr val="FFFF00"/>
                </a:solidFill>
              </a:rPr>
              <a:t>: </a:t>
            </a:r>
            <a:r>
              <a:rPr lang="en-US" dirty="0" err="1" smtClean="0">
                <a:solidFill>
                  <a:srgbClr val="FFFF00"/>
                </a:solidFill>
              </a:rPr>
              <a:t>E</a:t>
            </a:r>
            <a:r>
              <a:rPr lang="en-US" baseline="-25000" dirty="0" err="1" smtClean="0">
                <a:solidFill>
                  <a:srgbClr val="FFFF00"/>
                </a:solidFill>
              </a:rPr>
              <a:t>acc</a:t>
            </a:r>
            <a:r>
              <a:rPr lang="en-US" baseline="-250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=25 MV/m, Q</a:t>
            </a:r>
            <a:r>
              <a:rPr lang="en-US" baseline="-25000" dirty="0" smtClean="0">
                <a:solidFill>
                  <a:srgbClr val="FFFF00"/>
                </a:solidFill>
              </a:rPr>
              <a:t>0</a:t>
            </a:r>
            <a:r>
              <a:rPr lang="en-US" dirty="0" smtClean="0">
                <a:solidFill>
                  <a:srgbClr val="FFFF00"/>
                </a:solidFill>
              </a:rPr>
              <a:t>=1E10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603" y="112964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55593" y="1496989"/>
            <a:ext cx="382641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255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 txBox="1">
            <a:spLocks noGrp="1"/>
          </p:cNvSpPr>
          <p:nvPr/>
        </p:nvSpPr>
        <p:spPr bwMode="auto">
          <a:xfrm>
            <a:off x="6781800" y="64770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rgbClr val="000099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800" i="1">
                <a:solidFill>
                  <a:srgbClr val="000099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800" i="1">
                <a:solidFill>
                  <a:srgbClr val="000099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800" i="1">
                <a:solidFill>
                  <a:srgbClr val="000099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800" i="1">
                <a:solidFill>
                  <a:srgbClr val="000099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0099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0099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0099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rgbClr val="000099"/>
                </a:solidFill>
                <a:latin typeface="Arial Unicode MS" pitchFamily="34" charset="-128"/>
              </a:defRPr>
            </a:lvl9pPr>
          </a:lstStyle>
          <a:p>
            <a:pPr algn="r" eaLnBrk="1" hangingPunct="1"/>
            <a:endParaRPr lang="en-US" altLang="ja-JP" sz="1000">
              <a:latin typeface="Times" pitchFamily="18" charset="0"/>
              <a:ea typeface="ＭＳ Ｐゴシック" charset="-128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ja-JP" sz="2600" dirty="0" smtClean="0">
                <a:ea typeface="Arial Unicode MS" pitchFamily="34" charset="-128"/>
                <a:cs typeface="Arial Unicode MS" pitchFamily="34" charset="-128"/>
              </a:rPr>
              <a:t>ILC </a:t>
            </a:r>
            <a:r>
              <a:rPr lang="en-US" altLang="ja-JP" sz="2600" dirty="0" smtClean="0">
                <a:ea typeface="Arial Unicode MS" pitchFamily="34" charset="-128"/>
                <a:cs typeface="Arial Unicode MS" pitchFamily="34" charset="-128"/>
              </a:rPr>
              <a:t>Production Yield Plot: Method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144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Spec in vertical test: (</a:t>
            </a:r>
            <a:r>
              <a:rPr lang="en-US" sz="1800" dirty="0" err="1" smtClean="0"/>
              <a:t>E</a:t>
            </a:r>
            <a:r>
              <a:rPr lang="en-US" sz="1800" baseline="-25000" dirty="0" err="1" smtClean="0"/>
              <a:t>acc</a:t>
            </a:r>
            <a:r>
              <a:rPr lang="en-US" sz="1800" dirty="0" smtClean="0"/>
              <a:t>&gt;35 MV/m, Q</a:t>
            </a:r>
            <a:r>
              <a:rPr lang="en-US" sz="1800" baseline="-25000" dirty="0" smtClean="0"/>
              <a:t>0 </a:t>
            </a:r>
            <a:r>
              <a:rPr lang="en-US" sz="1800" dirty="0" smtClean="0"/>
              <a:t>&gt;0.8E10)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Arial Unicode MS" pitchFamily="34" charset="-128"/>
                <a:cs typeface="Arial Unicode MS" pitchFamily="34" charset="-128"/>
              </a:rPr>
              <a:t>Cavity from vendors who have manufactured a cavity that has surpassed 35 MV/m in vertical test:  </a:t>
            </a:r>
          </a:p>
          <a:p>
            <a:pPr lvl="1" eaLnBrk="1" hangingPunct="1"/>
            <a:r>
              <a:rPr lang="en-US" altLang="ja-JP" sz="1400" dirty="0" smtClean="0">
                <a:ea typeface="Arial Unicode MS" pitchFamily="34" charset="-128"/>
                <a:cs typeface="Arial Unicode MS" pitchFamily="34" charset="-128"/>
              </a:rPr>
              <a:t>ACCEL/RI or ZANON or (AES SN&gt;=5) or (MHI SN&gt;=12)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Arial Unicode MS" pitchFamily="34" charset="-128"/>
                <a:cs typeface="Arial Unicode MS" pitchFamily="34" charset="-128"/>
              </a:rPr>
              <a:t>Fine-grain cavity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Arial Unicode MS" pitchFamily="34" charset="-128"/>
                <a:cs typeface="Arial Unicode MS" pitchFamily="34" charset="-128"/>
              </a:rPr>
              <a:t>Use the first successful (= no system problem) test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Arial Unicode MS" pitchFamily="34" charset="-128"/>
                <a:cs typeface="Arial Unicode MS" pitchFamily="34" charset="-128"/>
              </a:rPr>
              <a:t>Standard EP processing: no BCP, no experimental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Arial Unicode MS" pitchFamily="34" charset="-128"/>
                <a:cs typeface="Arial Unicode MS" pitchFamily="34" charset="-128"/>
              </a:rPr>
              <a:t>(Ignore test limitation)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1800" dirty="0" smtClean="0">
                <a:ea typeface="Arial Unicode MS" pitchFamily="34" charset="-128"/>
                <a:cs typeface="Arial Unicode MS" pitchFamily="34" charset="-128"/>
              </a:rPr>
              <a:t>Second </a:t>
            </a:r>
            <a:r>
              <a:rPr lang="en-US" altLang="ja-JP" sz="1800" dirty="0" smtClean="0">
                <a:ea typeface="Arial Unicode MS" pitchFamily="34" charset="-128"/>
                <a:cs typeface="Arial Unicode MS" pitchFamily="34" charset="-128"/>
              </a:rPr>
              <a:t>pass</a:t>
            </a:r>
            <a:endParaRPr lang="en-US" altLang="ja-JP" sz="1800" dirty="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ja-JP" sz="1400" dirty="0" smtClean="0">
                <a:ea typeface="Arial Unicode MS" pitchFamily="34" charset="-128"/>
                <a:cs typeface="Arial Unicode MS" pitchFamily="34" charset="-128"/>
              </a:rPr>
              <a:t>if (</a:t>
            </a:r>
            <a:r>
              <a:rPr lang="en-US" altLang="ja-JP" sz="1400" dirty="0" err="1" smtClean="0">
                <a:ea typeface="Arial Unicode MS" pitchFamily="34" charset="-128"/>
                <a:cs typeface="Arial Unicode MS" pitchFamily="34" charset="-128"/>
              </a:rPr>
              <a:t>Eacc</a:t>
            </a:r>
            <a:r>
              <a:rPr lang="en-US" altLang="ja-JP" sz="1400" dirty="0" smtClean="0">
                <a:ea typeface="Arial Unicode MS" pitchFamily="34" charset="-128"/>
                <a:cs typeface="Arial Unicode MS" pitchFamily="34" charset="-128"/>
              </a:rPr>
              <a:t>(1</a:t>
            </a:r>
            <a:r>
              <a:rPr lang="en-US" altLang="ja-JP" sz="1400" baseline="30000" dirty="0" smtClean="0"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ja-JP" sz="1400" dirty="0" smtClean="0">
                <a:ea typeface="Arial Unicode MS" pitchFamily="34" charset="-128"/>
                <a:cs typeface="Arial Unicode MS" pitchFamily="34" charset="-128"/>
              </a:rPr>
              <a:t> successful test)&lt;35 MV/m) then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200" dirty="0" smtClean="0">
                <a:ea typeface="Arial Unicode MS" pitchFamily="34" charset="-128"/>
                <a:cs typeface="Arial Unicode MS" pitchFamily="34" charset="-128"/>
              </a:rPr>
              <a:t>if (2</a:t>
            </a:r>
            <a:r>
              <a:rPr lang="en-US" altLang="ja-JP" sz="1200" baseline="30000" dirty="0" smtClean="0"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altLang="ja-JP" sz="1200" dirty="0" smtClean="0">
                <a:ea typeface="Arial Unicode MS" pitchFamily="34" charset="-128"/>
                <a:cs typeface="Arial Unicode MS" pitchFamily="34" charset="-128"/>
              </a:rPr>
              <a:t> successful test exists) then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ja-JP" sz="1300" dirty="0" smtClean="0">
                <a:ea typeface="Arial Unicode MS" pitchFamily="34" charset="-128"/>
                <a:cs typeface="Arial Unicode MS" pitchFamily="34" charset="-128"/>
              </a:rPr>
              <a:t>plot 2</a:t>
            </a:r>
            <a:r>
              <a:rPr lang="en-US" altLang="ja-JP" sz="1300" baseline="30000" dirty="0" smtClean="0"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altLang="ja-JP" sz="1300" dirty="0" smtClean="0">
                <a:ea typeface="Arial Unicode MS" pitchFamily="34" charset="-128"/>
                <a:cs typeface="Arial Unicode MS" pitchFamily="34" charset="-128"/>
              </a:rPr>
              <a:t> test gradient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200" dirty="0" smtClean="0">
                <a:ea typeface="Arial Unicode MS" pitchFamily="34" charset="-128"/>
                <a:cs typeface="Arial Unicode MS" pitchFamily="34" charset="-128"/>
              </a:rPr>
              <a:t>else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ja-JP" sz="1300" dirty="0" smtClean="0">
                <a:ea typeface="Arial Unicode MS" pitchFamily="34" charset="-128"/>
                <a:cs typeface="Arial Unicode MS" pitchFamily="34" charset="-128"/>
              </a:rPr>
              <a:t>plot nothing [assume 2</a:t>
            </a:r>
            <a:r>
              <a:rPr lang="en-US" altLang="ja-JP" sz="1300" baseline="30000" dirty="0" smtClean="0"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altLang="ja-JP" sz="1300" dirty="0" smtClean="0">
                <a:ea typeface="Arial Unicode MS" pitchFamily="34" charset="-128"/>
                <a:cs typeface="Arial Unicode MS" pitchFamily="34" charset="-128"/>
              </a:rPr>
              <a:t> test didn’t happen yet]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200" dirty="0" err="1" smtClean="0">
                <a:ea typeface="Arial Unicode MS" pitchFamily="34" charset="-128"/>
                <a:cs typeface="Arial Unicode MS" pitchFamily="34" charset="-128"/>
              </a:rPr>
              <a:t>endif</a:t>
            </a:r>
            <a:endParaRPr lang="en-US" altLang="ja-JP" sz="1200" dirty="0" smtClean="0">
              <a:ea typeface="Arial Unicode MS" pitchFamily="34" charset="-128"/>
              <a:cs typeface="Arial Unicode MS" pitchFamily="34" charset="-128"/>
            </a:endParaRP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en-US" altLang="ja-JP" sz="1300" dirty="0" smtClean="0"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ja-JP" sz="1400" dirty="0" smtClean="0">
                <a:ea typeface="Arial Unicode MS" pitchFamily="34" charset="-128"/>
                <a:cs typeface="Arial Unicode MS" pitchFamily="34" charset="-128"/>
              </a:rPr>
              <a:t>else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1200" dirty="0" smtClean="0">
                <a:ea typeface="Arial Unicode MS" pitchFamily="34" charset="-128"/>
                <a:cs typeface="Arial Unicode MS" pitchFamily="34" charset="-128"/>
              </a:rPr>
              <a:t>plot 1</a:t>
            </a:r>
            <a:r>
              <a:rPr lang="en-US" altLang="ja-JP" sz="1200" baseline="30000" dirty="0" smtClean="0"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ja-JP" sz="1200" dirty="0" smtClean="0">
                <a:ea typeface="Arial Unicode MS" pitchFamily="34" charset="-128"/>
                <a:cs typeface="Arial Unicode MS" pitchFamily="34" charset="-128"/>
              </a:rPr>
              <a:t> successful test gradient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1400" dirty="0" err="1" smtClean="0">
                <a:ea typeface="Arial Unicode MS" pitchFamily="34" charset="-128"/>
                <a:cs typeface="Arial Unicode MS" pitchFamily="34" charset="-128"/>
              </a:rPr>
              <a:t>endif</a:t>
            </a:r>
            <a:endParaRPr lang="en-US" altLang="ja-JP" sz="1400" dirty="0" smtClean="0">
              <a:ea typeface="Arial Unicode MS" pitchFamily="34" charset="-128"/>
              <a:cs typeface="Arial Unicode MS" pitchFamily="34" charset="-128"/>
            </a:endParaRPr>
          </a:p>
          <a:p>
            <a:pPr marL="342900" lvl="1" indent="-342900" eaLnBrk="1" hangingPunct="1">
              <a:lnSpc>
                <a:spcPct val="90000"/>
              </a:lnSpc>
              <a:buClr>
                <a:srgbClr val="CCFFFF"/>
              </a:buClr>
              <a:buSzPct val="80000"/>
              <a:buFontTx/>
              <a:buChar char="•"/>
            </a:pPr>
            <a:r>
              <a:rPr lang="en-US" sz="1800" dirty="0" smtClean="0"/>
              <a:t>44 cavities for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pass, 33 cavities for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pass for LCWS2011 (Granada, Sep. 2011)</a:t>
            </a:r>
          </a:p>
          <a:p>
            <a:pPr lvl="1" eaLnBrk="1" hangingPunct="1">
              <a:lnSpc>
                <a:spcPct val="90000"/>
              </a:lnSpc>
            </a:pPr>
            <a:endParaRPr lang="en-US" altLang="ja-JP" sz="16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4408EB-FEA7-4093-A56F-38711B888D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86600" y="31242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First pass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6503" y="343955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Second pass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962400" y="3124200"/>
            <a:ext cx="3104103" cy="184666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flipH="1" flipV="1">
            <a:off x="4114800" y="3439550"/>
            <a:ext cx="2951703" cy="184666"/>
          </a:xfrm>
          <a:prstGeom prst="straightConnector1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156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Cavity Performance Benchmark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81" y="1021423"/>
            <a:ext cx="3277718" cy="22311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6047" y="3345246"/>
            <a:ext cx="3273552" cy="23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018381"/>
            <a:ext cx="3276600" cy="22312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2" y="3352801"/>
            <a:ext cx="3273552" cy="239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152401" y="5700379"/>
            <a:ext cx="8077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International cavities from established vendors using established processes</a:t>
            </a:r>
          </a:p>
          <a:p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pass yield for </a:t>
            </a:r>
            <a:r>
              <a:rPr lang="en-US" dirty="0" smtClean="0">
                <a:solidFill>
                  <a:srgbClr val="FFFF00"/>
                </a:solidFill>
              </a:rPr>
              <a:t>&gt;25 </a:t>
            </a:r>
            <a:r>
              <a:rPr lang="en-US" dirty="0" smtClean="0">
                <a:solidFill>
                  <a:srgbClr val="FFFF00"/>
                </a:solidFill>
              </a:rPr>
              <a:t>MV/m for integrated sample is </a:t>
            </a:r>
            <a:r>
              <a:rPr lang="en-US" dirty="0" smtClean="0">
                <a:solidFill>
                  <a:srgbClr val="FFFF00"/>
                </a:solidFill>
              </a:rPr>
              <a:t> (66 </a:t>
            </a:r>
            <a:r>
              <a:rPr lang="en-US" dirty="0" smtClean="0">
                <a:solidFill>
                  <a:srgbClr val="FFFF00"/>
                </a:solidFill>
              </a:rPr>
              <a:t>+-   </a:t>
            </a:r>
            <a:r>
              <a:rPr lang="en-US" dirty="0" smtClean="0">
                <a:solidFill>
                  <a:srgbClr val="FFFF00"/>
                </a:solidFill>
              </a:rPr>
              <a:t>7)%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</a:t>
            </a:r>
            <a:r>
              <a:rPr lang="en-US" sz="6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for 2010-2011 alone   is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69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+- </a:t>
            </a:r>
            <a:r>
              <a:rPr lang="en-US" dirty="0" smtClean="0">
                <a:solidFill>
                  <a:srgbClr val="FFFF00"/>
                </a:solidFill>
              </a:rPr>
              <a:t>13)%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 rot="16200000">
            <a:off x="5427417" y="2802183"/>
            <a:ext cx="6435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dirty="0" smtClean="0"/>
              <a:t>International Workshop on Linear Colliders, Granada, Spain, September 29, 2011</a:t>
            </a:r>
          </a:p>
          <a:p>
            <a:r>
              <a:rPr lang="en-US" sz="1200" dirty="0" smtClean="0"/>
              <a:t>Presented by K. </a:t>
            </a:r>
            <a:r>
              <a:rPr lang="en-US" sz="1200" dirty="0" err="1" smtClean="0"/>
              <a:t>Yokoya</a:t>
            </a:r>
            <a:r>
              <a:rPr lang="en-US" sz="1200" dirty="0" smtClean="0"/>
              <a:t> </a:t>
            </a:r>
          </a:p>
          <a:p>
            <a:r>
              <a:rPr lang="en-US" sz="1200" dirty="0"/>
              <a:t>http://ilcagenda.linearcollider.org/getFile.py/access?contribId=18&amp;sessionId=1&amp;resId=0&amp;materialId=slides&amp;confId=5134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94312" y="1032300"/>
            <a:ext cx="0" cy="4712978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724400" y="996311"/>
            <a:ext cx="0" cy="4712978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 rot="16200000">
            <a:off x="-209249" y="3252474"/>
            <a:ext cx="984565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 pass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207272" y="3033014"/>
            <a:ext cx="1034257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baseline="30000" dirty="0" smtClean="0">
                <a:solidFill>
                  <a:srgbClr val="FFFF00"/>
                </a:solidFill>
              </a:rPr>
              <a:t>nd</a:t>
            </a:r>
            <a:r>
              <a:rPr lang="en-US" dirty="0" smtClean="0">
                <a:solidFill>
                  <a:srgbClr val="FFFF00"/>
                </a:solidFill>
              </a:rPr>
              <a:t> pass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01000" cy="990600"/>
          </a:xfrm>
        </p:spPr>
        <p:txBody>
          <a:bodyPr/>
          <a:lstStyle/>
          <a:p>
            <a:r>
              <a:rPr lang="en-US" dirty="0" smtClean="0"/>
              <a:t>ILC Company Progress: ACCEL/RI and ZANON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715160"/>
            <a:ext cx="7696201" cy="309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810000"/>
            <a:ext cx="5340559" cy="276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2426677" y="5105400"/>
            <a:ext cx="5269523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609600" y="1984248"/>
            <a:ext cx="7391400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945233" y="17701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MV/m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49207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MV/m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5547" y="4050268"/>
            <a:ext cx="201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Established vendors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43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7162800" cy="990600"/>
          </a:xfrm>
        </p:spPr>
        <p:txBody>
          <a:bodyPr/>
          <a:lstStyle/>
          <a:p>
            <a:r>
              <a:rPr lang="en-US" dirty="0" smtClean="0"/>
              <a:t>ILC Company Progress: MHI and AES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ACAB7A-6485-416B-BDF2-2E74FE9F00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505200"/>
            <a:ext cx="5045946" cy="304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 rot="5400000">
            <a:off x="5094859" y="4734941"/>
            <a:ext cx="1850125" cy="244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019800" y="3962400"/>
            <a:ext cx="451569" cy="128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4724400" cy="284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 bwMode="auto">
          <a:xfrm>
            <a:off x="609600" y="2133600"/>
            <a:ext cx="4724400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363373" y="19548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MV/m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2667000" y="4791456"/>
            <a:ext cx="4724400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391400" y="46067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MV/m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7203" y="988367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vendors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07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insburg\Documents\Cavity Performance\20110930_Americas-LastCavityPerformanc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1098" r="2118" b="4000"/>
          <a:stretch/>
        </p:blipFill>
        <p:spPr bwMode="auto">
          <a:xfrm>
            <a:off x="609600" y="228600"/>
            <a:ext cx="7391400" cy="572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371600" y="1977409"/>
            <a:ext cx="662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46720" y="1810512"/>
            <a:ext cx="9779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/>
              <a:t>35 MV/m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Ginsburg, FNAL-LBNL Meeting  March 15-16,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5CD4A7E-7350-4E08-B72E-9EB9E9E740C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228600" y="5954332"/>
            <a:ext cx="8610600" cy="5226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cavities reach ILC gradient; many more reach 25 MV/m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371600" y="2788920"/>
            <a:ext cx="6629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46720" y="2590800"/>
            <a:ext cx="9779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/>
              <a:t>25 MV/m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7761</TotalTime>
  <Words>1494</Words>
  <Application>Microsoft Office PowerPoint</Application>
  <PresentationFormat>On-screen Show (4:3)</PresentationFormat>
  <Paragraphs>292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1_Factory</vt:lpstr>
      <vt:lpstr> 1.3 GHz Cavity/Cryomodule Performance  Camille M. Ginsburg (FNAL) FNAL-LBNL joint meeting on SRF Cavities and Cryomodules March 15, 2012</vt:lpstr>
      <vt:lpstr>1.3 GHz cavity and cryomodule activity</vt:lpstr>
      <vt:lpstr>ILC 1.3 GHz SRF Cavities</vt:lpstr>
      <vt:lpstr>Project X Linac SRF Cavities</vt:lpstr>
      <vt:lpstr>ILC Production Yield Plot: Method</vt:lpstr>
      <vt:lpstr>Cavity Performance Benchmark</vt:lpstr>
      <vt:lpstr>ILC Company Progress: ACCEL/RI and ZANON</vt:lpstr>
      <vt:lpstr>ILC Company Progress: MHI and AES</vt:lpstr>
      <vt:lpstr>PowerPoint Presentation</vt:lpstr>
      <vt:lpstr>Illustrative example of recent cavity performance </vt:lpstr>
      <vt:lpstr>Cavity Limitations: Rule of thumb</vt:lpstr>
      <vt:lpstr>9-cell Cavity Repair/Process Development</vt:lpstr>
      <vt:lpstr>9-Cell Cavities: Tumbling Repairs</vt:lpstr>
      <vt:lpstr>S1-Global Cryomodule</vt:lpstr>
      <vt:lpstr>Cryomodule 1 (CM1)</vt:lpstr>
      <vt:lpstr>Cryomodule CM1 Performance at NML - Gradient</vt:lpstr>
      <vt:lpstr>Cryomodule 2 (CM2)</vt:lpstr>
      <vt:lpstr>1.3 GHz Plans and Status</vt:lpstr>
      <vt:lpstr>Backup Slides</vt:lpstr>
      <vt:lpstr>PowerPoint Presentation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ginsburg</dc:creator>
  <cp:lastModifiedBy>ginsburg</cp:lastModifiedBy>
  <cp:revision>79</cp:revision>
  <dcterms:created xsi:type="dcterms:W3CDTF">2011-10-31T15:46:33Z</dcterms:created>
  <dcterms:modified xsi:type="dcterms:W3CDTF">2012-03-15T13:12:49Z</dcterms:modified>
</cp:coreProperties>
</file>