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</p:sldMasterIdLst>
  <p:sldIdLst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72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52400"/>
            <a:ext cx="6242050" cy="7572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72475" cy="4991100"/>
          </a:xfrm>
          <a:noFill/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3pPr>
            <a:lvl4pPr>
              <a:defRPr>
                <a:solidFill>
                  <a:srgbClr val="FFFFCC"/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C41E61B-8344-4EA2-9F73-9B16EAB0AE5D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77000"/>
            <a:ext cx="5410200" cy="225425"/>
          </a:xfrm>
          <a:prstGeom prst="rect">
            <a:avLst/>
          </a:prstGeom>
          <a:solidFill>
            <a:srgbClr val="FFFF99"/>
          </a:solidFill>
        </p:spPr>
        <p:txBody>
          <a:bodyPr/>
          <a:lstStyle>
            <a:lvl1pPr>
              <a:defRPr sz="1000"/>
            </a:lvl1pPr>
          </a:lstStyle>
          <a:p>
            <a:r>
              <a:rPr lang="en-US" dirty="0" smtClean="0"/>
              <a:t>Alan Bross                                        BNL Seminar                                    March 15, 2012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52400"/>
            <a:ext cx="6242050" cy="7572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72475" cy="4991100"/>
          </a:xfrm>
          <a:noFill/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3pPr>
            <a:lvl4pPr>
              <a:defRPr>
                <a:solidFill>
                  <a:srgbClr val="FFFFCC"/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C41E61B-8344-4EA2-9F73-9B16EAB0AE5D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77000"/>
            <a:ext cx="5410200" cy="225425"/>
          </a:xfrm>
          <a:prstGeom prst="rect">
            <a:avLst/>
          </a:prstGeom>
          <a:solidFill>
            <a:srgbClr val="FFFF99"/>
          </a:solidFill>
        </p:spPr>
        <p:txBody>
          <a:bodyPr/>
          <a:lstStyle>
            <a:lvl1pPr>
              <a:defRPr sz="1000"/>
            </a:lvl1pPr>
          </a:lstStyle>
          <a:p>
            <a:r>
              <a:rPr lang="en-US" dirty="0" smtClean="0"/>
              <a:t>Alan Bross                                        BNL Seminar                                    March 15, 2012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52400"/>
            <a:ext cx="6242050" cy="7572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72475" cy="4991100"/>
          </a:xfrm>
          <a:noFill/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3pPr>
            <a:lvl4pPr>
              <a:defRPr>
                <a:solidFill>
                  <a:srgbClr val="FFFFCC"/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C41E61B-8344-4EA2-9F73-9B16EAB0AE5D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77000"/>
            <a:ext cx="5410200" cy="225425"/>
          </a:xfrm>
          <a:prstGeom prst="rect">
            <a:avLst/>
          </a:prstGeom>
          <a:solidFill>
            <a:srgbClr val="FFFF99"/>
          </a:solidFill>
        </p:spPr>
        <p:txBody>
          <a:bodyPr/>
          <a:lstStyle>
            <a:lvl1pPr>
              <a:defRPr sz="1000"/>
            </a:lvl1pPr>
          </a:lstStyle>
          <a:p>
            <a:r>
              <a:rPr lang="en-US" dirty="0" smtClean="0"/>
              <a:t>Alan Bross                                        BNL Seminar                                    March 15, 2012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>
                <a:alpha val="50000"/>
              </a:srgbClr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152400"/>
            <a:ext cx="6242050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1638" y="1303338"/>
            <a:ext cx="8372475" cy="4991100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50000"/>
                </a:srgbClr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 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04813" y="1079500"/>
            <a:ext cx="8321675" cy="107950"/>
          </a:xfrm>
          <a:prstGeom prst="rect">
            <a:avLst/>
          </a:prstGeom>
          <a:gradFill rotWithShape="0">
            <a:gsLst>
              <a:gs pos="0">
                <a:srgbClr val="00FFFE"/>
              </a:gs>
              <a:gs pos="100000">
                <a:srgbClr val="FA00FA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781925" y="6400800"/>
            <a:ext cx="18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4106" name="Line 10"/>
          <p:cNvSpPr>
            <a:spLocks noChangeShapeType="1"/>
          </p:cNvSpPr>
          <p:nvPr userDrawn="1"/>
        </p:nvSpPr>
        <p:spPr bwMode="auto">
          <a:xfrm>
            <a:off x="152400" y="6324600"/>
            <a:ext cx="8839200" cy="0"/>
          </a:xfrm>
          <a:prstGeom prst="line">
            <a:avLst/>
          </a:prstGeom>
          <a:noFill/>
          <a:ln w="57150" cmpd="thinThick">
            <a:solidFill>
              <a:srgbClr val="33CCCC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008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21A16CA-89B9-42E0-BFCA-F37E3FFBC3F9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77000"/>
            <a:ext cx="5410200" cy="225425"/>
          </a:xfrm>
          <a:prstGeom prst="rect">
            <a:avLst/>
          </a:prstGeom>
          <a:solidFill>
            <a:srgbClr val="FFFF99"/>
          </a:solidFill>
        </p:spPr>
        <p:txBody>
          <a:bodyPr/>
          <a:lstStyle>
            <a:lvl1pPr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Alan Bross                                        BNL Seminar                                    March 15, 2012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" name="Picture 2" descr="C:\Documents and Settings\sgeer\My Documents\MAP\MAP-LOGO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206454" y="76201"/>
            <a:ext cx="804195" cy="914400"/>
          </a:xfrm>
          <a:prstGeom prst="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</p:pic>
      <p:pic>
        <p:nvPicPr>
          <p:cNvPr id="11" name="Picture 10" descr="FermilLogo_blu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76200" y="6465860"/>
            <a:ext cx="129540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 b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Ø"/>
        <a:defRPr b="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Ø"/>
        <a:defRPr sz="1600" b="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400" b="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400" b="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 b="1">
          <a:solidFill>
            <a:srgbClr val="FFFF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 b="1">
          <a:solidFill>
            <a:srgbClr val="FFFF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 b="1">
          <a:solidFill>
            <a:srgbClr val="FFFF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 b="1">
          <a:solidFill>
            <a:srgbClr val="FFFF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>
                <a:alpha val="50000"/>
              </a:srgbClr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152400"/>
            <a:ext cx="6242050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1638" y="1303338"/>
            <a:ext cx="8372475" cy="4991100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50000"/>
                </a:srgbClr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 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04813" y="1079500"/>
            <a:ext cx="8321675" cy="107950"/>
          </a:xfrm>
          <a:prstGeom prst="rect">
            <a:avLst/>
          </a:prstGeom>
          <a:gradFill rotWithShape="0">
            <a:gsLst>
              <a:gs pos="0">
                <a:srgbClr val="00FFFE"/>
              </a:gs>
              <a:gs pos="100000">
                <a:srgbClr val="FA00FA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781925" y="6400800"/>
            <a:ext cx="18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4106" name="Line 10"/>
          <p:cNvSpPr>
            <a:spLocks noChangeShapeType="1"/>
          </p:cNvSpPr>
          <p:nvPr userDrawn="1"/>
        </p:nvSpPr>
        <p:spPr bwMode="auto">
          <a:xfrm>
            <a:off x="152400" y="6324600"/>
            <a:ext cx="8839200" cy="0"/>
          </a:xfrm>
          <a:prstGeom prst="line">
            <a:avLst/>
          </a:prstGeom>
          <a:noFill/>
          <a:ln w="57150" cmpd="thinThick">
            <a:solidFill>
              <a:srgbClr val="33CCCC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008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21A16CA-89B9-42E0-BFCA-F37E3FFBC3F9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77000"/>
            <a:ext cx="5410200" cy="225425"/>
          </a:xfrm>
          <a:prstGeom prst="rect">
            <a:avLst/>
          </a:prstGeom>
          <a:solidFill>
            <a:srgbClr val="FFFF99"/>
          </a:solidFill>
        </p:spPr>
        <p:txBody>
          <a:bodyPr/>
          <a:lstStyle>
            <a:lvl1pPr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Alan Bross                                        BNL Seminar                                    March 15, 2012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" name="Picture 2" descr="C:\Documents and Settings\sgeer\My Documents\MAP\MAP-LOGO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206454" y="76201"/>
            <a:ext cx="804195" cy="914400"/>
          </a:xfrm>
          <a:prstGeom prst="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</p:pic>
      <p:pic>
        <p:nvPicPr>
          <p:cNvPr id="11" name="Picture 10" descr="FermilLogo_blu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76200" y="6465860"/>
            <a:ext cx="129540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 b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Ø"/>
        <a:defRPr b="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Ø"/>
        <a:defRPr sz="1600" b="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400" b="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400" b="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 b="1">
          <a:solidFill>
            <a:srgbClr val="FFFF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 b="1">
          <a:solidFill>
            <a:srgbClr val="FFFF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 b="1">
          <a:solidFill>
            <a:srgbClr val="FFFF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 b="1">
          <a:solidFill>
            <a:srgbClr val="FFFF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>
                <a:alpha val="50000"/>
              </a:srgbClr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152400"/>
            <a:ext cx="6242050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1638" y="1303338"/>
            <a:ext cx="8372475" cy="4991100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50000"/>
                </a:srgbClr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 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04813" y="1079500"/>
            <a:ext cx="8321675" cy="107950"/>
          </a:xfrm>
          <a:prstGeom prst="rect">
            <a:avLst/>
          </a:prstGeom>
          <a:gradFill rotWithShape="0">
            <a:gsLst>
              <a:gs pos="0">
                <a:srgbClr val="00FFFE"/>
              </a:gs>
              <a:gs pos="100000">
                <a:srgbClr val="FA00FA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781925" y="6400800"/>
            <a:ext cx="18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4106" name="Line 10"/>
          <p:cNvSpPr>
            <a:spLocks noChangeShapeType="1"/>
          </p:cNvSpPr>
          <p:nvPr userDrawn="1"/>
        </p:nvSpPr>
        <p:spPr bwMode="auto">
          <a:xfrm>
            <a:off x="152400" y="6324600"/>
            <a:ext cx="8839200" cy="0"/>
          </a:xfrm>
          <a:prstGeom prst="line">
            <a:avLst/>
          </a:prstGeom>
          <a:noFill/>
          <a:ln w="57150" cmpd="thinThick">
            <a:solidFill>
              <a:srgbClr val="33CCCC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008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21A16CA-89B9-42E0-BFCA-F37E3FFBC3F9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09800" y="6477000"/>
            <a:ext cx="5410200" cy="225425"/>
          </a:xfrm>
          <a:prstGeom prst="rect">
            <a:avLst/>
          </a:prstGeom>
          <a:solidFill>
            <a:srgbClr val="FFFF99"/>
          </a:solidFill>
        </p:spPr>
        <p:txBody>
          <a:bodyPr/>
          <a:lstStyle>
            <a:lvl1pPr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Alan Bross                                        BNL Seminar                                    March 15, 2012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" name="Picture 2" descr="C:\Documents and Settings\sgeer\My Documents\MAP\MAP-LOGO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206454" y="76201"/>
            <a:ext cx="804195" cy="914400"/>
          </a:xfrm>
          <a:prstGeom prst="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</p:pic>
      <p:pic>
        <p:nvPicPr>
          <p:cNvPr id="11" name="Picture 10" descr="FermilLogo_blu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76200" y="6465860"/>
            <a:ext cx="129540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 b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Ø"/>
        <a:defRPr b="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Ø"/>
        <a:defRPr sz="1600" b="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400" b="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400" b="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 b="1">
          <a:solidFill>
            <a:srgbClr val="FFFF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 b="1">
          <a:solidFill>
            <a:srgbClr val="FFFF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 b="1">
          <a:solidFill>
            <a:srgbClr val="FFFF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 b="1">
          <a:solidFill>
            <a:srgbClr val="FFFF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001000" cy="757237"/>
          </a:xfrm>
        </p:spPr>
        <p:txBody>
          <a:bodyPr/>
          <a:lstStyle/>
          <a:p>
            <a:r>
              <a:rPr lang="en-US" dirty="0"/>
              <a:t>Magnetized Iron Neutrino Detector (MIND)</a:t>
            </a:r>
            <a:br>
              <a:rPr lang="en-US" dirty="0"/>
            </a:br>
            <a:r>
              <a:rPr lang="en-US" sz="2400" i="1" dirty="0"/>
              <a:t>Re-Optimize for lower </a:t>
            </a:r>
            <a:r>
              <a:rPr lang="en-US" sz="2400" i="1" dirty="0" smtClean="0"/>
              <a:t>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3825874"/>
            <a:ext cx="4419599" cy="2384425"/>
          </a:xfrm>
        </p:spPr>
        <p:txBody>
          <a:bodyPr>
            <a:normAutofit fontScale="92500" lnSpcReduction="20000"/>
          </a:bodyPr>
          <a:lstStyle/>
          <a:p>
            <a:r>
              <a:rPr lang="en-US" b="0" dirty="0"/>
              <a:t>MIND was optimized for the “Golden” channel at the NF (25 </a:t>
            </a:r>
            <a:r>
              <a:rPr lang="en-US" b="0" dirty="0" err="1"/>
              <a:t>GeV</a:t>
            </a:r>
            <a:r>
              <a:rPr lang="en-US" b="0" dirty="0"/>
              <a:t> </a:t>
            </a:r>
            <a:r>
              <a:rPr lang="en-US" b="0" dirty="0">
                <a:latin typeface="Symbol" pitchFamily="18" charset="2"/>
              </a:rPr>
              <a:t>m</a:t>
            </a:r>
            <a:r>
              <a:rPr lang="en-US" b="0" dirty="0"/>
              <a:t> storage ring)</a:t>
            </a:r>
          </a:p>
          <a:p>
            <a:r>
              <a:rPr lang="en-US" b="0" dirty="0"/>
              <a:t>Optimization for FD for L/E </a:t>
            </a:r>
            <a:r>
              <a:rPr lang="en-US" b="0" dirty="0">
                <a:latin typeface="Symbol" pitchFamily="18" charset="2"/>
              </a:rPr>
              <a:t>»</a:t>
            </a:r>
            <a:r>
              <a:rPr lang="en-US" b="0" dirty="0"/>
              <a:t> 1</a:t>
            </a:r>
          </a:p>
          <a:p>
            <a:pPr lvl="1"/>
            <a:r>
              <a:rPr lang="en-US" b="0" dirty="0"/>
              <a:t>Essentially Minos ND with upgrades</a:t>
            </a:r>
          </a:p>
          <a:p>
            <a:pPr lvl="2"/>
            <a:r>
              <a:rPr lang="en-US" b="0" dirty="0"/>
              <a:t>Reduce plate </a:t>
            </a:r>
            <a:r>
              <a:rPr lang="en-US" b="0" dirty="0" smtClean="0"/>
              <a:t>thickness (1 cm)</a:t>
            </a:r>
            <a:endParaRPr lang="en-US" b="0" dirty="0"/>
          </a:p>
          <a:p>
            <a:pPr lvl="2"/>
            <a:r>
              <a:rPr lang="en-US" dirty="0" smtClean="0"/>
              <a:t>250 </a:t>
            </a:r>
            <a:r>
              <a:rPr lang="en-US" b="0" dirty="0" smtClean="0"/>
              <a:t>kA-turn </a:t>
            </a:r>
            <a:r>
              <a:rPr lang="en-US" b="0" dirty="0"/>
              <a:t>excitation (SCTL)</a:t>
            </a:r>
          </a:p>
          <a:p>
            <a:pPr lvl="2"/>
            <a:r>
              <a:rPr lang="en-US" b="0" dirty="0"/>
              <a:t>XY readout between planes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41E61B-8344-4EA2-9F73-9B16EAB0AE5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6400" y="6477000"/>
            <a:ext cx="6705600" cy="228600"/>
          </a:xfrm>
        </p:spPr>
        <p:txBody>
          <a:bodyPr/>
          <a:lstStyle/>
          <a:p>
            <a:r>
              <a:rPr lang="en-US" smtClean="0"/>
              <a:t>Alan Bross                                        BNL Seminar                                    March 15, 2012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65129"/>
            <a:ext cx="428625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133600"/>
            <a:ext cx="4100731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0612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 B Iron Neutrino Detector</a:t>
            </a:r>
            <a:br>
              <a:rPr lang="en-US" dirty="0" smtClean="0"/>
            </a:br>
            <a:r>
              <a:rPr lang="en-US" i="1" dirty="0" err="1" smtClean="0"/>
              <a:t>SuperBIND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41E61B-8344-4EA2-9F73-9B16EAB0AE5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6400" y="6477000"/>
            <a:ext cx="6705600" cy="228600"/>
          </a:xfrm>
        </p:spPr>
        <p:txBody>
          <a:bodyPr/>
          <a:lstStyle/>
          <a:p>
            <a:r>
              <a:rPr lang="en-US" smtClean="0"/>
              <a:t>Alan Bross                                        BNL Seminar                                    March 15, 2012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26" y="1219200"/>
            <a:ext cx="6285761" cy="4991100"/>
          </a:xfrm>
        </p:spPr>
      </p:pic>
      <p:sp>
        <p:nvSpPr>
          <p:cNvPr id="9" name="TextBox 8"/>
          <p:cNvSpPr txBox="1"/>
          <p:nvPr/>
        </p:nvSpPr>
        <p:spPr>
          <a:xfrm>
            <a:off x="152400" y="228600"/>
            <a:ext cx="15392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FFFFFF"/>
                </a:solidFill>
              </a:rPr>
              <a:t>Herman Cease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FFFFFF"/>
                </a:solidFill>
              </a:rPr>
              <a:t>Fermilab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477000" y="259080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000" b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Ø"/>
              <a:defRPr b="0">
                <a:solidFill>
                  <a:schemeClr val="bg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Ø"/>
              <a:defRPr sz="1600" b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400" b="0">
                <a:solidFill>
                  <a:srgbClr val="FFFFCC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4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FFF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FFF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FFF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rgbClr val="FFFF00"/>
                </a:solidFill>
                <a:latin typeface="+mn-lt"/>
              </a:defRPr>
            </a:lvl9pPr>
          </a:lstStyle>
          <a:p>
            <a:r>
              <a:rPr lang="en-US" dirty="0" smtClean="0"/>
              <a:t>1 cm plate</a:t>
            </a:r>
          </a:p>
          <a:p>
            <a:r>
              <a:rPr lang="en-US" dirty="0" smtClean="0"/>
              <a:t>5 m diameter </a:t>
            </a:r>
          </a:p>
          <a:p>
            <a:r>
              <a:rPr lang="en-US" dirty="0" smtClean="0"/>
              <a:t>20 cm hole for SCTL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43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 Field Simulation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422" y="1219200"/>
            <a:ext cx="6755630" cy="49911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41E61B-8344-4EA2-9F73-9B16EAB0AE5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Alan Bross                                        BNL Seminar                                    March 15, 2012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6670" y="228600"/>
            <a:ext cx="12506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FFFFFF"/>
                </a:solidFill>
              </a:rPr>
              <a:t>Bob Wands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FFFFFF"/>
                </a:solidFill>
              </a:rPr>
              <a:t>Fermilab</a:t>
            </a:r>
          </a:p>
        </p:txBody>
      </p:sp>
    </p:spTree>
    <p:extLst>
      <p:ext uri="{BB962C8B-B14F-4D97-AF65-F5344CB8AC3E}">
        <p14:creationId xmlns:p14="http://schemas.microsoft.com/office/powerpoint/2010/main" val="240732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Advanced_Scintillation_Detector _RnD_at_Fermilab">
  <a:themeElements>
    <a:clrScheme name="Advanced_Scintillation_Detector _RnD_at_Fermilab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dvanced_Scintillation_Detector _RnD_at_Fermilab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Advanced_Scintillation_Detector _RnD_at_Fermilab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anced_Scintillation_Detector _RnD_at_Fermila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anced_Scintillation_Detector _RnD_at_Fermilab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anced_Scintillation_Detector _RnD_at_Fermilab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anced_Scintillation_Detector _RnD_at_Fermilab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anced_Scintillation_Detector _RnD_at_Fermilab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anced_Scintillation_Detector _RnD_at_Fermilab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dvanced_Scintillation_Detector _RnD_at_Fermilab">
  <a:themeElements>
    <a:clrScheme name="Advanced_Scintillation_Detector _RnD_at_Fermilab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dvanced_Scintillation_Detector _RnD_at_Fermilab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Advanced_Scintillation_Detector _RnD_at_Fermilab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anced_Scintillation_Detector _RnD_at_Fermila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anced_Scintillation_Detector _RnD_at_Fermilab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anced_Scintillation_Detector _RnD_at_Fermilab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anced_Scintillation_Detector _RnD_at_Fermilab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anced_Scintillation_Detector _RnD_at_Fermilab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anced_Scintillation_Detector _RnD_at_Fermilab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Advanced_Scintillation_Detector _RnD_at_Fermilab">
  <a:themeElements>
    <a:clrScheme name="Advanced_Scintillation_Detector _RnD_at_Fermilab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dvanced_Scintillation_Detector _RnD_at_Fermilab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Advanced_Scintillation_Detector _RnD_at_Fermilab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anced_Scintillation_Detector _RnD_at_Fermila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anced_Scintillation_Detector _RnD_at_Fermilab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anced_Scintillation_Detector _RnD_at_Fermilab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anced_Scintillation_Detector _RnD_at_Fermilab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anced_Scintillation_Detector _RnD_at_Fermilab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anced_Scintillation_Detector _RnD_at_Fermilab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107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Advanced_Scintillation_Detector _RnD_at_Fermilab</vt:lpstr>
      <vt:lpstr>1_Advanced_Scintillation_Detector _RnD_at_Fermilab</vt:lpstr>
      <vt:lpstr>2_Advanced_Scintillation_Detector _RnD_at_Fermilab</vt:lpstr>
      <vt:lpstr>Magnetized Iron Neutrino Detector (MIND) Re-Optimize for lower energy</vt:lpstr>
      <vt:lpstr>Super B Iron Neutrino Detector SuperBIND</vt:lpstr>
      <vt:lpstr>B Field Simulation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D. Bross</dc:creator>
  <cp:lastModifiedBy>Alan D. Bross</cp:lastModifiedBy>
  <cp:revision>2</cp:revision>
  <dcterms:created xsi:type="dcterms:W3CDTF">2012-03-14T13:08:51Z</dcterms:created>
  <dcterms:modified xsi:type="dcterms:W3CDTF">2012-03-14T13:10:58Z</dcterms:modified>
</cp:coreProperties>
</file>