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39" r:id="rId3"/>
    <p:sldId id="327" r:id="rId4"/>
    <p:sldId id="338" r:id="rId5"/>
    <p:sldId id="310" r:id="rId6"/>
    <p:sldId id="301" r:id="rId7"/>
    <p:sldId id="326" r:id="rId8"/>
    <p:sldId id="284" r:id="rId9"/>
    <p:sldId id="334" r:id="rId10"/>
    <p:sldId id="340" r:id="rId11"/>
    <p:sldId id="345" r:id="rId12"/>
    <p:sldId id="329" r:id="rId13"/>
    <p:sldId id="321" r:id="rId14"/>
    <p:sldId id="332" r:id="rId15"/>
    <p:sldId id="330" r:id="rId16"/>
    <p:sldId id="322" r:id="rId17"/>
    <p:sldId id="33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99FF66"/>
    <a:srgbClr val="DDDDDD"/>
    <a:srgbClr val="00605E"/>
    <a:srgbClr val="000066"/>
    <a:srgbClr val="008080"/>
    <a:srgbClr val="777777"/>
    <a:srgbClr val="CB702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6" autoAdjust="0"/>
    <p:restoredTop sz="95005" autoAdjust="0"/>
  </p:normalViewPr>
  <p:slideViewPr>
    <p:cSldViewPr snapToGrid="0">
      <p:cViewPr varScale="1">
        <p:scale>
          <a:sx n="87" d="100"/>
          <a:sy n="87" d="100"/>
        </p:scale>
        <p:origin x="-1344" y="-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6149895443488E-2"/>
          <c:y val="0.10756565151857028"/>
          <c:w val="0.53114170747860923"/>
          <c:h val="0.85978926421618518"/>
        </c:manualLayout>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2394655579808578"/>
          <c:y val="7.6138011807950393E-2"/>
          <c:w val="0.37418635501481673"/>
          <c:h val="0.83819642893263457"/>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6149895443488E-2"/>
          <c:y val="0.10756565151857028"/>
          <c:w val="0.53114170747860923"/>
          <c:h val="0.85978926421618518"/>
        </c:manualLayout>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2394655579808578"/>
          <c:y val="7.6138011807950393E-2"/>
          <c:w val="0.37418635501481673"/>
          <c:h val="0.83819642893263457"/>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0.05303</cdr:x>
      <cdr:y>0.07488</cdr:y>
    </cdr:from>
    <cdr:to>
      <cdr:x>0.42736</cdr:x>
      <cdr:y>0.83414</cdr:y>
    </cdr:to>
    <cdr:grpSp>
      <cdr:nvGrpSpPr>
        <cdr:cNvPr id="13" name="Group 12"/>
        <cdr:cNvGrpSpPr/>
      </cdr:nvGrpSpPr>
      <cdr:grpSpPr>
        <a:xfrm xmlns:a="http://schemas.openxmlformats.org/drawingml/2006/main">
          <a:off x="406903" y="306848"/>
          <a:ext cx="2872261" cy="3111345"/>
          <a:chOff x="372533" y="564444"/>
          <a:chExt cx="4301066" cy="4267200"/>
        </a:xfrm>
      </cdr:grpSpPr>
      <cdr:sp macro="" textlink="">
        <cdr:nvSpPr>
          <cdr:cNvPr id="10" name="Oval 9"/>
          <cdr:cNvSpPr/>
        </cdr:nvSpPr>
        <cdr:spPr>
          <a:xfrm xmlns:a="http://schemas.openxmlformats.org/drawingml/2006/main">
            <a:off x="372533" y="564444"/>
            <a:ext cx="4301066" cy="42672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11" name="Explosion 1 10"/>
          <cdr:cNvSpPr/>
        </cdr:nvSpPr>
        <cdr:spPr>
          <a:xfrm xmlns:a="http://schemas.openxmlformats.org/drawingml/2006/main">
            <a:off x="891821" y="767644"/>
            <a:ext cx="3522134" cy="4041422"/>
          </a:xfrm>
          <a:prstGeom xmlns:a="http://schemas.openxmlformats.org/drawingml/2006/main" prst="irregularSeal1">
            <a:avLst/>
          </a:prstGeom>
          <a:solidFill xmlns:a="http://schemas.openxmlformats.org/drawingml/2006/main">
            <a:srgbClr val="FFC000">
              <a:alpha val="29000"/>
            </a:srgb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Arial"/>
              </a:defRPr>
            </a:lvl1pPr>
            <a:lvl2pPr marL="457200" algn="l" rtl="0" fontAlgn="base">
              <a:spcBef>
                <a:spcPct val="0"/>
              </a:spcBef>
              <a:spcAft>
                <a:spcPct val="0"/>
              </a:spcAft>
              <a:defRPr kern="1200">
                <a:solidFill>
                  <a:sysClr val="window" lastClr="FFFFFF"/>
                </a:solidFill>
                <a:latin typeface="Arial"/>
              </a:defRPr>
            </a:lvl2pPr>
            <a:lvl3pPr marL="914400" algn="l" rtl="0" fontAlgn="base">
              <a:spcBef>
                <a:spcPct val="0"/>
              </a:spcBef>
              <a:spcAft>
                <a:spcPct val="0"/>
              </a:spcAft>
              <a:defRPr kern="1200">
                <a:solidFill>
                  <a:sysClr val="window" lastClr="FFFFFF"/>
                </a:solidFill>
                <a:latin typeface="Arial"/>
              </a:defRPr>
            </a:lvl3pPr>
            <a:lvl4pPr marL="1371600" algn="l" rtl="0" fontAlgn="base">
              <a:spcBef>
                <a:spcPct val="0"/>
              </a:spcBef>
              <a:spcAft>
                <a:spcPct val="0"/>
              </a:spcAft>
              <a:defRPr kern="1200">
                <a:solidFill>
                  <a:sysClr val="window" lastClr="FFFFFF"/>
                </a:solidFill>
                <a:latin typeface="Arial"/>
              </a:defRPr>
            </a:lvl4pPr>
            <a:lvl5pPr marL="1828800" algn="l" rtl="0" fontAlgn="base">
              <a:spcBef>
                <a:spcPct val="0"/>
              </a:spcBef>
              <a:spcAft>
                <a:spcPct val="0"/>
              </a:spcAft>
              <a:defRPr kern="1200">
                <a:solidFill>
                  <a:sysClr val="window" lastClr="FFFFFF"/>
                </a:solidFill>
                <a:latin typeface="Arial"/>
              </a:defRPr>
            </a:lvl5pPr>
            <a:lvl6pPr marL="2286000" algn="l" defTabSz="914400" rtl="0" eaLnBrk="1" latinLnBrk="0" hangingPunct="1">
              <a:defRPr kern="1200">
                <a:solidFill>
                  <a:sysClr val="window" lastClr="FFFFFF"/>
                </a:solidFill>
                <a:latin typeface="Arial"/>
              </a:defRPr>
            </a:lvl6pPr>
            <a:lvl7pPr marL="2743200" algn="l" defTabSz="914400" rtl="0" eaLnBrk="1" latinLnBrk="0" hangingPunct="1">
              <a:defRPr kern="1200">
                <a:solidFill>
                  <a:sysClr val="window" lastClr="FFFFFF"/>
                </a:solidFill>
                <a:latin typeface="Arial"/>
              </a:defRPr>
            </a:lvl7pPr>
            <a:lvl8pPr marL="3200400" algn="l" defTabSz="914400" rtl="0" eaLnBrk="1" latinLnBrk="0" hangingPunct="1">
              <a:defRPr kern="1200">
                <a:solidFill>
                  <a:sysClr val="window" lastClr="FFFFFF"/>
                </a:solidFill>
                <a:latin typeface="Arial"/>
              </a:defRPr>
            </a:lvl8pPr>
            <a:lvl9pPr marL="3657600" algn="l" defTabSz="914400" rtl="0" eaLnBrk="1" latinLnBrk="0" hangingPunct="1">
              <a:defRPr kern="1200">
                <a:solidFill>
                  <a:sysClr val="window" lastClr="FFFFFF"/>
                </a:solidFill>
                <a:latin typeface="Arial"/>
              </a:defRPr>
            </a:lvl9pPr>
          </a:lstStyle>
          <a:p xmlns:a="http://schemas.openxmlformats.org/drawingml/2006/main">
            <a:pPr algn="ctr"/>
            <a:endParaRPr lang="en-US"/>
          </a:p>
        </cdr:txBody>
      </cdr:sp>
    </cdr:grpSp>
  </cdr:relSizeAnchor>
  <cdr:relSizeAnchor xmlns:cdr="http://schemas.openxmlformats.org/drawingml/2006/chartDrawing">
    <cdr:from>
      <cdr:x>0.15658</cdr:x>
      <cdr:y>0.26838</cdr:y>
    </cdr:from>
    <cdr:to>
      <cdr:x>0.24024</cdr:x>
      <cdr:y>0.41091</cdr:y>
    </cdr:to>
    <cdr:sp macro="" textlink="">
      <cdr:nvSpPr>
        <cdr:cNvPr id="2" name="Oval 1"/>
        <cdr:cNvSpPr/>
      </cdr:nvSpPr>
      <cdr:spPr>
        <a:xfrm xmlns:a="http://schemas.openxmlformats.org/drawingml/2006/main">
          <a:off x="1231991" y="1099783"/>
          <a:ext cx="658267" cy="584069"/>
        </a:xfrm>
        <a:prstGeom xmlns:a="http://schemas.openxmlformats.org/drawingml/2006/main" prst="ellipse">
          <a:avLst/>
        </a:prstGeom>
        <a:solidFill xmlns:a="http://schemas.openxmlformats.org/drawingml/2006/main">
          <a:schemeClr val="accent3">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0.11125</cdr:x>
      <cdr:y>0.40101</cdr:y>
    </cdr:from>
    <cdr:to>
      <cdr:x>0.19491</cdr:x>
      <cdr:y>0.54355</cdr:y>
    </cdr:to>
    <cdr:sp macro="" textlink="">
      <cdr:nvSpPr>
        <cdr:cNvPr id="9" name="Oval 8"/>
        <cdr:cNvSpPr/>
      </cdr:nvSpPr>
      <cdr:spPr>
        <a:xfrm xmlns:a="http://schemas.openxmlformats.org/drawingml/2006/main">
          <a:off x="875319" y="1643283"/>
          <a:ext cx="658266" cy="584109"/>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0.15555</cdr:x>
      <cdr:y>0.53496</cdr:y>
    </cdr:from>
    <cdr:to>
      <cdr:x>0.23921</cdr:x>
      <cdr:y>0.67749</cdr:y>
    </cdr:to>
    <cdr:sp macro="" textlink="">
      <cdr:nvSpPr>
        <cdr:cNvPr id="7" name="Oval 6"/>
        <cdr:cNvSpPr/>
      </cdr:nvSpPr>
      <cdr:spPr>
        <a:xfrm xmlns:a="http://schemas.openxmlformats.org/drawingml/2006/main">
          <a:off x="1223887" y="2192192"/>
          <a:ext cx="658266" cy="584069"/>
        </a:xfrm>
        <a:prstGeom xmlns:a="http://schemas.openxmlformats.org/drawingml/2006/main" prst="ellipse">
          <a:avLst/>
        </a:prstGeom>
        <a:solidFill xmlns:a="http://schemas.openxmlformats.org/drawingml/2006/main">
          <a:schemeClr val="accent5">
            <a:lumMod val="75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0.24605</cdr:x>
      <cdr:y>0.53591</cdr:y>
    </cdr:from>
    <cdr:to>
      <cdr:x>0.3297</cdr:x>
      <cdr:y>0.67844</cdr:y>
    </cdr:to>
    <cdr:sp macro="" textlink="">
      <cdr:nvSpPr>
        <cdr:cNvPr id="6" name="Oval 5"/>
        <cdr:cNvSpPr/>
      </cdr:nvSpPr>
      <cdr:spPr>
        <a:xfrm xmlns:a="http://schemas.openxmlformats.org/drawingml/2006/main">
          <a:off x="1935973" y="2196085"/>
          <a:ext cx="658188" cy="584068"/>
        </a:xfrm>
        <a:prstGeom xmlns:a="http://schemas.openxmlformats.org/drawingml/2006/main" prst="ellipse">
          <a:avLst/>
        </a:prstGeom>
        <a:solidFill xmlns:a="http://schemas.openxmlformats.org/drawingml/2006/main">
          <a:schemeClr val="accent4">
            <a:lumMod val="75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0.29292</cdr:x>
      <cdr:y>0.40815</cdr:y>
    </cdr:from>
    <cdr:to>
      <cdr:x>0.37658</cdr:x>
      <cdr:y>0.55069</cdr:y>
    </cdr:to>
    <cdr:sp macro="" textlink="">
      <cdr:nvSpPr>
        <cdr:cNvPr id="5" name="Oval 4"/>
        <cdr:cNvSpPr/>
      </cdr:nvSpPr>
      <cdr:spPr>
        <a:xfrm xmlns:a="http://schemas.openxmlformats.org/drawingml/2006/main">
          <a:off x="2304763" y="1672542"/>
          <a:ext cx="658266" cy="584109"/>
        </a:xfrm>
        <a:prstGeom xmlns:a="http://schemas.openxmlformats.org/drawingml/2006/main" prst="ellipse">
          <a:avLst/>
        </a:prstGeom>
        <a:solidFill xmlns:a="http://schemas.openxmlformats.org/drawingml/2006/main">
          <a:schemeClr val="accent2">
            <a:lumMod val="60000"/>
            <a:lumOff val="40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0.25017</cdr:x>
      <cdr:y>0.27325</cdr:y>
    </cdr:from>
    <cdr:to>
      <cdr:x>0.33382</cdr:x>
      <cdr:y>0.41579</cdr:y>
    </cdr:to>
    <cdr:sp macro="" textlink="">
      <cdr:nvSpPr>
        <cdr:cNvPr id="4" name="Oval 3"/>
        <cdr:cNvSpPr/>
      </cdr:nvSpPr>
      <cdr:spPr>
        <a:xfrm xmlns:a="http://schemas.openxmlformats.org/drawingml/2006/main">
          <a:off x="1968391" y="1119740"/>
          <a:ext cx="658188" cy="584109"/>
        </a:xfrm>
        <a:prstGeom xmlns:a="http://schemas.openxmlformats.org/drawingml/2006/main" prst="ellipse">
          <a:avLst/>
        </a:prstGeom>
        <a:solidFill xmlns:a="http://schemas.openxmlformats.org/drawingml/2006/main">
          <a:schemeClr val="accent2">
            <a:lumMod val="75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0.32212</cdr:x>
      <cdr:y>0.45757</cdr:y>
    </cdr:from>
    <cdr:to>
      <cdr:x>0.34529</cdr:x>
      <cdr:y>0.50282</cdr:y>
    </cdr:to>
    <cdr:sp macro="" textlink="">
      <cdr:nvSpPr>
        <cdr:cNvPr id="14" name="Oval 13"/>
        <cdr:cNvSpPr/>
      </cdr:nvSpPr>
      <cdr:spPr>
        <a:xfrm xmlns:a="http://schemas.openxmlformats.org/drawingml/2006/main">
          <a:off x="2534519" y="1875058"/>
          <a:ext cx="182310" cy="185428"/>
        </a:xfrm>
        <a:prstGeom xmlns:a="http://schemas.openxmlformats.org/drawingml/2006/main" prst="ellipse">
          <a:avLst/>
        </a:prstGeom>
        <a:solidFill xmlns:a="http://schemas.openxmlformats.org/drawingml/2006/main">
          <a:schemeClr val="tx1"/>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0.28066</cdr:x>
      <cdr:y>0.32147</cdr:y>
    </cdr:from>
    <cdr:to>
      <cdr:x>0.30382</cdr:x>
      <cdr:y>0.36672</cdr:y>
    </cdr:to>
    <cdr:sp macro="" textlink="">
      <cdr:nvSpPr>
        <cdr:cNvPr id="15" name="Oval 14"/>
        <cdr:cNvSpPr/>
      </cdr:nvSpPr>
      <cdr:spPr>
        <a:xfrm xmlns:a="http://schemas.openxmlformats.org/drawingml/2006/main">
          <a:off x="2208297" y="1317339"/>
          <a:ext cx="182231" cy="185428"/>
        </a:xfrm>
        <a:prstGeom xmlns:a="http://schemas.openxmlformats.org/drawingml/2006/main" prst="ellipse">
          <a:avLst/>
        </a:prstGeom>
        <a:solidFill xmlns:a="http://schemas.openxmlformats.org/drawingml/2006/main">
          <a:schemeClr val="tx1"/>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0.18741</cdr:x>
      <cdr:y>0.31613</cdr:y>
    </cdr:from>
    <cdr:to>
      <cdr:x>0.21057</cdr:x>
      <cdr:y>0.36138</cdr:y>
    </cdr:to>
    <cdr:sp macro="" textlink="">
      <cdr:nvSpPr>
        <cdr:cNvPr id="16" name="Oval 15"/>
        <cdr:cNvSpPr/>
      </cdr:nvSpPr>
      <cdr:spPr>
        <a:xfrm xmlns:a="http://schemas.openxmlformats.org/drawingml/2006/main">
          <a:off x="1474573" y="1295456"/>
          <a:ext cx="182231" cy="185428"/>
        </a:xfrm>
        <a:prstGeom xmlns:a="http://schemas.openxmlformats.org/drawingml/2006/main" prst="ellipse">
          <a:avLst/>
        </a:prstGeom>
        <a:solidFill xmlns:a="http://schemas.openxmlformats.org/drawingml/2006/main">
          <a:sysClr val="windowText" lastClr="00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0.14154</cdr:x>
      <cdr:y>0.45199</cdr:y>
    </cdr:from>
    <cdr:to>
      <cdr:x>0.1647</cdr:x>
      <cdr:y>0.49724</cdr:y>
    </cdr:to>
    <cdr:sp macro="" textlink="">
      <cdr:nvSpPr>
        <cdr:cNvPr id="17" name="Oval 16"/>
        <cdr:cNvSpPr/>
      </cdr:nvSpPr>
      <cdr:spPr>
        <a:xfrm xmlns:a="http://schemas.openxmlformats.org/drawingml/2006/main">
          <a:off x="1113651" y="1852192"/>
          <a:ext cx="182231" cy="185428"/>
        </a:xfrm>
        <a:prstGeom xmlns:a="http://schemas.openxmlformats.org/drawingml/2006/main" prst="ellipse">
          <a:avLst/>
        </a:prstGeom>
        <a:solidFill xmlns:a="http://schemas.openxmlformats.org/drawingml/2006/main">
          <a:sysClr val="windowText" lastClr="00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0.18604</cdr:x>
      <cdr:y>0.58522</cdr:y>
    </cdr:from>
    <cdr:to>
      <cdr:x>0.20921</cdr:x>
      <cdr:y>0.63047</cdr:y>
    </cdr:to>
    <cdr:sp macro="" textlink="">
      <cdr:nvSpPr>
        <cdr:cNvPr id="18" name="Oval 17"/>
        <cdr:cNvSpPr/>
      </cdr:nvSpPr>
      <cdr:spPr>
        <a:xfrm xmlns:a="http://schemas.openxmlformats.org/drawingml/2006/main">
          <a:off x="1463793" y="2398151"/>
          <a:ext cx="182310" cy="185428"/>
        </a:xfrm>
        <a:prstGeom xmlns:a="http://schemas.openxmlformats.org/drawingml/2006/main" prst="ellipse">
          <a:avLst/>
        </a:prstGeom>
        <a:solidFill xmlns:a="http://schemas.openxmlformats.org/drawingml/2006/main">
          <a:sysClr val="windowText" lastClr="00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0.27742</cdr:x>
      <cdr:y>0.58367</cdr:y>
    </cdr:from>
    <cdr:to>
      <cdr:x>0.30058</cdr:x>
      <cdr:y>0.62892</cdr:y>
    </cdr:to>
    <cdr:sp macro="" textlink="">
      <cdr:nvSpPr>
        <cdr:cNvPr id="19" name="Oval 18"/>
        <cdr:cNvSpPr/>
      </cdr:nvSpPr>
      <cdr:spPr>
        <a:xfrm xmlns:a="http://schemas.openxmlformats.org/drawingml/2006/main">
          <a:off x="2182803" y="2391799"/>
          <a:ext cx="182231" cy="185428"/>
        </a:xfrm>
        <a:prstGeom xmlns:a="http://schemas.openxmlformats.org/drawingml/2006/main" prst="ellipse">
          <a:avLst/>
        </a:prstGeom>
        <a:solidFill xmlns:a="http://schemas.openxmlformats.org/drawingml/2006/main">
          <a:sysClr val="windowText" lastClr="00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0.33574</cdr:x>
      <cdr:y>0.43063</cdr:y>
    </cdr:from>
    <cdr:to>
      <cdr:x>0.56958</cdr:x>
      <cdr:y>0.52792</cdr:y>
    </cdr:to>
    <cdr:sp macro="" textlink="">
      <cdr:nvSpPr>
        <cdr:cNvPr id="20" name="Down Arrow 19"/>
        <cdr:cNvSpPr/>
      </cdr:nvSpPr>
      <cdr:spPr>
        <a:xfrm xmlns:a="http://schemas.openxmlformats.org/drawingml/2006/main" rot="16200000">
          <a:off x="3362366" y="1044039"/>
          <a:ext cx="398681" cy="1839968"/>
        </a:xfrm>
        <a:prstGeom xmlns:a="http://schemas.openxmlformats.org/drawingml/2006/main" prst="downArrow">
          <a:avLst/>
        </a:prstGeom>
        <a:solidFill xmlns:a="http://schemas.openxmlformats.org/drawingml/2006/main">
          <a:schemeClr val="accent2">
            <a:lumMod val="60000"/>
            <a:lumOff val="40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Arial"/>
            </a:defRPr>
          </a:lvl1pPr>
          <a:lvl2pPr marL="457200" algn="l" rtl="0" fontAlgn="base">
            <a:spcBef>
              <a:spcPct val="0"/>
            </a:spcBef>
            <a:spcAft>
              <a:spcPct val="0"/>
            </a:spcAft>
            <a:defRPr kern="1200">
              <a:solidFill>
                <a:sysClr val="window" lastClr="FFFFFF"/>
              </a:solidFill>
              <a:latin typeface="Arial"/>
            </a:defRPr>
          </a:lvl2pPr>
          <a:lvl3pPr marL="914400" algn="l" rtl="0" fontAlgn="base">
            <a:spcBef>
              <a:spcPct val="0"/>
            </a:spcBef>
            <a:spcAft>
              <a:spcPct val="0"/>
            </a:spcAft>
            <a:defRPr kern="1200">
              <a:solidFill>
                <a:sysClr val="window" lastClr="FFFFFF"/>
              </a:solidFill>
              <a:latin typeface="Arial"/>
            </a:defRPr>
          </a:lvl3pPr>
          <a:lvl4pPr marL="1371600" algn="l" rtl="0" fontAlgn="base">
            <a:spcBef>
              <a:spcPct val="0"/>
            </a:spcBef>
            <a:spcAft>
              <a:spcPct val="0"/>
            </a:spcAft>
            <a:defRPr kern="1200">
              <a:solidFill>
                <a:sysClr val="window" lastClr="FFFFFF"/>
              </a:solidFill>
              <a:latin typeface="Arial"/>
            </a:defRPr>
          </a:lvl4pPr>
          <a:lvl5pPr marL="1828800" algn="l" rtl="0" fontAlgn="base">
            <a:spcBef>
              <a:spcPct val="0"/>
            </a:spcBef>
            <a:spcAft>
              <a:spcPct val="0"/>
            </a:spcAft>
            <a:defRPr kern="1200">
              <a:solidFill>
                <a:sysClr val="window" lastClr="FFFFFF"/>
              </a:solidFill>
              <a:latin typeface="Arial"/>
            </a:defRPr>
          </a:lvl5pPr>
          <a:lvl6pPr marL="2286000" algn="l" defTabSz="914400" rtl="0" eaLnBrk="1" latinLnBrk="0" hangingPunct="1">
            <a:defRPr kern="1200">
              <a:solidFill>
                <a:sysClr val="window" lastClr="FFFFFF"/>
              </a:solidFill>
              <a:latin typeface="Arial"/>
            </a:defRPr>
          </a:lvl6pPr>
          <a:lvl7pPr marL="2743200" algn="l" defTabSz="914400" rtl="0" eaLnBrk="1" latinLnBrk="0" hangingPunct="1">
            <a:defRPr kern="1200">
              <a:solidFill>
                <a:sysClr val="window" lastClr="FFFFFF"/>
              </a:solidFill>
              <a:latin typeface="Arial"/>
            </a:defRPr>
          </a:lvl7pPr>
          <a:lvl8pPr marL="3200400" algn="l" defTabSz="914400" rtl="0" eaLnBrk="1" latinLnBrk="0" hangingPunct="1">
            <a:defRPr kern="1200">
              <a:solidFill>
                <a:sysClr val="window" lastClr="FFFFFF"/>
              </a:solidFill>
              <a:latin typeface="Arial"/>
            </a:defRPr>
          </a:lvl8pPr>
          <a:lvl9pPr marL="3657600" algn="l" defTabSz="914400" rtl="0" eaLnBrk="1" latinLnBrk="0" hangingPunct="1">
            <a:defRPr kern="1200">
              <a:solidFill>
                <a:sysClr val="window" lastClr="FFFFFF"/>
              </a:solidFill>
              <a:latin typeface="Arial"/>
            </a:defRPr>
          </a:lvl9pPr>
        </a:lstStyle>
        <a:p xmlns:a="http://schemas.openxmlformats.org/drawingml/2006/main">
          <a:pPr algn="ctr"/>
          <a:endParaRPr lang="en-US"/>
        </a:p>
      </cdr:txBody>
    </cdr:sp>
  </cdr:relSizeAnchor>
  <cdr:relSizeAnchor xmlns:cdr="http://schemas.openxmlformats.org/drawingml/2006/chartDrawing">
    <cdr:from>
      <cdr:x>0.50381</cdr:x>
      <cdr:y>0.32352</cdr:y>
    </cdr:from>
    <cdr:to>
      <cdr:x>0.61063</cdr:x>
      <cdr:y>0.4512</cdr:y>
    </cdr:to>
    <cdr:sp macro="" textlink="">
      <cdr:nvSpPr>
        <cdr:cNvPr id="21" name="TextBox 10"/>
        <cdr:cNvSpPr txBox="1"/>
      </cdr:nvSpPr>
      <cdr:spPr>
        <a:xfrm xmlns:a="http://schemas.openxmlformats.org/drawingml/2006/main">
          <a:off x="3964163" y="1325737"/>
          <a:ext cx="840498"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1400" dirty="0" smtClean="0"/>
            <a:t>Neutron beams</a:t>
          </a:r>
          <a:endParaRPr lang="en-US" sz="1400" dirty="0"/>
        </a:p>
      </cdr:txBody>
    </cdr:sp>
  </cdr:relSizeAnchor>
  <cdr:relSizeAnchor xmlns:cdr="http://schemas.openxmlformats.org/drawingml/2006/chartDrawing">
    <cdr:from>
      <cdr:x>0.69047</cdr:x>
      <cdr:y>0.02755</cdr:y>
    </cdr:from>
    <cdr:to>
      <cdr:x>1</cdr:x>
      <cdr:y>0.92011</cdr:y>
    </cdr:to>
    <cdr:sp macro="" textlink="">
      <cdr:nvSpPr>
        <cdr:cNvPr id="22" name="Rectangle 21"/>
        <cdr:cNvSpPr/>
      </cdr:nvSpPr>
      <cdr:spPr>
        <a:xfrm xmlns:a="http://schemas.openxmlformats.org/drawingml/2006/main">
          <a:off x="5298006" y="112896"/>
          <a:ext cx="2375066" cy="3657591"/>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0.8351</cdr:x>
      <cdr:y>0.02402</cdr:y>
    </cdr:from>
    <cdr:to>
      <cdr:x>0.86523</cdr:x>
      <cdr:y>0.91659</cdr:y>
    </cdr:to>
    <cdr:sp macro="" textlink="">
      <cdr:nvSpPr>
        <cdr:cNvPr id="23" name="Rectangle 22"/>
        <cdr:cNvSpPr/>
      </cdr:nvSpPr>
      <cdr:spPr>
        <a:xfrm xmlns:a="http://schemas.openxmlformats.org/drawingml/2006/main">
          <a:off x="6407761" y="98432"/>
          <a:ext cx="231189" cy="3657631"/>
        </a:xfrm>
        <a:prstGeom xmlns:a="http://schemas.openxmlformats.org/drawingml/2006/main" prst="rect">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0.89253</cdr:x>
      <cdr:y>0.02402</cdr:y>
    </cdr:from>
    <cdr:to>
      <cdr:x>0.94131</cdr:x>
      <cdr:y>0.91659</cdr:y>
    </cdr:to>
    <cdr:sp macro="" textlink="">
      <cdr:nvSpPr>
        <cdr:cNvPr id="24" name="Rectangle 23"/>
        <cdr:cNvSpPr/>
      </cdr:nvSpPr>
      <cdr:spPr>
        <a:xfrm xmlns:a="http://schemas.openxmlformats.org/drawingml/2006/main">
          <a:off x="6848461" y="98432"/>
          <a:ext cx="374292" cy="3657632"/>
        </a:xfrm>
        <a:prstGeom xmlns:a="http://schemas.openxmlformats.org/drawingml/2006/main" prst="rect">
          <a:avLst/>
        </a:prstGeom>
        <a:solidFill xmlns:a="http://schemas.openxmlformats.org/drawingml/2006/main">
          <a:schemeClr val="accent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0.90767</cdr:x>
      <cdr:y>0.17045</cdr:y>
    </cdr:from>
    <cdr:to>
      <cdr:x>0.91771</cdr:x>
      <cdr:y>0.45971</cdr:y>
    </cdr:to>
    <cdr:sp macro="" textlink="">
      <cdr:nvSpPr>
        <cdr:cNvPr id="25" name="Rectangle 24"/>
        <cdr:cNvSpPr/>
      </cdr:nvSpPr>
      <cdr:spPr>
        <a:xfrm xmlns:a="http://schemas.openxmlformats.org/drawingml/2006/main">
          <a:off x="6964603" y="698485"/>
          <a:ext cx="77037" cy="1185349"/>
        </a:xfrm>
        <a:prstGeom xmlns:a="http://schemas.openxmlformats.org/drawingml/2006/main" prst="rect">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0.75454</cdr:x>
      <cdr:y>0.02755</cdr:y>
    </cdr:from>
    <cdr:to>
      <cdr:x>0.80332</cdr:x>
      <cdr:y>0.92011</cdr:y>
    </cdr:to>
    <cdr:sp macro="" textlink="">
      <cdr:nvSpPr>
        <cdr:cNvPr id="26" name="Rectangle 25"/>
        <cdr:cNvSpPr/>
      </cdr:nvSpPr>
      <cdr:spPr>
        <a:xfrm xmlns:a="http://schemas.openxmlformats.org/drawingml/2006/main">
          <a:off x="5789661" y="112898"/>
          <a:ext cx="374292" cy="3657591"/>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0.77632</cdr:x>
      <cdr:y>0.16522</cdr:y>
    </cdr:from>
    <cdr:to>
      <cdr:x>0.78493</cdr:x>
      <cdr:y>0.82913</cdr:y>
    </cdr:to>
    <cdr:sp macro="" textlink="">
      <cdr:nvSpPr>
        <cdr:cNvPr id="27" name="Rectangle 26"/>
        <cdr:cNvSpPr/>
      </cdr:nvSpPr>
      <cdr:spPr>
        <a:xfrm xmlns:a="http://schemas.openxmlformats.org/drawingml/2006/main">
          <a:off x="5956732" y="677063"/>
          <a:ext cx="66065" cy="2720614"/>
        </a:xfrm>
        <a:prstGeom xmlns:a="http://schemas.openxmlformats.org/drawingml/2006/main" prst="rect">
          <a:avLst/>
        </a:prstGeom>
        <a:solidFill xmlns:a="http://schemas.openxmlformats.org/drawingml/2006/main">
          <a:sysClr val="windowText" lastClr="000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0.67922</cdr:x>
      <cdr:y>0.76208</cdr:y>
    </cdr:from>
    <cdr:to>
      <cdr:x>0.76244</cdr:x>
      <cdr:y>0.83719</cdr:y>
    </cdr:to>
    <cdr:sp macro="" textlink="">
      <cdr:nvSpPr>
        <cdr:cNvPr id="28" name="TextBox 10"/>
        <cdr:cNvSpPr txBox="1"/>
      </cdr:nvSpPr>
      <cdr:spPr>
        <a:xfrm xmlns:a="http://schemas.openxmlformats.org/drawingml/2006/main">
          <a:off x="5211688" y="3122919"/>
          <a:ext cx="638553" cy="3077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dirty="0" smtClean="0"/>
            <a:t>lead</a:t>
          </a:r>
          <a:endParaRPr lang="en-US" sz="1400" dirty="0"/>
        </a:p>
      </cdr:txBody>
    </cdr:sp>
  </cdr:relSizeAnchor>
  <cdr:relSizeAnchor xmlns:cdr="http://schemas.openxmlformats.org/drawingml/2006/chartDrawing">
    <cdr:from>
      <cdr:x>0.44845</cdr:x>
      <cdr:y>0</cdr:y>
    </cdr:from>
    <cdr:to>
      <cdr:x>0.50041</cdr:x>
      <cdr:y>0.43786</cdr:y>
    </cdr:to>
    <cdr:sp macro="" textlink="">
      <cdr:nvSpPr>
        <cdr:cNvPr id="29" name="Down Arrow 28"/>
        <cdr:cNvSpPr/>
      </cdr:nvSpPr>
      <cdr:spPr>
        <a:xfrm xmlns:a="http://schemas.openxmlformats.org/drawingml/2006/main" rot="10800000">
          <a:off x="3440996" y="-237506"/>
          <a:ext cx="398681" cy="1794271"/>
        </a:xfrm>
        <a:prstGeom xmlns:a="http://schemas.openxmlformats.org/drawingml/2006/main" prst="downArrow">
          <a:avLst/>
        </a:prstGeom>
        <a:solidFill xmlns:a="http://schemas.openxmlformats.org/drawingml/2006/main">
          <a:srgbClr val="99FF66"/>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pPr algn="ctr"/>
          <a:endParaRPr lang="en-US"/>
        </a:p>
      </cdr:txBody>
    </cdr:sp>
  </cdr:relSizeAnchor>
  <cdr:relSizeAnchor xmlns:cdr="http://schemas.openxmlformats.org/drawingml/2006/chartDrawing">
    <cdr:from>
      <cdr:x>0.17355</cdr:x>
      <cdr:y>0.87124</cdr:y>
    </cdr:from>
    <cdr:to>
      <cdr:x>0.34091</cdr:x>
      <cdr:y>0.94635</cdr:y>
    </cdr:to>
    <cdr:sp macro="" textlink="">
      <cdr:nvSpPr>
        <cdr:cNvPr id="30" name="TextBox 10"/>
        <cdr:cNvSpPr txBox="1"/>
      </cdr:nvSpPr>
      <cdr:spPr>
        <a:xfrm xmlns:a="http://schemas.openxmlformats.org/drawingml/2006/main">
          <a:off x="1331648" y="3570229"/>
          <a:ext cx="128414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dirty="0" smtClean="0"/>
            <a:t>D</a:t>
          </a:r>
          <a:r>
            <a:rPr lang="en-US" sz="1400" baseline="-25000" dirty="0" smtClean="0"/>
            <a:t>2</a:t>
          </a:r>
          <a:r>
            <a:rPr lang="en-US" sz="1400" dirty="0" smtClean="0"/>
            <a:t>O or </a:t>
          </a:r>
          <a:r>
            <a:rPr lang="en-US" sz="1400" dirty="0" err="1" smtClean="0"/>
            <a:t>ZrH</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80" charset="0"/>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80" charset="0"/>
              </a:defRPr>
            </a:lvl1pPr>
          </a:lstStyle>
          <a:p>
            <a:pPr>
              <a:defRPr/>
            </a:pPr>
            <a:fld id="{3732CFF5-CA03-4074-ABA0-4D9AE3479379}" type="datetime1">
              <a:rPr lang="en-US"/>
              <a:pPr>
                <a:defRPr/>
              </a:pPr>
              <a:t>3/19/2012</a:t>
            </a:fld>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80" charset="0"/>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80" charset="0"/>
              </a:defRPr>
            </a:lvl1pPr>
          </a:lstStyle>
          <a:p>
            <a:pPr>
              <a:defRPr/>
            </a:pPr>
            <a:fld id="{8D8889BE-69FA-4E48-B9EC-0BDFD9C10476}" type="slidenum">
              <a:rPr lang="en-US"/>
              <a:pPr>
                <a:defRPr/>
              </a:pPr>
              <a:t>‹#›</a:t>
            </a:fld>
            <a:endParaRPr lang="en-US"/>
          </a:p>
        </p:txBody>
      </p:sp>
    </p:spTree>
    <p:extLst>
      <p:ext uri="{BB962C8B-B14F-4D97-AF65-F5344CB8AC3E}">
        <p14:creationId xmlns:p14="http://schemas.microsoft.com/office/powerpoint/2010/main" val="1715641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B254805-7408-497B-B841-ADE58BCA9BF2}" type="datetime1">
              <a:rPr lang="en-US"/>
              <a:pPr>
                <a:defRPr/>
              </a:pPr>
              <a:t>3/19/2012</a:t>
            </a:fld>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124E98-D655-4142-878A-D1B91F529521}" type="slidenum">
              <a:rPr lang="en-US"/>
              <a:pPr>
                <a:defRPr/>
              </a:pPr>
              <a:t>‹#›</a:t>
            </a:fld>
            <a:endParaRPr lang="en-US"/>
          </a:p>
        </p:txBody>
      </p:sp>
    </p:spTree>
    <p:extLst>
      <p:ext uri="{BB962C8B-B14F-4D97-AF65-F5344CB8AC3E}">
        <p14:creationId xmlns:p14="http://schemas.microsoft.com/office/powerpoint/2010/main" val="359624466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17600" y="674688"/>
            <a:ext cx="4597400" cy="3448050"/>
          </a:xfrm>
          <a:ln/>
        </p:spPr>
      </p:sp>
      <p:sp>
        <p:nvSpPr>
          <p:cNvPr id="15362" name="Rectangle 3"/>
          <p:cNvSpPr>
            <a:spLocks noGrp="1" noChangeArrowheads="1"/>
          </p:cNvSpPr>
          <p:nvPr>
            <p:ph type="body" idx="1"/>
          </p:nvPr>
        </p:nvSpPr>
        <p:spPr>
          <a:xfrm>
            <a:off x="911225" y="4346575"/>
            <a:ext cx="5011738" cy="4122738"/>
          </a:xfrm>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smtClean="0"/>
              <a:t>Click to edit Master subtitle style</a:t>
            </a:r>
            <a:endParaRPr lang="en-US"/>
          </a:p>
        </p:txBody>
      </p:sp>
      <p:sp>
        <p:nvSpPr>
          <p:cNvPr id="4" name="Slide Number Placeholder 6"/>
          <p:cNvSpPr>
            <a:spLocks noGrp="1"/>
          </p:cNvSpPr>
          <p:nvPr>
            <p:ph type="sldNum" sz="quarter" idx="10"/>
          </p:nvPr>
        </p:nvSpPr>
        <p:spPr>
          <a:xfrm>
            <a:off x="112713" y="6483350"/>
            <a:ext cx="509587" cy="365125"/>
          </a:xfrm>
        </p:spPr>
        <p:txBody>
          <a:bodyPr/>
          <a:lstStyle>
            <a:lvl1pPr>
              <a:defRPr/>
            </a:lvl1pPr>
          </a:lstStyle>
          <a:p>
            <a:pPr>
              <a:defRPr/>
            </a:pPr>
            <a:fld id="{1E679C21-5C35-4A68-8997-952A7F89D78B}" type="slidenum">
              <a:rPr lang="en-US"/>
              <a:pPr>
                <a:defRPr/>
              </a:pPr>
              <a:t>‹#›</a:t>
            </a:fld>
            <a:endParaRPr lang="en-US" dirty="0"/>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PowerPoint_Path_Footer"/>
          <p:cNvPicPr>
            <a:picLocks noChangeAspect="1" noChangeArrowheads="1"/>
          </p:cNvPicPr>
          <p:nvPr/>
        </p:nvPicPr>
        <p:blipFill>
          <a:blip r:embed="rId2" cstate="print"/>
          <a:srcRect/>
          <a:stretch>
            <a:fillRect/>
          </a:stretch>
        </p:blipFill>
        <p:spPr bwMode="auto">
          <a:xfrm>
            <a:off x="3175" y="5487988"/>
            <a:ext cx="9140825" cy="1370012"/>
          </a:xfrm>
          <a:prstGeom prst="rect">
            <a:avLst/>
          </a:prstGeom>
          <a:noFill/>
          <a:ln w="9525">
            <a:noFill/>
            <a:miter lim="800000"/>
            <a:headEnd/>
            <a:tailEnd/>
          </a:ln>
        </p:spPr>
      </p:pic>
      <p:pic>
        <p:nvPicPr>
          <p:cNvPr id="5" name="Picture 7" descr="PNNL_Logo_2-Color_v2"/>
          <p:cNvPicPr>
            <a:picLocks noChangeAspect="1" noChangeArrowheads="1"/>
          </p:cNvPicPr>
          <p:nvPr/>
        </p:nvPicPr>
        <p:blipFill>
          <a:blip r:embed="rId3"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842149AA-DBCF-4616-8DD0-401D37F5765C}" type="slidenum">
              <a:rPr lang="en-US"/>
              <a:pPr>
                <a:defRPr/>
              </a:pPr>
              <a:t>‹#›</a:t>
            </a:fld>
            <a:endParaRPr lang="en-US" dirty="0"/>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cstate="print"/>
          <a:srcRect/>
          <a:stretch>
            <a:fillRect/>
          </a:stretch>
        </p:blipFill>
        <p:spPr bwMode="auto">
          <a:xfrm>
            <a:off x="0" y="5487988"/>
            <a:ext cx="9140825" cy="1370012"/>
          </a:xfrm>
          <a:prstGeom prst="rect">
            <a:avLst/>
          </a:prstGeom>
          <a:noFill/>
          <a:ln w="9525">
            <a:noFill/>
            <a:miter lim="800000"/>
            <a:headEnd/>
            <a:tailEnd/>
          </a:ln>
        </p:spPr>
      </p:pic>
      <p:pic>
        <p:nvPicPr>
          <p:cNvPr id="5" name="Picture 7" descr="PNNL_Logo_2-Color_v2"/>
          <p:cNvPicPr>
            <a:picLocks noChangeAspect="1" noChangeArrowheads="1"/>
          </p:cNvPicPr>
          <p:nvPr/>
        </p:nvPicPr>
        <p:blipFill>
          <a:blip r:embed="rId3" cstate="print"/>
          <a:srcRect/>
          <a:stretch>
            <a:fillRect/>
          </a:stretch>
        </p:blipFill>
        <p:spPr bwMode="auto">
          <a:xfrm>
            <a:off x="7129463" y="5849938"/>
            <a:ext cx="1828800" cy="798512"/>
          </a:xfrm>
          <a:prstGeom prst="rect">
            <a:avLst/>
          </a:prstGeom>
          <a:noFill/>
          <a:ln w="9525">
            <a:noFill/>
            <a:miter lim="800000"/>
            <a:headEnd/>
            <a:tailEnd/>
          </a:ln>
        </p:spPr>
      </p:pic>
      <p:sp>
        <p:nvSpPr>
          <p:cNvPr id="6" name="Rectangle 5"/>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6D0B00A6-8290-40EA-A87D-F93C48030B80}" type="slidenum">
              <a:rPr lang="en-US"/>
              <a:pPr>
                <a:defRPr/>
              </a:pPr>
              <a:t>‹#›</a:t>
            </a:fld>
            <a:endParaRPr lang="en-US" dirty="0"/>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a:p>
        </p:txBody>
      </p:sp>
      <p:pic>
        <p:nvPicPr>
          <p:cNvPr id="5" name="Picture 6" descr="PNNL_Logo_2-Color_v2"/>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55373CB2-516A-46BB-9953-4E3DEDC22E76}" type="slidenum">
              <a:rPr lang="en-US"/>
              <a:pPr>
                <a:defRPr/>
              </a:pPr>
              <a:t>‹#›</a:t>
            </a:fld>
            <a:endParaRPr lang="en-US" dirty="0"/>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a:p>
        </p:txBody>
      </p:sp>
      <p:pic>
        <p:nvPicPr>
          <p:cNvPr id="5" name="Picture 6" descr="PNNL_Logo_2-Color_v2"/>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632695F9-9DD2-4057-8A1C-0381EBFA720B}" type="slidenum">
              <a:rPr lang="en-US"/>
              <a:pPr>
                <a:defRPr/>
              </a:pPr>
              <a:t>‹#›</a:t>
            </a:fld>
            <a:endParaRPr lang="en-US" dirty="0"/>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5" descr="PNNL_Logo_2-Color_v2"/>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112713" y="6483350"/>
            <a:ext cx="509587" cy="365125"/>
          </a:xfrm>
        </p:spPr>
        <p:txBody>
          <a:bodyPr/>
          <a:lstStyle>
            <a:lvl1pPr>
              <a:defRPr/>
            </a:lvl1pPr>
          </a:lstStyle>
          <a:p>
            <a:pPr>
              <a:defRPr/>
            </a:pPr>
            <a:fld id="{3FA44C58-EED8-425C-9BA2-CD352156B5E7}" type="slidenum">
              <a:rPr lang="en-US"/>
              <a:pPr>
                <a:defRPr/>
              </a:pPr>
              <a:t>‹#›</a:t>
            </a:fld>
            <a:endParaRPr lang="en-US" dirty="0"/>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a:defRPr/>
            </a:pPr>
            <a:endParaRPr lang="en-US"/>
          </a:p>
        </p:txBody>
      </p:sp>
      <p:pic>
        <p:nvPicPr>
          <p:cNvPr id="5" name="Picture 5" descr="PNNL_Logo_White"/>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buFontTx/>
              <a:buBlip>
                <a:blip r:embed="rId3"/>
              </a:buBlip>
              <a:defRPr>
                <a:solidFill>
                  <a:schemeClr val="bg1"/>
                </a:solidFill>
              </a:defRPr>
            </a:lvl2pPr>
            <a:lvl3pPr>
              <a:defRPr>
                <a:solidFill>
                  <a:schemeClr val="bg1"/>
                </a:solidFill>
              </a:defRPr>
            </a:lvl3pPr>
            <a:lvl4pPr>
              <a:buFontTx/>
              <a:buBlip>
                <a:blip r:embed="rId4"/>
              </a:buBlip>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112713" y="6483350"/>
            <a:ext cx="509587" cy="365125"/>
          </a:xfrm>
        </p:spPr>
        <p:txBody>
          <a:bodyPr/>
          <a:lstStyle>
            <a:lvl1pPr>
              <a:defRPr>
                <a:solidFill>
                  <a:schemeClr val="bg1"/>
                </a:solidFill>
              </a:defRPr>
            </a:lvl1pPr>
          </a:lstStyle>
          <a:p>
            <a:pPr>
              <a:defRPr/>
            </a:pPr>
            <a:fld id="{E3907877-C2AA-464A-950C-D8CDF4F423A7}" type="slidenum">
              <a:rPr lang="en-US"/>
              <a:pPr>
                <a:defRPr/>
              </a:pPr>
              <a:t>‹#›</a:t>
            </a:fld>
            <a:endParaRPr lang="en-US" dirty="0"/>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a:defRPr/>
            </a:pPr>
            <a:endParaRPr lang="en-US"/>
          </a:p>
        </p:txBody>
      </p:sp>
      <p:pic>
        <p:nvPicPr>
          <p:cNvPr id="5" name="Picture 3" descr="PNNL_Logo_White"/>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3"/>
              </a:buBlip>
              <a:defRPr>
                <a:solidFill>
                  <a:schemeClr val="bg1"/>
                </a:solidFill>
              </a:defRPr>
            </a:lvl1pPr>
            <a:lvl2pPr>
              <a:defRPr>
                <a:solidFill>
                  <a:schemeClr val="bg1"/>
                </a:solidFill>
              </a:defRPr>
            </a:lvl2pPr>
            <a:lvl3pPr>
              <a:buFontTx/>
              <a:buBlip>
                <a:blip r:embed="rId4"/>
              </a:buBlip>
              <a:defRPr>
                <a:solidFill>
                  <a:schemeClr val="bg1"/>
                </a:solidFill>
              </a:defRPr>
            </a:lvl3pPr>
            <a:lvl4pPr>
              <a:defRPr>
                <a:solidFill>
                  <a:schemeClr val="bg1"/>
                </a:solidFill>
              </a:defRPr>
            </a:lvl4pPr>
            <a:lvl5pPr>
              <a:buFontTx/>
              <a:buBlip>
                <a:blip r:embed="rId3"/>
              </a:buBlip>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3AF7D6D6-277D-4A87-98F6-554C4EB4924F}" type="slidenum">
              <a:rPr lang="en-US"/>
              <a:pPr>
                <a:defRPr/>
              </a:pPr>
              <a:t>‹#›</a:t>
            </a:fld>
            <a:endParaRPr lang="en-US" dirty="0"/>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6"/>
          <p:cNvSpPr>
            <a:spLocks noGrp="1"/>
          </p:cNvSpPr>
          <p:nvPr>
            <p:ph type="sldNum" sz="quarter" idx="10"/>
          </p:nvPr>
        </p:nvSpPr>
        <p:spPr>
          <a:xfrm>
            <a:off x="112713" y="6483350"/>
            <a:ext cx="509587" cy="365125"/>
          </a:xfrm>
        </p:spPr>
        <p:txBody>
          <a:bodyPr/>
          <a:lstStyle>
            <a:lvl1pPr>
              <a:defRPr/>
            </a:lvl1pPr>
          </a:lstStyle>
          <a:p>
            <a:pPr>
              <a:defRPr/>
            </a:pPr>
            <a:fld id="{8A22932A-5F28-4486-A545-B599C6F4C764}" type="slidenum">
              <a:rPr lang="en-US"/>
              <a:pPr>
                <a:defRPr/>
              </a:pPr>
              <a:t>‹#›</a:t>
            </a:fld>
            <a:endParaRPr lang="en-US" dirty="0"/>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6"/>
          <p:cNvSpPr>
            <a:spLocks noGrp="1"/>
          </p:cNvSpPr>
          <p:nvPr>
            <p:ph type="sldNum" sz="quarter" idx="4"/>
          </p:nvPr>
        </p:nvSpPr>
        <p:spPr>
          <a:xfrm>
            <a:off x="173038" y="6453188"/>
            <a:ext cx="509587" cy="268287"/>
          </a:xfrm>
          <a:prstGeom prst="rect">
            <a:avLst/>
          </a:prstGeom>
        </p:spPr>
        <p:txBody>
          <a:bodyPr/>
          <a:lstStyle>
            <a:lvl1pPr>
              <a:defRPr sz="900"/>
            </a:lvl1pPr>
          </a:lstStyle>
          <a:p>
            <a:pPr>
              <a:defRPr/>
            </a:pPr>
            <a:fld id="{3065DACB-C8E4-4F7E-9957-DC44CE9930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ransition>
    <p:cut thruBlk="1"/>
  </p:transition>
  <p:hf hdr="0" ft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1"/>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2"/>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3"/>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4"/>
        </a:buBlip>
        <a:defRPr sz="1600">
          <a:solidFill>
            <a:schemeClr val="tx1"/>
          </a:solidFill>
          <a:latin typeface="+mn-lt"/>
        </a:defRPr>
      </a:lvl4pPr>
      <a:lvl5pPr marL="2057400" indent="-228600" algn="l" rtl="0" eaLnBrk="0" fontAlgn="base" hangingPunct="0">
        <a:spcBef>
          <a:spcPct val="20000"/>
        </a:spcBef>
        <a:spcAft>
          <a:spcPct val="0"/>
        </a:spcAft>
        <a:buBlip>
          <a:blip r:embed="rId11"/>
        </a:buBlip>
        <a:defRPr sz="1400">
          <a:solidFill>
            <a:schemeClr val="tx1"/>
          </a:solidFill>
          <a:latin typeface="+mn-lt"/>
        </a:defRPr>
      </a:lvl5pPr>
      <a:lvl6pPr marL="2514600" indent="-228600" algn="l" rtl="0" eaLnBrk="1" fontAlgn="base" hangingPunct="1">
        <a:spcBef>
          <a:spcPct val="20000"/>
        </a:spcBef>
        <a:spcAft>
          <a:spcPct val="0"/>
        </a:spcAft>
        <a:buBlip>
          <a:blip r:embed="rId14"/>
        </a:buBlip>
        <a:defRPr sz="1400">
          <a:solidFill>
            <a:schemeClr val="tx1"/>
          </a:solidFill>
          <a:latin typeface="+mn-lt"/>
        </a:defRPr>
      </a:lvl6pPr>
      <a:lvl7pPr marL="2971800" indent="-228600" algn="l" rtl="0" eaLnBrk="1" fontAlgn="base" hangingPunct="1">
        <a:spcBef>
          <a:spcPct val="20000"/>
        </a:spcBef>
        <a:spcAft>
          <a:spcPct val="0"/>
        </a:spcAft>
        <a:buBlip>
          <a:blip r:embed="rId14"/>
        </a:buBlip>
        <a:defRPr sz="1400">
          <a:solidFill>
            <a:schemeClr val="tx1"/>
          </a:solidFill>
          <a:latin typeface="+mn-lt"/>
        </a:defRPr>
      </a:lvl7pPr>
      <a:lvl8pPr marL="3429000" indent="-228600" algn="l" rtl="0" eaLnBrk="1" fontAlgn="base" hangingPunct="1">
        <a:spcBef>
          <a:spcPct val="20000"/>
        </a:spcBef>
        <a:spcAft>
          <a:spcPct val="0"/>
        </a:spcAft>
        <a:buBlip>
          <a:blip r:embed="rId14"/>
        </a:buBlip>
        <a:defRPr sz="1400">
          <a:solidFill>
            <a:schemeClr val="tx1"/>
          </a:solidFill>
          <a:latin typeface="+mn-lt"/>
        </a:defRPr>
      </a:lvl8pPr>
      <a:lvl9pPr marL="3886200" indent="-228600" algn="l" rtl="0" eaLnBrk="1" fontAlgn="base" hangingPunct="1">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image" Target="../media/image17.png"/><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14.emf"/><Relationship Id="rId4" Type="http://schemas.openxmlformats.org/officeDocument/2006/relationships/oleObject" Target="../embeddings/Microsoft_Excel_97-2003_Worksheet1.xls"/><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0850" y="1190625"/>
            <a:ext cx="8212138" cy="906463"/>
          </a:xfrm>
        </p:spPr>
        <p:txBody>
          <a:bodyPr/>
          <a:lstStyle/>
          <a:p>
            <a:r>
              <a:rPr lang="en-US" sz="3600" dirty="0" smtClean="0"/>
              <a:t>Project X Energy Station </a:t>
            </a:r>
            <a:r>
              <a:rPr lang="en-US" sz="3600" dirty="0" err="1" smtClean="0"/>
              <a:t>Spallation</a:t>
            </a:r>
            <a:r>
              <a:rPr lang="en-US" sz="3600" dirty="0" smtClean="0"/>
              <a:t> Target</a:t>
            </a:r>
          </a:p>
        </p:txBody>
      </p:sp>
      <p:sp>
        <p:nvSpPr>
          <p:cNvPr id="13314" name="Subtitle 2"/>
          <p:cNvSpPr>
            <a:spLocks noGrp="1"/>
          </p:cNvSpPr>
          <p:nvPr>
            <p:ph type="subTitle" idx="1"/>
          </p:nvPr>
        </p:nvSpPr>
        <p:spPr>
          <a:xfrm>
            <a:off x="423863" y="3030538"/>
            <a:ext cx="8421687" cy="2636837"/>
          </a:xfrm>
        </p:spPr>
        <p:txBody>
          <a:bodyPr/>
          <a:lstStyle/>
          <a:p>
            <a:pPr>
              <a:lnSpc>
                <a:spcPct val="75000"/>
              </a:lnSpc>
              <a:buNone/>
            </a:pPr>
            <a:r>
              <a:rPr lang="en-US" dirty="0" smtClean="0"/>
              <a:t>March 20, 2012</a:t>
            </a:r>
          </a:p>
          <a:p>
            <a:pPr>
              <a:lnSpc>
                <a:spcPct val="75000"/>
              </a:lnSpc>
            </a:pPr>
            <a:endParaRPr lang="en-US" dirty="0" smtClean="0"/>
          </a:p>
          <a:p>
            <a:pPr>
              <a:lnSpc>
                <a:spcPct val="75000"/>
              </a:lnSpc>
              <a:buNone/>
            </a:pPr>
            <a:r>
              <a:rPr lang="en-US" dirty="0" smtClean="0"/>
              <a:t>D. Wootan, D. Asner</a:t>
            </a:r>
          </a:p>
          <a:p>
            <a:pPr>
              <a:lnSpc>
                <a:spcPct val="75000"/>
              </a:lnSpc>
              <a:buNone/>
            </a:pPr>
            <a:r>
              <a:rPr lang="en-US" dirty="0" smtClean="0"/>
              <a:t>david.wootan@pnnl.gov</a:t>
            </a:r>
            <a:endParaRPr lang="en-US" dirty="0"/>
          </a:p>
        </p:txBody>
      </p:sp>
      <p:sp>
        <p:nvSpPr>
          <p:cNvPr id="13315" name="Slide Number Placeholder 4"/>
          <p:cNvSpPr>
            <a:spLocks noGrp="1"/>
          </p:cNvSpPr>
          <p:nvPr>
            <p:ph type="sldNum" sz="quarter" idx="10"/>
          </p:nvPr>
        </p:nvSpPr>
        <p:spPr bwMode="auto">
          <a:xfrm>
            <a:off x="173038" y="6453188"/>
            <a:ext cx="509587" cy="268287"/>
          </a:xfrm>
          <a:noFill/>
          <a:ln>
            <a:miter lim="800000"/>
            <a:headEnd/>
            <a:tailEnd/>
          </a:ln>
        </p:spPr>
        <p:txBody>
          <a:bodyPr vert="horz" wrap="square" lIns="91440" tIns="45720" rIns="91440" bIns="45720" numCol="1" anchor="t" anchorCtr="0" compatLnSpc="1">
            <a:prstTxWarp prst="textNoShape">
              <a:avLst/>
            </a:prstTxWarp>
          </a:bodyPr>
          <a:lstStyle/>
          <a:p>
            <a:fld id="{7D9AEA6F-F7BB-412E-B7EF-7179F1E4D99F}" type="slidenum">
              <a:rPr lang="en-US" smtClean="0"/>
              <a:pPr/>
              <a:t>1</a:t>
            </a:fld>
            <a:endParaRPr lang="en-US" smtClean="0"/>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460376"/>
            <a:ext cx="8443706" cy="584654"/>
          </a:xfrm>
        </p:spPr>
        <p:txBody>
          <a:bodyPr/>
          <a:lstStyle/>
          <a:p>
            <a:r>
              <a:rPr lang="en-US" sz="2800" dirty="0" smtClean="0"/>
              <a:t>Potential Test Volumes and Neutron Flux at 1 MW</a:t>
            </a:r>
            <a:endParaRPr lang="en-US" sz="2800" dirty="0"/>
          </a:p>
        </p:txBody>
      </p:sp>
      <p:graphicFrame>
        <p:nvGraphicFramePr>
          <p:cNvPr id="5" name="Content Placeholder 4"/>
          <p:cNvGraphicFramePr>
            <a:graphicFrameLocks noGrp="1"/>
          </p:cNvGraphicFramePr>
          <p:nvPr>
            <p:ph idx="1"/>
          </p:nvPr>
        </p:nvGraphicFramePr>
        <p:xfrm>
          <a:off x="225631" y="1068779"/>
          <a:ext cx="5652654" cy="2854585"/>
        </p:xfrm>
        <a:graphic>
          <a:graphicData uri="http://schemas.openxmlformats.org/drawingml/2006/table">
            <a:tbl>
              <a:tblPr/>
              <a:tblGrid>
                <a:gridCol w="1697072"/>
                <a:gridCol w="2186960"/>
                <a:gridCol w="1768622"/>
              </a:tblGrid>
              <a:tr h="681943">
                <a:tc>
                  <a:txBody>
                    <a:bodyPr/>
                    <a:lstStyle/>
                    <a:p>
                      <a:pPr marL="0" marR="0" algn="ctr">
                        <a:lnSpc>
                          <a:spcPct val="115000"/>
                        </a:lnSpc>
                        <a:spcBef>
                          <a:spcPts val="0"/>
                        </a:spcBef>
                        <a:spcAft>
                          <a:spcPts val="0"/>
                        </a:spcAft>
                      </a:pPr>
                      <a:r>
                        <a:rPr lang="en-US" sz="1400" b="1" kern="1200" dirty="0">
                          <a:solidFill>
                            <a:srgbClr val="FFFFFF"/>
                          </a:solidFill>
                          <a:latin typeface="Arial"/>
                          <a:ea typeface="Times New Roman"/>
                          <a:cs typeface="Times New Roman"/>
                        </a:rPr>
                        <a:t>Neutron Flux Range</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b="1" kern="1200" dirty="0">
                          <a:solidFill>
                            <a:srgbClr val="FFFFFF"/>
                          </a:solidFill>
                          <a:latin typeface="Arial"/>
                          <a:ea typeface="Times New Roman"/>
                          <a:cs typeface="Times New Roman"/>
                        </a:rPr>
                        <a:t>Dimensions</a:t>
                      </a:r>
                      <a:endParaRPr lang="en-US" sz="1400" dirty="0">
                        <a:latin typeface="Calibri"/>
                        <a:ea typeface="Calibri"/>
                        <a:cs typeface="Times New Roman"/>
                      </a:endParaRPr>
                    </a:p>
                    <a:p>
                      <a:pPr marL="0" marR="0" algn="ctr">
                        <a:lnSpc>
                          <a:spcPct val="115000"/>
                        </a:lnSpc>
                        <a:spcBef>
                          <a:spcPts val="0"/>
                        </a:spcBef>
                        <a:spcAft>
                          <a:spcPts val="0"/>
                        </a:spcAft>
                      </a:pPr>
                      <a:r>
                        <a:rPr lang="en-US" sz="1400" b="1" kern="1200" dirty="0">
                          <a:solidFill>
                            <a:srgbClr val="FFFFFF"/>
                          </a:solidFill>
                          <a:latin typeface="Arial"/>
                          <a:ea typeface="Times New Roman"/>
                          <a:cs typeface="Times New Roman"/>
                        </a:rPr>
                        <a:t>5 cm (R</a:t>
                      </a:r>
                      <a:r>
                        <a:rPr lang="en-US" sz="1400" b="1" kern="1200" baseline="-25000" dirty="0">
                          <a:solidFill>
                            <a:srgbClr val="FFFFFF"/>
                          </a:solidFill>
                          <a:latin typeface="Arial"/>
                          <a:ea typeface="Times New Roman"/>
                          <a:cs typeface="Times New Roman"/>
                        </a:rPr>
                        <a:t>1</a:t>
                      </a:r>
                      <a:r>
                        <a:rPr lang="en-US" sz="1400" b="1" kern="1200" dirty="0">
                          <a:solidFill>
                            <a:srgbClr val="FFFFFF"/>
                          </a:solidFill>
                          <a:latin typeface="Arial"/>
                          <a:ea typeface="Times New Roman"/>
                          <a:cs typeface="Times New Roman"/>
                        </a:rPr>
                        <a:t>)</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b="1" kern="1200" dirty="0">
                          <a:solidFill>
                            <a:srgbClr val="FFFFFF"/>
                          </a:solidFill>
                          <a:latin typeface="Arial"/>
                          <a:ea typeface="Times New Roman"/>
                          <a:cs typeface="Times New Roman"/>
                        </a:rPr>
                        <a:t>Available Test Volume</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530158">
                <a:tc>
                  <a:txBody>
                    <a:bodyPr/>
                    <a:lstStyle/>
                    <a:p>
                      <a:pPr marL="0" marR="0">
                        <a:lnSpc>
                          <a:spcPct val="115000"/>
                        </a:lnSpc>
                        <a:spcBef>
                          <a:spcPts val="0"/>
                        </a:spcBef>
                        <a:spcAft>
                          <a:spcPts val="0"/>
                        </a:spcAft>
                      </a:pPr>
                      <a:r>
                        <a:rPr lang="en-US" sz="1400" kern="1200" dirty="0">
                          <a:solidFill>
                            <a:srgbClr val="000000"/>
                          </a:solidFill>
                          <a:latin typeface="Arial"/>
                          <a:ea typeface="Times New Roman"/>
                          <a:cs typeface="Times New Roman"/>
                        </a:rPr>
                        <a:t>3e14-5e14</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0"/>
                        </a:spcAft>
                      </a:pPr>
                      <a:r>
                        <a:rPr lang="en-US" sz="1400" kern="1200" dirty="0">
                          <a:solidFill>
                            <a:srgbClr val="000000"/>
                          </a:solidFill>
                          <a:latin typeface="Arial"/>
                          <a:ea typeface="Times New Roman"/>
                          <a:cs typeface="Times New Roman"/>
                        </a:rPr>
                        <a:t>10 cm (R</a:t>
                      </a:r>
                      <a:r>
                        <a:rPr lang="en-US" sz="1400" kern="1200" baseline="-25000" dirty="0">
                          <a:solidFill>
                            <a:srgbClr val="000000"/>
                          </a:solidFill>
                          <a:latin typeface="Arial"/>
                          <a:ea typeface="Times New Roman"/>
                          <a:cs typeface="Times New Roman"/>
                        </a:rPr>
                        <a:t>2</a:t>
                      </a:r>
                      <a:r>
                        <a:rPr lang="en-US" sz="1400" kern="1200" dirty="0">
                          <a:solidFill>
                            <a:srgbClr val="000000"/>
                          </a:solidFill>
                          <a:latin typeface="Arial"/>
                          <a:ea typeface="Times New Roman"/>
                          <a:cs typeface="Times New Roman"/>
                        </a:rPr>
                        <a:t>) x 50 cm (H)</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400" kern="1200" dirty="0">
                          <a:solidFill>
                            <a:srgbClr val="000000"/>
                          </a:solidFill>
                          <a:latin typeface="Arial"/>
                          <a:ea typeface="Times New Roman"/>
                          <a:cs typeface="Times New Roman"/>
                        </a:rPr>
                        <a:t>~8 liter</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30158">
                <a:tc>
                  <a:txBody>
                    <a:bodyPr/>
                    <a:lstStyle/>
                    <a:p>
                      <a:pPr marL="0" marR="0">
                        <a:lnSpc>
                          <a:spcPct val="115000"/>
                        </a:lnSpc>
                        <a:spcBef>
                          <a:spcPts val="0"/>
                        </a:spcBef>
                        <a:spcAft>
                          <a:spcPts val="0"/>
                        </a:spcAft>
                      </a:pPr>
                      <a:r>
                        <a:rPr lang="en-US" sz="1400" kern="1200">
                          <a:solidFill>
                            <a:srgbClr val="000000"/>
                          </a:solidFill>
                          <a:latin typeface="Arial"/>
                          <a:ea typeface="Times New Roman"/>
                          <a:cs typeface="Times New Roman"/>
                        </a:rPr>
                        <a:t>1e14-3e14</a:t>
                      </a:r>
                      <a:endParaRPr lang="en-US" sz="1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0"/>
                        </a:spcAft>
                      </a:pPr>
                      <a:r>
                        <a:rPr lang="en-US" sz="1400" kern="1200">
                          <a:solidFill>
                            <a:srgbClr val="000000"/>
                          </a:solidFill>
                          <a:latin typeface="Arial"/>
                          <a:ea typeface="Times New Roman"/>
                          <a:cs typeface="Times New Roman"/>
                        </a:rPr>
                        <a:t>40 cm (R</a:t>
                      </a:r>
                      <a:r>
                        <a:rPr lang="en-US" sz="1400" kern="1200" baseline="-25000">
                          <a:solidFill>
                            <a:srgbClr val="000000"/>
                          </a:solidFill>
                          <a:latin typeface="Arial"/>
                          <a:ea typeface="Times New Roman"/>
                          <a:cs typeface="Times New Roman"/>
                        </a:rPr>
                        <a:t>2</a:t>
                      </a:r>
                      <a:r>
                        <a:rPr lang="en-US" sz="1400" kern="1200">
                          <a:solidFill>
                            <a:srgbClr val="000000"/>
                          </a:solidFill>
                          <a:latin typeface="Arial"/>
                          <a:ea typeface="Times New Roman"/>
                          <a:cs typeface="Times New Roman"/>
                        </a:rPr>
                        <a:t>) x 90 cm (H)</a:t>
                      </a:r>
                      <a:endParaRPr lang="en-US" sz="1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US" sz="1400" kern="1200" dirty="0">
                          <a:solidFill>
                            <a:srgbClr val="000000"/>
                          </a:solidFill>
                          <a:latin typeface="Arial"/>
                          <a:ea typeface="Times New Roman"/>
                          <a:cs typeface="Times New Roman"/>
                        </a:rPr>
                        <a:t>~270 liter</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530158">
                <a:tc>
                  <a:txBody>
                    <a:bodyPr/>
                    <a:lstStyle/>
                    <a:p>
                      <a:pPr marL="0" marR="0">
                        <a:lnSpc>
                          <a:spcPct val="115000"/>
                        </a:lnSpc>
                        <a:spcBef>
                          <a:spcPts val="0"/>
                        </a:spcBef>
                        <a:spcAft>
                          <a:spcPts val="0"/>
                        </a:spcAft>
                      </a:pPr>
                      <a:r>
                        <a:rPr lang="en-US" sz="1400" kern="1200">
                          <a:solidFill>
                            <a:srgbClr val="000000"/>
                          </a:solidFill>
                          <a:latin typeface="Arial"/>
                          <a:ea typeface="Times New Roman"/>
                          <a:cs typeface="Times New Roman"/>
                        </a:rPr>
                        <a:t>5e13-1e14</a:t>
                      </a:r>
                      <a:endParaRPr lang="en-US" sz="1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0"/>
                        </a:spcAft>
                      </a:pPr>
                      <a:r>
                        <a:rPr lang="en-US" sz="1400" kern="1200">
                          <a:solidFill>
                            <a:srgbClr val="000000"/>
                          </a:solidFill>
                          <a:latin typeface="Arial"/>
                          <a:ea typeface="Times New Roman"/>
                          <a:cs typeface="Times New Roman"/>
                        </a:rPr>
                        <a:t>60 cm (R</a:t>
                      </a:r>
                      <a:r>
                        <a:rPr lang="en-US" sz="1400" kern="1200" baseline="-25000">
                          <a:solidFill>
                            <a:srgbClr val="000000"/>
                          </a:solidFill>
                          <a:latin typeface="Arial"/>
                          <a:ea typeface="Times New Roman"/>
                          <a:cs typeface="Times New Roman"/>
                        </a:rPr>
                        <a:t>2</a:t>
                      </a:r>
                      <a:r>
                        <a:rPr lang="en-US" sz="1400" kern="1200">
                          <a:solidFill>
                            <a:srgbClr val="000000"/>
                          </a:solidFill>
                          <a:latin typeface="Arial"/>
                          <a:ea typeface="Times New Roman"/>
                          <a:cs typeface="Times New Roman"/>
                        </a:rPr>
                        <a:t>) x 110 cm (H)</a:t>
                      </a:r>
                      <a:endParaRPr lang="en-US" sz="1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US" sz="1400" kern="1200" dirty="0">
                          <a:solidFill>
                            <a:srgbClr val="000000"/>
                          </a:solidFill>
                          <a:latin typeface="Arial"/>
                          <a:ea typeface="Times New Roman"/>
                          <a:cs typeface="Times New Roman"/>
                        </a:rPr>
                        <a:t>~600 liter</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30158">
                <a:tc>
                  <a:txBody>
                    <a:bodyPr/>
                    <a:lstStyle/>
                    <a:p>
                      <a:pPr marL="0" marR="0">
                        <a:lnSpc>
                          <a:spcPct val="115000"/>
                        </a:lnSpc>
                        <a:spcBef>
                          <a:spcPts val="0"/>
                        </a:spcBef>
                        <a:spcAft>
                          <a:spcPts val="0"/>
                        </a:spcAft>
                      </a:pPr>
                      <a:r>
                        <a:rPr lang="en-US" sz="1400" kern="1200">
                          <a:solidFill>
                            <a:srgbClr val="000000"/>
                          </a:solidFill>
                          <a:latin typeface="Arial"/>
                          <a:ea typeface="Times New Roman"/>
                          <a:cs typeface="Times New Roman"/>
                        </a:rPr>
                        <a:t>1e13-5e13</a:t>
                      </a:r>
                      <a:endParaRPr lang="en-US" sz="1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0"/>
                        </a:spcAft>
                      </a:pPr>
                      <a:r>
                        <a:rPr lang="en-US" sz="1400" kern="1200">
                          <a:solidFill>
                            <a:srgbClr val="000000"/>
                          </a:solidFill>
                          <a:latin typeface="Arial"/>
                          <a:ea typeface="Times New Roman"/>
                          <a:cs typeface="Times New Roman"/>
                        </a:rPr>
                        <a:t>100 cm (R</a:t>
                      </a:r>
                      <a:r>
                        <a:rPr lang="en-US" sz="1400" kern="1200" baseline="-25000">
                          <a:solidFill>
                            <a:srgbClr val="000000"/>
                          </a:solidFill>
                          <a:latin typeface="Arial"/>
                          <a:ea typeface="Times New Roman"/>
                          <a:cs typeface="Times New Roman"/>
                        </a:rPr>
                        <a:t>2</a:t>
                      </a:r>
                      <a:r>
                        <a:rPr lang="en-US" sz="1400" kern="1200">
                          <a:solidFill>
                            <a:srgbClr val="000000"/>
                          </a:solidFill>
                          <a:latin typeface="Arial"/>
                          <a:ea typeface="Times New Roman"/>
                          <a:cs typeface="Times New Roman"/>
                        </a:rPr>
                        <a:t>) x 180 cm (H)</a:t>
                      </a:r>
                      <a:endParaRPr lang="en-US" sz="140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US" sz="1400" kern="1200" dirty="0">
                          <a:solidFill>
                            <a:srgbClr val="000000"/>
                          </a:solidFill>
                          <a:latin typeface="Arial"/>
                          <a:ea typeface="Times New Roman"/>
                          <a:cs typeface="Times New Roman"/>
                        </a:rPr>
                        <a:t>~2400 liter</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10</a:t>
            </a:fld>
            <a:endParaRPr lang="en-US" dirty="0"/>
          </a:p>
        </p:txBody>
      </p:sp>
      <p:pic>
        <p:nvPicPr>
          <p:cNvPr id="49153" name="Picture 2"/>
          <p:cNvPicPr>
            <a:picLocks noChangeAspect="1" noChangeArrowheads="1"/>
          </p:cNvPicPr>
          <p:nvPr/>
        </p:nvPicPr>
        <p:blipFill>
          <a:blip r:embed="rId2" cstate="print"/>
          <a:srcRect l="13258" r="19364"/>
          <a:stretch>
            <a:fillRect/>
          </a:stretch>
        </p:blipFill>
        <p:spPr bwMode="auto">
          <a:xfrm>
            <a:off x="6638306" y="938151"/>
            <a:ext cx="2006930" cy="3061013"/>
          </a:xfrm>
          <a:prstGeom prst="rect">
            <a:avLst/>
          </a:prstGeom>
          <a:noFill/>
          <a:ln w="9525">
            <a:noFill/>
            <a:miter lim="800000"/>
            <a:headEnd/>
            <a:tailEnd/>
          </a:ln>
        </p:spPr>
      </p:pic>
      <p:pic>
        <p:nvPicPr>
          <p:cNvPr id="49154" name="Chart 1"/>
          <p:cNvPicPr>
            <a:picLocks noChangeArrowheads="1"/>
          </p:cNvPicPr>
          <p:nvPr/>
        </p:nvPicPr>
        <p:blipFill>
          <a:blip r:embed="rId3" cstate="print"/>
          <a:srcRect b="-69"/>
          <a:stretch>
            <a:fillRect/>
          </a:stretch>
        </p:blipFill>
        <p:spPr bwMode="auto">
          <a:xfrm>
            <a:off x="190005" y="3942608"/>
            <a:ext cx="3966358" cy="2252106"/>
          </a:xfrm>
          <a:prstGeom prst="rect">
            <a:avLst/>
          </a:prstGeom>
          <a:noFill/>
          <a:ln w="9525">
            <a:noFill/>
            <a:miter lim="800000"/>
            <a:headEnd/>
            <a:tailEnd/>
          </a:ln>
        </p:spPr>
      </p:pic>
      <p:pic>
        <p:nvPicPr>
          <p:cNvPr id="49155" name="Chart 2"/>
          <p:cNvPicPr>
            <a:picLocks noChangeArrowheads="1"/>
          </p:cNvPicPr>
          <p:nvPr/>
        </p:nvPicPr>
        <p:blipFill>
          <a:blip r:embed="rId4" cstate="print"/>
          <a:srcRect b="-53"/>
          <a:stretch>
            <a:fillRect/>
          </a:stretch>
        </p:blipFill>
        <p:spPr bwMode="auto">
          <a:xfrm>
            <a:off x="4180115" y="3954485"/>
            <a:ext cx="3705100" cy="2220684"/>
          </a:xfrm>
          <a:prstGeom prst="rect">
            <a:avLst/>
          </a:prstGeom>
          <a:noFill/>
          <a:ln w="9525">
            <a:noFill/>
            <a:miter lim="800000"/>
            <a:headEnd/>
            <a:tailEnd/>
          </a:ln>
        </p:spPr>
      </p:pic>
      <p:sp>
        <p:nvSpPr>
          <p:cNvPr id="3" name="TextBox 2"/>
          <p:cNvSpPr txBox="1"/>
          <p:nvPr/>
        </p:nvSpPr>
        <p:spPr>
          <a:xfrm>
            <a:off x="8602374" y="2149434"/>
            <a:ext cx="441146" cy="276999"/>
          </a:xfrm>
          <a:prstGeom prst="rect">
            <a:avLst/>
          </a:prstGeom>
          <a:noFill/>
        </p:spPr>
        <p:txBody>
          <a:bodyPr wrap="none" rtlCol="0">
            <a:spAutoFit/>
          </a:bodyPr>
          <a:lstStyle/>
          <a:p>
            <a:r>
              <a:rPr lang="en-US" sz="1200" dirty="0" smtClean="0"/>
              <a:t>3 m</a:t>
            </a:r>
            <a:endParaRPr lang="en-US" sz="1200" dirty="0"/>
          </a:p>
        </p:txBody>
      </p:sp>
      <p:sp>
        <p:nvSpPr>
          <p:cNvPr id="9" name="TextBox 8"/>
          <p:cNvSpPr txBox="1"/>
          <p:nvPr/>
        </p:nvSpPr>
        <p:spPr>
          <a:xfrm>
            <a:off x="7375785" y="748468"/>
            <a:ext cx="441146" cy="276999"/>
          </a:xfrm>
          <a:prstGeom prst="rect">
            <a:avLst/>
          </a:prstGeom>
          <a:noFill/>
        </p:spPr>
        <p:txBody>
          <a:bodyPr wrap="none" rtlCol="0">
            <a:spAutoFit/>
          </a:bodyPr>
          <a:lstStyle/>
          <a:p>
            <a:r>
              <a:rPr lang="en-US" sz="1200" dirty="0"/>
              <a:t>1</a:t>
            </a:r>
            <a:r>
              <a:rPr lang="en-US" sz="1200" dirty="0" smtClean="0"/>
              <a:t> m</a:t>
            </a:r>
            <a:endParaRPr lang="en-US" sz="1200" dirty="0"/>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Project X Energy Station Concept Benefit the Project X Physics Station Design?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11</a:t>
            </a:fld>
            <a:endParaRPr lang="en-US" dirty="0"/>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a:xfrm>
            <a:off x="504001" y="1130134"/>
            <a:ext cx="8186738" cy="5389419"/>
          </a:xfrm>
        </p:spPr>
        <p:txBody>
          <a:bodyPr/>
          <a:lstStyle/>
          <a:p>
            <a:r>
              <a:rPr lang="en-US" dirty="0" smtClean="0"/>
              <a:t>Material Science  </a:t>
            </a:r>
          </a:p>
          <a:p>
            <a:pPr lvl="1"/>
            <a:r>
              <a:rPr lang="en-US" sz="1800" dirty="0" smtClean="0"/>
              <a:t>The high power proton beam from </a:t>
            </a:r>
            <a:r>
              <a:rPr lang="en-US" sz="1800" dirty="0" err="1" smtClean="0"/>
              <a:t>Fermilab</a:t>
            </a:r>
            <a:r>
              <a:rPr lang="en-US" sz="1800" dirty="0" smtClean="0"/>
              <a:t> Project-X would provide a test bed for structure and target material for accelerated radiation damage and liquid metal effects</a:t>
            </a:r>
          </a:p>
          <a:p>
            <a:pPr lvl="1"/>
            <a:r>
              <a:rPr lang="en-US" sz="1800" dirty="0" smtClean="0"/>
              <a:t>Neutron and gamma ray spectra and temperatures typical of a wide range of reactor concepts can be recreated for materials testing without building a reactor or requiring reactor fuel</a:t>
            </a:r>
          </a:p>
          <a:p>
            <a:pPr lvl="1"/>
            <a:r>
              <a:rPr lang="en-US" sz="1800" dirty="0" smtClean="0"/>
              <a:t>These radiation environments may throw light on new materials or physics which has not been encountered so far </a:t>
            </a:r>
          </a:p>
          <a:p>
            <a:r>
              <a:rPr lang="en-US" dirty="0" smtClean="0"/>
              <a:t>Chemistry/Performance of Targets  </a:t>
            </a:r>
          </a:p>
          <a:p>
            <a:pPr lvl="1"/>
            <a:r>
              <a:rPr lang="en-US" sz="1800" dirty="0" smtClean="0"/>
              <a:t>Study the chemistry/irradiation-induced changes of Lead-Bi Liquid Alloy or solid </a:t>
            </a:r>
            <a:r>
              <a:rPr lang="en-US" sz="1800" dirty="0" err="1" smtClean="0"/>
              <a:t>spallation</a:t>
            </a:r>
            <a:r>
              <a:rPr lang="en-US" sz="1800" dirty="0" smtClean="0"/>
              <a:t> target concepts in a prototypic high radiation environment</a:t>
            </a:r>
          </a:p>
          <a:p>
            <a:r>
              <a:rPr lang="en-US" dirty="0" smtClean="0"/>
              <a:t>Physics</a:t>
            </a:r>
          </a:p>
          <a:p>
            <a:pPr lvl="1"/>
            <a:r>
              <a:rPr lang="en-US" sz="1800" dirty="0" smtClean="0"/>
              <a:t>Investigate life-limiting phenomena  (transmutation produced impurities, radiation damage)</a:t>
            </a:r>
          </a:p>
          <a:p>
            <a:pPr lvl="1"/>
            <a:r>
              <a:rPr lang="en-US" sz="1800" dirty="0" smtClean="0"/>
              <a:t>The rate of incineration very long lived minor actinides or fission products in a given neutron spectrum </a:t>
            </a:r>
          </a:p>
          <a:p>
            <a:pPr lvl="1"/>
            <a:r>
              <a:rPr lang="en-US" sz="1800" dirty="0" smtClean="0"/>
              <a:t>Neutron/photon/electron heat generation and deposition</a:t>
            </a:r>
          </a:p>
          <a:p>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12</a:t>
            </a:fld>
            <a:endParaRPr lang="en-US" dirty="0"/>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Spallation</a:t>
            </a:r>
            <a:r>
              <a:rPr lang="en-US" dirty="0" smtClean="0"/>
              <a:t> Targets for Particle Physics</a:t>
            </a:r>
            <a:endParaRPr lang="en-US" dirty="0"/>
          </a:p>
        </p:txBody>
      </p:sp>
      <p:sp>
        <p:nvSpPr>
          <p:cNvPr id="3" name="Content Placeholder 2"/>
          <p:cNvSpPr>
            <a:spLocks noGrp="1"/>
          </p:cNvSpPr>
          <p:nvPr>
            <p:ph idx="1"/>
          </p:nvPr>
        </p:nvSpPr>
        <p:spPr/>
        <p:txBody>
          <a:bodyPr/>
          <a:lstStyle/>
          <a:p>
            <a:r>
              <a:rPr lang="en-US" dirty="0" smtClean="0"/>
              <a:t>Common interests between NE and the particle physics research program </a:t>
            </a:r>
          </a:p>
          <a:p>
            <a:pPr lvl="1"/>
            <a:r>
              <a:rPr lang="en-US" sz="1600" dirty="0" smtClean="0"/>
              <a:t>Isotope Production</a:t>
            </a:r>
          </a:p>
          <a:p>
            <a:pPr lvl="1"/>
            <a:r>
              <a:rPr lang="en-US" sz="1600" dirty="0" smtClean="0"/>
              <a:t>Material Irradiation</a:t>
            </a:r>
          </a:p>
          <a:p>
            <a:pPr lvl="1"/>
            <a:r>
              <a:rPr lang="en-US" sz="1600" dirty="0" smtClean="0"/>
              <a:t>Thermal Neutron Beams</a:t>
            </a:r>
          </a:p>
          <a:p>
            <a:pPr lvl="1"/>
            <a:r>
              <a:rPr lang="en-US" sz="1600" dirty="0" smtClean="0"/>
              <a:t>Transmutation of radioactive waste/ Power Generation</a:t>
            </a:r>
          </a:p>
          <a:p>
            <a:endParaRPr lang="en-US" sz="2000" dirty="0" smtClean="0"/>
          </a:p>
          <a:p>
            <a:r>
              <a:rPr lang="en-US" dirty="0" smtClean="0"/>
              <a:t>Beginnings of conceptual design for next generation particle physics experiments involve Mega-Watt </a:t>
            </a:r>
            <a:r>
              <a:rPr lang="en-US" dirty="0" err="1" smtClean="0"/>
              <a:t>targetry</a:t>
            </a:r>
            <a:r>
              <a:rPr lang="en-US" dirty="0" smtClean="0"/>
              <a:t> design and infrastructure for </a:t>
            </a:r>
            <a:r>
              <a:rPr lang="en-US" dirty="0" err="1" smtClean="0"/>
              <a:t>muons</a:t>
            </a:r>
            <a:r>
              <a:rPr lang="en-US" dirty="0" smtClean="0"/>
              <a:t>, </a:t>
            </a:r>
            <a:r>
              <a:rPr lang="en-US" dirty="0" err="1" smtClean="0"/>
              <a:t>kaons</a:t>
            </a:r>
            <a:r>
              <a:rPr lang="en-US" dirty="0" smtClean="0"/>
              <a:t> &amp; </a:t>
            </a:r>
            <a:r>
              <a:rPr lang="en-US" dirty="0" err="1" smtClean="0"/>
              <a:t>spallation</a:t>
            </a:r>
            <a:r>
              <a:rPr lang="en-US" dirty="0" smtClean="0"/>
              <a:t> research programs</a:t>
            </a:r>
            <a:endParaRPr lang="en-US" sz="2000"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13</a:t>
            </a:fld>
            <a:endParaRPr lang="en-US" dirty="0"/>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Spallation</a:t>
            </a:r>
            <a:r>
              <a:rPr lang="en-US" dirty="0" smtClean="0"/>
              <a:t> Targets for Particle Physics</a:t>
            </a:r>
            <a:br>
              <a:rPr lang="en-US" dirty="0" smtClean="0"/>
            </a:br>
            <a:endParaRPr lang="en-US" dirty="0"/>
          </a:p>
        </p:txBody>
      </p:sp>
      <p:sp>
        <p:nvSpPr>
          <p:cNvPr id="3" name="Content Placeholder 2"/>
          <p:cNvSpPr>
            <a:spLocks noGrp="1"/>
          </p:cNvSpPr>
          <p:nvPr>
            <p:ph idx="1"/>
          </p:nvPr>
        </p:nvSpPr>
        <p:spPr>
          <a:xfrm>
            <a:off x="469548" y="1411741"/>
            <a:ext cx="4078701" cy="4632800"/>
          </a:xfrm>
        </p:spPr>
        <p:txBody>
          <a:bodyPr/>
          <a:lstStyle/>
          <a:p>
            <a:r>
              <a:rPr lang="en-US" dirty="0" smtClean="0"/>
              <a:t>Proton beam</a:t>
            </a:r>
          </a:p>
          <a:p>
            <a:pPr lvl="1"/>
            <a:r>
              <a:rPr lang="en-US" sz="1800" dirty="0" smtClean="0"/>
              <a:t>ISOL, EDM</a:t>
            </a:r>
          </a:p>
          <a:p>
            <a:pPr lvl="1"/>
            <a:r>
              <a:rPr lang="en-US" sz="1800" dirty="0" smtClean="0"/>
              <a:t>Proton reaction cross section measurements</a:t>
            </a:r>
          </a:p>
          <a:p>
            <a:pPr lvl="1"/>
            <a:r>
              <a:rPr lang="en-US" sz="1800" dirty="0" smtClean="0"/>
              <a:t>Proton rich isotope production</a:t>
            </a:r>
          </a:p>
          <a:p>
            <a:pPr lvl="2"/>
            <a:r>
              <a:rPr lang="en-US" sz="1400" dirty="0" smtClean="0"/>
              <a:t>On-line targets sputter or recoil isotopes</a:t>
            </a:r>
          </a:p>
          <a:p>
            <a:pPr lvl="2"/>
            <a:r>
              <a:rPr lang="en-US" sz="1400" dirty="0" smtClean="0"/>
              <a:t>Sealed targets that are retrieved and processed for isotopes</a:t>
            </a:r>
          </a:p>
          <a:p>
            <a:pPr lvl="2"/>
            <a:r>
              <a:rPr lang="en-US" sz="1400" dirty="0" smtClean="0"/>
              <a:t>Fluid or gas extraction</a:t>
            </a:r>
          </a:p>
          <a:p>
            <a:pPr lvl="1"/>
            <a:r>
              <a:rPr lang="en-US" sz="1800" dirty="0" smtClean="0"/>
              <a:t>Create neutrons for subsequent </a:t>
            </a:r>
            <a:r>
              <a:rPr lang="en-US" sz="1800" dirty="0" err="1" smtClean="0"/>
              <a:t>targetry</a:t>
            </a:r>
            <a:endParaRPr lang="en-US" sz="1800" dirty="0" smtClean="0"/>
          </a:p>
          <a:p>
            <a:pPr lvl="1"/>
            <a:r>
              <a:rPr lang="en-US" sz="1800" dirty="0" smtClean="0"/>
              <a:t>Recover proton induced reactants</a:t>
            </a:r>
          </a:p>
          <a:p>
            <a:pPr lvl="2"/>
            <a:r>
              <a:rPr lang="en-US" sz="1400" dirty="0" smtClean="0"/>
              <a:t>Sputter</a:t>
            </a:r>
          </a:p>
          <a:p>
            <a:pPr lvl="2"/>
            <a:r>
              <a:rPr lang="en-US" sz="1400" dirty="0" smtClean="0"/>
              <a:t>Gas</a:t>
            </a:r>
          </a:p>
          <a:p>
            <a:pPr lvl="2"/>
            <a:r>
              <a:rPr lang="en-US" sz="1400" dirty="0" smtClean="0"/>
              <a:t>Liquid target cleanup</a:t>
            </a:r>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14</a:t>
            </a:fld>
            <a:endParaRPr lang="en-US" dirty="0"/>
          </a:p>
        </p:txBody>
      </p:sp>
      <p:sp>
        <p:nvSpPr>
          <p:cNvPr id="5" name="Content Placeholder 2"/>
          <p:cNvSpPr txBox="1">
            <a:spLocks/>
          </p:cNvSpPr>
          <p:nvPr/>
        </p:nvSpPr>
        <p:spPr bwMode="auto">
          <a:xfrm>
            <a:off x="4659558" y="1362260"/>
            <a:ext cx="4078701" cy="46466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85000"/>
              </a:lnSpc>
              <a:spcBef>
                <a:spcPct val="30000"/>
              </a:spcBef>
              <a:spcAft>
                <a:spcPct val="0"/>
              </a:spcAft>
              <a:buClr>
                <a:schemeClr val="folHlink"/>
              </a:buClr>
              <a:buSzTx/>
              <a:buFontTx/>
              <a:buBlip>
                <a:blip r:embed="rId2"/>
              </a:buBlip>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Spallation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Neutrons</a:t>
            </a:r>
          </a:p>
          <a:p>
            <a:pPr marL="742950" marR="0" lvl="1" indent="-285750" algn="l" defTabSz="914400" rtl="0" eaLnBrk="0" fontAlgn="base" latinLnBrk="0" hangingPunct="0">
              <a:lnSpc>
                <a:spcPct val="85000"/>
              </a:lnSpc>
              <a:spcBef>
                <a:spcPct val="30000"/>
              </a:spcBef>
              <a:spcAft>
                <a:spcPct val="0"/>
              </a:spcAft>
              <a:buClr>
                <a:schemeClr val="tx2"/>
              </a:buClr>
              <a:buSzPct val="80000"/>
              <a:buFontTx/>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mn-lt"/>
              </a:rPr>
              <a:t>Fission product production</a:t>
            </a:r>
          </a:p>
          <a:p>
            <a:pPr marL="742950" marR="0" lvl="1" indent="-285750" algn="l" defTabSz="914400" rtl="0" eaLnBrk="0" fontAlgn="base" latinLnBrk="0" hangingPunct="0">
              <a:lnSpc>
                <a:spcPct val="85000"/>
              </a:lnSpc>
              <a:spcBef>
                <a:spcPct val="30000"/>
              </a:spcBef>
              <a:spcAft>
                <a:spcPct val="0"/>
              </a:spcAft>
              <a:buClr>
                <a:schemeClr val="tx2"/>
              </a:buClr>
              <a:buSzPct val="80000"/>
              <a:buFontTx/>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mn-lt"/>
              </a:rPr>
              <a:t>Neutron reaction cross section</a:t>
            </a:r>
            <a:r>
              <a:rPr kumimoji="0" lang="en-US" sz="1800" b="0" i="0" u="none" strike="noStrike" kern="0" cap="none" spc="0" normalizeH="0" noProof="0" dirty="0" smtClean="0">
                <a:ln>
                  <a:noFill/>
                </a:ln>
                <a:solidFill>
                  <a:schemeClr val="tx1"/>
                </a:solidFill>
                <a:effectLst/>
                <a:uLnTx/>
                <a:uFillTx/>
                <a:latin typeface="+mn-lt"/>
              </a:rPr>
              <a:t> measurements</a:t>
            </a: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85000"/>
              </a:lnSpc>
              <a:spcBef>
                <a:spcPct val="30000"/>
              </a:spcBef>
              <a:spcAft>
                <a:spcPct val="0"/>
              </a:spcAft>
              <a:buClr>
                <a:schemeClr val="tx2"/>
              </a:buClr>
              <a:buSzPct val="80000"/>
              <a:buFontTx/>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mn-lt"/>
              </a:rPr>
              <a:t>Neutron rich isotope</a:t>
            </a:r>
            <a:r>
              <a:rPr kumimoji="0" lang="en-US" sz="1800" b="0" i="0" u="none" strike="noStrike" kern="0" cap="none" spc="0" normalizeH="0" noProof="0" dirty="0" smtClean="0">
                <a:ln>
                  <a:noFill/>
                </a:ln>
                <a:solidFill>
                  <a:schemeClr val="tx1"/>
                </a:solidFill>
                <a:effectLst/>
                <a:uLnTx/>
                <a:uFillTx/>
                <a:latin typeface="+mn-lt"/>
              </a:rPr>
              <a:t> production</a:t>
            </a:r>
            <a:endParaRPr kumimoji="0" lang="en-US" sz="18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0" fontAlgn="base" latinLnBrk="0" hangingPunct="0">
              <a:lnSpc>
                <a:spcPct val="85000"/>
              </a:lnSpc>
              <a:spcBef>
                <a:spcPct val="30000"/>
              </a:spcBef>
              <a:spcAft>
                <a:spcPct val="0"/>
              </a:spcAft>
              <a:buClr>
                <a:srgbClr val="737373"/>
              </a:buClr>
              <a:buSzPct val="60000"/>
              <a:buFontTx/>
              <a:buBlip>
                <a:blip r:embed="rId4"/>
              </a:buBlip>
              <a:tabLst/>
              <a:defRPr/>
            </a:pPr>
            <a:r>
              <a:rPr kumimoji="0" lang="en-US" sz="1400" b="0" i="0" u="none" strike="noStrike" kern="0" cap="none" spc="0" normalizeH="0" baseline="0" noProof="0" dirty="0" smtClean="0">
                <a:ln>
                  <a:noFill/>
                </a:ln>
                <a:solidFill>
                  <a:schemeClr val="tx1"/>
                </a:solidFill>
                <a:effectLst/>
                <a:uLnTx/>
                <a:uFillTx/>
                <a:latin typeface="+mn-lt"/>
              </a:rPr>
              <a:t>On-line targets sputter or recoil isotopes</a:t>
            </a:r>
          </a:p>
          <a:p>
            <a:pPr marL="1143000" marR="0" lvl="2" indent="-228600" algn="l" defTabSz="914400" rtl="0" eaLnBrk="0" fontAlgn="base" latinLnBrk="0" hangingPunct="0">
              <a:lnSpc>
                <a:spcPct val="85000"/>
              </a:lnSpc>
              <a:spcBef>
                <a:spcPct val="30000"/>
              </a:spcBef>
              <a:spcAft>
                <a:spcPct val="0"/>
              </a:spcAft>
              <a:buClr>
                <a:srgbClr val="737373"/>
              </a:buClr>
              <a:buSzPct val="60000"/>
              <a:buFontTx/>
              <a:buBlip>
                <a:blip r:embed="rId4"/>
              </a:buBlip>
              <a:tabLst/>
              <a:defRPr/>
            </a:pPr>
            <a:r>
              <a:rPr kumimoji="0" lang="en-US" sz="1400" b="0" i="0" u="none" strike="noStrike" kern="0" cap="none" spc="0" normalizeH="0" baseline="0" noProof="0" dirty="0" smtClean="0">
                <a:ln>
                  <a:noFill/>
                </a:ln>
                <a:solidFill>
                  <a:schemeClr val="tx1"/>
                </a:solidFill>
                <a:effectLst/>
                <a:uLnTx/>
                <a:uFillTx/>
                <a:latin typeface="+mn-lt"/>
              </a:rPr>
              <a:t>Sealed targets that are retrieved and processed for isotopes</a:t>
            </a:r>
          </a:p>
          <a:p>
            <a:pPr marL="742950" marR="0" lvl="1" indent="-285750" algn="l" defTabSz="914400" rtl="0" eaLnBrk="0" fontAlgn="base" latinLnBrk="0" hangingPunct="0">
              <a:lnSpc>
                <a:spcPct val="85000"/>
              </a:lnSpc>
              <a:spcBef>
                <a:spcPct val="30000"/>
              </a:spcBef>
              <a:spcAft>
                <a:spcPct val="0"/>
              </a:spcAft>
              <a:buClr>
                <a:schemeClr val="tx2"/>
              </a:buClr>
              <a:buSzPct val="80000"/>
              <a:buFontTx/>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mn-lt"/>
              </a:rPr>
              <a:t>Neutron beams - Cold neutrons, Ultra-cold neutrons</a:t>
            </a:r>
          </a:p>
          <a:p>
            <a:pPr marL="742950" marR="0" lvl="1" indent="-285750" algn="l" defTabSz="914400" rtl="0" eaLnBrk="0" fontAlgn="base" latinLnBrk="0" hangingPunct="0">
              <a:lnSpc>
                <a:spcPct val="85000"/>
              </a:lnSpc>
              <a:spcBef>
                <a:spcPct val="30000"/>
              </a:spcBef>
              <a:spcAft>
                <a:spcPct val="0"/>
              </a:spcAft>
              <a:buClr>
                <a:schemeClr val="tx2"/>
              </a:buClr>
              <a:buSzPct val="80000"/>
              <a:buFontTx/>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mn-lt"/>
              </a:rPr>
              <a:t>Cold Neutron Irradiation Tank (liquid He</a:t>
            </a:r>
            <a:r>
              <a:rPr kumimoji="0" lang="en-US" sz="1800" b="0" i="0" u="none" strike="noStrike" kern="0" cap="none" spc="0" normalizeH="0" baseline="30000" noProof="0" dirty="0" smtClean="0">
                <a:ln>
                  <a:noFill/>
                </a:ln>
                <a:solidFill>
                  <a:schemeClr val="tx1"/>
                </a:solidFill>
                <a:effectLst/>
                <a:uLnTx/>
                <a:uFillTx/>
                <a:latin typeface="+mn-lt"/>
              </a:rPr>
              <a:t>4</a:t>
            </a:r>
            <a:r>
              <a:rPr kumimoji="0" lang="en-US" sz="1800" b="0" i="0" u="none" strike="noStrike" kern="0" cap="none" spc="0" normalizeH="0" baseline="0" noProof="0" dirty="0" smtClean="0">
                <a:ln>
                  <a:noFill/>
                </a:ln>
                <a:solidFill>
                  <a:schemeClr val="tx1"/>
                </a:solidFill>
                <a:effectLst/>
                <a:uLnTx/>
                <a:uFillTx/>
                <a:latin typeface="+mn-lt"/>
              </a:rPr>
              <a:t> or less)</a:t>
            </a:r>
          </a:p>
          <a:p>
            <a:pPr marL="1143000" marR="0" lvl="2" indent="-228600" algn="l" defTabSz="914400" rtl="0" eaLnBrk="0" fontAlgn="base" latinLnBrk="0" hangingPunct="0">
              <a:lnSpc>
                <a:spcPct val="85000"/>
              </a:lnSpc>
              <a:spcBef>
                <a:spcPct val="30000"/>
              </a:spcBef>
              <a:spcAft>
                <a:spcPct val="0"/>
              </a:spcAft>
              <a:buClr>
                <a:srgbClr val="737373"/>
              </a:buClr>
              <a:buSzPct val="60000"/>
              <a:buFontTx/>
              <a:buBlip>
                <a:blip r:embed="rId4"/>
              </a:buBlip>
              <a:tabLst/>
              <a:defRPr/>
            </a:pPr>
            <a:r>
              <a:rPr kumimoji="0" lang="en-US" sz="1400" b="0" i="0" u="none" strike="noStrike" kern="0" cap="none" spc="0" normalizeH="0" baseline="0" noProof="0" dirty="0" smtClean="0">
                <a:ln>
                  <a:noFill/>
                </a:ln>
                <a:solidFill>
                  <a:schemeClr val="tx1"/>
                </a:solidFill>
                <a:effectLst/>
                <a:uLnTx/>
                <a:uFillTx/>
                <a:latin typeface="+mn-lt"/>
              </a:rPr>
              <a:t>Investigate n properties reactions</a:t>
            </a:r>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Station Applications</a:t>
            </a:r>
            <a:endParaRPr lang="en-US" dirty="0"/>
          </a:p>
        </p:txBody>
      </p:sp>
      <p:sp>
        <p:nvSpPr>
          <p:cNvPr id="3" name="Content Placeholder 2"/>
          <p:cNvSpPr>
            <a:spLocks noGrp="1"/>
          </p:cNvSpPr>
          <p:nvPr>
            <p:ph idx="1"/>
          </p:nvPr>
        </p:nvSpPr>
        <p:spPr>
          <a:xfrm>
            <a:off x="504000" y="1106384"/>
            <a:ext cx="8186738" cy="4783777"/>
          </a:xfrm>
        </p:spPr>
        <p:txBody>
          <a:bodyPr/>
          <a:lstStyle/>
          <a:p>
            <a:r>
              <a:rPr lang="en-US" dirty="0" smtClean="0"/>
              <a:t>The CW beam from the Project-X </a:t>
            </a:r>
            <a:r>
              <a:rPr lang="en-US" dirty="0" err="1" smtClean="0"/>
              <a:t>linac</a:t>
            </a:r>
            <a:r>
              <a:rPr lang="en-US" dirty="0" smtClean="0"/>
              <a:t> will be a unique facility in the United States to address key physics and technology demonstration</a:t>
            </a:r>
          </a:p>
          <a:p>
            <a:r>
              <a:rPr lang="en-US" dirty="0" smtClean="0"/>
              <a:t>Accelerator physics and technology issues:  </a:t>
            </a:r>
          </a:p>
          <a:p>
            <a:pPr lvl="1"/>
            <a:r>
              <a:rPr lang="en-US" dirty="0" smtClean="0"/>
              <a:t>Beam dynamics modeling and benchmarking of beam loss and halo mechanisms, </a:t>
            </a:r>
          </a:p>
          <a:p>
            <a:pPr lvl="1"/>
            <a:r>
              <a:rPr lang="en-US" dirty="0" smtClean="0"/>
              <a:t>Reliability of front-end systems, </a:t>
            </a:r>
          </a:p>
          <a:p>
            <a:pPr lvl="1"/>
            <a:r>
              <a:rPr lang="en-US" dirty="0" smtClean="0"/>
              <a:t>Robust SRF </a:t>
            </a:r>
            <a:r>
              <a:rPr lang="en-US" dirty="0" err="1" smtClean="0"/>
              <a:t>linac</a:t>
            </a:r>
            <a:r>
              <a:rPr lang="en-US" dirty="0" smtClean="0"/>
              <a:t> technology - RF power generation and delivery </a:t>
            </a:r>
          </a:p>
          <a:p>
            <a:pPr lvl="1"/>
            <a:r>
              <a:rPr lang="en-US" dirty="0" smtClean="0"/>
              <a:t>Beam instrumentation needed to support high power and reliable operation</a:t>
            </a:r>
          </a:p>
          <a:p>
            <a:r>
              <a:rPr lang="en-US" dirty="0" smtClean="0"/>
              <a:t>Potential Nuclear Physics Uses</a:t>
            </a:r>
          </a:p>
          <a:p>
            <a:pPr lvl="1"/>
            <a:r>
              <a:rPr lang="en-US" dirty="0" smtClean="0"/>
              <a:t>CW accelerator/</a:t>
            </a:r>
            <a:r>
              <a:rPr lang="en-US" dirty="0" err="1" smtClean="0"/>
              <a:t>spallation</a:t>
            </a:r>
            <a:r>
              <a:rPr lang="en-US" dirty="0" smtClean="0"/>
              <a:t> similar to reactor neutron source</a:t>
            </a:r>
          </a:p>
          <a:p>
            <a:pPr lvl="1"/>
            <a:r>
              <a:rPr lang="en-US" dirty="0" smtClean="0"/>
              <a:t>Isotopes, neutron beams</a:t>
            </a:r>
          </a:p>
          <a:p>
            <a:pPr lvl="1"/>
            <a:r>
              <a:rPr lang="en-US" dirty="0" smtClean="0"/>
              <a:t>Access to irradiation volume</a:t>
            </a:r>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15</a:t>
            </a:fld>
            <a:endParaRPr lang="en-US" dirty="0"/>
          </a:p>
        </p:txBody>
      </p: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Power Target Issues in Common Between Energy Station and Physics Station</a:t>
            </a:r>
            <a:r>
              <a:rPr lang="en-GB" sz="3200" dirty="0" smtClean="0">
                <a:effectLst>
                  <a:outerShdw blurRad="38100" dist="38100" dir="2700000" algn="tl">
                    <a:srgbClr val="000000">
                      <a:alpha val="43137"/>
                    </a:srgbClr>
                  </a:outerShdw>
                </a:effectLst>
                <a:latin typeface="Arial Black" pitchFamily="34" charset="0"/>
              </a:rPr>
              <a:t/>
            </a:r>
            <a:br>
              <a:rPr lang="en-GB" sz="3200" dirty="0" smtClean="0">
                <a:effectLst>
                  <a:outerShdw blurRad="38100" dist="38100" dir="2700000" algn="tl">
                    <a:srgbClr val="000000">
                      <a:alpha val="43137"/>
                    </a:srgbClr>
                  </a:outerShdw>
                </a:effectLst>
                <a:latin typeface="Arial Black" pitchFamily="34" charset="0"/>
              </a:rPr>
            </a:br>
            <a:endParaRPr lang="en-US" dirty="0"/>
          </a:p>
        </p:txBody>
      </p:sp>
      <p:sp>
        <p:nvSpPr>
          <p:cNvPr id="3" name="Content Placeholder 2"/>
          <p:cNvSpPr>
            <a:spLocks noGrp="1"/>
          </p:cNvSpPr>
          <p:nvPr>
            <p:ph idx="1"/>
          </p:nvPr>
        </p:nvSpPr>
        <p:spPr>
          <a:xfrm>
            <a:off x="446969" y="1461910"/>
            <a:ext cx="8542651" cy="4329289"/>
          </a:xfrm>
        </p:spPr>
        <p:txBody>
          <a:bodyPr/>
          <a:lstStyle/>
          <a:p>
            <a:r>
              <a:rPr lang="en-US" sz="2000" dirty="0" smtClean="0"/>
              <a:t>Energy deposition</a:t>
            </a:r>
          </a:p>
          <a:p>
            <a:r>
              <a:rPr lang="en-US" sz="2000" dirty="0" smtClean="0"/>
              <a:t>Secondary particle production</a:t>
            </a:r>
          </a:p>
          <a:p>
            <a:r>
              <a:rPr lang="en-US" sz="2000" dirty="0" smtClean="0"/>
              <a:t>Target material response using FEA codes</a:t>
            </a:r>
          </a:p>
          <a:p>
            <a:r>
              <a:rPr lang="en-US" sz="2000" dirty="0" smtClean="0"/>
              <a:t>Target cooling or replacement</a:t>
            </a:r>
          </a:p>
          <a:p>
            <a:r>
              <a:rPr lang="en-US" sz="2000" dirty="0" smtClean="0"/>
              <a:t>Activation and radiation damage everywhere</a:t>
            </a:r>
          </a:p>
          <a:p>
            <a:r>
              <a:rPr lang="en-US" sz="2000" dirty="0" smtClean="0"/>
              <a:t>Thermal shock</a:t>
            </a:r>
          </a:p>
          <a:p>
            <a:r>
              <a:rPr lang="en-US" sz="2000" dirty="0" smtClean="0"/>
              <a:t>Target lifetime</a:t>
            </a:r>
          </a:p>
          <a:p>
            <a:r>
              <a:rPr lang="en-US" sz="2000" dirty="0" smtClean="0"/>
              <a:t>Particle capture, moderation and delivery</a:t>
            </a:r>
          </a:p>
          <a:p>
            <a:r>
              <a:rPr lang="en-US" sz="2000" dirty="0" smtClean="0"/>
              <a:t>Beam windows</a:t>
            </a:r>
          </a:p>
          <a:p>
            <a:r>
              <a:rPr lang="en-US" sz="2000" dirty="0" smtClean="0"/>
              <a:t>Target station design, including shielding, remote handling, licensing, etc</a:t>
            </a:r>
          </a:p>
          <a:p>
            <a:r>
              <a:rPr lang="en-US" sz="2000" dirty="0" smtClean="0"/>
              <a:t>Diagnostics in high radiation environments</a:t>
            </a:r>
          </a:p>
          <a:p>
            <a:r>
              <a:rPr lang="en-US" sz="2000" dirty="0" smtClean="0"/>
              <a:t>Demanding environmental and safety requirements</a:t>
            </a:r>
          </a:p>
          <a:p>
            <a:pPr>
              <a:buNone/>
            </a:pPr>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16</a:t>
            </a:fld>
            <a:endParaRPr lang="en-US" dirty="0"/>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Station Could Benefit Design of Physics Station</a:t>
            </a:r>
            <a:endParaRPr lang="en-US" dirty="0"/>
          </a:p>
        </p:txBody>
      </p:sp>
      <p:sp>
        <p:nvSpPr>
          <p:cNvPr id="3" name="Content Placeholder 2"/>
          <p:cNvSpPr>
            <a:spLocks noGrp="1"/>
          </p:cNvSpPr>
          <p:nvPr>
            <p:ph idx="1"/>
          </p:nvPr>
        </p:nvSpPr>
        <p:spPr>
          <a:xfrm>
            <a:off x="492125" y="1676399"/>
            <a:ext cx="8186738" cy="4035631"/>
          </a:xfrm>
        </p:spPr>
        <p:txBody>
          <a:bodyPr/>
          <a:lstStyle/>
          <a:p>
            <a:r>
              <a:rPr lang="en-US" dirty="0" smtClean="0"/>
              <a:t>Materials selection for targets, diagnostics, structures, mechanical systems typically based on limited data from fission reactor community, fusion community</a:t>
            </a:r>
          </a:p>
          <a:p>
            <a:r>
              <a:rPr lang="en-US" dirty="0" smtClean="0"/>
              <a:t>Potential for much different response in high power accelerator due to high flux of high energy particles</a:t>
            </a:r>
          </a:p>
          <a:p>
            <a:r>
              <a:rPr lang="en-US" dirty="0" smtClean="0"/>
              <a:t>Materials irradiation in Energy Station can address Physics target issues</a:t>
            </a:r>
          </a:p>
          <a:p>
            <a:pPr lvl="1"/>
            <a:r>
              <a:rPr lang="en-US" dirty="0" smtClean="0"/>
              <a:t>Beam-Target Interface</a:t>
            </a:r>
          </a:p>
          <a:p>
            <a:pPr lvl="1"/>
            <a:r>
              <a:rPr lang="en-US" dirty="0" smtClean="0"/>
              <a:t>Radiation damage/transmutation reaction impurities</a:t>
            </a:r>
          </a:p>
          <a:p>
            <a:pPr lvl="1"/>
            <a:r>
              <a:rPr lang="en-US" dirty="0" smtClean="0"/>
              <a:t>Remote Handling</a:t>
            </a:r>
          </a:p>
          <a:p>
            <a:pPr lvl="1"/>
            <a:r>
              <a:rPr lang="en-US" dirty="0" smtClean="0"/>
              <a:t>Liquid metal target components</a:t>
            </a:r>
          </a:p>
          <a:p>
            <a:pPr lvl="1"/>
            <a:endParaRPr lang="en-US" dirty="0" smtClean="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17</a:t>
            </a:fld>
            <a:endParaRPr lang="en-US"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Versatile Project X Energy Station</a:t>
            </a:r>
            <a:endParaRPr lang="en-US" dirty="0"/>
          </a:p>
        </p:txBody>
      </p:sp>
      <p:sp>
        <p:nvSpPr>
          <p:cNvPr id="3" name="Content Placeholder 2"/>
          <p:cNvSpPr>
            <a:spLocks noGrp="1"/>
          </p:cNvSpPr>
          <p:nvPr>
            <p:ph idx="1"/>
          </p:nvPr>
        </p:nvSpPr>
        <p:spPr>
          <a:xfrm>
            <a:off x="285008" y="1225138"/>
            <a:ext cx="8370104" cy="5187537"/>
          </a:xfrm>
        </p:spPr>
        <p:txBody>
          <a:bodyPr/>
          <a:lstStyle/>
          <a:p>
            <a:r>
              <a:rPr lang="en-US" sz="2000" dirty="0" smtClean="0"/>
              <a:t>Could support much needed testing of materials for DOE Office of Nuclear Energy programs to:</a:t>
            </a:r>
          </a:p>
          <a:p>
            <a:pPr lvl="1"/>
            <a:r>
              <a:rPr lang="en-US" sz="1800" dirty="0" smtClean="0"/>
              <a:t>Ensure the sustainability and safety of the current fleet of reactors for current lifetime extensions from 40 to 60 years, as well as future extensions from 60 to 80 years or more, </a:t>
            </a:r>
          </a:p>
          <a:p>
            <a:pPr lvl="1"/>
            <a:r>
              <a:rPr lang="en-US" sz="1800" dirty="0" smtClean="0"/>
              <a:t>Develop new higher performance and safer reactor fuels and materials, </a:t>
            </a:r>
          </a:p>
          <a:p>
            <a:pPr lvl="1"/>
            <a:r>
              <a:rPr lang="en-US" sz="1800" dirty="0" smtClean="0"/>
              <a:t>Enable the development of innovative economical small reactors,</a:t>
            </a:r>
          </a:p>
          <a:p>
            <a:pPr lvl="1"/>
            <a:r>
              <a:rPr lang="en-US" sz="1800" dirty="0" smtClean="0"/>
              <a:t>Enable the development of new advanced reactor concepts, such as those using liquid metal or molten salt coolants,</a:t>
            </a:r>
          </a:p>
          <a:p>
            <a:pPr lvl="1"/>
            <a:r>
              <a:rPr lang="en-US" sz="1800" dirty="0" smtClean="0"/>
              <a:t>Enable the development of transmutation fuels for reducing legacy wastes requiring deep geologic storage, and </a:t>
            </a:r>
          </a:p>
          <a:p>
            <a:pPr lvl="1"/>
            <a:r>
              <a:rPr lang="en-US" sz="1800" dirty="0" smtClean="0"/>
              <a:t>Enable the investigation of accelerator driven systems as a means for transmutation of waste from power reactors. </a:t>
            </a:r>
          </a:p>
          <a:p>
            <a:r>
              <a:rPr lang="en-US" sz="2000" dirty="0" smtClean="0"/>
              <a:t>In addition, could support DOE Office of Science programs such as the</a:t>
            </a:r>
          </a:p>
          <a:p>
            <a:pPr lvl="1"/>
            <a:r>
              <a:rPr lang="en-US" sz="1800" dirty="0" smtClean="0"/>
              <a:t>Fusion Program </a:t>
            </a:r>
          </a:p>
          <a:p>
            <a:pPr lvl="1"/>
            <a:r>
              <a:rPr lang="en-US" sz="1800" dirty="0" smtClean="0"/>
              <a:t>Isotope Production Program</a:t>
            </a:r>
          </a:p>
          <a:p>
            <a:pPr lvl="1"/>
            <a:r>
              <a:rPr lang="en-US" sz="1800" dirty="0" smtClean="0"/>
              <a:t>Basic science research such as ultra cold neutrons, exotic isotopes, etc.</a:t>
            </a:r>
            <a:endParaRPr lang="en-US" sz="1800"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2</a:t>
            </a:fld>
            <a:endParaRPr lang="en-US"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 Experimental Station</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3</a:t>
            </a:fld>
            <a:endParaRPr lang="en-US" dirty="0"/>
          </a:p>
        </p:txBody>
      </p:sp>
      <p:pic>
        <p:nvPicPr>
          <p:cNvPr id="7" name="Picture 2" descr="Nuclear ADS-ISOL facility layout slide"/>
          <p:cNvPicPr>
            <a:picLocks noGrp="1" noChangeAspect="1" noChangeArrowheads="1"/>
          </p:cNvPicPr>
          <p:nvPr>
            <p:ph idx="1"/>
          </p:nvPr>
        </p:nvPicPr>
        <p:blipFill>
          <a:blip r:embed="rId2" cstate="print"/>
          <a:srcRect/>
          <a:stretch>
            <a:fillRect/>
          </a:stretch>
        </p:blipFill>
        <p:spPr bwMode="auto">
          <a:xfrm>
            <a:off x="824089" y="1412325"/>
            <a:ext cx="7152958" cy="433138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of Energy Station Concept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4</a:t>
            </a:fld>
            <a:endParaRPr lang="en-US" dirty="0"/>
          </a:p>
        </p:txBody>
      </p:sp>
      <p:sp>
        <p:nvSpPr>
          <p:cNvPr id="5" name="Right Arrow 4"/>
          <p:cNvSpPr/>
          <p:nvPr/>
        </p:nvSpPr>
        <p:spPr>
          <a:xfrm>
            <a:off x="2018806" y="2458192"/>
            <a:ext cx="878774" cy="172192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308764" y="2539341"/>
            <a:ext cx="878774" cy="17219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45672" y="4263242"/>
            <a:ext cx="1128156" cy="923330"/>
          </a:xfrm>
          <a:prstGeom prst="rect">
            <a:avLst/>
          </a:prstGeom>
          <a:noFill/>
        </p:spPr>
        <p:txBody>
          <a:bodyPr wrap="square" rtlCol="0">
            <a:spAutoFit/>
          </a:bodyPr>
          <a:lstStyle/>
          <a:p>
            <a:r>
              <a:rPr lang="en-US" dirty="0" smtClean="0"/>
              <a:t>1MW Proton beam</a:t>
            </a:r>
            <a:endParaRPr lang="en-US" dirty="0"/>
          </a:p>
        </p:txBody>
      </p:sp>
      <p:sp>
        <p:nvSpPr>
          <p:cNvPr id="9" name="TextBox 8"/>
          <p:cNvSpPr txBox="1"/>
          <p:nvPr/>
        </p:nvSpPr>
        <p:spPr>
          <a:xfrm>
            <a:off x="3821874" y="4237512"/>
            <a:ext cx="1438895" cy="923330"/>
          </a:xfrm>
          <a:prstGeom prst="rect">
            <a:avLst/>
          </a:prstGeom>
          <a:noFill/>
        </p:spPr>
        <p:txBody>
          <a:bodyPr wrap="square" rtlCol="0">
            <a:spAutoFit/>
          </a:bodyPr>
          <a:lstStyle/>
          <a:p>
            <a:r>
              <a:rPr lang="en-US" dirty="0" smtClean="0"/>
              <a:t>Liquid metal </a:t>
            </a:r>
            <a:r>
              <a:rPr lang="en-US" dirty="0" err="1" smtClean="0"/>
              <a:t>spallation</a:t>
            </a:r>
            <a:r>
              <a:rPr lang="en-US" dirty="0" smtClean="0"/>
              <a:t> target</a:t>
            </a:r>
            <a:endParaRPr lang="en-US" dirty="0"/>
          </a:p>
        </p:txBody>
      </p:sp>
      <p:sp>
        <p:nvSpPr>
          <p:cNvPr id="10" name="Oval 9"/>
          <p:cNvSpPr/>
          <p:nvPr/>
        </p:nvSpPr>
        <p:spPr>
          <a:xfrm>
            <a:off x="6039431" y="2505687"/>
            <a:ext cx="641929" cy="58406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Oval 10"/>
          <p:cNvSpPr/>
          <p:nvPr/>
        </p:nvSpPr>
        <p:spPr>
          <a:xfrm>
            <a:off x="5691610" y="3049187"/>
            <a:ext cx="641929" cy="584110"/>
          </a:xfrm>
          <a:prstGeom prst="ellipse">
            <a:avLst/>
          </a:prstGeom>
          <a:solidFill>
            <a:schemeClr val="accent1">
              <a:lumMod val="60000"/>
              <a:lumOff val="40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Oval 11"/>
          <p:cNvSpPr/>
          <p:nvPr/>
        </p:nvSpPr>
        <p:spPr>
          <a:xfrm>
            <a:off x="6031527" y="3598096"/>
            <a:ext cx="641930" cy="584069"/>
          </a:xfrm>
          <a:prstGeom prst="ellipse">
            <a:avLst/>
          </a:prstGeom>
          <a:solidFill>
            <a:schemeClr val="accent5">
              <a:lumMod val="75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Oval 12"/>
          <p:cNvSpPr/>
          <p:nvPr/>
        </p:nvSpPr>
        <p:spPr>
          <a:xfrm>
            <a:off x="6725940" y="3601989"/>
            <a:ext cx="641853" cy="584069"/>
          </a:xfrm>
          <a:prstGeom prst="ellipse">
            <a:avLst/>
          </a:prstGeom>
          <a:solidFill>
            <a:schemeClr val="accent4">
              <a:lumMod val="75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Oval 13"/>
          <p:cNvSpPr/>
          <p:nvPr/>
        </p:nvSpPr>
        <p:spPr>
          <a:xfrm>
            <a:off x="7085577" y="3078446"/>
            <a:ext cx="641929" cy="584109"/>
          </a:xfrm>
          <a:prstGeom prst="ellipse">
            <a:avLst/>
          </a:prstGeom>
          <a:solidFill>
            <a:schemeClr val="accent2">
              <a:lumMod val="60000"/>
              <a:lumOff val="40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Oval 14"/>
          <p:cNvSpPr/>
          <p:nvPr/>
        </p:nvSpPr>
        <p:spPr>
          <a:xfrm>
            <a:off x="6757553" y="2525644"/>
            <a:ext cx="641853" cy="584109"/>
          </a:xfrm>
          <a:prstGeom prst="ellipse">
            <a:avLst/>
          </a:prstGeom>
          <a:solidFill>
            <a:schemeClr val="accent2">
              <a:lumMod val="75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Box 15"/>
          <p:cNvSpPr txBox="1"/>
          <p:nvPr/>
        </p:nvSpPr>
        <p:spPr>
          <a:xfrm>
            <a:off x="6135584" y="4306784"/>
            <a:ext cx="1785258" cy="1200329"/>
          </a:xfrm>
          <a:prstGeom prst="rect">
            <a:avLst/>
          </a:prstGeom>
          <a:noFill/>
        </p:spPr>
        <p:txBody>
          <a:bodyPr wrap="square" rtlCol="0">
            <a:spAutoFit/>
          </a:bodyPr>
          <a:lstStyle/>
          <a:p>
            <a:r>
              <a:rPr lang="en-US" dirty="0" smtClean="0"/>
              <a:t>Closed Loop Modules for irradiation testing</a:t>
            </a:r>
            <a:endParaRPr lang="en-US" dirty="0"/>
          </a:p>
        </p:txBody>
      </p:sp>
      <p:sp>
        <p:nvSpPr>
          <p:cNvPr id="17" name="TextBox 16"/>
          <p:cNvSpPr txBox="1"/>
          <p:nvPr/>
        </p:nvSpPr>
        <p:spPr>
          <a:xfrm>
            <a:off x="2919350" y="2539341"/>
            <a:ext cx="1128156" cy="369332"/>
          </a:xfrm>
          <a:prstGeom prst="rect">
            <a:avLst/>
          </a:prstGeom>
          <a:noFill/>
        </p:spPr>
        <p:txBody>
          <a:bodyPr wrap="square" rtlCol="0">
            <a:spAutoFit/>
          </a:bodyPr>
          <a:lstStyle/>
          <a:p>
            <a:r>
              <a:rPr lang="en-US" dirty="0" smtClean="0"/>
              <a:t>protons</a:t>
            </a:r>
            <a:endParaRPr lang="en-US" dirty="0"/>
          </a:p>
        </p:txBody>
      </p:sp>
      <p:sp>
        <p:nvSpPr>
          <p:cNvPr id="18" name="TextBox 17"/>
          <p:cNvSpPr txBox="1"/>
          <p:nvPr/>
        </p:nvSpPr>
        <p:spPr>
          <a:xfrm>
            <a:off x="4912425" y="2466110"/>
            <a:ext cx="1128156" cy="369332"/>
          </a:xfrm>
          <a:prstGeom prst="rect">
            <a:avLst/>
          </a:prstGeom>
          <a:noFill/>
        </p:spPr>
        <p:txBody>
          <a:bodyPr wrap="square" rtlCol="0">
            <a:spAutoFit/>
          </a:bodyPr>
          <a:lstStyle/>
          <a:p>
            <a:r>
              <a:rPr lang="en-US" dirty="0" smtClean="0"/>
              <a:t>neutrons</a:t>
            </a:r>
            <a:endParaRPr lang="en-US" dirty="0"/>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Energy Station Concept</a:t>
            </a:r>
            <a:endParaRPr lang="en-US" dirty="0"/>
          </a:p>
        </p:txBody>
      </p:sp>
      <p:sp>
        <p:nvSpPr>
          <p:cNvPr id="3" name="Content Placeholder 2"/>
          <p:cNvSpPr>
            <a:spLocks noGrp="1"/>
          </p:cNvSpPr>
          <p:nvPr>
            <p:ph idx="1"/>
          </p:nvPr>
        </p:nvSpPr>
        <p:spPr>
          <a:xfrm>
            <a:off x="480250" y="1165761"/>
            <a:ext cx="8186738" cy="3575050"/>
          </a:xfrm>
        </p:spPr>
        <p:txBody>
          <a:bodyPr/>
          <a:lstStyle/>
          <a:p>
            <a:r>
              <a:rPr lang="en-US" sz="2000" dirty="0" smtClean="0"/>
              <a:t>1 MW CW proton beam on liquid lead or lead-bismuth </a:t>
            </a:r>
            <a:r>
              <a:rPr lang="en-US" sz="2000" dirty="0" err="1" smtClean="0"/>
              <a:t>spallation</a:t>
            </a:r>
            <a:r>
              <a:rPr lang="en-US" sz="2000" dirty="0" smtClean="0"/>
              <a:t> target produces copious neutrons with energy spectrum similar to fission spectrum but with high energy tail</a:t>
            </a:r>
          </a:p>
          <a:p>
            <a:pPr lvl="1"/>
            <a:r>
              <a:rPr lang="en-US" dirty="0" smtClean="0"/>
              <a:t>1 </a:t>
            </a:r>
            <a:r>
              <a:rPr lang="en-US" dirty="0" err="1" smtClean="0"/>
              <a:t>GeV</a:t>
            </a:r>
            <a:r>
              <a:rPr lang="en-US" dirty="0" smtClean="0"/>
              <a:t> 1 </a:t>
            </a:r>
            <a:r>
              <a:rPr lang="en-US" dirty="0" err="1" smtClean="0"/>
              <a:t>mA</a:t>
            </a:r>
            <a:r>
              <a:rPr lang="en-US" dirty="0" smtClean="0"/>
              <a:t> – 3 </a:t>
            </a:r>
            <a:r>
              <a:rPr lang="en-US" dirty="0" err="1" smtClean="0"/>
              <a:t>GeV</a:t>
            </a:r>
            <a:r>
              <a:rPr lang="en-US" dirty="0" smtClean="0"/>
              <a:t> 0.33 </a:t>
            </a:r>
            <a:r>
              <a:rPr lang="en-US" dirty="0" err="1" smtClean="0"/>
              <a:t>mA</a:t>
            </a:r>
            <a:r>
              <a:rPr lang="en-US" dirty="0" smtClean="0"/>
              <a:t> proton beam</a:t>
            </a:r>
          </a:p>
          <a:p>
            <a:r>
              <a:rPr lang="en-US" sz="2000" dirty="0" smtClean="0"/>
              <a:t>Surrounded by vessel filled with liquid lead, lead-bismuth, or sodium that provides test region and maximizes test volume (360 degrees)</a:t>
            </a:r>
          </a:p>
          <a:p>
            <a:r>
              <a:rPr lang="en-US" sz="2000" dirty="0" smtClean="0"/>
              <a:t>Azimuthally arrayed closed loop test modules provide independently tailored irradiation environment</a:t>
            </a:r>
          </a:p>
          <a:p>
            <a:pPr lvl="1"/>
            <a:r>
              <a:rPr lang="en-US" dirty="0" smtClean="0"/>
              <a:t>Varied Materials – coolant, moderator</a:t>
            </a:r>
          </a:p>
          <a:p>
            <a:pPr lvl="1"/>
            <a:r>
              <a:rPr lang="en-US" dirty="0" smtClean="0"/>
              <a:t>Independent cooling system for each test section, controlled temperatures, ceramic/vacuum insulation</a:t>
            </a:r>
          </a:p>
          <a:p>
            <a:pPr lvl="1"/>
            <a:r>
              <a:rPr lang="en-US" dirty="0" smtClean="0"/>
              <a:t>Modular test sections – each can be removed and the active section shipped offsite for processing</a:t>
            </a:r>
          </a:p>
          <a:p>
            <a:pPr lvl="1"/>
            <a:r>
              <a:rPr lang="en-US" dirty="0" smtClean="0"/>
              <a:t>Online cleanup of </a:t>
            </a:r>
            <a:r>
              <a:rPr lang="en-US" dirty="0" err="1" smtClean="0"/>
              <a:t>Pb</a:t>
            </a:r>
            <a:r>
              <a:rPr lang="en-US" dirty="0" smtClean="0"/>
              <a:t>-Bi spallation target could also be source of beneficial isotopes</a:t>
            </a:r>
          </a:p>
          <a:p>
            <a:r>
              <a:rPr lang="en-US" dirty="0" smtClean="0"/>
              <a:t>Potential in-beam testing region</a:t>
            </a:r>
            <a:endParaRPr lang="en-US" dirty="0"/>
          </a:p>
        </p:txBody>
      </p:sp>
      <p:sp>
        <p:nvSpPr>
          <p:cNvPr id="4" name="Slide Number Placeholder 3"/>
          <p:cNvSpPr>
            <a:spLocks noGrp="1"/>
          </p:cNvSpPr>
          <p:nvPr>
            <p:ph type="sldNum" sz="quarter" idx="10"/>
          </p:nvPr>
        </p:nvSpPr>
        <p:spPr/>
        <p:txBody>
          <a:bodyPr/>
          <a:lstStyle/>
          <a:p>
            <a:pPr>
              <a:defRPr/>
            </a:pPr>
            <a:fld id="{842149AA-DBCF-4616-8DD0-401D37F5765C}" type="slidenum">
              <a:rPr lang="en-US" smtClean="0"/>
              <a:pPr>
                <a:defRPr/>
              </a:pPr>
              <a:t>5</a:t>
            </a:fld>
            <a:endParaRPr lang="en-US" dirty="0"/>
          </a:p>
        </p:txBody>
      </p:sp>
    </p:spTree>
    <p:extLst>
      <p:ext uri="{BB962C8B-B14F-4D97-AF65-F5344CB8AC3E}">
        <p14:creationId xmlns:p14="http://schemas.microsoft.com/office/powerpoint/2010/main" val="4215791349"/>
      </p:ext>
    </p:extLst>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Flexible Test Matrix Capabilities</a:t>
            </a:r>
            <a:endParaRPr lang="en-US" dirty="0"/>
          </a:p>
        </p:txBody>
      </p:sp>
      <p:graphicFrame>
        <p:nvGraphicFramePr>
          <p:cNvPr id="5" name="Content Placeholder 4"/>
          <p:cNvGraphicFramePr>
            <a:graphicFrameLocks noGrp="1"/>
          </p:cNvGraphicFramePr>
          <p:nvPr>
            <p:ph idx="1"/>
          </p:nvPr>
        </p:nvGraphicFramePr>
        <p:xfrm>
          <a:off x="846667" y="920044"/>
          <a:ext cx="7719306" cy="5307973"/>
        </p:xfrm>
        <a:graphic>
          <a:graphicData uri="http://schemas.openxmlformats.org/drawingml/2006/table">
            <a:tbl>
              <a:tblPr firstRow="1" bandRow="1">
                <a:tableStyleId>{5C22544A-7EE6-4342-B048-85BDC9FD1C3A}</a:tableStyleId>
              </a:tblPr>
              <a:tblGrid>
                <a:gridCol w="1326137"/>
                <a:gridCol w="6393169"/>
              </a:tblGrid>
              <a:tr h="283338">
                <a:tc>
                  <a:txBody>
                    <a:bodyPr/>
                    <a:lstStyle/>
                    <a:p>
                      <a:r>
                        <a:rPr lang="en-US" sz="1400" dirty="0" smtClean="0"/>
                        <a:t>Test Zone</a:t>
                      </a:r>
                      <a:endParaRPr lang="en-US" sz="1400" dirty="0"/>
                    </a:p>
                  </a:txBody>
                  <a:tcPr marL="81867" marR="81867"/>
                </a:tc>
                <a:tc>
                  <a:txBody>
                    <a:bodyPr/>
                    <a:lstStyle/>
                    <a:p>
                      <a:pPr algn="ctr"/>
                      <a:r>
                        <a:rPr lang="en-US" sz="1400" dirty="0" smtClean="0"/>
                        <a:t>Characteristics</a:t>
                      </a:r>
                      <a:endParaRPr lang="en-US" sz="1400" dirty="0"/>
                    </a:p>
                  </a:txBody>
                  <a:tcPr marL="81867" marR="81867"/>
                </a:tc>
              </a:tr>
              <a:tr h="489050">
                <a:tc>
                  <a:txBody>
                    <a:bodyPr/>
                    <a:lstStyle/>
                    <a:p>
                      <a:r>
                        <a:rPr lang="en-US" sz="1400" dirty="0" smtClean="0"/>
                        <a:t>Materials</a:t>
                      </a:r>
                      <a:endParaRPr lang="en-US" sz="1400" dirty="0"/>
                    </a:p>
                  </a:txBody>
                  <a:tcPr marL="81867" marR="81867"/>
                </a:tc>
                <a:tc>
                  <a:txBody>
                    <a:bodyPr/>
                    <a:lstStyle/>
                    <a:p>
                      <a:r>
                        <a:rPr lang="en-US" sz="1400" dirty="0" smtClean="0"/>
                        <a:t>Miniaturized specimens,</a:t>
                      </a:r>
                      <a:r>
                        <a:rPr lang="en-US" sz="1400" baseline="0" dirty="0" smtClean="0"/>
                        <a:t> </a:t>
                      </a:r>
                      <a:r>
                        <a:rPr lang="en-US" sz="1400" dirty="0" smtClean="0"/>
                        <a:t>Instrumented, c</a:t>
                      </a:r>
                      <a:r>
                        <a:rPr lang="en-US" sz="1400" baseline="0" dirty="0" smtClean="0"/>
                        <a:t>ontrolled temperature, pressure</a:t>
                      </a:r>
                      <a:endParaRPr lang="en-US" sz="1400" dirty="0"/>
                    </a:p>
                  </a:txBody>
                  <a:tcPr marL="81867" marR="81867"/>
                </a:tc>
              </a:tr>
              <a:tr h="698643">
                <a:tc>
                  <a:txBody>
                    <a:bodyPr/>
                    <a:lstStyle/>
                    <a:p>
                      <a:r>
                        <a:rPr lang="en-US" sz="1400" dirty="0" smtClean="0"/>
                        <a:t>ADS</a:t>
                      </a:r>
                      <a:endParaRPr lang="en-US" sz="1400" dirty="0"/>
                    </a:p>
                  </a:txBody>
                  <a:tcPr marL="81867" marR="81867"/>
                </a:tc>
                <a:tc>
                  <a:txBody>
                    <a:bodyPr/>
                    <a:lstStyle/>
                    <a:p>
                      <a:r>
                        <a:rPr lang="en-US" sz="1400" dirty="0" smtClean="0"/>
                        <a:t>Lead or lead-bismuth flowing loop,</a:t>
                      </a:r>
                      <a:r>
                        <a:rPr lang="en-US" sz="1400" baseline="0" dirty="0" smtClean="0"/>
                        <a:t> m</a:t>
                      </a:r>
                      <a:r>
                        <a:rPr lang="en-US" sz="1400" dirty="0" smtClean="0"/>
                        <a:t>aterials</a:t>
                      </a:r>
                      <a:r>
                        <a:rPr lang="en-US" sz="1400" baseline="0" dirty="0" smtClean="0"/>
                        <a:t> compatibility, corrosion, pin-type transmutation fuel and cladding tests, on-line cleanup</a:t>
                      </a:r>
                      <a:endParaRPr lang="en-US" sz="1400" dirty="0"/>
                    </a:p>
                  </a:txBody>
                  <a:tcPr marL="81867" marR="81867"/>
                </a:tc>
              </a:tr>
              <a:tr h="489050">
                <a:tc>
                  <a:txBody>
                    <a:bodyPr/>
                    <a:lstStyle/>
                    <a:p>
                      <a:r>
                        <a:rPr lang="en-US" sz="1400" dirty="0" smtClean="0"/>
                        <a:t>HTGR</a:t>
                      </a:r>
                      <a:endParaRPr lang="en-US" sz="1400" dirty="0"/>
                    </a:p>
                  </a:txBody>
                  <a:tcPr marL="81867" marR="81867"/>
                </a:tc>
                <a:tc>
                  <a:txBody>
                    <a:bodyPr/>
                    <a:lstStyle/>
                    <a:p>
                      <a:r>
                        <a:rPr lang="en-US" sz="1400" dirty="0" smtClean="0"/>
                        <a:t>Graphite structure, TRISO materials, pebble bed, compacts, He coolant</a:t>
                      </a:r>
                      <a:endParaRPr lang="en-US" sz="1400" dirty="0"/>
                    </a:p>
                  </a:txBody>
                  <a:tcPr marL="81867" marR="81867"/>
                </a:tc>
              </a:tr>
              <a:tr h="489050">
                <a:tc>
                  <a:txBody>
                    <a:bodyPr/>
                    <a:lstStyle/>
                    <a:p>
                      <a:r>
                        <a:rPr lang="en-US" sz="1400" dirty="0" smtClean="0"/>
                        <a:t>SFR</a:t>
                      </a:r>
                      <a:endParaRPr lang="en-US" sz="1400" dirty="0"/>
                    </a:p>
                  </a:txBody>
                  <a:tcPr marL="81867" marR="81867"/>
                </a:tc>
                <a:tc>
                  <a:txBody>
                    <a:bodyPr/>
                    <a:lstStyle/>
                    <a:p>
                      <a:r>
                        <a:rPr lang="en-US" sz="1400" dirty="0" smtClean="0"/>
                        <a:t>Sodium coolant loop, advanced high</a:t>
                      </a:r>
                      <a:r>
                        <a:rPr lang="en-US" sz="1400" baseline="0" dirty="0" smtClean="0"/>
                        <a:t> temperature long life materials, pin-type transmutation fuel and cladding tests</a:t>
                      </a:r>
                      <a:endParaRPr lang="en-US" sz="1400" dirty="0"/>
                    </a:p>
                  </a:txBody>
                  <a:tcPr marL="81867" marR="81867"/>
                </a:tc>
              </a:tr>
              <a:tr h="489050">
                <a:tc>
                  <a:txBody>
                    <a:bodyPr/>
                    <a:lstStyle/>
                    <a:p>
                      <a:r>
                        <a:rPr lang="en-US" sz="1400" dirty="0" smtClean="0"/>
                        <a:t>LWR</a:t>
                      </a:r>
                      <a:endParaRPr lang="en-US" sz="1400" dirty="0"/>
                    </a:p>
                  </a:txBody>
                  <a:tcPr marL="81867" marR="81867"/>
                </a:tc>
                <a:tc>
                  <a:txBody>
                    <a:bodyPr/>
                    <a:lstStyle/>
                    <a:p>
                      <a:r>
                        <a:rPr lang="en-US" sz="1400" dirty="0" smtClean="0"/>
                        <a:t>Pressurized water loop, LWR conditions, address sustainability issues</a:t>
                      </a:r>
                      <a:endParaRPr lang="en-US" sz="1400" dirty="0"/>
                    </a:p>
                  </a:txBody>
                  <a:tcPr marL="81867" marR="81867"/>
                </a:tc>
              </a:tr>
              <a:tr h="283338">
                <a:tc>
                  <a:txBody>
                    <a:bodyPr/>
                    <a:lstStyle/>
                    <a:p>
                      <a:r>
                        <a:rPr lang="en-US" sz="1400" dirty="0" smtClean="0"/>
                        <a:t>MSR</a:t>
                      </a:r>
                      <a:endParaRPr lang="en-US" sz="1400" dirty="0"/>
                    </a:p>
                  </a:txBody>
                  <a:tcPr marL="81867" marR="81867"/>
                </a:tc>
                <a:tc>
                  <a:txBody>
                    <a:bodyPr/>
                    <a:lstStyle/>
                    <a:p>
                      <a:r>
                        <a:rPr lang="en-US" sz="1400" dirty="0" smtClean="0"/>
                        <a:t>Molten salt loop, materials compatibility, corrosion, dissolved fuel</a:t>
                      </a:r>
                      <a:endParaRPr lang="en-US" sz="1400" dirty="0"/>
                    </a:p>
                  </a:txBody>
                  <a:tcPr marL="81867" marR="81867"/>
                </a:tc>
              </a:tr>
              <a:tr h="283338">
                <a:tc>
                  <a:txBody>
                    <a:bodyPr/>
                    <a:lstStyle/>
                    <a:p>
                      <a:r>
                        <a:rPr lang="en-US" sz="1400" dirty="0" smtClean="0"/>
                        <a:t>Fusion</a:t>
                      </a:r>
                      <a:endParaRPr lang="en-US" sz="1400" dirty="0"/>
                    </a:p>
                  </a:txBody>
                  <a:tcPr marL="81867" marR="81867"/>
                </a:tc>
                <a:tc>
                  <a:txBody>
                    <a:bodyPr/>
                    <a:lstStyle/>
                    <a:p>
                      <a:r>
                        <a:rPr lang="en-US" sz="1400" dirty="0" smtClean="0"/>
                        <a:t>Lithium loop,</a:t>
                      </a:r>
                      <a:r>
                        <a:rPr lang="en-US" sz="1400" baseline="0" dirty="0" smtClean="0"/>
                        <a:t> radiation damage in materials, fusion blanket tests</a:t>
                      </a:r>
                      <a:endParaRPr lang="en-US" sz="1400" dirty="0"/>
                    </a:p>
                  </a:txBody>
                  <a:tcPr marL="81867" marR="81867"/>
                </a:tc>
              </a:tr>
              <a:tr h="489050">
                <a:tc>
                  <a:txBody>
                    <a:bodyPr/>
                    <a:lstStyle/>
                    <a:p>
                      <a:r>
                        <a:rPr lang="en-US" sz="1400" dirty="0" smtClean="0"/>
                        <a:t>Other</a:t>
                      </a:r>
                      <a:endParaRPr lang="en-US" sz="1400" dirty="0"/>
                    </a:p>
                  </a:txBody>
                  <a:tcPr marL="81867" marR="81867"/>
                </a:tc>
                <a:tc>
                  <a:txBody>
                    <a:bodyPr/>
                    <a:lstStyle/>
                    <a:p>
                      <a:r>
                        <a:rPr lang="en-US" sz="1400" dirty="0" smtClean="0"/>
                        <a:t>Liquid He loop for cold neutrons, possible neutron beam extraction</a:t>
                      </a:r>
                      <a:endParaRPr lang="en-US" sz="1400" dirty="0"/>
                    </a:p>
                  </a:txBody>
                  <a:tcPr marL="81867" marR="81867"/>
                </a:tc>
              </a:tr>
              <a:tr h="489050">
                <a:tc>
                  <a:txBody>
                    <a:bodyPr/>
                    <a:lstStyle/>
                    <a:p>
                      <a:r>
                        <a:rPr lang="en-US" sz="1400" dirty="0" smtClean="0"/>
                        <a:t>Nuclear Data</a:t>
                      </a:r>
                      <a:endParaRPr lang="en-US" sz="1400" dirty="0"/>
                    </a:p>
                  </a:txBody>
                  <a:tcPr marL="81867" marR="81867"/>
                </a:tc>
                <a:tc>
                  <a:txBody>
                    <a:bodyPr/>
                    <a:lstStyle/>
                    <a:p>
                      <a:r>
                        <a:rPr lang="en-US" sz="1400" dirty="0" smtClean="0"/>
                        <a:t>Integral cross sections,</a:t>
                      </a:r>
                      <a:r>
                        <a:rPr lang="en-US" sz="1400" baseline="0" dirty="0" smtClean="0"/>
                        <a:t> isotopic </a:t>
                      </a:r>
                      <a:r>
                        <a:rPr lang="en-US" sz="1400" baseline="0" dirty="0" err="1" smtClean="0"/>
                        <a:t>burnup</a:t>
                      </a:r>
                      <a:r>
                        <a:rPr lang="en-US" sz="1400" baseline="0" dirty="0" smtClean="0"/>
                        <a:t>, fission product yields</a:t>
                      </a:r>
                      <a:endParaRPr lang="en-US" sz="1400" dirty="0"/>
                    </a:p>
                  </a:txBody>
                  <a:tcPr marL="81867" marR="81867"/>
                </a:tc>
              </a:tr>
              <a:tr h="698643">
                <a:tc>
                  <a:txBody>
                    <a:bodyPr/>
                    <a:lstStyle/>
                    <a:p>
                      <a:r>
                        <a:rPr lang="en-US" sz="1400" dirty="0" smtClean="0"/>
                        <a:t>Isotope</a:t>
                      </a:r>
                      <a:r>
                        <a:rPr lang="en-US" sz="1400" baseline="0" dirty="0" smtClean="0"/>
                        <a:t> Production</a:t>
                      </a:r>
                      <a:endParaRPr lang="en-US" sz="1400" dirty="0"/>
                    </a:p>
                  </a:txBody>
                  <a:tcPr marL="81867" marR="81867"/>
                </a:tc>
                <a:tc>
                  <a:txBody>
                    <a:bodyPr/>
                    <a:lstStyle/>
                    <a:p>
                      <a:r>
                        <a:rPr lang="en-US" sz="1400" dirty="0" smtClean="0"/>
                        <a:t>Spectrum tailoring for specific isotopes, rabbit system for rapid insertion, moderators: D2O, graphite, beryllium, metal hydride</a:t>
                      </a:r>
                    </a:p>
                    <a:p>
                      <a:r>
                        <a:rPr lang="en-US" sz="1400" dirty="0" smtClean="0"/>
                        <a:t>Beneficial use of leakage neutrons (</a:t>
                      </a:r>
                      <a:r>
                        <a:rPr lang="en-US" sz="1400" baseline="30000" dirty="0" smtClean="0"/>
                        <a:t>238</a:t>
                      </a:r>
                      <a:r>
                        <a:rPr lang="en-US" sz="1400" dirty="0" smtClean="0"/>
                        <a:t>Pu,</a:t>
                      </a:r>
                      <a:r>
                        <a:rPr lang="en-US" sz="1400" baseline="0" dirty="0" smtClean="0"/>
                        <a:t> </a:t>
                      </a:r>
                      <a:r>
                        <a:rPr lang="en-US" sz="1400" baseline="30000" dirty="0" smtClean="0"/>
                        <a:t>60</a:t>
                      </a:r>
                      <a:r>
                        <a:rPr lang="en-US" sz="1400" baseline="0" dirty="0" smtClean="0"/>
                        <a:t>Co)</a:t>
                      </a:r>
                      <a:endParaRPr lang="en-US" sz="1400" dirty="0"/>
                    </a:p>
                  </a:txBody>
                  <a:tcPr marL="81867" marR="81867"/>
                </a:tc>
              </a:tr>
            </a:tbl>
          </a:graphicData>
        </a:graphic>
      </p:graphicFrame>
      <p:sp>
        <p:nvSpPr>
          <p:cNvPr id="4" name="Slide Number Placeholder 3"/>
          <p:cNvSpPr>
            <a:spLocks noGrp="1"/>
          </p:cNvSpPr>
          <p:nvPr>
            <p:ph type="sldNum" sz="quarter" idx="10"/>
          </p:nvPr>
        </p:nvSpPr>
        <p:spPr/>
        <p:txBody>
          <a:bodyPr/>
          <a:lstStyle/>
          <a:p>
            <a:pPr>
              <a:defRPr/>
            </a:pPr>
            <a:fld id="{842149AA-DBCF-4616-8DD0-401D37F5765C}" type="slidenum">
              <a:rPr lang="en-US" smtClean="0"/>
              <a:pPr>
                <a:defRPr/>
              </a:pPr>
              <a:t>6</a:t>
            </a:fld>
            <a:endParaRPr lang="en-US" dirty="0"/>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p:cNvGraphicFramePr>
            <a:graphicFrameLocks/>
          </p:cNvGraphicFramePr>
          <p:nvPr/>
        </p:nvGraphicFramePr>
        <p:xfrm>
          <a:off x="0" y="1625600"/>
          <a:ext cx="7902222" cy="4447821"/>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012267" y="2144889"/>
            <a:ext cx="3454400" cy="3646311"/>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nut 8"/>
          <p:cNvSpPr/>
          <p:nvPr/>
        </p:nvSpPr>
        <p:spPr>
          <a:xfrm>
            <a:off x="0" y="1727200"/>
            <a:ext cx="4244621" cy="4354690"/>
          </a:xfrm>
          <a:prstGeom prst="donut">
            <a:avLst>
              <a:gd name="adj" fmla="val 16151"/>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4631233"/>
              </p:ext>
            </p:extLst>
          </p:nvPr>
        </p:nvGraphicFramePr>
        <p:xfrm>
          <a:off x="259646" y="2020711"/>
          <a:ext cx="7673072" cy="40978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Energy Research Station Concept</a:t>
            </a:r>
            <a:endParaRPr lang="en-US" dirty="0"/>
          </a:p>
        </p:txBody>
      </p:sp>
      <p:sp>
        <p:nvSpPr>
          <p:cNvPr id="4" name="Slide Number Placeholder 3"/>
          <p:cNvSpPr>
            <a:spLocks noGrp="1"/>
          </p:cNvSpPr>
          <p:nvPr>
            <p:ph type="sldNum" sz="quarter" idx="10"/>
          </p:nvPr>
        </p:nvSpPr>
        <p:spPr/>
        <p:txBody>
          <a:bodyPr/>
          <a:lstStyle/>
          <a:p>
            <a:pPr>
              <a:defRPr/>
            </a:pPr>
            <a:fld id="{842149AA-DBCF-4616-8DD0-401D37F5765C}" type="slidenum">
              <a:rPr lang="en-US" smtClean="0"/>
              <a:pPr>
                <a:defRPr/>
              </a:pPr>
              <a:t>7</a:t>
            </a:fld>
            <a:endParaRPr lang="en-US" dirty="0"/>
          </a:p>
        </p:txBody>
      </p:sp>
      <p:sp>
        <p:nvSpPr>
          <p:cNvPr id="11" name="TextBox 10"/>
          <p:cNvSpPr txBox="1"/>
          <p:nvPr/>
        </p:nvSpPr>
        <p:spPr>
          <a:xfrm>
            <a:off x="708120" y="1264209"/>
            <a:ext cx="1535289" cy="338554"/>
          </a:xfrm>
          <a:prstGeom prst="rect">
            <a:avLst/>
          </a:prstGeom>
          <a:noFill/>
        </p:spPr>
        <p:txBody>
          <a:bodyPr wrap="square" rtlCol="0">
            <a:spAutoFit/>
          </a:bodyPr>
          <a:lstStyle/>
          <a:p>
            <a:r>
              <a:rPr lang="en-US" sz="1600" dirty="0" smtClean="0"/>
              <a:t>Proton beam</a:t>
            </a:r>
            <a:endParaRPr lang="en-US" sz="1600" dirty="0"/>
          </a:p>
        </p:txBody>
      </p:sp>
      <p:sp>
        <p:nvSpPr>
          <p:cNvPr id="7" name="Oval 6"/>
          <p:cNvSpPr/>
          <p:nvPr/>
        </p:nvSpPr>
        <p:spPr>
          <a:xfrm>
            <a:off x="1909583" y="3751430"/>
            <a:ext cx="453607" cy="3930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933919" y="1162169"/>
            <a:ext cx="393645" cy="286737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7801222" y="2206536"/>
            <a:ext cx="398681" cy="1361195"/>
          </a:xfrm>
          <a:prstGeom prst="downArrow">
            <a:avLst/>
          </a:prstGeom>
          <a:solidFill>
            <a:schemeClr val="accent2">
              <a:lumMod val="60000"/>
              <a:lumOff val="40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Down Arrow 12"/>
          <p:cNvSpPr/>
          <p:nvPr/>
        </p:nvSpPr>
        <p:spPr>
          <a:xfrm rot="16200000">
            <a:off x="7798400" y="2666556"/>
            <a:ext cx="398681" cy="1355554"/>
          </a:xfrm>
          <a:prstGeom prst="downArrow">
            <a:avLst/>
          </a:prstGeom>
          <a:solidFill>
            <a:schemeClr val="accent2">
              <a:lumMod val="60000"/>
              <a:lumOff val="40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4" name="Down Arrow 13"/>
          <p:cNvSpPr/>
          <p:nvPr/>
        </p:nvSpPr>
        <p:spPr>
          <a:xfrm rot="16200000">
            <a:off x="7801222" y="3103998"/>
            <a:ext cx="398681" cy="1361198"/>
          </a:xfrm>
          <a:prstGeom prst="downArrow">
            <a:avLst/>
          </a:prstGeom>
          <a:solidFill>
            <a:schemeClr val="accent2">
              <a:lumMod val="60000"/>
              <a:lumOff val="40000"/>
            </a:scheme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Down Arrow 14"/>
          <p:cNvSpPr/>
          <p:nvPr/>
        </p:nvSpPr>
        <p:spPr>
          <a:xfrm>
            <a:off x="6607151" y="1272822"/>
            <a:ext cx="335807" cy="207151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30124" y="1191564"/>
            <a:ext cx="852311" cy="584775"/>
          </a:xfrm>
          <a:prstGeom prst="rect">
            <a:avLst/>
          </a:prstGeom>
          <a:noFill/>
        </p:spPr>
        <p:txBody>
          <a:bodyPr wrap="square" rtlCol="0">
            <a:spAutoFit/>
          </a:bodyPr>
          <a:lstStyle/>
          <a:p>
            <a:r>
              <a:rPr lang="en-US" sz="1600" dirty="0" smtClean="0"/>
              <a:t>Proton beam</a:t>
            </a:r>
            <a:endParaRPr lang="en-US" sz="1600" dirty="0"/>
          </a:p>
        </p:txBody>
      </p:sp>
      <p:sp>
        <p:nvSpPr>
          <p:cNvPr id="17" name="TextBox 10"/>
          <p:cNvSpPr txBox="1"/>
          <p:nvPr/>
        </p:nvSpPr>
        <p:spPr>
          <a:xfrm>
            <a:off x="8303502" y="2174554"/>
            <a:ext cx="840498"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Neutron beams</a:t>
            </a:r>
            <a:endParaRPr lang="en-US" sz="1400" dirty="0"/>
          </a:p>
        </p:txBody>
      </p:sp>
      <p:sp>
        <p:nvSpPr>
          <p:cNvPr id="19" name="TextBox 10"/>
          <p:cNvSpPr txBox="1"/>
          <p:nvPr/>
        </p:nvSpPr>
        <p:spPr>
          <a:xfrm>
            <a:off x="1272018" y="4878273"/>
            <a:ext cx="638553" cy="3077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lead</a:t>
            </a:r>
            <a:endParaRPr lang="en-US" sz="1400" dirty="0"/>
          </a:p>
        </p:txBody>
      </p:sp>
      <p:sp>
        <p:nvSpPr>
          <p:cNvPr id="20" name="Down Arrow 19"/>
          <p:cNvSpPr/>
          <p:nvPr/>
        </p:nvSpPr>
        <p:spPr>
          <a:xfrm rot="10800000">
            <a:off x="8006508" y="869318"/>
            <a:ext cx="398681" cy="1794271"/>
          </a:xfrm>
          <a:prstGeom prst="downArrow">
            <a:avLst/>
          </a:prstGeom>
          <a:solidFill>
            <a:srgbClr val="99FF66"/>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1" name="Oval 20"/>
          <p:cNvSpPr/>
          <p:nvPr/>
        </p:nvSpPr>
        <p:spPr>
          <a:xfrm>
            <a:off x="3408218" y="1413164"/>
            <a:ext cx="1033153" cy="1021277"/>
          </a:xfrm>
          <a:prstGeom prst="ellipse">
            <a:avLst/>
          </a:prstGeom>
          <a:solidFill>
            <a:srgbClr val="D7E4BD">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758099" y="1487862"/>
            <a:ext cx="1535289" cy="584775"/>
          </a:xfrm>
          <a:prstGeom prst="rect">
            <a:avLst/>
          </a:prstGeom>
          <a:noFill/>
        </p:spPr>
        <p:txBody>
          <a:bodyPr wrap="square" rtlCol="0">
            <a:spAutoFit/>
          </a:bodyPr>
          <a:lstStyle/>
          <a:p>
            <a:r>
              <a:rPr lang="en-US" sz="1600" dirty="0" smtClean="0"/>
              <a:t>Liquid He for cold neutrons</a:t>
            </a:r>
            <a:endParaRPr lang="en-US" sz="1600" dirty="0"/>
          </a:p>
        </p:txBody>
      </p:sp>
      <p:sp>
        <p:nvSpPr>
          <p:cNvPr id="23" name="Rectangle 22"/>
          <p:cNvSpPr/>
          <p:nvPr/>
        </p:nvSpPr>
        <p:spPr>
          <a:xfrm rot="19841646">
            <a:off x="-129972" y="4499067"/>
            <a:ext cx="2361875" cy="864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5299841"/>
            <a:ext cx="866899" cy="830997"/>
          </a:xfrm>
          <a:prstGeom prst="rect">
            <a:avLst/>
          </a:prstGeom>
          <a:noFill/>
        </p:spPr>
        <p:txBody>
          <a:bodyPr wrap="square" rtlCol="0">
            <a:spAutoFit/>
          </a:bodyPr>
          <a:lstStyle/>
          <a:p>
            <a:r>
              <a:rPr lang="en-US" sz="1600" dirty="0" smtClean="0"/>
              <a:t>Proton beam access</a:t>
            </a:r>
            <a:endParaRPr lang="en-US" sz="1600" dirty="0"/>
          </a:p>
        </p:txBody>
      </p:sp>
      <p:sp>
        <p:nvSpPr>
          <p:cNvPr id="25" name="TextBox 10"/>
          <p:cNvSpPr txBox="1"/>
          <p:nvPr/>
        </p:nvSpPr>
        <p:spPr>
          <a:xfrm>
            <a:off x="5965194" y="5980847"/>
            <a:ext cx="192986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Axial cross section</a:t>
            </a:r>
            <a:endParaRPr lang="en-US" sz="1400" dirty="0"/>
          </a:p>
        </p:txBody>
      </p:sp>
      <p:sp>
        <p:nvSpPr>
          <p:cNvPr id="26" name="TextBox 10"/>
          <p:cNvSpPr txBox="1"/>
          <p:nvPr/>
        </p:nvSpPr>
        <p:spPr>
          <a:xfrm>
            <a:off x="1250747" y="6288624"/>
            <a:ext cx="192986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Radial cross section</a:t>
            </a:r>
            <a:endParaRPr lang="en-US" sz="1400" dirty="0"/>
          </a:p>
        </p:txBody>
      </p:sp>
      <p:sp>
        <p:nvSpPr>
          <p:cNvPr id="3" name="TextBox 2"/>
          <p:cNvSpPr txBox="1"/>
          <p:nvPr/>
        </p:nvSpPr>
        <p:spPr>
          <a:xfrm>
            <a:off x="4071731" y="5793460"/>
            <a:ext cx="852018" cy="461665"/>
          </a:xfrm>
          <a:prstGeom prst="rect">
            <a:avLst/>
          </a:prstGeom>
          <a:solidFill>
            <a:schemeClr val="tx2"/>
          </a:solidFill>
        </p:spPr>
        <p:txBody>
          <a:bodyPr wrap="square" rtlCol="0">
            <a:spAutoFit/>
          </a:bodyPr>
          <a:lstStyle/>
          <a:p>
            <a:r>
              <a:rPr lang="en-US" sz="1200" dirty="0" smtClean="0"/>
              <a:t>Cleanup system</a:t>
            </a:r>
            <a:endParaRPr lang="en-US" sz="1200" dirty="0"/>
          </a:p>
        </p:txBody>
      </p:sp>
      <p:cxnSp>
        <p:nvCxnSpPr>
          <p:cNvPr id="27" name="Elbow Connector 26"/>
          <p:cNvCxnSpPr>
            <a:endCxn id="3" idx="3"/>
          </p:cNvCxnSpPr>
          <p:nvPr/>
        </p:nvCxnSpPr>
        <p:spPr>
          <a:xfrm rot="10800000" flipV="1">
            <a:off x="4923750" y="5793459"/>
            <a:ext cx="1212643" cy="230834"/>
          </a:xfrm>
          <a:prstGeom prst="bentConnector3">
            <a:avLst>
              <a:gd name="adj1" fmla="val -5160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 idx="2"/>
          </p:cNvCxnSpPr>
          <p:nvPr/>
        </p:nvCxnSpPr>
        <p:spPr>
          <a:xfrm>
            <a:off x="4497740" y="6255125"/>
            <a:ext cx="0" cy="1873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99734" y="6437214"/>
            <a:ext cx="852018" cy="276999"/>
          </a:xfrm>
          <a:prstGeom prst="rect">
            <a:avLst/>
          </a:prstGeom>
          <a:solidFill>
            <a:schemeClr val="accent6"/>
          </a:solidFill>
          <a:ln>
            <a:solidFill>
              <a:schemeClr val="accent1">
                <a:shade val="95000"/>
                <a:satMod val="105000"/>
              </a:schemeClr>
            </a:solidFill>
          </a:ln>
        </p:spPr>
        <p:txBody>
          <a:bodyPr wrap="square" rtlCol="0">
            <a:spAutoFit/>
          </a:bodyPr>
          <a:lstStyle/>
          <a:p>
            <a:r>
              <a:rPr lang="en-US" sz="1200" dirty="0" smtClean="0"/>
              <a:t>Isotopes</a:t>
            </a:r>
            <a:endParaRPr lang="en-US" sz="1200" dirty="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z="3600" dirty="0" smtClean="0"/>
              <a:t>Characteristics of Energy Station</a:t>
            </a:r>
          </a:p>
        </p:txBody>
      </p:sp>
      <p:sp>
        <p:nvSpPr>
          <p:cNvPr id="14338" name="Rectangle 3"/>
          <p:cNvSpPr>
            <a:spLocks noGrp="1" noChangeArrowheads="1"/>
          </p:cNvSpPr>
          <p:nvPr>
            <p:ph idx="1"/>
          </p:nvPr>
        </p:nvSpPr>
        <p:spPr>
          <a:xfrm>
            <a:off x="444624" y="1201387"/>
            <a:ext cx="8186738" cy="3575050"/>
          </a:xfrm>
        </p:spPr>
        <p:txBody>
          <a:bodyPr/>
          <a:lstStyle/>
          <a:p>
            <a:pPr>
              <a:lnSpc>
                <a:spcPct val="80000"/>
              </a:lnSpc>
            </a:pPr>
            <a:r>
              <a:rPr lang="en-US" altLang="ko-KR" sz="2000" dirty="0" smtClean="0">
                <a:ea typeface="굴림"/>
                <a:cs typeface="굴림"/>
              </a:rPr>
              <a:t>Flexible, able to support multiple missions</a:t>
            </a:r>
          </a:p>
          <a:p>
            <a:pPr>
              <a:lnSpc>
                <a:spcPct val="80000"/>
              </a:lnSpc>
            </a:pPr>
            <a:r>
              <a:rPr lang="en-US" altLang="ko-KR" sz="2000" dirty="0" smtClean="0">
                <a:ea typeface="굴림"/>
                <a:cs typeface="굴림"/>
              </a:rPr>
              <a:t>Robust technology allows it to be designed and constructed with today’s technology in order to fill gaps in tomorrow’s technology</a:t>
            </a:r>
          </a:p>
          <a:p>
            <a:pPr>
              <a:lnSpc>
                <a:spcPct val="80000"/>
              </a:lnSpc>
            </a:pPr>
            <a:r>
              <a:rPr lang="en-US" altLang="ko-KR" sz="2000" dirty="0" err="1" smtClean="0">
                <a:ea typeface="굴림"/>
                <a:cs typeface="굴림"/>
              </a:rPr>
              <a:t>Spallation</a:t>
            </a:r>
            <a:r>
              <a:rPr lang="en-US" altLang="ko-KR" sz="2000" dirty="0" smtClean="0">
                <a:ea typeface="굴림"/>
                <a:cs typeface="굴림"/>
              </a:rPr>
              <a:t> neutrons energy distribution similar to fast reactor fission spectrum  but with high energy tail up to proton energy</a:t>
            </a:r>
          </a:p>
          <a:p>
            <a:pPr>
              <a:lnSpc>
                <a:spcPct val="80000"/>
              </a:lnSpc>
            </a:pPr>
            <a:r>
              <a:rPr lang="en-US" altLang="ko-KR" sz="2000" dirty="0" smtClean="0">
                <a:ea typeface="굴림"/>
                <a:cs typeface="굴림"/>
              </a:rPr>
              <a:t>H and He generation in materials higher than in reactor allowing accelerated aging testing</a:t>
            </a:r>
          </a:p>
          <a:p>
            <a:pPr>
              <a:lnSpc>
                <a:spcPct val="80000"/>
              </a:lnSpc>
            </a:pPr>
            <a:r>
              <a:rPr lang="en-US" altLang="ko-KR" sz="2000" dirty="0" smtClean="0">
                <a:ea typeface="굴림"/>
                <a:cs typeface="굴림"/>
              </a:rPr>
              <a:t>Continuous wave, high availability, high beam current provides potential for irradiation tests to high </a:t>
            </a:r>
            <a:r>
              <a:rPr lang="en-US" altLang="ko-KR" sz="2000" dirty="0" err="1" smtClean="0">
                <a:ea typeface="굴림"/>
                <a:cs typeface="굴림"/>
              </a:rPr>
              <a:t>fluence</a:t>
            </a:r>
            <a:endParaRPr lang="en-US" altLang="ko-KR" sz="2000" dirty="0" smtClean="0">
              <a:ea typeface="굴림"/>
              <a:cs typeface="굴림"/>
            </a:endParaRPr>
          </a:p>
          <a:p>
            <a:pPr>
              <a:lnSpc>
                <a:spcPct val="80000"/>
              </a:lnSpc>
            </a:pPr>
            <a:r>
              <a:rPr lang="en-US" altLang="ko-KR" sz="2000" dirty="0" smtClean="0">
                <a:ea typeface="굴림"/>
                <a:cs typeface="굴림"/>
              </a:rPr>
              <a:t>Ability to tailor gamma to neutron flux ratio</a:t>
            </a:r>
          </a:p>
          <a:p>
            <a:pPr>
              <a:lnSpc>
                <a:spcPct val="80000"/>
              </a:lnSpc>
            </a:pPr>
            <a:r>
              <a:rPr lang="en-US" altLang="ko-KR" sz="2000" dirty="0" smtClean="0">
                <a:ea typeface="굴림"/>
                <a:cs typeface="굴림"/>
              </a:rPr>
              <a:t>Ability to tailor neutron spectrum from fast to thermal</a:t>
            </a:r>
          </a:p>
          <a:p>
            <a:pPr>
              <a:lnSpc>
                <a:spcPct val="80000"/>
              </a:lnSpc>
            </a:pPr>
            <a:r>
              <a:rPr lang="en-US" altLang="ko-KR" sz="2000" dirty="0" smtClean="0">
                <a:ea typeface="굴림"/>
                <a:cs typeface="굴림"/>
              </a:rPr>
              <a:t>Spallation reactions on target (lead or lead-bismuth) produce broad range of reaction products similar to fission products – some gaseous and mobile, so a gas and liquid cleanup system offers removal pathway and potential source of beneficial isotopes</a:t>
            </a:r>
          </a:p>
          <a:p>
            <a:pPr>
              <a:lnSpc>
                <a:spcPct val="80000"/>
              </a:lnSpc>
            </a:pPr>
            <a:r>
              <a:rPr lang="en-US" altLang="ko-KR" sz="2000" dirty="0" smtClean="0">
                <a:ea typeface="굴림"/>
                <a:cs typeface="굴림"/>
              </a:rPr>
              <a:t>Beneficial isotope production and/or cold neutron beams might be done simultaneous with irradiation testing</a:t>
            </a:r>
            <a:endParaRPr lang="en-US" altLang="ko-KR" sz="2000" dirty="0">
              <a:ea typeface="굴림"/>
              <a:cs typeface="굴림"/>
            </a:endParaRPr>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Tailored Neutron Spectrum Possible in Each Module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44C58-EED8-425C-9BA2-CD352156B5E7}" type="slidenum">
              <a:rPr lang="en-US" smtClean="0"/>
              <a:pPr>
                <a:defRPr/>
              </a:pPr>
              <a:t>9</a:t>
            </a:fld>
            <a:endParaRPr lang="en-US" dirty="0"/>
          </a:p>
        </p:txBody>
      </p:sp>
      <p:pic>
        <p:nvPicPr>
          <p:cNvPr id="1026" name="Chart 3"/>
          <p:cNvPicPr>
            <a:picLocks noChangeArrowheads="1"/>
          </p:cNvPicPr>
          <p:nvPr/>
        </p:nvPicPr>
        <p:blipFill>
          <a:blip r:embed="rId3" cstate="print"/>
          <a:srcRect/>
          <a:stretch>
            <a:fillRect/>
          </a:stretch>
        </p:blipFill>
        <p:spPr bwMode="auto">
          <a:xfrm>
            <a:off x="0" y="1606062"/>
            <a:ext cx="4476997" cy="2027787"/>
          </a:xfrm>
          <a:prstGeom prst="rect">
            <a:avLst/>
          </a:prstGeom>
          <a:noFill/>
          <a:ln w="9525">
            <a:noFill/>
            <a:miter lim="800000"/>
            <a:headEnd/>
            <a:tailEnd/>
          </a:ln>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8" name="Object 4"/>
          <p:cNvGraphicFramePr>
            <a:graphicFrameLocks/>
          </p:cNvGraphicFramePr>
          <p:nvPr/>
        </p:nvGraphicFramePr>
        <p:xfrm>
          <a:off x="4736123" y="1594340"/>
          <a:ext cx="4407877" cy="2063261"/>
        </p:xfrm>
        <a:graphic>
          <a:graphicData uri="http://schemas.openxmlformats.org/presentationml/2006/ole">
            <mc:AlternateContent xmlns:mc="http://schemas.openxmlformats.org/markup-compatibility/2006">
              <mc:Choice xmlns:v="urn:schemas-microsoft-com:vml" Requires="v">
                <p:oleObj spid="_x0000_s1045" name="Chart" r:id="rId4" imgW="5943600" imgH="3419543" progId="Excel.Sheet.8">
                  <p:embed/>
                </p:oleObj>
              </mc:Choice>
              <mc:Fallback>
                <p:oleObj name="Chart" r:id="rId4" imgW="5943600" imgH="3419543"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123" y="1594340"/>
                        <a:ext cx="4407877" cy="2063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914400" y="5878285"/>
            <a:ext cx="2707574" cy="369332"/>
          </a:xfrm>
          <a:prstGeom prst="rect">
            <a:avLst/>
          </a:prstGeom>
          <a:noFill/>
        </p:spPr>
        <p:txBody>
          <a:bodyPr wrap="square" rtlCol="0">
            <a:spAutoFit/>
          </a:bodyPr>
          <a:lstStyle/>
          <a:p>
            <a:r>
              <a:rPr lang="en-US" dirty="0" smtClean="0"/>
              <a:t>Light Water Module</a:t>
            </a:r>
            <a:endParaRPr lang="en-US" dirty="0"/>
          </a:p>
        </p:txBody>
      </p:sp>
      <p:sp>
        <p:nvSpPr>
          <p:cNvPr id="12" name="TextBox 11"/>
          <p:cNvSpPr txBox="1"/>
          <p:nvPr/>
        </p:nvSpPr>
        <p:spPr>
          <a:xfrm>
            <a:off x="5151913" y="5852555"/>
            <a:ext cx="2707574" cy="369332"/>
          </a:xfrm>
          <a:prstGeom prst="rect">
            <a:avLst/>
          </a:prstGeom>
          <a:noFill/>
        </p:spPr>
        <p:txBody>
          <a:bodyPr wrap="square" rtlCol="0">
            <a:spAutoFit/>
          </a:bodyPr>
          <a:lstStyle/>
          <a:p>
            <a:r>
              <a:rPr lang="en-US" dirty="0" smtClean="0"/>
              <a:t>Graphite/He Module</a:t>
            </a:r>
            <a:endParaRPr lang="en-US" dirty="0"/>
          </a:p>
        </p:txBody>
      </p:sp>
      <p:graphicFrame>
        <p:nvGraphicFramePr>
          <p:cNvPr id="5" name="Object 7"/>
          <p:cNvGraphicFramePr>
            <a:graphicFrameLocks/>
          </p:cNvGraphicFramePr>
          <p:nvPr/>
        </p:nvGraphicFramePr>
        <p:xfrm>
          <a:off x="0" y="3828783"/>
          <a:ext cx="4448175" cy="2132012"/>
        </p:xfrm>
        <a:graphic>
          <a:graphicData uri="http://schemas.openxmlformats.org/presentationml/2006/ole">
            <mc:AlternateContent xmlns:mc="http://schemas.openxmlformats.org/markup-compatibility/2006">
              <mc:Choice xmlns:v="urn:schemas-microsoft-com:vml" Requires="v">
                <p:oleObj spid="_x0000_s1046" name="Chart" r:id="rId6" imgW="5943600" imgH="3419543" progId="Excel.Sheet.8">
                  <p:embed/>
                </p:oleObj>
              </mc:Choice>
              <mc:Fallback>
                <p:oleObj name="Chart" r:id="rId6" imgW="5943600" imgH="3419543" progId="Excel.Sheet.8">
                  <p:embed/>
                  <p:pic>
                    <p:nvPicPr>
                      <p:cNvPr id="0"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28783"/>
                        <a:ext cx="4448175" cy="2132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p:cNvGraphicFramePr>
          <p:nvPr/>
        </p:nvGraphicFramePr>
        <p:xfrm>
          <a:off x="4527550" y="3773508"/>
          <a:ext cx="4379913" cy="2178050"/>
        </p:xfrm>
        <a:graphic>
          <a:graphicData uri="http://schemas.openxmlformats.org/presentationml/2006/ole">
            <mc:AlternateContent xmlns:mc="http://schemas.openxmlformats.org/markup-compatibility/2006">
              <mc:Choice xmlns:v="urn:schemas-microsoft-com:vml" Requires="v">
                <p:oleObj spid="_x0000_s1047" name="Chart" r:id="rId8" imgW="5943600" imgH="3419543" progId="Excel.Sheet.8">
                  <p:embed/>
                </p:oleObj>
              </mc:Choice>
              <mc:Fallback>
                <p:oleObj name="Chart" r:id="rId8" imgW="5943600" imgH="3419543" progId="Excel.Sheet.8">
                  <p:embed/>
                  <p:pic>
                    <p:nvPicPr>
                      <p:cNvPr id="0" name="Picture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7550" y="3773508"/>
                        <a:ext cx="4379913" cy="217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46167" y="3524991"/>
            <a:ext cx="2707574" cy="369332"/>
          </a:xfrm>
          <a:prstGeom prst="rect">
            <a:avLst/>
          </a:prstGeom>
          <a:noFill/>
        </p:spPr>
        <p:txBody>
          <a:bodyPr wrap="square" rtlCol="0">
            <a:spAutoFit/>
          </a:bodyPr>
          <a:lstStyle/>
          <a:p>
            <a:r>
              <a:rPr lang="en-US" dirty="0" smtClean="0"/>
              <a:t>Sodium Module</a:t>
            </a:r>
            <a:endParaRPr lang="en-US" dirty="0"/>
          </a:p>
        </p:txBody>
      </p:sp>
      <p:sp>
        <p:nvSpPr>
          <p:cNvPr id="16" name="TextBox 15"/>
          <p:cNvSpPr txBox="1"/>
          <p:nvPr/>
        </p:nvSpPr>
        <p:spPr>
          <a:xfrm>
            <a:off x="5529943" y="3511136"/>
            <a:ext cx="2707574" cy="369332"/>
          </a:xfrm>
          <a:prstGeom prst="rect">
            <a:avLst/>
          </a:prstGeom>
          <a:noFill/>
        </p:spPr>
        <p:txBody>
          <a:bodyPr wrap="square" rtlCol="0">
            <a:spAutoFit/>
          </a:bodyPr>
          <a:lstStyle/>
          <a:p>
            <a:r>
              <a:rPr lang="en-US" dirty="0" smtClean="0"/>
              <a:t>Lead Module</a:t>
            </a:r>
            <a:endParaRPr lang="en-US" dirty="0"/>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PNNL_PowerPoint_Template</Template>
  <TotalTime>3070</TotalTime>
  <Words>1333</Words>
  <Application>Microsoft Office PowerPoint</Application>
  <PresentationFormat>On-screen Show (4:3)</PresentationFormat>
  <Paragraphs>196</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PNNL_PowerPoint_Template</vt:lpstr>
      <vt:lpstr>Chart</vt:lpstr>
      <vt:lpstr>Project X Energy Station Spallation Target</vt:lpstr>
      <vt:lpstr>Versatile Project X Energy Station</vt:lpstr>
      <vt:lpstr>Nuclear Energy: Experimental Station </vt:lpstr>
      <vt:lpstr>Key Features of Energy Station Concept</vt:lpstr>
      <vt:lpstr>Characteristics of Energy Station Concept</vt:lpstr>
      <vt:lpstr>Potential Flexible Test Matrix Capabilities</vt:lpstr>
      <vt:lpstr>Energy Research Station Concept</vt:lpstr>
      <vt:lpstr>Characteristics of Energy Station</vt:lpstr>
      <vt:lpstr>Tailored Neutron Spectrum Possible in Each Module</vt:lpstr>
      <vt:lpstr>Potential Test Volumes and Neutron Flux at 1 MW</vt:lpstr>
      <vt:lpstr>How can the Project X Energy Station Concept Benefit the Project X Physics Station Design?</vt:lpstr>
      <vt:lpstr>Program…</vt:lpstr>
      <vt:lpstr>Spallation Targets for Particle Physics</vt:lpstr>
      <vt:lpstr>Spallation Targets for Particle Physics </vt:lpstr>
      <vt:lpstr>Energy Station Applications</vt:lpstr>
      <vt:lpstr>High Power Target Issues in Common Between Energy Station and Physics Station </vt:lpstr>
      <vt:lpstr>Energy Station Could Benefit Design of Physics Station</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Lifecycle Impacts of  “Alternative Fossil Fuels”</dc:title>
  <dc:creator>Staff</dc:creator>
  <cp:lastModifiedBy>test</cp:lastModifiedBy>
  <cp:revision>831</cp:revision>
  <dcterms:created xsi:type="dcterms:W3CDTF">2008-12-16T14:44:56Z</dcterms:created>
  <dcterms:modified xsi:type="dcterms:W3CDTF">2012-03-20T04:01:18Z</dcterms:modified>
</cp:coreProperties>
</file>