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80" r:id="rId6"/>
    <p:sldId id="281" r:id="rId7"/>
    <p:sldId id="261" r:id="rId8"/>
    <p:sldId id="263" r:id="rId9"/>
    <p:sldId id="265" r:id="rId10"/>
    <p:sldId id="264" r:id="rId11"/>
    <p:sldId id="267" r:id="rId12"/>
    <p:sldId id="268" r:id="rId13"/>
    <p:sldId id="269" r:id="rId14"/>
    <p:sldId id="270" r:id="rId15"/>
    <p:sldId id="274" r:id="rId16"/>
    <p:sldId id="278" r:id="rId17"/>
    <p:sldId id="279" r:id="rId18"/>
    <p:sldId id="273" r:id="rId19"/>
    <p:sldId id="275" r:id="rId20"/>
    <p:sldId id="276" r:id="rId21"/>
    <p:sldId id="272" r:id="rId22"/>
    <p:sldId id="283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29C3-B255-47D2-B55F-9A36C9EFE290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F60D-A435-4FCC-8B37-AC09257EE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29C3-B255-47D2-B55F-9A36C9EFE290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F60D-A435-4FCC-8B37-AC09257EE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29C3-B255-47D2-B55F-9A36C9EFE290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F60D-A435-4FCC-8B37-AC09257EE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29C3-B255-47D2-B55F-9A36C9EFE290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F60D-A435-4FCC-8B37-AC09257EE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29C3-B255-47D2-B55F-9A36C9EFE290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F60D-A435-4FCC-8B37-AC09257EE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29C3-B255-47D2-B55F-9A36C9EFE290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F60D-A435-4FCC-8B37-AC09257EE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29C3-B255-47D2-B55F-9A36C9EFE290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F60D-A435-4FCC-8B37-AC09257EE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29C3-B255-47D2-B55F-9A36C9EFE290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F60D-A435-4FCC-8B37-AC09257EE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29C3-B255-47D2-B55F-9A36C9EFE290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F60D-A435-4FCC-8B37-AC09257EE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29C3-B255-47D2-B55F-9A36C9EFE290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F60D-A435-4FCC-8B37-AC09257EE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29C3-B255-47D2-B55F-9A36C9EFE290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F60D-A435-4FCC-8B37-AC09257EE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729C3-B255-47D2-B55F-9A36C9EFE290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BF60D-A435-4FCC-8B37-AC09257EE5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484094"/>
            <a:ext cx="11062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Requirements for a future </a:t>
            </a:r>
            <a:r>
              <a:rPr lang="en-US" sz="3600" dirty="0" err="1" smtClean="0"/>
              <a:t>nedm</a:t>
            </a:r>
            <a:r>
              <a:rPr lang="en-US" sz="3600" dirty="0" smtClean="0"/>
              <a:t> </a:t>
            </a:r>
            <a:r>
              <a:rPr lang="en-US" sz="3600" dirty="0" smtClean="0"/>
              <a:t>ex</a:t>
            </a:r>
            <a:r>
              <a:rPr lang="en-US" sz="4000" dirty="0" smtClean="0"/>
              <a:t>periment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586752" y="1398494"/>
            <a:ext cx="4894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Intensity, intensity, intensity</a:t>
            </a:r>
          </a:p>
          <a:p>
            <a:r>
              <a:rPr lang="en-US" sz="3200" dirty="0" smtClean="0"/>
              <a:t>Magnetic field control</a:t>
            </a:r>
          </a:p>
          <a:p>
            <a:r>
              <a:rPr lang="en-US" sz="3200" dirty="0" smtClean="0"/>
              <a:t>Courage (foolhardiness)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72988" y="3666565"/>
            <a:ext cx="68221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Not Discussed in this talk: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nedm</a:t>
            </a:r>
            <a:r>
              <a:rPr lang="en-US" sz="2400" dirty="0" smtClean="0"/>
              <a:t> vs. atomic </a:t>
            </a:r>
            <a:r>
              <a:rPr lang="en-US" sz="2400" dirty="0" err="1" smtClean="0"/>
              <a:t>edm</a:t>
            </a:r>
            <a:endParaRPr lang="en-US" sz="2400" dirty="0" smtClean="0"/>
          </a:p>
          <a:p>
            <a:r>
              <a:rPr lang="en-US" sz="2400" dirty="0" err="1" smtClean="0"/>
              <a:t>Nedm</a:t>
            </a:r>
            <a:r>
              <a:rPr lang="en-US" sz="2400" dirty="0" smtClean="0"/>
              <a:t> vs. n-</a:t>
            </a:r>
            <a:r>
              <a:rPr lang="en-US" sz="2400" dirty="0" err="1" smtClean="0"/>
              <a:t>nbar</a:t>
            </a:r>
            <a:endParaRPr lang="en-US" sz="2400" dirty="0" smtClean="0"/>
          </a:p>
          <a:p>
            <a:r>
              <a:rPr lang="en-US" sz="2400" dirty="0" smtClean="0"/>
              <a:t>Method for doing a </a:t>
            </a:r>
            <a:r>
              <a:rPr lang="en-US" sz="2400" dirty="0" err="1" smtClean="0"/>
              <a:t>nedm</a:t>
            </a:r>
            <a:r>
              <a:rPr lang="en-US" sz="2400" dirty="0" smtClean="0"/>
              <a:t> search to 10^(-29) e-cm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685800" y="1631605"/>
          <a:ext cx="939800" cy="774700"/>
        </p:xfrm>
        <a:graphic>
          <a:graphicData uri="http://schemas.openxmlformats.org/presentationml/2006/ole">
            <p:oleObj spid="_x0000_s5122" name="Equation" r:id="rId3" imgW="355320" imgH="482400" progId="Equation.3">
              <p:embed/>
            </p:oleObj>
          </a:graphicData>
        </a:graphic>
      </p:graphicFrame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895600" y="1326805"/>
            <a:ext cx="4038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Perpendiculat to v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Rotates with v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953000" y="1784005"/>
            <a:ext cx="3276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BLOCH-SIEGERT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Frequency shift ~ 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Beff</a:t>
            </a:r>
            <a:r>
              <a:rPr lang="en-US" dirty="0" smtClean="0">
                <a:solidFill>
                  <a:schemeClr val="accent2"/>
                </a:solidFill>
              </a:rPr>
              <a:t>)^2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57200" y="2622205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However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286000" y="2546005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If</a:t>
            </a:r>
          </a:p>
        </p:txBody>
      </p:sp>
      <p:graphicFrame>
        <p:nvGraphicFramePr>
          <p:cNvPr id="15372" name="Object 12"/>
          <p:cNvGraphicFramePr>
            <a:graphicFrameLocks noChangeAspect="1"/>
          </p:cNvGraphicFramePr>
          <p:nvPr/>
        </p:nvGraphicFramePr>
        <p:xfrm>
          <a:off x="2895600" y="2469805"/>
          <a:ext cx="914400" cy="471488"/>
        </p:xfrm>
        <a:graphic>
          <a:graphicData uri="http://schemas.openxmlformats.org/presentationml/2006/ole">
            <p:oleObj spid="_x0000_s5123" name="Equation" r:id="rId4" imgW="419040" imgH="215640" progId="Equation.3">
              <p:embed/>
            </p:oleObj>
          </a:graphicData>
        </a:graphic>
      </p:graphicFrame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04800" y="1174405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Magnetic field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267200" y="2774605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then</a:t>
            </a:r>
          </a:p>
        </p:txBody>
      </p:sp>
      <p:graphicFrame>
        <p:nvGraphicFramePr>
          <p:cNvPr id="15375" name="Object 15"/>
          <p:cNvGraphicFramePr>
            <a:graphicFrameLocks noChangeAspect="1"/>
          </p:cNvGraphicFramePr>
          <p:nvPr/>
        </p:nvGraphicFramePr>
        <p:xfrm>
          <a:off x="4876800" y="2774605"/>
          <a:ext cx="1758950" cy="393700"/>
        </p:xfrm>
        <a:graphic>
          <a:graphicData uri="http://schemas.openxmlformats.org/presentationml/2006/ole">
            <p:oleObj spid="_x0000_s5124" name="Equation" r:id="rId5" imgW="1079280" imgH="241200" progId="Equation.3">
              <p:embed/>
            </p:oleObj>
          </a:graphicData>
        </a:graphic>
      </p:graphicFrame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09600" y="3917605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Important systematic effect</a:t>
            </a:r>
          </a:p>
        </p:txBody>
      </p:sp>
      <p:graphicFrame>
        <p:nvGraphicFramePr>
          <p:cNvPr id="15377" name="Object 17"/>
          <p:cNvGraphicFramePr>
            <a:graphicFrameLocks noChangeAspect="1"/>
          </p:cNvGraphicFramePr>
          <p:nvPr/>
        </p:nvGraphicFramePr>
        <p:xfrm>
          <a:off x="4800600" y="3841405"/>
          <a:ext cx="1371600" cy="758825"/>
        </p:xfrm>
        <a:graphic>
          <a:graphicData uri="http://schemas.openxmlformats.org/presentationml/2006/ole">
            <p:oleObj spid="_x0000_s5125" name="Equation" r:id="rId6" imgW="711000" imgH="393480" progId="Equation.3">
              <p:embed/>
            </p:oleObj>
          </a:graphicData>
        </a:graphic>
      </p:graphicFrame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6096000" y="4070005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E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914400" y="5213005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Discovered by Cummins…molecular beam edm experiment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6776" y="134471"/>
            <a:ext cx="698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Big trouble…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447800" y="58674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3429000" y="33528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2562225" y="3657600"/>
            <a:ext cx="17526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3200400" y="2590800"/>
          <a:ext cx="539750" cy="647700"/>
        </p:xfrm>
        <a:graphic>
          <a:graphicData uri="http://schemas.openxmlformats.org/presentationml/2006/ole">
            <p:oleObj spid="_x0000_s7170" name="Equation" r:id="rId3" imgW="190440" imgH="228600" progId="Equation.3">
              <p:embed/>
            </p:oleObj>
          </a:graphicData>
        </a:graphic>
      </p:graphicFrame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3409950" y="4114800"/>
            <a:ext cx="9144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 flipV="1">
            <a:off x="2571750" y="41148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2933700" y="3857625"/>
            <a:ext cx="990600" cy="4572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3441700" y="4097338"/>
            <a:ext cx="484188" cy="17478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 flipV="1">
            <a:off x="2932113" y="4070350"/>
            <a:ext cx="501650" cy="17573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2189163" y="3449638"/>
            <a:ext cx="2500312" cy="1255712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V="1">
            <a:off x="3424238" y="4195763"/>
            <a:ext cx="1255712" cy="16589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H="1" flipV="1">
            <a:off x="2268538" y="4303713"/>
            <a:ext cx="1155700" cy="1550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5943600" y="4768850"/>
            <a:ext cx="2706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Geometric Phase Picture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4598988" y="393541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+v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3773488" y="3738563"/>
            <a:ext cx="376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-v</a:t>
            </a: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V="1">
            <a:off x="4822825" y="4240213"/>
            <a:ext cx="260350" cy="3143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H="1">
            <a:off x="3952875" y="4025900"/>
            <a:ext cx="179388" cy="1603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14" name="Object 22"/>
          <p:cNvGraphicFramePr>
            <a:graphicFrameLocks noChangeAspect="1"/>
          </p:cNvGraphicFramePr>
          <p:nvPr/>
        </p:nvGraphicFramePr>
        <p:xfrm>
          <a:off x="338138" y="376238"/>
          <a:ext cx="1555750" cy="636587"/>
        </p:xfrm>
        <a:graphic>
          <a:graphicData uri="http://schemas.openxmlformats.org/presentationml/2006/ole">
            <p:oleObj spid="_x0000_s7171" name="Equation" r:id="rId4" imgW="1117440" imgH="457200" progId="Equation.3">
              <p:embed/>
            </p:oleObj>
          </a:graphicData>
        </a:graphic>
      </p:graphicFrame>
      <p:graphicFrame>
        <p:nvGraphicFramePr>
          <p:cNvPr id="8215" name="Object 23"/>
          <p:cNvGraphicFramePr>
            <a:graphicFrameLocks noChangeAspect="1"/>
          </p:cNvGraphicFramePr>
          <p:nvPr/>
        </p:nvGraphicFramePr>
        <p:xfrm>
          <a:off x="2963863" y="230188"/>
          <a:ext cx="777875" cy="1500187"/>
        </p:xfrm>
        <a:graphic>
          <a:graphicData uri="http://schemas.openxmlformats.org/presentationml/2006/ole">
            <p:oleObj spid="_x0000_s7172" name="Equation" r:id="rId5" imgW="545760" imgH="1054080" progId="Equation.3">
              <p:embed/>
            </p:oleObj>
          </a:graphicData>
        </a:graphic>
      </p:graphicFrame>
      <p:graphicFrame>
        <p:nvGraphicFramePr>
          <p:cNvPr id="8216" name="Object 24"/>
          <p:cNvGraphicFramePr>
            <a:graphicFrameLocks noChangeAspect="1"/>
          </p:cNvGraphicFramePr>
          <p:nvPr/>
        </p:nvGraphicFramePr>
        <p:xfrm>
          <a:off x="363538" y="1616075"/>
          <a:ext cx="1022350" cy="1200150"/>
        </p:xfrm>
        <a:graphic>
          <a:graphicData uri="http://schemas.openxmlformats.org/presentationml/2006/ole">
            <p:oleObj spid="_x0000_s7173" name="Equation" r:id="rId6" imgW="583920" imgH="685800" progId="Equation.3">
              <p:embed/>
            </p:oleObj>
          </a:graphicData>
        </a:graphic>
      </p:graphicFrame>
      <p:graphicFrame>
        <p:nvGraphicFramePr>
          <p:cNvPr id="8217" name="Object 25"/>
          <p:cNvGraphicFramePr>
            <a:graphicFrameLocks noChangeAspect="1"/>
          </p:cNvGraphicFramePr>
          <p:nvPr/>
        </p:nvGraphicFramePr>
        <p:xfrm>
          <a:off x="1828800" y="1697038"/>
          <a:ext cx="974725" cy="1168400"/>
        </p:xfrm>
        <a:graphic>
          <a:graphicData uri="http://schemas.openxmlformats.org/presentationml/2006/ole">
            <p:oleObj spid="_x0000_s7174" name="Equation" r:id="rId7" imgW="571320" imgH="685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85763" y="5092700"/>
            <a:ext cx="4141787" cy="14700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55600" y="300038"/>
          <a:ext cx="4300538" cy="4721225"/>
        </p:xfrm>
        <a:graphic>
          <a:graphicData uri="http://schemas.openxmlformats.org/presentationml/2006/ole">
            <p:oleObj spid="_x0000_s8194" name="Equation" r:id="rId3" imgW="2336760" imgH="2565360" progId="Equation.3">
              <p:embed/>
            </p:oleObj>
          </a:graphicData>
        </a:graphic>
      </p:graphicFrame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886325" y="4491038"/>
            <a:ext cx="3379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Velocity autocorrelation function</a:t>
            </a:r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739775" y="5221288"/>
          <a:ext cx="3419475" cy="1065212"/>
        </p:xfrm>
        <a:graphic>
          <a:graphicData uri="http://schemas.openxmlformats.org/presentationml/2006/ole">
            <p:oleObj spid="_x0000_s8195" name="Equation" r:id="rId4" imgW="1549080" imgH="482400" progId="Equation.3">
              <p:embed/>
            </p:oleObj>
          </a:graphicData>
        </a:graphic>
      </p:graphicFrame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181600" y="5459413"/>
            <a:ext cx="2913063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BLOCH SIEGERT</a:t>
            </a:r>
          </a:p>
          <a:p>
            <a:pPr>
              <a:spcBef>
                <a:spcPct val="50000"/>
              </a:spcBef>
            </a:pPr>
            <a:r>
              <a:rPr lang="en-US"/>
              <a:t>(again)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0813" y="290513"/>
            <a:ext cx="6619875" cy="656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7325" y="2117725"/>
            <a:ext cx="4094163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338" y="336550"/>
            <a:ext cx="7299325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74395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371600" y="2427288"/>
            <a:ext cx="388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381125" y="3098800"/>
            <a:ext cx="388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6000750" y="1098550"/>
          <a:ext cx="2279650" cy="1130300"/>
        </p:xfrm>
        <a:graphic>
          <a:graphicData uri="http://schemas.openxmlformats.org/presentationml/2006/ole">
            <p:oleObj spid="_x0000_s13314" name="Equation" r:id="rId4" imgW="1333440" imgH="660240" progId="Equation.3">
              <p:embed/>
            </p:oleObj>
          </a:graphicData>
        </a:graphic>
      </p:graphicFrame>
      <p:sp>
        <p:nvSpPr>
          <p:cNvPr id="3081" name="Line 9"/>
          <p:cNvSpPr>
            <a:spLocks noChangeShapeType="1"/>
          </p:cNvSpPr>
          <p:nvPr/>
        </p:nvSpPr>
        <p:spPr bwMode="auto">
          <a:xfrm flipH="1">
            <a:off x="5235575" y="1176338"/>
            <a:ext cx="779463" cy="1254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5622925" y="3881251"/>
          <a:ext cx="2886075" cy="1663700"/>
        </p:xfrm>
        <a:graphic>
          <a:graphicData uri="http://schemas.openxmlformats.org/presentationml/2006/ole">
            <p:oleObj spid="_x0000_s13315" name="Equation" r:id="rId5" imgW="1409400" imgH="81252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0965" y="5665694"/>
            <a:ext cx="5163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UCN need </a:t>
            </a:r>
            <a:endParaRPr lang="en-US" sz="32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478399" y="5777940"/>
          <a:ext cx="1922471" cy="595966"/>
        </p:xfrm>
        <a:graphic>
          <a:graphicData uri="http://schemas.openxmlformats.org/presentationml/2006/ole">
            <p:oleObj spid="_x0000_s13316" name="Equation" r:id="rId6" imgW="1269720" imgH="393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4524" y="0"/>
            <a:ext cx="46326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33082" y="358588"/>
            <a:ext cx="2841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 such a shielded room to start any new </a:t>
            </a:r>
            <a:r>
              <a:rPr lang="en-US" sz="2400" dirty="0" err="1" smtClean="0"/>
              <a:t>edm</a:t>
            </a:r>
            <a:r>
              <a:rPr lang="en-US" sz="2400" dirty="0" smtClean="0"/>
              <a:t> project,</a:t>
            </a:r>
          </a:p>
          <a:p>
            <a:r>
              <a:rPr lang="en-US" sz="2400" dirty="0" smtClean="0"/>
              <a:t>PTB, Berlin</a:t>
            </a:r>
          </a:p>
          <a:p>
            <a:r>
              <a:rPr lang="en-US" sz="2400" dirty="0" smtClean="0"/>
              <a:t>$10^7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692" y="2766359"/>
            <a:ext cx="76073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62000" y="322729"/>
            <a:ext cx="6463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Recently discovered </a:t>
            </a:r>
            <a:r>
              <a:rPr lang="en-US" sz="2800" dirty="0" err="1" smtClean="0"/>
              <a:t>systematics</a:t>
            </a:r>
            <a:r>
              <a:rPr lang="en-US" sz="2800" dirty="0" smtClean="0"/>
              <a:t> (selected)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05435" y="1066817"/>
            <a:ext cx="56119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current problem is the frequency shift (false </a:t>
            </a:r>
            <a:r>
              <a:rPr lang="en-US" sz="2400" dirty="0" err="1" smtClean="0"/>
              <a:t>edm</a:t>
            </a:r>
            <a:r>
              <a:rPr lang="en-US" sz="2400" dirty="0" smtClean="0"/>
              <a:t>) due to  magnetic dipole perturbations (dust particles)</a:t>
            </a:r>
          </a:p>
          <a:p>
            <a:r>
              <a:rPr lang="en-US" sz="2400" dirty="0" smtClean="0"/>
              <a:t>Few micron particles can be dangerous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2" descr="DSCN5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2435225" cy="3246438"/>
          </a:xfrm>
          <a:prstGeom prst="rect">
            <a:avLst/>
          </a:prstGeom>
          <a:noFill/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3" cstate="print"/>
          <a:srcRect t="16683"/>
          <a:stretch>
            <a:fillRect/>
          </a:stretch>
        </p:blipFill>
        <p:spPr bwMode="auto">
          <a:xfrm>
            <a:off x="3710017" y="2647848"/>
            <a:ext cx="5148263" cy="302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4465667" y="2936869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Hit support pillars with a rubber-hammer</a:t>
            </a:r>
            <a:endParaRPr lang="de-CH" sz="1200" b="1">
              <a:solidFill>
                <a:srgbClr val="FF0000"/>
              </a:solidFill>
            </a:endParaRPr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>
            <a:off x="5545167" y="3368669"/>
            <a:ext cx="576263" cy="12969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4" name="Line 22"/>
          <p:cNvSpPr>
            <a:spLocks noChangeShapeType="1"/>
          </p:cNvSpPr>
          <p:nvPr/>
        </p:nvSpPr>
        <p:spPr bwMode="auto">
          <a:xfrm>
            <a:off x="5689630" y="3368669"/>
            <a:ext cx="792162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5" name="Line 23"/>
          <p:cNvSpPr>
            <a:spLocks noChangeShapeType="1"/>
          </p:cNvSpPr>
          <p:nvPr/>
        </p:nvSpPr>
        <p:spPr bwMode="auto">
          <a:xfrm>
            <a:off x="5761067" y="3297231"/>
            <a:ext cx="1008063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4394230" y="4376731"/>
            <a:ext cx="1584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</a:rPr>
              <a:t>‘shoulder’ bumps</a:t>
            </a:r>
            <a:endParaRPr lang="de-CH" sz="1200" b="1">
              <a:solidFill>
                <a:srgbClr val="0000FF"/>
              </a:solidFill>
            </a:endParaRPr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>
            <a:off x="4897467" y="4592631"/>
            <a:ext cx="792163" cy="431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7202517" y="2720969"/>
            <a:ext cx="15113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External magnetic event</a:t>
            </a:r>
            <a:endParaRPr lang="de-CH" sz="1200" b="1"/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 flipH="1">
            <a:off x="7202517" y="3152769"/>
            <a:ext cx="21590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0" name="Line 22"/>
          <p:cNvSpPr>
            <a:spLocks noChangeShapeType="1"/>
          </p:cNvSpPr>
          <p:nvPr/>
        </p:nvSpPr>
        <p:spPr bwMode="auto">
          <a:xfrm flipH="1" flipV="1">
            <a:off x="2643174" y="2674910"/>
            <a:ext cx="1785950" cy="42862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1143000"/>
          </a:xfrm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Phase II – </a:t>
            </a:r>
            <a:r>
              <a:rPr lang="de-DE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Mu-metal</a:t>
            </a:r>
            <a:r>
              <a:rPr lang="de-DE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effects</a:t>
            </a:r>
            <a:endParaRPr lang="de-DE" sz="40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" name="Picture 29" descr="path340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0"/>
            <a:ext cx="1258887" cy="987425"/>
          </a:xfrm>
          <a:prstGeom prst="rect">
            <a:avLst/>
          </a:prstGeom>
          <a:noFill/>
        </p:spPr>
      </p:pic>
      <p:cxnSp>
        <p:nvCxnSpPr>
          <p:cNvPr id="6" name="Gerade Verbindung 5"/>
          <p:cNvCxnSpPr/>
          <p:nvPr/>
        </p:nvCxnSpPr>
        <p:spPr>
          <a:xfrm>
            <a:off x="0" y="6572272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214678" y="6581025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P. Fierlinger – PSI User </a:t>
            </a:r>
            <a:r>
              <a:rPr lang="de-DE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Meeting </a:t>
            </a:r>
            <a:endParaRPr lang="de-DE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71868" y="1415465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Magnetization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due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to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vibrations</a:t>
            </a: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endParaRPr lang="de-DE" sz="8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 rot="16200000">
            <a:off x="2918144" y="3464193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Nano-Tesla</a:t>
            </a:r>
            <a:endParaRPr lang="de-DE" dirty="0"/>
          </a:p>
        </p:txBody>
      </p:sp>
      <p:grpSp>
        <p:nvGrpSpPr>
          <p:cNvPr id="4" name="Gruppieren 41"/>
          <p:cNvGrpSpPr/>
          <p:nvPr/>
        </p:nvGrpSpPr>
        <p:grpSpPr>
          <a:xfrm>
            <a:off x="3071802" y="1928802"/>
            <a:ext cx="5643570" cy="4286280"/>
            <a:chOff x="3071834" y="1928802"/>
            <a:chExt cx="5643570" cy="4286280"/>
          </a:xfrm>
        </p:grpSpPr>
        <p:sp>
          <p:nvSpPr>
            <p:cNvPr id="20" name="Textfeld 19"/>
            <p:cNvSpPr txBox="1"/>
            <p:nvPr/>
          </p:nvSpPr>
          <p:spPr>
            <a:xfrm>
              <a:off x="3071834" y="5753417"/>
              <a:ext cx="5643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err="1" smtClean="0">
                  <a:solidFill>
                    <a:schemeClr val="accent6">
                      <a:lumMod val="75000"/>
                    </a:schemeClr>
                  </a:solidFill>
                  <a:latin typeface="Helvetica" pitchFamily="34" charset="0"/>
                  <a:cs typeface="Helvetica" pitchFamily="34" charset="0"/>
                </a:rPr>
                <a:t>Magnetic</a:t>
              </a:r>
              <a:r>
                <a:rPr lang="de-DE" sz="2400" dirty="0" smtClean="0">
                  <a:solidFill>
                    <a:schemeClr val="accent6">
                      <a:lumMod val="75000"/>
                    </a:schemeClr>
                  </a:solidFill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sz="2400" dirty="0" err="1" smtClean="0">
                  <a:solidFill>
                    <a:schemeClr val="accent6">
                      <a:lumMod val="75000"/>
                    </a:schemeClr>
                  </a:solidFill>
                  <a:latin typeface="Helvetica" pitchFamily="34" charset="0"/>
                  <a:cs typeface="Helvetica" pitchFamily="34" charset="0"/>
                </a:rPr>
                <a:t>shocks</a:t>
              </a:r>
              <a:r>
                <a:rPr lang="de-DE" sz="2400" dirty="0" smtClean="0">
                  <a:solidFill>
                    <a:schemeClr val="accent6">
                      <a:lumMod val="75000"/>
                    </a:schemeClr>
                  </a:solidFill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sz="2400" dirty="0" err="1" smtClean="0">
                  <a:solidFill>
                    <a:schemeClr val="accent6">
                      <a:lumMod val="75000"/>
                    </a:schemeClr>
                  </a:solidFill>
                  <a:latin typeface="Helvetica" pitchFamily="34" charset="0"/>
                  <a:cs typeface="Helvetica" pitchFamily="34" charset="0"/>
                </a:rPr>
                <a:t>produce</a:t>
              </a:r>
              <a:r>
                <a:rPr lang="de-DE" sz="2400" dirty="0" smtClean="0">
                  <a:solidFill>
                    <a:schemeClr val="accent6">
                      <a:lumMod val="75000"/>
                    </a:schemeClr>
                  </a:solidFill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sz="2400" dirty="0" err="1" smtClean="0">
                  <a:solidFill>
                    <a:schemeClr val="accent6">
                      <a:lumMod val="75000"/>
                    </a:schemeClr>
                  </a:solidFill>
                  <a:latin typeface="Helvetica" pitchFamily="34" charset="0"/>
                  <a:cs typeface="Helvetica" pitchFamily="34" charset="0"/>
                </a:rPr>
                <a:t>similar</a:t>
              </a:r>
              <a:r>
                <a:rPr lang="de-DE" sz="2400" dirty="0" smtClean="0">
                  <a:solidFill>
                    <a:schemeClr val="accent6">
                      <a:lumMod val="75000"/>
                    </a:schemeClr>
                  </a:solidFill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sz="2400" dirty="0" err="1" smtClean="0">
                  <a:solidFill>
                    <a:schemeClr val="accent6">
                      <a:lumMod val="75000"/>
                    </a:schemeClr>
                  </a:solidFill>
                  <a:latin typeface="Helvetica" pitchFamily="34" charset="0"/>
                  <a:cs typeface="Helvetica" pitchFamily="34" charset="0"/>
                </a:rPr>
                <a:t>effect</a:t>
              </a:r>
              <a:endPara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pic>
          <p:nvPicPr>
            <p:cNvPr id="5734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868" y="1928802"/>
              <a:ext cx="5000660" cy="3686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Edm’s</a:t>
            </a:r>
            <a:r>
              <a:rPr lang="en-US" dirty="0" smtClean="0"/>
              <a:t> are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non-zero </a:t>
            </a:r>
            <a:r>
              <a:rPr lang="en-US" dirty="0" err="1" smtClean="0"/>
              <a:t>edm</a:t>
            </a:r>
            <a:r>
              <a:rPr lang="en-US" dirty="0" smtClean="0"/>
              <a:t> of a particle in a non-degenerate state violates time reversal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88241" y="3472423"/>
          <a:ext cx="6044498" cy="1081647"/>
        </p:xfrm>
        <a:graphic>
          <a:graphicData uri="http://schemas.openxmlformats.org/presentationml/2006/ole">
            <p:oleObj spid="_x0000_s2050" name="Equation" r:id="rId3" imgW="2412720" imgH="431640" progId="Equation.DSMT4">
              <p:embed/>
            </p:oleObj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16200000" flipH="1">
            <a:off x="5405718" y="4554070"/>
            <a:ext cx="1586753" cy="959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6705601" y="4536141"/>
            <a:ext cx="1407459" cy="1102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93976" y="5836024"/>
            <a:ext cx="271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Violates  time reversal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1143000"/>
          </a:xfrm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Phase II - </a:t>
            </a:r>
            <a:r>
              <a:rPr lang="de-DE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Electrodes</a:t>
            </a:r>
            <a:endParaRPr lang="de-DE" sz="40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" name="Picture 29" descr="path340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0"/>
            <a:ext cx="1258887" cy="987425"/>
          </a:xfrm>
          <a:prstGeom prst="rect">
            <a:avLst/>
          </a:prstGeom>
          <a:noFill/>
        </p:spPr>
      </p:pic>
      <p:cxnSp>
        <p:nvCxnSpPr>
          <p:cNvPr id="6" name="Gerade Verbindung 5"/>
          <p:cNvCxnSpPr/>
          <p:nvPr/>
        </p:nvCxnSpPr>
        <p:spPr>
          <a:xfrm>
            <a:off x="0" y="6572272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214678" y="6581025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P. Fierlinger – PSI User </a:t>
            </a:r>
            <a:r>
              <a:rPr lang="de-DE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Meeting </a:t>
            </a:r>
            <a:endParaRPr lang="de-DE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4" descr="C39_C61_bottom_before_after_demagnetization_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00174"/>
            <a:ext cx="3714776" cy="1934502"/>
          </a:xfrm>
          <a:prstGeom prst="rect">
            <a:avLst/>
          </a:prstGeom>
          <a:noFill/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166615" y="3429000"/>
            <a:ext cx="133421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rPr>
              <a:t>Before: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rPr>
              <a:t>200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rPr>
              <a:t>pT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rPr>
              <a:t> pp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286644" y="3429000"/>
            <a:ext cx="119154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rPr>
              <a:t>After: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rPr>
              <a:t>20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rPr>
              <a:t>pT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rPr>
              <a:t> pp</a:t>
            </a:r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142844" y="1260483"/>
            <a:ext cx="4572032" cy="516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Magnetic dipoles removed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emagnetization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Thermal phenomena discovered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072066" y="1214422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SQUID </a:t>
            </a:r>
            <a:r>
              <a:rPr lang="de-DE" sz="1600" dirty="0" err="1" smtClean="0"/>
              <a:t>measurements</a:t>
            </a:r>
            <a:r>
              <a:rPr lang="de-DE" sz="1600" dirty="0" smtClean="0"/>
              <a:t> @ PTB Berlin</a:t>
            </a:r>
            <a:endParaRPr lang="de-DE" sz="1600" dirty="0"/>
          </a:p>
        </p:txBody>
      </p:sp>
      <p:pic>
        <p:nvPicPr>
          <p:cNvPr id="27" name="Picture 10" descr="therm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643182"/>
            <a:ext cx="3857652" cy="2994238"/>
          </a:xfrm>
          <a:prstGeom prst="rect">
            <a:avLst/>
          </a:prstGeom>
          <a:noFill/>
        </p:spPr>
      </p:pic>
      <p:cxnSp>
        <p:nvCxnSpPr>
          <p:cNvPr id="29" name="Gerade Verbindung mit Pfeil 28"/>
          <p:cNvCxnSpPr/>
          <p:nvPr/>
        </p:nvCxnSpPr>
        <p:spPr>
          <a:xfrm rot="5400000">
            <a:off x="535753" y="4179099"/>
            <a:ext cx="1643074" cy="1588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 rot="16200000">
            <a:off x="315368" y="331577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2 </a:t>
            </a:r>
            <a:r>
              <a:rPr lang="de-DE" b="1" dirty="0" err="1" smtClean="0">
                <a:solidFill>
                  <a:srgbClr val="0070C0"/>
                </a:solidFill>
              </a:rPr>
              <a:t>nT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7715272" y="192230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10 cm</a:t>
            </a:r>
            <a:endParaRPr lang="de-DE" b="1" dirty="0">
              <a:solidFill>
                <a:srgbClr val="0070C0"/>
              </a:solidFill>
            </a:endParaRPr>
          </a:p>
        </p:txBody>
      </p:sp>
      <p:cxnSp>
        <p:nvCxnSpPr>
          <p:cNvPr id="33" name="Gerade Verbindung mit Pfeil 32"/>
          <p:cNvCxnSpPr/>
          <p:nvPr/>
        </p:nvCxnSpPr>
        <p:spPr>
          <a:xfrm>
            <a:off x="7788298" y="2279498"/>
            <a:ext cx="498478" cy="1588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>
          <a:xfrm>
            <a:off x="4786314" y="5143512"/>
            <a:ext cx="340509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rPr>
              <a:t>Non-metallic electrodes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571604" y="557214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Time (</a:t>
            </a:r>
            <a:r>
              <a:rPr lang="de-DE" dirty="0" err="1" smtClean="0"/>
              <a:t>few</a:t>
            </a:r>
            <a:r>
              <a:rPr lang="de-DE" dirty="0" smtClean="0"/>
              <a:t> 100 s)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 rot="16200000">
            <a:off x="-1279844" y="285142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 (</a:t>
            </a:r>
            <a:r>
              <a:rPr lang="de-DE" dirty="0" err="1" smtClean="0"/>
              <a:t>nT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500034" y="500063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500034" y="398836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500034" y="300037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38" name="Pfeil nach rechts 37"/>
          <p:cNvSpPr/>
          <p:nvPr/>
        </p:nvSpPr>
        <p:spPr>
          <a:xfrm>
            <a:off x="4548075" y="5211054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Box 22"/>
          <p:cNvSpPr txBox="1"/>
          <p:nvPr/>
        </p:nvSpPr>
        <p:spPr>
          <a:xfrm>
            <a:off x="4553712" y="4288536"/>
            <a:ext cx="27889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Aluminum -----Different Squids=different </a:t>
            </a:r>
            <a:r>
              <a:rPr lang="el-GR" dirty="0" smtClean="0"/>
              <a:t>τ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72584" y="5715000"/>
            <a:ext cx="322783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Requires 200-400 </a:t>
            </a:r>
            <a:r>
              <a:rPr lang="el-GR" dirty="0" smtClean="0"/>
              <a:t>μ</a:t>
            </a:r>
            <a:r>
              <a:rPr lang="en-US" dirty="0" smtClean="0"/>
              <a:t>Amps 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1030941"/>
            <a:ext cx="6591300" cy="486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443318" y="735106"/>
            <a:ext cx="6436658" cy="806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58471" y="143435"/>
            <a:ext cx="6221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Error budget from last experiment, ILL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0541" y="519953"/>
            <a:ext cx="72524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Take-away message, minimum requirements</a:t>
            </a:r>
          </a:p>
          <a:p>
            <a:endParaRPr lang="en-US" sz="2800" dirty="0"/>
          </a:p>
          <a:p>
            <a:r>
              <a:rPr lang="en-US" sz="2800" dirty="0" smtClean="0"/>
              <a:t>UCN density…..3 x 10^4 UCN/cm^3</a:t>
            </a:r>
          </a:p>
          <a:p>
            <a:r>
              <a:rPr lang="en-US" sz="2800" dirty="0" smtClean="0"/>
              <a:t>Magnetically Shielded Clean Room</a:t>
            </a:r>
          </a:p>
          <a:p>
            <a:r>
              <a:rPr lang="en-US" sz="2800" dirty="0" smtClean="0"/>
              <a:t>Superconducting shield</a:t>
            </a:r>
          </a:p>
          <a:p>
            <a:r>
              <a:rPr lang="en-US" sz="2800" dirty="0" smtClean="0"/>
              <a:t>Co-magnetometer</a:t>
            </a:r>
          </a:p>
          <a:p>
            <a:r>
              <a:rPr lang="en-US" sz="2800" dirty="0" smtClean="0"/>
              <a:t>Luck (a lot)</a:t>
            </a: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0318_2227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27848" y="170329"/>
            <a:ext cx="6750424" cy="66249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995082" y="3720353"/>
            <a:ext cx="59704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95082" y="3146612"/>
            <a:ext cx="5988424" cy="179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5239870" y="3581400"/>
            <a:ext cx="304800" cy="89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0675" y="34925"/>
          <a:ext cx="3830638" cy="2921000"/>
        </p:xfrm>
        <a:graphic>
          <a:graphicData uri="http://schemas.openxmlformats.org/presentationml/2006/ole">
            <p:oleObj spid="_x0000_s3074" name="Equation" r:id="rId3" imgW="2298600" imgH="175248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05953" y="1075765"/>
            <a:ext cx="663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N=total number of neutrons measured in cell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365" y="3621741"/>
            <a:ext cx="6956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Say 50 measurement cycles per day (30 minutes each)</a:t>
            </a:r>
          </a:p>
          <a:p>
            <a:r>
              <a:rPr lang="en-US" sz="2400" dirty="0" smtClean="0"/>
              <a:t>In 1 year 50x365=18000=135^2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0" y="2776538"/>
          <a:ext cx="4135438" cy="792162"/>
        </p:xfrm>
        <a:graphic>
          <a:graphicData uri="http://schemas.openxmlformats.org/presentationml/2006/ole">
            <p:oleObj spid="_x0000_s3075" name="Equation" r:id="rId4" imgW="2590560" imgH="4950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52682" y="2653553"/>
            <a:ext cx="221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 cycle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50208" y="4586660"/>
          <a:ext cx="2825596" cy="711481"/>
        </p:xfrm>
        <a:graphic>
          <a:graphicData uri="http://schemas.openxmlformats.org/presentationml/2006/ole">
            <p:oleObj spid="_x0000_s3076" name="Equation" r:id="rId5" imgW="1765080" imgH="44424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2706" y="5405718"/>
            <a:ext cx="7422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N=4x10^6 for x=10(-28) cm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47114" y="6131579"/>
          <a:ext cx="2237617" cy="538161"/>
        </p:xfrm>
        <a:graphic>
          <a:graphicData uri="http://schemas.openxmlformats.org/presentationml/2006/ole">
            <p:oleObj spid="_x0000_s3077" name="Equation" r:id="rId6" imgW="1002960" imgH="2412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71482" y="6158754"/>
            <a:ext cx="6364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V=10^4 cm^3</a:t>
            </a:r>
            <a:r>
              <a:rPr lang="en-US" sz="2400" dirty="0" smtClean="0">
                <a:solidFill>
                  <a:srgbClr val="FF0000"/>
                </a:solidFill>
              </a:rPr>
              <a:t>….10^4/cm^3 =&gt;x=2x10^-29 cm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1341" y="439271"/>
            <a:ext cx="8364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Production of UCN as a function of neutron momentum</a:t>
            </a:r>
          </a:p>
          <a:p>
            <a:r>
              <a:rPr lang="en-US" sz="2400" dirty="0" smtClean="0"/>
              <a:t>Single phonon and  multi-phonon</a:t>
            </a:r>
            <a:endParaRPr lang="en-US" sz="24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118" y="1238250"/>
            <a:ext cx="8211669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4800" y="3541059"/>
            <a:ext cx="94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SNS 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84729" y="3792071"/>
            <a:ext cx="860612" cy="1075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294" y="4903694"/>
            <a:ext cx="103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NCSU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102659" y="4805082"/>
            <a:ext cx="1792941" cy="331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191" y="461496"/>
            <a:ext cx="7073900" cy="276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6024" y="475129"/>
            <a:ext cx="471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Magnetic field troubles</a:t>
            </a:r>
            <a:endParaRPr lang="en-US" sz="3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1159" y="1183340"/>
          <a:ext cx="6117668" cy="1021977"/>
        </p:xfrm>
        <a:graphic>
          <a:graphicData uri="http://schemas.openxmlformats.org/presentationml/2006/ole">
            <p:oleObj spid="_x0000_s4098" name="Equation" r:id="rId3" imgW="2946240" imgH="4824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7176" y="2779059"/>
            <a:ext cx="83666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But we don’t measure in one cycle:</a:t>
            </a:r>
          </a:p>
          <a:p>
            <a:r>
              <a:rPr lang="en-US" sz="3200" dirty="0" smtClean="0"/>
              <a:t>Fluctuations independent of E field average over</a:t>
            </a:r>
          </a:p>
          <a:p>
            <a:r>
              <a:rPr lang="en-US" sz="3200" dirty="0" smtClean="0"/>
              <a:t>Repetitions so we require a B field noise of about</a:t>
            </a:r>
            <a:endParaRPr lang="en-US" sz="32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41082" y="4291199"/>
          <a:ext cx="5253795" cy="576636"/>
        </p:xfrm>
        <a:graphic>
          <a:graphicData uri="http://schemas.openxmlformats.org/presentationml/2006/ole">
            <p:oleObj spid="_x0000_s4099" name="Equation" r:id="rId4" imgW="2082600" imgH="2286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34353" y="5011270"/>
            <a:ext cx="456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107888" y="5647485"/>
          <a:ext cx="3418466" cy="636773"/>
        </p:xfrm>
        <a:graphic>
          <a:graphicData uri="http://schemas.openxmlformats.org/presentationml/2006/ole">
            <p:oleObj spid="_x0000_s4100" name="Equation" r:id="rId5" imgW="1295280" imgH="241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4036" name="Picture 4" descr="ve0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3088" y="-436563"/>
            <a:ext cx="10290176" cy="772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763435" y="107576"/>
            <a:ext cx="1506071" cy="519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7576" y="5853953"/>
            <a:ext cx="9520518" cy="1004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40762" y="1660431"/>
          <a:ext cx="6611709" cy="2266110"/>
        </p:xfrm>
        <a:graphic>
          <a:graphicData uri="http://schemas.openxmlformats.org/presentationml/2006/ole">
            <p:oleObj spid="_x0000_s6146" name="Equation" r:id="rId3" imgW="3149280" imgH="107928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38400" y="466165"/>
            <a:ext cx="453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vxE</a:t>
            </a:r>
            <a:r>
              <a:rPr lang="en-US" sz="2800" dirty="0" smtClean="0"/>
              <a:t> effect averaged away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45459" y="4213412"/>
            <a:ext cx="6535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Compare 10^-24 </a:t>
            </a:r>
            <a:r>
              <a:rPr lang="en-US" sz="2800" dirty="0" err="1" smtClean="0"/>
              <a:t>ev</a:t>
            </a:r>
            <a:r>
              <a:rPr lang="en-US" sz="2800" dirty="0" smtClean="0"/>
              <a:t> for x=10^(-28)cm</a:t>
            </a:r>
          </a:p>
          <a:p>
            <a:r>
              <a:rPr lang="en-US" sz="2800" dirty="0" smtClean="0"/>
              <a:t>Average over particles N&gt;10^6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90282" y="5387788"/>
            <a:ext cx="277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order v x E small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399</Words>
  <Application>Microsoft Office PowerPoint</Application>
  <PresentationFormat>On-screen Show (4:3)</PresentationFormat>
  <Paragraphs>98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MathType 6.0 Equation</vt:lpstr>
      <vt:lpstr>Equation</vt:lpstr>
      <vt:lpstr>Slide 1</vt:lpstr>
      <vt:lpstr>Edm’s are important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Phase II – Mu-metal effects</vt:lpstr>
      <vt:lpstr>Phase II - Electrodes</vt:lpstr>
      <vt:lpstr>Slide 21</vt:lpstr>
      <vt:lpstr>Slide 22</vt:lpstr>
      <vt:lpstr>Slide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</dc:creator>
  <cp:lastModifiedBy>bob</cp:lastModifiedBy>
  <cp:revision>9</cp:revision>
  <dcterms:created xsi:type="dcterms:W3CDTF">2012-03-18T17:14:11Z</dcterms:created>
  <dcterms:modified xsi:type="dcterms:W3CDTF">2012-03-19T10:11:28Z</dcterms:modified>
</cp:coreProperties>
</file>