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693" r:id="rId2"/>
    <p:sldMasterId id="2147483694" r:id="rId3"/>
    <p:sldMasterId id="2147483695" r:id="rId4"/>
    <p:sldMasterId id="2147483740" r:id="rId5"/>
  </p:sldMasterIdLst>
  <p:notesMasterIdLst>
    <p:notesMasterId r:id="rId28"/>
  </p:notesMasterIdLst>
  <p:handoutMasterIdLst>
    <p:handoutMasterId r:id="rId29"/>
  </p:handoutMasterIdLst>
  <p:sldIdLst>
    <p:sldId id="256" r:id="rId6"/>
    <p:sldId id="269" r:id="rId7"/>
    <p:sldId id="266" r:id="rId8"/>
    <p:sldId id="268" r:id="rId9"/>
    <p:sldId id="273" r:id="rId10"/>
    <p:sldId id="274" r:id="rId11"/>
    <p:sldId id="275" r:id="rId12"/>
    <p:sldId id="276" r:id="rId13"/>
    <p:sldId id="292" r:id="rId14"/>
    <p:sldId id="277" r:id="rId15"/>
    <p:sldId id="283" r:id="rId16"/>
    <p:sldId id="284" r:id="rId17"/>
    <p:sldId id="279" r:id="rId18"/>
    <p:sldId id="281" r:id="rId19"/>
    <p:sldId id="290" r:id="rId20"/>
    <p:sldId id="291" r:id="rId21"/>
    <p:sldId id="286" r:id="rId22"/>
    <p:sldId id="288" r:id="rId23"/>
    <p:sldId id="289" r:id="rId24"/>
    <p:sldId id="270" r:id="rId25"/>
    <p:sldId id="267" r:id="rId26"/>
    <p:sldId id="282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  <a:srgbClr val="5C0426"/>
    <a:srgbClr val="4B5C29"/>
    <a:srgbClr val="7F7F7F"/>
    <a:srgbClr val="5F5F5F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5" autoAdjust="0"/>
    <p:restoredTop sz="86382" autoAdjust="0"/>
  </p:normalViewPr>
  <p:slideViewPr>
    <p:cSldViewPr>
      <p:cViewPr varScale="1">
        <p:scale>
          <a:sx n="94" d="100"/>
          <a:sy n="94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slide footer_maroon_74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6650"/>
            <a:ext cx="934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 descr="slide header_maroon_74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6800" y="0"/>
            <a:ext cx="93472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155575"/>
            <a:ext cx="30384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1CE2186A-2331-4B0B-BB23-3FA43D6B3B2B}" type="datetime1">
              <a:rPr lang="en-US"/>
              <a:pPr>
                <a:defRPr/>
              </a:pPr>
              <a:t>3/19/2012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9463" y="8753475"/>
            <a:ext cx="49069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19788" y="8829675"/>
            <a:ext cx="10890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67F395AF-0559-458D-8FA0-D16CAC7F6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17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0BB3B07-C377-42E8-BCB5-78F247C75D7C}" type="datetime1">
              <a:rPr lang="en-US"/>
              <a:pPr>
                <a:defRPr/>
              </a:pPr>
              <a:t>3/19/2012</a:t>
            </a:fld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3DF94C2-D5BB-4E64-ADA5-E3585F340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296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 smtClean="0">
                <a:latin typeface="Arial" charset="0"/>
              </a:rPr>
              <a:t>Go to "View | Header and Footer" to add your organization, sponsor, meeting name here; then, click "Apply to All"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6D96D299-B580-4A3D-808C-0E43CF2A4A46}" type="slidenum">
              <a:rPr lang="en-US" sz="1300" smtClean="0">
                <a:latin typeface="Arial" charset="0"/>
              </a:rPr>
              <a:pPr eaLnBrk="1" hangingPunct="1"/>
              <a:t>1</a:t>
            </a:fld>
            <a:endParaRPr lang="en-US" sz="1300" smtClean="0">
              <a:latin typeface="Arial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1475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The target spallation method proposed by Argonne will produce the highest yields of these enhancer isotopes</a:t>
            </a:r>
          </a:p>
          <a:p>
            <a:r>
              <a:rPr lang="en-US" smtClean="0"/>
              <a:t>Enable these symmetry test experiments to search for new physics at unprecedented levels of sensitivity.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96EE0-C81C-440A-838D-69DCA51E4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</p:spTree>
    <p:extLst>
      <p:ext uri="{BB962C8B-B14F-4D97-AF65-F5344CB8AC3E}">
        <p14:creationId xmlns:p14="http://schemas.microsoft.com/office/powerpoint/2010/main" val="154176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D26F4-F08F-4BB7-87E5-8A85DE51C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</p:spTree>
    <p:extLst>
      <p:ext uri="{BB962C8B-B14F-4D97-AF65-F5344CB8AC3E}">
        <p14:creationId xmlns:p14="http://schemas.microsoft.com/office/powerpoint/2010/main" val="151709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0013"/>
            <a:ext cx="2057400" cy="6226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0013"/>
            <a:ext cx="6019800" cy="6226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57CFB-1B6A-4447-A304-5214DA7C6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</p:spTree>
    <p:extLst>
      <p:ext uri="{BB962C8B-B14F-4D97-AF65-F5344CB8AC3E}">
        <p14:creationId xmlns:p14="http://schemas.microsoft.com/office/powerpoint/2010/main" val="118202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1F483-91D5-497F-B466-87E4D976D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1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A36A-B9BE-447D-B045-D776AA55F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1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0A95D-761B-4025-8082-9C529CE22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78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143000"/>
            <a:ext cx="3352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143000"/>
            <a:ext cx="3352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4D660-02DD-4BD8-9091-DB000E9E0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05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EB29E-0974-4EE6-A8E1-B00815812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56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84D23-ADBB-43C1-8A06-95CB9A835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35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D1AFA-A6D7-4BD2-A65D-EF58E9DCC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41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9902A-4D59-4EA3-A1A3-5DE8DDB6F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8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D3F8B-827C-4002-B1A4-6E554F6C6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</p:spTree>
    <p:extLst>
      <p:ext uri="{BB962C8B-B14F-4D97-AF65-F5344CB8AC3E}">
        <p14:creationId xmlns:p14="http://schemas.microsoft.com/office/powerpoint/2010/main" val="4167545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AE9DE-BA63-4890-A5F1-1F4633DC4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7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B3054-94D8-4834-8048-E713FF898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89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17145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28600"/>
            <a:ext cx="49911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8ADCE-44EF-4D12-933E-7E511B789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60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613ED-D853-4EA1-A2BC-D0144F33A453}" type="datetime1">
              <a:rPr lang="en-US"/>
              <a:pPr>
                <a:defRPr/>
              </a:pPr>
              <a:t>3/19/2012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6A986-BB18-4C1A-9DAB-B2C7202AF0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34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AFE2-6AE6-4A25-B4C7-AC13BB4AEE61}" type="datetime1">
              <a:rPr lang="en-US"/>
              <a:pPr>
                <a:defRPr/>
              </a:pPr>
              <a:t>3/19/2012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A8A9-5CA6-4E06-A17D-5807E0F53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52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052D0-B7C0-418D-93E7-E90A236AE3C9}" type="datetime1">
              <a:rPr lang="en-US"/>
              <a:pPr>
                <a:defRPr/>
              </a:pPr>
              <a:t>3/19/2012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3A94C-EB84-4C7C-9102-66C58C572B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87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AF5DC-4B7F-4C90-A8F1-21FF916ECE35}" type="datetime1">
              <a:rPr lang="en-US"/>
              <a:pPr>
                <a:defRPr/>
              </a:pPr>
              <a:t>3/19/2012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0C047-9B2C-4481-AE06-718532B98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37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0B4B5-C879-4AFD-A073-0CF4ED749016}" type="datetime1">
              <a:rPr lang="en-US"/>
              <a:pPr>
                <a:defRPr/>
              </a:pPr>
              <a:t>3/19/2012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7EAFD-5DF9-4353-8800-42F3FC393A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28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77E6E-86F0-4DE5-AEBF-CF2C37E67E51}" type="datetime1">
              <a:rPr lang="en-US"/>
              <a:pPr>
                <a:defRPr/>
              </a:pPr>
              <a:t>3/19/2012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8CEFF-BDAD-4531-A531-A1EAF3A52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74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2DF9-B2C0-4400-BDA4-45CFA0A1197C}" type="datetime1">
              <a:rPr lang="en-US"/>
              <a:pPr>
                <a:defRPr/>
              </a:pPr>
              <a:t>3/19/2012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8F867-06A6-4BF1-A30A-FE886A48AE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6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4ECCA-B256-4BE0-8536-8E59F9D34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</p:spTree>
    <p:extLst>
      <p:ext uri="{BB962C8B-B14F-4D97-AF65-F5344CB8AC3E}">
        <p14:creationId xmlns:p14="http://schemas.microsoft.com/office/powerpoint/2010/main" val="3903107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4EC80-70BF-4EFF-A4A3-19E509C7C4B4}" type="datetime1">
              <a:rPr lang="en-US"/>
              <a:pPr>
                <a:defRPr/>
              </a:pPr>
              <a:t>3/19/2012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7B51E-3074-4B82-BD37-B06F56C6BF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11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C164C-97E1-480B-AAFA-24492852EE1F}" type="datetime1">
              <a:rPr lang="en-US"/>
              <a:pPr>
                <a:defRPr/>
              </a:pPr>
              <a:t>3/19/2012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1FF8-9A62-4239-9BB1-C80AD26AB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40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C717C-CFE0-4109-943E-DAD42C6F9B1C}" type="datetime1">
              <a:rPr lang="en-US"/>
              <a:pPr>
                <a:defRPr/>
              </a:pPr>
              <a:t>3/19/2012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EB9A3-A7E4-4493-A7AB-F9C52FF38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58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EF6C0-BD46-48D0-9E3C-FA24F10C2DA1}" type="datetime1">
              <a:rPr lang="en-US"/>
              <a:pPr>
                <a:defRPr/>
              </a:pPr>
              <a:t>3/19/2012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F8D2F-7BD2-4CD3-970F-6F70764EE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816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DE07C-E98B-496D-A740-92CF4391B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01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43660-94D3-40E4-B506-822A32070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76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EE5D8-D97A-43D9-97E2-93E335C2D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40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143000"/>
            <a:ext cx="3352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143000"/>
            <a:ext cx="3352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B28AE-612A-4EE6-B756-770631E4F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41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BAEF8-91B3-4277-A93C-23B42795A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37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83C0C-8F90-4F25-B19D-F0C8C62BD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33450"/>
            <a:ext cx="4038600" cy="5392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33450"/>
            <a:ext cx="4038600" cy="5392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B7D04-8DFD-4E32-95FF-0932AC459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</p:spTree>
    <p:extLst>
      <p:ext uri="{BB962C8B-B14F-4D97-AF65-F5344CB8AC3E}">
        <p14:creationId xmlns:p14="http://schemas.microsoft.com/office/powerpoint/2010/main" val="2443961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AB7A7-1D7F-42AD-94AB-D212BA6CB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73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32BC1-45CB-48BB-8B0A-2EAA064D8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30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06C9B-3974-4814-BC1E-B1EC0AE1F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1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7118D-CD80-461B-8FDF-09193055E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17145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28600"/>
            <a:ext cx="49911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95C06-5A14-42C1-9E9B-B38985F05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914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oe_bl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title header_maroon_74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itle footer_maroon_742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7990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lide footer_maroon_74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lide header_maroon_74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CCF69-2E34-4239-B4AD-08BBE6613835}" type="datetime1">
              <a:rPr lang="en-US"/>
              <a:pPr>
                <a:defRPr/>
              </a:pPr>
              <a:t>3/19/2012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C758-21DF-44FC-BBBF-ABDC1DA41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9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5D5EA-9295-4677-9A18-6FEDFBA2F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</p:spTree>
    <p:extLst>
      <p:ext uri="{BB962C8B-B14F-4D97-AF65-F5344CB8AC3E}">
        <p14:creationId xmlns:p14="http://schemas.microsoft.com/office/powerpoint/2010/main" val="284045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2C4DE-36B7-478D-B9CA-D6FDE575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</p:spTree>
    <p:extLst>
      <p:ext uri="{BB962C8B-B14F-4D97-AF65-F5344CB8AC3E}">
        <p14:creationId xmlns:p14="http://schemas.microsoft.com/office/powerpoint/2010/main" val="283933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A0FFC-EFB9-405B-8E5D-66FA3C35A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</p:spTree>
    <p:extLst>
      <p:ext uri="{BB962C8B-B14F-4D97-AF65-F5344CB8AC3E}">
        <p14:creationId xmlns:p14="http://schemas.microsoft.com/office/powerpoint/2010/main" val="37526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7C98A-FF4A-46C9-BA05-38B494526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</p:spTree>
    <p:extLst>
      <p:ext uri="{BB962C8B-B14F-4D97-AF65-F5344CB8AC3E}">
        <p14:creationId xmlns:p14="http://schemas.microsoft.com/office/powerpoint/2010/main" val="78606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044BC-DB6A-4A23-9865-410C26ED4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</p:spTree>
    <p:extLst>
      <p:ext uri="{BB962C8B-B14F-4D97-AF65-F5344CB8AC3E}">
        <p14:creationId xmlns:p14="http://schemas.microsoft.com/office/powerpoint/2010/main" val="318421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2262C"/>
            </a:gs>
            <a:gs pos="50000">
              <a:srgbClr val="8E525F"/>
            </a:gs>
            <a:gs pos="100000">
              <a:srgbClr val="4226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0013"/>
            <a:ext cx="8229600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33450"/>
            <a:ext cx="8229600" cy="539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54025" y="638175"/>
            <a:ext cx="8235950" cy="539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7C8F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492875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BEB42276-F030-49E3-A68B-AB77806A0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Fermi_Blue_subpa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143000"/>
            <a:ext cx="6858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324600"/>
            <a:ext cx="6248400" cy="361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324600"/>
            <a:ext cx="533400" cy="361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2548B9-3E3C-4A73-8F88-54341132F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slide footer_blue_646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FF36D130-8911-4147-B5ED-7E49DE315878}" type="datetime1">
              <a:rPr lang="en-US"/>
              <a:pPr>
                <a:defRPr/>
              </a:pPr>
              <a:t>3/19/2012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175EB2C7-6158-4BB2-B6FD-9A02CED8FE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80" name="Picture 7" descr="slide header_646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4" descr="Fermi_Blue_subpa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143000"/>
            <a:ext cx="6858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324600"/>
            <a:ext cx="6248400" cy="361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324600"/>
            <a:ext cx="533400" cy="361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7DF346-5AB7-4AA0-8CC1-F2966C611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fld id="{3CB8C5BA-EDC9-413E-84BD-7A993CF53257}" type="datetime1">
              <a:rPr lang="en-US"/>
              <a:pPr>
                <a:defRPr/>
              </a:pPr>
              <a:t>3/19/2012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85800" y="6248400"/>
            <a:ext cx="5942013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492875"/>
            <a:ext cx="384175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cs typeface="+mn-cs"/>
              </a:defRPr>
            </a:lvl1pPr>
          </a:lstStyle>
          <a:p>
            <a:pPr>
              <a:defRPr/>
            </a:pPr>
            <a:fld id="{22884279-45E8-4335-84C3-8DB2637BE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57400"/>
            <a:ext cx="9144000" cy="1069975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Trebuchet MS" pitchFamily="34" charset="0"/>
              </a:rPr>
              <a:t>Standard Model Tests with Nuclei</a:t>
            </a:r>
            <a:br>
              <a:rPr lang="en-US" smtClean="0">
                <a:latin typeface="Trebuchet MS" pitchFamily="34" charset="0"/>
              </a:rPr>
            </a:br>
            <a:r>
              <a:rPr lang="en-US" smtClean="0">
                <a:latin typeface="Trebuchet MS" pitchFamily="34" charset="0"/>
              </a:rPr>
              <a:t>and </a:t>
            </a:r>
            <a:br>
              <a:rPr lang="en-US" smtClean="0">
                <a:latin typeface="Trebuchet MS" pitchFamily="34" charset="0"/>
              </a:rPr>
            </a:br>
            <a:r>
              <a:rPr lang="en-US" smtClean="0">
                <a:latin typeface="Trebuchet MS" pitchFamily="34" charset="0"/>
              </a:rPr>
              <a:t>Energy Applications   </a:t>
            </a:r>
            <a:r>
              <a:rPr lang="fr-FR" smtClean="0">
                <a:latin typeface="Trebuchet MS" pitchFamily="34" charset="0"/>
              </a:rPr>
              <a:t/>
            </a:r>
            <a:br>
              <a:rPr lang="fr-FR" smtClean="0">
                <a:latin typeface="Trebuchet MS" pitchFamily="34" charset="0"/>
              </a:rPr>
            </a:br>
            <a:endParaRPr lang="en-US" sz="2600" smtClean="0">
              <a:latin typeface="Trebuchet MS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191000"/>
            <a:ext cx="7467600" cy="1981200"/>
          </a:xfrm>
        </p:spPr>
        <p:txBody>
          <a:bodyPr/>
          <a:lstStyle/>
          <a:p>
            <a:pPr algn="ctr" eaLnBrk="1" hangingPunct="1"/>
            <a:r>
              <a:rPr lang="en-US" sz="2000" b="1" smtClean="0">
                <a:latin typeface="Calibri" pitchFamily="34" charset="0"/>
              </a:rPr>
              <a:t>Jerry Nolen, ANL and Guy Savard, ANL/Uof C (Standard Model)</a:t>
            </a:r>
          </a:p>
          <a:p>
            <a:pPr algn="ctr" eaLnBrk="1" hangingPunct="1"/>
            <a:r>
              <a:rPr lang="en-US" sz="2000" b="1" smtClean="0">
                <a:latin typeface="Calibri" pitchFamily="34" charset="0"/>
              </a:rPr>
              <a:t>Yousry Gohar, ANL and Shekhar Mishra, FNAL (Energy)</a:t>
            </a:r>
            <a:endParaRPr lang="fr-FR" sz="2000" smtClean="0">
              <a:latin typeface="Calibri" pitchFamily="34" charset="0"/>
            </a:endParaRPr>
          </a:p>
          <a:p>
            <a:pPr algn="ctr" eaLnBrk="1" hangingPunct="1"/>
            <a:r>
              <a:rPr lang="fr-FR" sz="2000" smtClean="0">
                <a:latin typeface="Calibri" pitchFamily="34" charset="0"/>
              </a:rPr>
              <a:t>November 17, 2010</a:t>
            </a:r>
            <a:r>
              <a:rPr lang="en-US" smtClean="0">
                <a:latin typeface="Calibri" pitchFamily="34" charset="0"/>
              </a:rPr>
              <a:t> </a:t>
            </a:r>
            <a:br>
              <a:rPr lang="en-US" smtClean="0">
                <a:latin typeface="Calibri" pitchFamily="34" charset="0"/>
              </a:rPr>
            </a:br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5D4F880-0FAA-469E-B3D6-A88868C5830F}" type="slidenum">
              <a:rPr lang="en-US" sz="900">
                <a:solidFill>
                  <a:schemeClr val="bg1"/>
                </a:solidFill>
              </a:rPr>
              <a:pPr eaLnBrk="1" hangingPunct="1"/>
              <a:t>10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Joint Facility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860550" y="19050"/>
            <a:ext cx="5111750" cy="609600"/>
          </a:xfrm>
        </p:spPr>
        <p:txBody>
          <a:bodyPr/>
          <a:lstStyle/>
          <a:p>
            <a:pPr eaLnBrk="1" hangingPunct="1"/>
            <a:r>
              <a:rPr lang="en-US" smtClean="0"/>
              <a:t>Search for </a:t>
            </a:r>
            <a:r>
              <a:rPr lang="en-US" baseline="30000" smtClean="0"/>
              <a:t>225</a:t>
            </a:r>
            <a:r>
              <a:rPr lang="en-US" smtClean="0"/>
              <a:t>Ra EDM at Project X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2595563" y="1416050"/>
            <a:ext cx="5381625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 1 mCi </a:t>
            </a:r>
            <a:r>
              <a:rPr lang="en-US" sz="2000" baseline="30000">
                <a:solidFill>
                  <a:schemeClr val="bg1"/>
                </a:solidFill>
                <a:latin typeface="Arial" charset="0"/>
              </a:rPr>
              <a:t>229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Th source </a:t>
            </a:r>
            <a:r>
              <a:rPr lang="en-US" sz="200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 4 x 10</a:t>
            </a:r>
            <a:r>
              <a:rPr lang="en-US" sz="2000" baseline="30000">
                <a:solidFill>
                  <a:schemeClr val="bg1"/>
                </a:solidFill>
                <a:latin typeface="Arial" charset="0"/>
              </a:rPr>
              <a:t>7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 s</a:t>
            </a:r>
            <a:r>
              <a:rPr lang="en-US" sz="2000" baseline="30000">
                <a:solidFill>
                  <a:schemeClr val="bg1"/>
                </a:solidFill>
                <a:latin typeface="Arial" charset="0"/>
              </a:rPr>
              <a:t>-1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aseline="30000">
                <a:solidFill>
                  <a:schemeClr val="bg1"/>
                </a:solidFill>
                <a:latin typeface="Arial" charset="0"/>
              </a:rPr>
              <a:t>225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Ra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 Upgrade path to 10 mCi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 Projected EDM sensitivity: 10</a:t>
            </a:r>
            <a:r>
              <a:rPr lang="en-US" sz="2000" baseline="30000">
                <a:solidFill>
                  <a:schemeClr val="bg1"/>
                </a:solidFill>
                <a:latin typeface="Arial" charset="0"/>
              </a:rPr>
              <a:t>-26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 – 10</a:t>
            </a:r>
            <a:r>
              <a:rPr lang="en-US" sz="2000" baseline="30000">
                <a:solidFill>
                  <a:schemeClr val="bg1"/>
                </a:solidFill>
                <a:latin typeface="Arial" charset="0"/>
              </a:rPr>
              <a:t>-27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 e-cm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 Equivalent to 10</a:t>
            </a:r>
            <a:r>
              <a:rPr lang="en-US" sz="2000" baseline="30000">
                <a:solidFill>
                  <a:schemeClr val="bg1"/>
                </a:solidFill>
                <a:latin typeface="Arial" charset="0"/>
              </a:rPr>
              <a:t>-28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 – 10</a:t>
            </a:r>
            <a:r>
              <a:rPr lang="en-US" sz="2000" baseline="30000">
                <a:solidFill>
                  <a:schemeClr val="bg1"/>
                </a:solidFill>
                <a:latin typeface="Arial" charset="0"/>
              </a:rPr>
              <a:t>-30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 e-cm for</a:t>
            </a:r>
            <a:r>
              <a:rPr lang="en-US" sz="2000">
                <a:latin typeface="Arial" charset="0"/>
              </a:rPr>
              <a:t> </a:t>
            </a:r>
            <a:r>
              <a:rPr lang="en-US" sz="2000" baseline="30000">
                <a:solidFill>
                  <a:schemeClr val="bg1"/>
                </a:solidFill>
                <a:latin typeface="Arial" charset="0"/>
              </a:rPr>
              <a:t>199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Hg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 Current limit on </a:t>
            </a:r>
            <a:r>
              <a:rPr lang="en-US" sz="2000" baseline="30000">
                <a:solidFill>
                  <a:schemeClr val="bg1"/>
                </a:solidFill>
                <a:latin typeface="Arial" charset="0"/>
              </a:rPr>
              <a:t>199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Hg: 2 x 10</a:t>
            </a:r>
            <a:r>
              <a:rPr lang="en-US" sz="2000" baseline="30000">
                <a:solidFill>
                  <a:schemeClr val="bg1"/>
                </a:solidFill>
                <a:latin typeface="Arial" charset="0"/>
              </a:rPr>
              <a:t>-28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 e-cm</a:t>
            </a:r>
          </a:p>
        </p:txBody>
      </p:sp>
      <p:grpSp>
        <p:nvGrpSpPr>
          <p:cNvPr id="17414" name="Group 4"/>
          <p:cNvGrpSpPr>
            <a:grpSpLocks/>
          </p:cNvGrpSpPr>
          <p:nvPr/>
        </p:nvGrpSpPr>
        <p:grpSpPr bwMode="auto">
          <a:xfrm>
            <a:off x="631825" y="1244600"/>
            <a:ext cx="1463675" cy="3333750"/>
            <a:chOff x="524" y="628"/>
            <a:chExt cx="922" cy="2100"/>
          </a:xfrm>
        </p:grpSpPr>
        <p:sp>
          <p:nvSpPr>
            <p:cNvPr id="17418" name="Line 5"/>
            <p:cNvSpPr>
              <a:spLocks noChangeShapeType="1"/>
            </p:cNvSpPr>
            <p:nvPr/>
          </p:nvSpPr>
          <p:spPr bwMode="auto">
            <a:xfrm flipH="1">
              <a:off x="967" y="1325"/>
              <a:ext cx="1" cy="29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Text Box 6"/>
            <p:cNvSpPr txBox="1">
              <a:spLocks noChangeArrowheads="1"/>
            </p:cNvSpPr>
            <p:nvPr/>
          </p:nvSpPr>
          <p:spPr bwMode="auto">
            <a:xfrm>
              <a:off x="695" y="1312"/>
              <a:ext cx="2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17420" name="AutoShape 7"/>
            <p:cNvSpPr>
              <a:spLocks noChangeArrowheads="1"/>
            </p:cNvSpPr>
            <p:nvPr/>
          </p:nvSpPr>
          <p:spPr bwMode="auto">
            <a:xfrm>
              <a:off x="524" y="628"/>
              <a:ext cx="911" cy="671"/>
            </a:xfrm>
            <a:prstGeom prst="roundRect">
              <a:avLst>
                <a:gd name="adj" fmla="val 16667"/>
              </a:avLst>
            </a:pr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aseline="30000">
                  <a:solidFill>
                    <a:schemeClr val="bg1"/>
                  </a:solidFill>
                  <a:latin typeface="Arial" charset="0"/>
                </a:rPr>
                <a:t>229</a:t>
              </a:r>
              <a:r>
                <a:rPr lang="en-US">
                  <a:solidFill>
                    <a:schemeClr val="bg1"/>
                  </a:solidFill>
                  <a:latin typeface="Arial" charset="0"/>
                </a:rPr>
                <a:t>Th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Arial" charset="0"/>
                </a:rPr>
                <a:t>7300 yr</a:t>
              </a:r>
            </a:p>
          </p:txBody>
        </p:sp>
        <p:sp>
          <p:nvSpPr>
            <p:cNvPr id="17421" name="AutoShape 8"/>
            <p:cNvSpPr>
              <a:spLocks noChangeArrowheads="1"/>
            </p:cNvSpPr>
            <p:nvPr/>
          </p:nvSpPr>
          <p:spPr bwMode="auto">
            <a:xfrm>
              <a:off x="535" y="1627"/>
              <a:ext cx="911" cy="671"/>
            </a:xfrm>
            <a:prstGeom prst="roundRect">
              <a:avLst>
                <a:gd name="adj" fmla="val 16667"/>
              </a:avLst>
            </a:pr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aseline="30000">
                  <a:solidFill>
                    <a:schemeClr val="bg1"/>
                  </a:solidFill>
                  <a:latin typeface="Arial" charset="0"/>
                </a:rPr>
                <a:t>225</a:t>
              </a:r>
              <a:r>
                <a:rPr lang="en-US">
                  <a:solidFill>
                    <a:schemeClr val="bg1"/>
                  </a:solidFill>
                  <a:latin typeface="Arial" charset="0"/>
                </a:rPr>
                <a:t>Ra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Arial" charset="0"/>
                </a:rPr>
                <a:t>15 d</a:t>
              </a:r>
            </a:p>
          </p:txBody>
        </p:sp>
        <p:sp>
          <p:nvSpPr>
            <p:cNvPr id="17422" name="Line 9"/>
            <p:cNvSpPr>
              <a:spLocks noChangeShapeType="1"/>
            </p:cNvSpPr>
            <p:nvPr/>
          </p:nvSpPr>
          <p:spPr bwMode="auto">
            <a:xfrm>
              <a:off x="973" y="2303"/>
              <a:ext cx="5" cy="42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Text Box 10"/>
            <p:cNvSpPr txBox="1">
              <a:spLocks noChangeArrowheads="1"/>
            </p:cNvSpPr>
            <p:nvPr/>
          </p:nvSpPr>
          <p:spPr bwMode="auto">
            <a:xfrm>
              <a:off x="732" y="2323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b</a:t>
              </a:r>
            </a:p>
          </p:txBody>
        </p:sp>
      </p:grp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2654300" y="1143000"/>
            <a:ext cx="201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99"/>
                </a:solidFill>
                <a:latin typeface="Arial" charset="0"/>
              </a:rPr>
              <a:t>Present scheme</a:t>
            </a:r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2613025" y="4194175"/>
            <a:ext cx="50006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 Project X yield: 1 x 10</a:t>
            </a:r>
            <a:r>
              <a:rPr lang="en-US" sz="2000" baseline="30000">
                <a:solidFill>
                  <a:schemeClr val="bg1"/>
                </a:solidFill>
                <a:latin typeface="Arial" charset="0"/>
              </a:rPr>
              <a:t>13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 s</a:t>
            </a:r>
            <a:r>
              <a:rPr lang="en-US" sz="2000" baseline="30000">
                <a:solidFill>
                  <a:schemeClr val="bg1"/>
                </a:solidFill>
                <a:latin typeface="Arial" charset="0"/>
              </a:rPr>
              <a:t>-1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aseline="30000">
                <a:solidFill>
                  <a:schemeClr val="bg1"/>
                </a:solidFill>
                <a:latin typeface="Arial" charset="0"/>
              </a:rPr>
              <a:t>225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Ra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 Projected EDM sensitivity: 10</a:t>
            </a:r>
            <a:r>
              <a:rPr lang="en-US" sz="2000" baseline="30000">
                <a:solidFill>
                  <a:schemeClr val="bg1"/>
                </a:solidFill>
                <a:latin typeface="Arial" charset="0"/>
              </a:rPr>
              <a:t>-28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 e-cm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 Equivalent to 10</a:t>
            </a:r>
            <a:r>
              <a:rPr lang="en-US" sz="2000" baseline="30000">
                <a:solidFill>
                  <a:schemeClr val="bg1"/>
                </a:solidFill>
                <a:latin typeface="Arial" charset="0"/>
              </a:rPr>
              <a:t>-30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 – 10</a:t>
            </a:r>
            <a:r>
              <a:rPr lang="en-US" sz="2000" baseline="30000">
                <a:solidFill>
                  <a:schemeClr val="bg1"/>
                </a:solidFill>
                <a:latin typeface="Arial" charset="0"/>
              </a:rPr>
              <a:t>-31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 e-cm for</a:t>
            </a:r>
            <a:r>
              <a:rPr lang="en-US" sz="2000">
                <a:latin typeface="Arial" charset="0"/>
              </a:rPr>
              <a:t> </a:t>
            </a:r>
            <a:r>
              <a:rPr lang="en-US" sz="2000" baseline="30000">
                <a:solidFill>
                  <a:schemeClr val="bg1"/>
                </a:solidFill>
                <a:latin typeface="Arial" charset="0"/>
              </a:rPr>
              <a:t>199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Hg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 Study systematics at 10</a:t>
            </a:r>
            <a:r>
              <a:rPr lang="en-US" sz="2000" baseline="30000">
                <a:solidFill>
                  <a:schemeClr val="bg1"/>
                </a:solidFill>
                <a:latin typeface="Arial" charset="0"/>
              </a:rPr>
              <a:t>-29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 e-cm for </a:t>
            </a:r>
            <a:r>
              <a:rPr lang="en-US" sz="2000" baseline="30000">
                <a:solidFill>
                  <a:schemeClr val="bg1"/>
                </a:solidFill>
                <a:latin typeface="Arial" charset="0"/>
              </a:rPr>
              <a:t>225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Ra </a:t>
            </a:r>
          </a:p>
        </p:txBody>
      </p:sp>
      <p:sp>
        <p:nvSpPr>
          <p:cNvPr id="17417" name="Text Box 13"/>
          <p:cNvSpPr txBox="1">
            <a:spLocks noChangeArrowheads="1"/>
          </p:cNvSpPr>
          <p:nvPr/>
        </p:nvSpPr>
        <p:spPr bwMode="auto">
          <a:xfrm>
            <a:off x="2651125" y="3913188"/>
            <a:ext cx="404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99"/>
                </a:solidFill>
                <a:latin typeface="Arial" charset="0"/>
              </a:rPr>
              <a:t>Search for </a:t>
            </a:r>
            <a:r>
              <a:rPr lang="en-US" sz="2000" baseline="30000">
                <a:solidFill>
                  <a:srgbClr val="FFFF99"/>
                </a:solidFill>
                <a:latin typeface="Arial" charset="0"/>
              </a:rPr>
              <a:t>225</a:t>
            </a:r>
            <a:r>
              <a:rPr lang="en-US" sz="2000">
                <a:solidFill>
                  <a:srgbClr val="FFFF99"/>
                </a:solidFill>
                <a:latin typeface="Arial" charset="0"/>
              </a:rPr>
              <a:t>Ra EDM at Project 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42A5CBB-B29B-4465-A4F4-874AC06D977F}" type="slidenum">
              <a:rPr lang="en-US" sz="900">
                <a:solidFill>
                  <a:schemeClr val="bg1"/>
                </a:solidFill>
              </a:rPr>
              <a:pPr eaLnBrk="1" hangingPunct="1"/>
              <a:t>11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Joint Facility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7" name="Picture 3" descr="ProjX SUSY Gould_pagenumber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8839200" cy="6831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1447800" y="6096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1584325" y="6070600"/>
            <a:ext cx="6370638" cy="482600"/>
          </a:xfrm>
          <a:prstGeom prst="rect">
            <a:avLst/>
          </a:prstGeom>
          <a:solidFill>
            <a:srgbClr val="FFCC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EDM search probes energy scales beyond the LHC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0A40768-55F7-44E0-9435-2F3C530821BB}" type="slidenum">
              <a:rPr lang="en-US" sz="900">
                <a:solidFill>
                  <a:schemeClr val="bg1"/>
                </a:solidFill>
              </a:rPr>
              <a:pPr eaLnBrk="1" hangingPunct="1"/>
              <a:t>12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Joint Facility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1" name="Picture 3" descr="ProjX Fr EDM exp Gould_pagenumber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0"/>
            <a:ext cx="8915400" cy="689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BCF1692-E6FF-4C32-9259-6C39C3DB3A9D}" type="slidenum">
              <a:rPr lang="en-US" sz="900">
                <a:solidFill>
                  <a:schemeClr val="bg1"/>
                </a:solidFill>
              </a:rPr>
              <a:pPr eaLnBrk="1" hangingPunct="1"/>
              <a:t>13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Joint Facility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839788"/>
            <a:ext cx="11652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39700" y="2084388"/>
            <a:ext cx="490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" charset="0"/>
              </a:rPr>
              <a:t>Funding: NSF, DOE, NRC (TRIUMF), NSERC 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1408113" y="1044575"/>
            <a:ext cx="3505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1800" b="1">
                <a:solidFill>
                  <a:srgbClr val="FFFFCC"/>
                </a:solidFill>
                <a:latin typeface="Arial" charset="0"/>
              </a:rPr>
              <a:t>TRIUMF E929 </a:t>
            </a:r>
            <a:r>
              <a:rPr lang="en-US" sz="1800" b="1">
                <a:solidFill>
                  <a:schemeClr val="bg1"/>
                </a:solidFill>
                <a:latin typeface="Arial" charset="0"/>
              </a:rPr>
              <a:t>Spokesperson</a:t>
            </a:r>
          </a:p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T. Chupp (Univ of Michigan) </a:t>
            </a:r>
          </a:p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C. Svensson (Guelph)</a:t>
            </a:r>
            <a:endParaRPr lang="en-US" sz="180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1897063" y="19050"/>
            <a:ext cx="5337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 i="1">
                <a:solidFill>
                  <a:schemeClr val="bg1"/>
                </a:solidFill>
                <a:latin typeface="Arial" charset="0"/>
              </a:rPr>
              <a:t>Radon-EDM Experiment</a:t>
            </a:r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1277938" y="4411663"/>
            <a:ext cx="5973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b="1" baseline="30000">
                <a:solidFill>
                  <a:srgbClr val="FFFFCC"/>
                </a:solidFill>
                <a:latin typeface="Arial" charset="0"/>
              </a:rPr>
              <a:t>223</a:t>
            </a:r>
            <a:r>
              <a:rPr lang="en-US" b="1">
                <a:solidFill>
                  <a:srgbClr val="FFFFCC"/>
                </a:solidFill>
                <a:latin typeface="Arial" charset="0"/>
              </a:rPr>
              <a:t>Rn (23 min) EDM projected sensitivity</a:t>
            </a:r>
            <a:endParaRPr lang="en-US" sz="1800" b="1" baseline="30000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2048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884238"/>
            <a:ext cx="3717925" cy="320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6328" name="Group 8"/>
          <p:cNvGraphicFramePr>
            <a:graphicFrameLocks noGrp="1"/>
          </p:cNvGraphicFramePr>
          <p:nvPr/>
        </p:nvGraphicFramePr>
        <p:xfrm>
          <a:off x="1238250" y="4949825"/>
          <a:ext cx="6096000" cy="1097202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Facility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Rn Yield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(100 d)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ISAC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-26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-27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e-cm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Project X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-28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e-cm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8" name="Text Box 26"/>
          <p:cNvSpPr txBox="1">
            <a:spLocks noChangeArrowheads="1"/>
          </p:cNvSpPr>
          <p:nvPr/>
        </p:nvSpPr>
        <p:spPr bwMode="auto">
          <a:xfrm>
            <a:off x="393700" y="2674938"/>
            <a:ext cx="4460875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 Produce rare ion radon beam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 Collect in cell with co-magnetometer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 Measure free precession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     (</a:t>
            </a:r>
            <a:r>
              <a:rPr lang="en-US" sz="180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</a:t>
            </a:r>
            <a:r>
              <a:rPr lang="en-US" sz="1800">
                <a:solidFill>
                  <a:schemeClr val="bg1"/>
                </a:solidFill>
                <a:latin typeface="Arial" charset="0"/>
              </a:rPr>
              <a:t> anisotropy or </a:t>
            </a:r>
            <a:r>
              <a:rPr lang="en-US" sz="180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1800">
                <a:solidFill>
                  <a:schemeClr val="bg1"/>
                </a:solidFill>
                <a:latin typeface="Arial" charset="0"/>
              </a:rPr>
              <a:t> asymmetry)</a:t>
            </a:r>
          </a:p>
        </p:txBody>
      </p:sp>
      <p:grpSp>
        <p:nvGrpSpPr>
          <p:cNvPr id="56347" name="Group 27"/>
          <p:cNvGrpSpPr>
            <a:grpSpLocks/>
          </p:cNvGrpSpPr>
          <p:nvPr/>
        </p:nvGrpSpPr>
        <p:grpSpPr bwMode="auto">
          <a:xfrm>
            <a:off x="6734175" y="1430338"/>
            <a:ext cx="538163" cy="2028825"/>
            <a:chOff x="4242" y="901"/>
            <a:chExt cx="339" cy="1278"/>
          </a:xfrm>
        </p:grpSpPr>
        <p:sp>
          <p:nvSpPr>
            <p:cNvPr id="56348" name="AutoShape 28"/>
            <p:cNvSpPr>
              <a:spLocks noChangeArrowheads="1"/>
            </p:cNvSpPr>
            <p:nvPr/>
          </p:nvSpPr>
          <p:spPr bwMode="auto">
            <a:xfrm>
              <a:off x="4244" y="1554"/>
              <a:ext cx="337" cy="625"/>
            </a:xfrm>
            <a:prstGeom prst="flowChartExtract">
              <a:avLst/>
            </a:prstGeom>
            <a:gradFill rotWithShape="1">
              <a:gsLst>
                <a:gs pos="0">
                  <a:srgbClr val="66FFFF">
                    <a:gamma/>
                    <a:shade val="46275"/>
                    <a:invGamma/>
                    <a:alpha val="52000"/>
                  </a:srgbClr>
                </a:gs>
                <a:gs pos="50000">
                  <a:srgbClr val="66FFFF">
                    <a:alpha val="50999"/>
                  </a:srgbClr>
                </a:gs>
                <a:gs pos="100000">
                  <a:srgbClr val="66FFFF">
                    <a:gamma/>
                    <a:shade val="46275"/>
                    <a:invGamma/>
                    <a:alpha val="52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49" name="AutoShape 29"/>
            <p:cNvSpPr>
              <a:spLocks noChangeArrowheads="1"/>
            </p:cNvSpPr>
            <p:nvPr/>
          </p:nvSpPr>
          <p:spPr bwMode="auto">
            <a:xfrm flipV="1">
              <a:off x="4242" y="901"/>
              <a:ext cx="337" cy="625"/>
            </a:xfrm>
            <a:prstGeom prst="flowChartExtract">
              <a:avLst/>
            </a:prstGeom>
            <a:gradFill rotWithShape="1">
              <a:gsLst>
                <a:gs pos="0">
                  <a:srgbClr val="66FFFF">
                    <a:gamma/>
                    <a:shade val="46275"/>
                    <a:invGamma/>
                    <a:alpha val="52000"/>
                  </a:srgbClr>
                </a:gs>
                <a:gs pos="50000">
                  <a:srgbClr val="66FFFF">
                    <a:alpha val="50999"/>
                  </a:srgbClr>
                </a:gs>
                <a:gs pos="100000">
                  <a:srgbClr val="66FFFF">
                    <a:gamma/>
                    <a:shade val="46275"/>
                    <a:invGamma/>
                    <a:alpha val="52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517" name="Line 30"/>
            <p:cNvSpPr>
              <a:spLocks noChangeShapeType="1"/>
            </p:cNvSpPr>
            <p:nvPr/>
          </p:nvSpPr>
          <p:spPr bwMode="auto">
            <a:xfrm flipV="1">
              <a:off x="4416" y="1433"/>
              <a:ext cx="0" cy="274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0" name="Text Box 31"/>
          <p:cNvSpPr txBox="1">
            <a:spLocks noChangeArrowheads="1"/>
          </p:cNvSpPr>
          <p:nvPr/>
        </p:nvSpPr>
        <p:spPr bwMode="auto">
          <a:xfrm>
            <a:off x="7350125" y="5676900"/>
            <a:ext cx="142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~ 10</a:t>
            </a:r>
            <a:r>
              <a:rPr lang="en-US" sz="1800" baseline="30000">
                <a:solidFill>
                  <a:schemeClr val="bg1"/>
                </a:solidFill>
                <a:latin typeface="Arial" charset="0"/>
              </a:rPr>
              <a:t>-30</a:t>
            </a:r>
            <a:r>
              <a:rPr lang="en-US" sz="1800">
                <a:solidFill>
                  <a:schemeClr val="bg1"/>
                </a:solidFill>
                <a:latin typeface="Arial" charset="0"/>
              </a:rPr>
              <a:t> e-cm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for </a:t>
            </a:r>
            <a:r>
              <a:rPr lang="en-US" sz="1800" baseline="30000">
                <a:solidFill>
                  <a:schemeClr val="bg1"/>
                </a:solidFill>
                <a:latin typeface="Arial" charset="0"/>
              </a:rPr>
              <a:t>199</a:t>
            </a:r>
            <a:r>
              <a:rPr lang="en-US" sz="1800">
                <a:solidFill>
                  <a:schemeClr val="bg1"/>
                </a:solidFill>
                <a:latin typeface="Arial" charset="0"/>
              </a:rPr>
              <a:t>Hg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894C350-63C4-49AD-8FDD-39B45BAB5BD8}" type="slidenum">
              <a:rPr lang="en-US" sz="900">
                <a:solidFill>
                  <a:schemeClr val="bg1"/>
                </a:solidFill>
              </a:rPr>
              <a:pPr eaLnBrk="1" hangingPunct="1"/>
              <a:t>14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Joint Facility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6750" y="125413"/>
            <a:ext cx="7772400" cy="468312"/>
          </a:xfrm>
        </p:spPr>
        <p:txBody>
          <a:bodyPr/>
          <a:lstStyle/>
          <a:p>
            <a:pPr eaLnBrk="1" hangingPunct="1"/>
            <a:r>
              <a:rPr lang="en-US" smtClean="0"/>
              <a:t>Project X: Target Spallation Production</a:t>
            </a: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1143000" y="838200"/>
            <a:ext cx="75438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201738" algn="l"/>
              </a:tabLst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Protons on thorium target: 1 mA x 1000 MeV = 1 MW</a:t>
            </a:r>
          </a:p>
          <a:p>
            <a:pPr>
              <a:tabLst>
                <a:tab pos="1201738" algn="l"/>
              </a:tabLst>
            </a:pPr>
            <a:endParaRPr lang="en-US" sz="2000" b="1">
              <a:solidFill>
                <a:schemeClr val="bg1"/>
              </a:solidFill>
              <a:latin typeface="Arial" charset="0"/>
            </a:endParaRPr>
          </a:p>
          <a:p>
            <a:pPr>
              <a:tabLst>
                <a:tab pos="1201738" algn="l"/>
              </a:tabLst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Predicted yields of some important isotopes:</a:t>
            </a:r>
          </a:p>
          <a:p>
            <a:pPr>
              <a:tabLst>
                <a:tab pos="1201738" algn="l"/>
              </a:tabLst>
            </a:pPr>
            <a:endParaRPr lang="en-US" sz="2000" b="1">
              <a:solidFill>
                <a:schemeClr val="bg1"/>
              </a:solidFill>
              <a:latin typeface="Arial" charset="0"/>
            </a:endParaRPr>
          </a:p>
          <a:p>
            <a:pPr>
              <a:tabLst>
                <a:tab pos="1201738" algn="l"/>
              </a:tabLst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Radon:</a:t>
            </a:r>
            <a:r>
              <a:rPr lang="en-US" sz="2000" b="1" baseline="30000">
                <a:solidFill>
                  <a:schemeClr val="bg1"/>
                </a:solidFill>
                <a:latin typeface="Arial" charset="0"/>
              </a:rPr>
              <a:t> 		 219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Rn &gt;10</a:t>
            </a:r>
            <a:r>
              <a:rPr lang="en-US" sz="2000" b="1" baseline="30000">
                <a:solidFill>
                  <a:schemeClr val="bg1"/>
                </a:solidFill>
                <a:latin typeface="Arial" charset="0"/>
              </a:rPr>
              <a:t>14        223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Rn ~10</a:t>
            </a:r>
            <a:r>
              <a:rPr lang="en-US" sz="2000" b="1" baseline="30000">
                <a:solidFill>
                  <a:schemeClr val="bg1"/>
                </a:solidFill>
                <a:latin typeface="Arial" charset="0"/>
              </a:rPr>
              <a:t>11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 /s</a:t>
            </a:r>
          </a:p>
          <a:p>
            <a:pPr>
              <a:tabLst>
                <a:tab pos="1201738" algn="l"/>
              </a:tabLst>
            </a:pPr>
            <a:endParaRPr lang="en-US" sz="2000" b="1">
              <a:solidFill>
                <a:schemeClr val="bg1"/>
              </a:solidFill>
              <a:latin typeface="Arial" charset="0"/>
            </a:endParaRPr>
          </a:p>
          <a:p>
            <a:pPr>
              <a:tabLst>
                <a:tab pos="1201738" algn="l"/>
              </a:tabLst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Francium:</a:t>
            </a:r>
            <a:r>
              <a:rPr lang="en-US" sz="2000" b="1" baseline="30000">
                <a:solidFill>
                  <a:schemeClr val="bg1"/>
                </a:solidFill>
                <a:latin typeface="Arial" charset="0"/>
              </a:rPr>
              <a:t> 	 211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Fr  ~10</a:t>
            </a:r>
            <a:r>
              <a:rPr lang="en-US" sz="2000" b="1" baseline="30000">
                <a:solidFill>
                  <a:schemeClr val="bg1"/>
                </a:solidFill>
                <a:latin typeface="Arial" charset="0"/>
              </a:rPr>
              <a:t>13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      </a:t>
            </a:r>
            <a:r>
              <a:rPr lang="en-US" sz="2000" b="1" baseline="30000">
                <a:solidFill>
                  <a:schemeClr val="bg1"/>
                </a:solidFill>
                <a:latin typeface="Arial" charset="0"/>
              </a:rPr>
              <a:t>221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Fr &gt;10</a:t>
            </a:r>
            <a:r>
              <a:rPr lang="en-US" sz="2000" b="1" baseline="30000">
                <a:solidFill>
                  <a:schemeClr val="bg1"/>
                </a:solidFill>
                <a:latin typeface="Arial" charset="0"/>
              </a:rPr>
              <a:t>14	223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Fr  &gt;10</a:t>
            </a:r>
            <a:r>
              <a:rPr lang="en-US" sz="2000" b="1" baseline="30000">
                <a:solidFill>
                  <a:schemeClr val="bg1"/>
                </a:solidFill>
                <a:latin typeface="Arial" charset="0"/>
              </a:rPr>
              <a:t>12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  /s</a:t>
            </a:r>
          </a:p>
          <a:p>
            <a:pPr>
              <a:tabLst>
                <a:tab pos="1201738" algn="l"/>
              </a:tabLst>
            </a:pPr>
            <a:endParaRPr lang="en-US" sz="2000" b="1">
              <a:solidFill>
                <a:schemeClr val="bg1"/>
              </a:solidFill>
              <a:latin typeface="Arial" charset="0"/>
            </a:endParaRPr>
          </a:p>
          <a:p>
            <a:pPr>
              <a:tabLst>
                <a:tab pos="1201738" algn="l"/>
              </a:tabLst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Radium: 		</a:t>
            </a:r>
            <a:r>
              <a:rPr lang="en-US" sz="2000" b="1" baseline="30000">
                <a:solidFill>
                  <a:schemeClr val="bg1"/>
                </a:solidFill>
                <a:latin typeface="Arial" charset="0"/>
              </a:rPr>
              <a:t>223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Ra  &gt;10</a:t>
            </a:r>
            <a:r>
              <a:rPr lang="en-US" sz="2000" b="1" baseline="30000">
                <a:solidFill>
                  <a:schemeClr val="bg1"/>
                </a:solidFill>
                <a:latin typeface="Arial" charset="0"/>
              </a:rPr>
              <a:t>14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      </a:t>
            </a:r>
            <a:r>
              <a:rPr lang="en-US" sz="2000" b="1" baseline="30000">
                <a:solidFill>
                  <a:schemeClr val="bg1"/>
                </a:solidFill>
                <a:latin typeface="Arial" charset="0"/>
              </a:rPr>
              <a:t>225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Ra &gt;10</a:t>
            </a:r>
            <a:r>
              <a:rPr lang="en-US" sz="2000" b="1" baseline="30000">
                <a:solidFill>
                  <a:schemeClr val="bg1"/>
                </a:solidFill>
                <a:latin typeface="Arial" charset="0"/>
              </a:rPr>
              <a:t>13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 /s</a:t>
            </a:r>
          </a:p>
          <a:p>
            <a:pPr>
              <a:tabLst>
                <a:tab pos="1201738" algn="l"/>
              </a:tabLst>
            </a:pPr>
            <a:endParaRPr lang="en-US" sz="2000" b="1">
              <a:solidFill>
                <a:schemeClr val="bg1"/>
              </a:solidFill>
              <a:latin typeface="Arial" charset="0"/>
            </a:endParaRPr>
          </a:p>
          <a:p>
            <a:pPr>
              <a:tabLst>
                <a:tab pos="1201738" algn="l"/>
              </a:tabLst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Actinium:		</a:t>
            </a:r>
            <a:r>
              <a:rPr lang="en-US" sz="2000" b="1" baseline="30000">
                <a:solidFill>
                  <a:schemeClr val="bg1"/>
                </a:solidFill>
                <a:latin typeface="Arial" charset="0"/>
              </a:rPr>
              <a:t>225-229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Ac &gt;10</a:t>
            </a:r>
            <a:r>
              <a:rPr lang="en-US" sz="2000" b="1" baseline="30000">
                <a:solidFill>
                  <a:schemeClr val="bg1"/>
                </a:solidFill>
                <a:latin typeface="Arial" charset="0"/>
              </a:rPr>
              <a:t>14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 /s</a:t>
            </a:r>
          </a:p>
          <a:p>
            <a:pPr>
              <a:buFontTx/>
              <a:buChar char="•"/>
              <a:tabLst>
                <a:tab pos="1201738" algn="l"/>
              </a:tabLst>
            </a:pPr>
            <a:endParaRPr lang="en-US" sz="2000" b="1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990600" y="4572000"/>
            <a:ext cx="7099300" cy="1633538"/>
            <a:chOff x="624" y="2592"/>
            <a:chExt cx="4472" cy="1029"/>
          </a:xfrm>
        </p:grpSpPr>
        <p:sp>
          <p:nvSpPr>
            <p:cNvPr id="21512" name="AutoShape 4"/>
            <p:cNvSpPr>
              <a:spLocks noChangeArrowheads="1"/>
            </p:cNvSpPr>
            <p:nvPr/>
          </p:nvSpPr>
          <p:spPr bwMode="auto">
            <a:xfrm>
              <a:off x="624" y="2592"/>
              <a:ext cx="4472" cy="102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Rectangle 5"/>
            <p:cNvSpPr>
              <a:spLocks noChangeArrowheads="1"/>
            </p:cNvSpPr>
            <p:nvPr/>
          </p:nvSpPr>
          <p:spPr bwMode="auto">
            <a:xfrm>
              <a:off x="762" y="2691"/>
              <a:ext cx="413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indent="457200" algn="just" eaLnBrk="0" hangingPunct="0">
                <a:lnSpc>
                  <a:spcPct val="120000"/>
                </a:lnSpc>
              </a:pPr>
              <a:r>
                <a:rPr lang="en-US" sz="2000">
                  <a:latin typeface="Arial" charset="0"/>
                  <a:ea typeface="ＭＳ Ｐゴシック" pitchFamily="34" charset="-128"/>
                </a:rPr>
                <a:t>Project X will enable a new generation of symmetry-test experiments, and bring exciting opportunities for discovering physics beyond the Standard Model.</a:t>
              </a:r>
            </a:p>
          </p:txBody>
        </p:sp>
      </p:grpSp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6499225" y="3124200"/>
            <a:ext cx="2546350" cy="1200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Yields simulated by </a:t>
            </a:r>
          </a:p>
          <a:p>
            <a:pPr eaLnBrk="1" hangingPunct="1"/>
            <a:r>
              <a:rPr lang="en-US" sz="1800"/>
              <a:t>I.C. Gomes using MCNPX, </a:t>
            </a:r>
          </a:p>
          <a:p>
            <a:pPr eaLnBrk="1" hangingPunct="1"/>
            <a:r>
              <a:rPr lang="en-US" sz="1800"/>
              <a:t>Project X workshop, </a:t>
            </a:r>
          </a:p>
          <a:p>
            <a:pPr eaLnBrk="1" hangingPunct="1"/>
            <a:r>
              <a:rPr lang="en-US" sz="1800"/>
              <a:t>October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944C227-F80C-4BEB-999C-041C639AC310}" type="slidenum">
              <a:rPr lang="en-US" sz="900">
                <a:solidFill>
                  <a:schemeClr val="bg1"/>
                </a:solidFill>
              </a:rPr>
              <a:pPr eaLnBrk="1" hangingPunct="1"/>
              <a:t>15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Joint Facility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Technology of isotope production at 1 MW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33450"/>
            <a:ext cx="8686800" cy="5392738"/>
          </a:xfrm>
        </p:spPr>
        <p:txBody>
          <a:bodyPr/>
          <a:lstStyle/>
          <a:p>
            <a:pPr eaLnBrk="1" hangingPunct="1"/>
            <a:r>
              <a:rPr lang="en-US" smtClean="0"/>
              <a:t>Existence proof at TRIUMF ISAC facility</a:t>
            </a:r>
          </a:p>
          <a:p>
            <a:pPr lvl="1" eaLnBrk="1" hangingPunct="1"/>
            <a:r>
              <a:rPr lang="en-US" smtClean="0"/>
              <a:t>ISAC has achieved stable operation at 500 MeV, 100 microamps, 100 microamps/cm</a:t>
            </a:r>
            <a:r>
              <a:rPr lang="en-US" baseline="30000" smtClean="0"/>
              <a:t>2</a:t>
            </a:r>
            <a:r>
              <a:rPr lang="en-US" smtClean="0"/>
              <a:t> on carbide targets</a:t>
            </a:r>
          </a:p>
          <a:p>
            <a:pPr lvl="1" eaLnBrk="1" hangingPunct="1"/>
            <a:r>
              <a:rPr lang="en-US" smtClean="0"/>
              <a:t>Extrapolation to 10 cm</a:t>
            </a:r>
            <a:r>
              <a:rPr lang="en-US" baseline="30000" smtClean="0"/>
              <a:t>2</a:t>
            </a:r>
            <a:r>
              <a:rPr lang="en-US" smtClean="0"/>
              <a:t> is feasible for thorium carbide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Remote handling is essential but existing at other facilities</a:t>
            </a:r>
          </a:p>
          <a:p>
            <a:pPr lvl="1" eaLnBrk="1" hangingPunct="1"/>
            <a:r>
              <a:rPr lang="en-US" smtClean="0"/>
              <a:t>ISAC approach can be implemented with upgrade for actinides – currently being implemented for 500 kW photo-fission at TRIUMF</a:t>
            </a:r>
          </a:p>
          <a:p>
            <a:pPr lvl="1" eaLnBrk="1" hangingPunct="1"/>
            <a:r>
              <a:rPr lang="en-US" smtClean="0"/>
              <a:t>MW-scale facilities in operation at SNS and JPARC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High efficiency extraction feasible due to long half-lives of important isotopes</a:t>
            </a:r>
          </a:p>
          <a:p>
            <a:pPr lvl="1" eaLnBrk="1" hangingPunct="1"/>
            <a:r>
              <a:rPr lang="en-US" smtClean="0"/>
              <a:t>T</a:t>
            </a:r>
            <a:r>
              <a:rPr lang="en-US" baseline="-25000" smtClean="0"/>
              <a:t>1/2</a:t>
            </a:r>
            <a:r>
              <a:rPr lang="en-US" smtClean="0"/>
              <a:t> ~days feasible by chemical separation</a:t>
            </a:r>
          </a:p>
          <a:p>
            <a:pPr lvl="1" eaLnBrk="1" hangingPunct="1"/>
            <a:r>
              <a:rPr lang="en-US" smtClean="0"/>
              <a:t>T</a:t>
            </a:r>
            <a:r>
              <a:rPr lang="en-US" baseline="-25000" smtClean="0"/>
              <a:t>1/2</a:t>
            </a:r>
            <a:r>
              <a:rPr lang="en-US" smtClean="0"/>
              <a:t> ~minutes feasible from hot carbides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970C1A-F75B-444B-A854-35A0D28C9FB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762000" y="6324600"/>
            <a:ext cx="62484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1200">
                <a:solidFill>
                  <a:srgbClr val="FFFFFF"/>
                </a:solidFill>
                <a:latin typeface="+mn-lt"/>
                <a:cs typeface="+mn-cs"/>
              </a:rPr>
              <a:t>Joint Facility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152400" y="6324600"/>
            <a:ext cx="5334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B0AEEABB-37A1-4A54-9701-A3773BF0CE9D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>
                <a:defRPr/>
              </a:pPr>
              <a:t>16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228600"/>
            <a:ext cx="6858000" cy="427038"/>
          </a:xfrm>
        </p:spPr>
        <p:txBody>
          <a:bodyPr/>
          <a:lstStyle/>
          <a:p>
            <a:pPr eaLnBrk="1" hangingPunct="1"/>
            <a:r>
              <a:rPr lang="en-US" smtClean="0"/>
              <a:t>Project X facility for Energy Applications</a:t>
            </a:r>
          </a:p>
        </p:txBody>
      </p:sp>
      <p:sp>
        <p:nvSpPr>
          <p:cNvPr id="23559" name="Content Placeholder 2"/>
          <p:cNvSpPr>
            <a:spLocks/>
          </p:cNvSpPr>
          <p:nvPr/>
        </p:nvSpPr>
        <p:spPr bwMode="auto">
          <a:xfrm>
            <a:off x="304800" y="9906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</a:pPr>
            <a:r>
              <a:rPr lang="en-US">
                <a:latin typeface="Arial" charset="0"/>
              </a:rPr>
              <a:t>A Multi-Megawatt proton beam is </a:t>
            </a:r>
          </a:p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</a:pPr>
            <a:r>
              <a:rPr lang="en-US">
                <a:latin typeface="Arial" charset="0"/>
              </a:rPr>
              <a:t>a national resource, </a:t>
            </a:r>
          </a:p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</a:pPr>
            <a:r>
              <a:rPr lang="en-US">
                <a:latin typeface="Arial" charset="0"/>
              </a:rPr>
              <a:t>provides capabilities unparalleled in the world, </a:t>
            </a:r>
          </a:p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</a:pPr>
            <a:r>
              <a:rPr lang="en-US">
                <a:latin typeface="Arial" charset="0"/>
              </a:rPr>
              <a:t>with potential application far beyond high-energy physics</a:t>
            </a:r>
          </a:p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</a:pPr>
            <a:r>
              <a:rPr lang="en-US">
                <a:latin typeface="Arial" charset="0"/>
              </a:rPr>
              <a:t>Project X can help to meet the national need in two research thrusts:</a:t>
            </a:r>
          </a:p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</a:pPr>
            <a:r>
              <a:rPr lang="en-US">
                <a:latin typeface="Arial" charset="0"/>
              </a:rPr>
              <a:t>A demonstration facility for Nuclear Energy:</a:t>
            </a:r>
          </a:p>
          <a:p>
            <a:pPr marL="800100" lvl="1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</a:pPr>
            <a:r>
              <a:rPr lang="en-US">
                <a:latin typeface="Arial" charset="0"/>
              </a:rPr>
              <a:t>Reliable acceleration operation</a:t>
            </a:r>
          </a:p>
          <a:p>
            <a:pPr marL="800100" lvl="1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</a:pPr>
            <a:r>
              <a:rPr lang="en-US">
                <a:latin typeface="Arial" charset="0"/>
              </a:rPr>
              <a:t>Transmutation of spent and processed nuclear fuel</a:t>
            </a:r>
          </a:p>
          <a:p>
            <a:pPr marL="800100" lvl="1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</a:pPr>
            <a:r>
              <a:rPr lang="en-US">
                <a:latin typeface="Arial" charset="0"/>
              </a:rPr>
              <a:t>Radiation capabilities that are required for the development of materials for advanced energy systems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CCFFFF"/>
              </a:buClr>
              <a:buSzPct val="80000"/>
              <a:buFontTx/>
              <a:buChar char="•"/>
            </a:pPr>
            <a:r>
              <a:rPr lang="en-US">
                <a:latin typeface="Arial" charset="0"/>
              </a:rPr>
              <a:t>Development of advanced fuel cycles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911C87-C425-4AF7-8DA7-F2C013D9366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4580" name="Title 1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7696200" cy="762000"/>
          </a:xfrm>
        </p:spPr>
        <p:txBody>
          <a:bodyPr/>
          <a:lstStyle/>
          <a:p>
            <a:pPr eaLnBrk="1" hangingPunct="1"/>
            <a:r>
              <a:rPr lang="en-US" smtClean="0"/>
              <a:t>National Needs in Advanced Energy Systems are Articulated in Numerous Recent Reports</a:t>
            </a:r>
          </a:p>
        </p:txBody>
      </p:sp>
      <p:sp>
        <p:nvSpPr>
          <p:cNvPr id="24581" name="Content Placeholder 2"/>
          <p:cNvSpPr>
            <a:spLocks noGrp="1"/>
          </p:cNvSpPr>
          <p:nvPr>
            <p:ph idx="4294967295"/>
          </p:nvPr>
        </p:nvSpPr>
        <p:spPr>
          <a:xfrm>
            <a:off x="609600" y="1066800"/>
            <a:ext cx="5562600" cy="5181600"/>
          </a:xfrm>
        </p:spPr>
        <p:txBody>
          <a:bodyPr/>
          <a:lstStyle/>
          <a:p>
            <a:pPr eaLnBrk="1" hangingPunct="1"/>
            <a:r>
              <a:rPr lang="en-US" smtClean="0"/>
              <a:t>DOE/NE Report: Nuclear Energy Research and Development Roadmap</a:t>
            </a:r>
          </a:p>
          <a:p>
            <a:pPr lvl="1" eaLnBrk="1" hangingPunct="1"/>
            <a:r>
              <a:rPr lang="en-US" smtClean="0"/>
              <a:t>R&amp;D on Transmutation Systems for Sustainable Fuel Cycle Options </a:t>
            </a:r>
          </a:p>
          <a:p>
            <a:pPr lvl="1" eaLnBrk="1" hangingPunct="1"/>
            <a:r>
              <a:rPr lang="en-US" smtClean="0"/>
              <a:t>R&amp;D to develop fast-spectrum reactor technology</a:t>
            </a:r>
          </a:p>
          <a:p>
            <a:pPr eaLnBrk="1" hangingPunct="1"/>
            <a:r>
              <a:rPr lang="en-US" smtClean="0"/>
              <a:t>DOE/HEP Report: Accelerators for America’s Future</a:t>
            </a:r>
          </a:p>
          <a:p>
            <a:pPr lvl="1" eaLnBrk="1" hangingPunct="1"/>
            <a:r>
              <a:rPr lang="en-US" smtClean="0"/>
              <a:t>R&amp;D on Accelerator-Driven Systems technology focusing on high-reliability linear accelerator and liquid-metal target technology</a:t>
            </a:r>
          </a:p>
        </p:txBody>
      </p:sp>
      <p:sp>
        <p:nvSpPr>
          <p:cNvPr id="24582" name="Slide Number Placeholder 4"/>
          <p:cNvSpPr txBox="1">
            <a:spLocks noGrp="1"/>
          </p:cNvSpPr>
          <p:nvPr/>
        </p:nvSpPr>
        <p:spPr bwMode="auto">
          <a:xfrm>
            <a:off x="152400" y="6324600"/>
            <a:ext cx="533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69B57C0-02EF-42C1-85AA-B6D9FEC69361}" type="slidenum">
              <a:rPr lang="en-US" sz="1200">
                <a:solidFill>
                  <a:srgbClr val="FFFFFF"/>
                </a:solidFill>
                <a:latin typeface="Arial" charset="0"/>
              </a:rPr>
              <a:pPr eaLnBrk="1" hangingPunct="1"/>
              <a:t>17</a:t>
            </a:fld>
            <a:endParaRPr lang="en-US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397125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 descr="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87688"/>
            <a:ext cx="2438400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Joint Facility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0E734D-F231-4A71-8F81-1813BCCFB1A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5604" name="Title 1"/>
          <p:cNvSpPr>
            <a:spLocks noGrp="1"/>
          </p:cNvSpPr>
          <p:nvPr>
            <p:ph type="title" idx="4294967295"/>
          </p:nvPr>
        </p:nvSpPr>
        <p:spPr>
          <a:xfrm>
            <a:off x="381000" y="76200"/>
            <a:ext cx="7924800" cy="762000"/>
          </a:xfrm>
        </p:spPr>
        <p:txBody>
          <a:bodyPr/>
          <a:lstStyle/>
          <a:p>
            <a:pPr eaLnBrk="1" hangingPunct="1"/>
            <a:r>
              <a:rPr lang="en-US" smtClean="0"/>
              <a:t>National Needs in Advanced Energy Systems in support of fusion energy development</a:t>
            </a:r>
          </a:p>
        </p:txBody>
      </p:sp>
      <p:sp>
        <p:nvSpPr>
          <p:cNvPr id="25605" name="Content Placeholder 2"/>
          <p:cNvSpPr>
            <a:spLocks noGrp="1"/>
          </p:cNvSpPr>
          <p:nvPr>
            <p:ph idx="4294967295"/>
          </p:nvPr>
        </p:nvSpPr>
        <p:spPr>
          <a:xfrm>
            <a:off x="381000" y="1066800"/>
            <a:ext cx="4419600" cy="5181600"/>
          </a:xfrm>
        </p:spPr>
        <p:txBody>
          <a:bodyPr/>
          <a:lstStyle/>
          <a:p>
            <a:pPr eaLnBrk="1" hangingPunct="1"/>
            <a:r>
              <a:rPr lang="en-US" smtClean="0"/>
              <a:t>DOE/FES Report: Research Needs for Magnetic Fusion Energy Sciences</a:t>
            </a:r>
          </a:p>
          <a:p>
            <a:pPr lvl="1" eaLnBrk="1" hangingPunct="1"/>
            <a:r>
              <a:rPr lang="en-US" smtClean="0"/>
              <a:t>Thrust: Develop the material science and technology needed to harness fusion power</a:t>
            </a:r>
          </a:p>
          <a:p>
            <a:pPr lvl="1" eaLnBrk="1" hangingPunct="1"/>
            <a:r>
              <a:rPr lang="en-US" i="1" smtClean="0"/>
              <a:t>“Establish a fusion-relevant neutron source to enable accelerated evaluations of the effects of radiation-induced damage to materials”</a:t>
            </a:r>
          </a:p>
        </p:txBody>
      </p:sp>
      <p:sp>
        <p:nvSpPr>
          <p:cNvPr id="25606" name="Slide Number Placeholder 4"/>
          <p:cNvSpPr txBox="1">
            <a:spLocks noGrp="1"/>
          </p:cNvSpPr>
          <p:nvPr/>
        </p:nvSpPr>
        <p:spPr bwMode="auto">
          <a:xfrm>
            <a:off x="152400" y="6324600"/>
            <a:ext cx="533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031143A-E25E-4EB4-ABD4-BEA6593B7466}" type="slidenum">
              <a:rPr lang="en-US" sz="1200">
                <a:solidFill>
                  <a:srgbClr val="FFFFFF"/>
                </a:solidFill>
                <a:latin typeface="Arial" charset="0"/>
              </a:rPr>
              <a:pPr eaLnBrk="1" hangingPunct="1"/>
              <a:t>18</a:t>
            </a:fld>
            <a:endParaRPr lang="en-US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400685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CDC1D-7386-4B46-89A7-3CFE03E0AA50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i="1" smtClean="0">
                <a:solidFill>
                  <a:srgbClr val="30303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Helvetica" pitchFamily="34" charset="0"/>
              </a:rPr>
              <a:t>Basic Target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8313" y="981075"/>
            <a:ext cx="8229600" cy="5443538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800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Demonstrate and verify the following aspects of the neutron spallation target systems:</a:t>
            </a:r>
          </a:p>
          <a:p>
            <a:pPr marL="540000" lvl="1" indent="-252000" algn="just" eaLnBrk="1" hangingPunct="1"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Neutron yield, spectra, and spatial distribution.</a:t>
            </a:r>
          </a:p>
          <a:p>
            <a:pPr marL="540000" lvl="1" indent="-252000" algn="just" eaLnBrk="1" hangingPunct="1"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Control and recovery of the spallation products.</a:t>
            </a:r>
          </a:p>
          <a:p>
            <a:pPr marL="540000" lvl="1" indent="-252000" algn="just" eaLnBrk="1" hangingPunct="1"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Chemistry control of the lead bismuth eutectic or the liquid lead to protect the structural material.</a:t>
            </a:r>
          </a:p>
          <a:p>
            <a:pPr marL="540000" lvl="1" indent="-252000" algn="just" eaLnBrk="1" hangingPunct="1"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Thermal hydraulics parameters of the target design including the velocity and the temperature distributions, and the pressure drop.</a:t>
            </a:r>
          </a:p>
          <a:p>
            <a:pPr marL="540000" lvl="1" indent="-252000" algn="just" eaLnBrk="1" hangingPunct="1"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Structural material performance including radiation damage and liquid metal effects.</a:t>
            </a:r>
          </a:p>
          <a:p>
            <a:pPr marL="540000" lvl="1" indent="-252000" algn="just" eaLnBrk="1" hangingPunct="1"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Target operation and replacement procedures</a:t>
            </a:r>
          </a:p>
          <a:p>
            <a:pPr marL="540000" lvl="1" indent="-252000" algn="just" eaLnBrk="1" hangingPunct="1"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The operation and the maintenance of auxiliary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96188" y="6554788"/>
            <a:ext cx="15128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Yousry Gohar - 2010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Joint Facility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2F39E4F-81D9-45B5-BAE9-20723BE2E078}" type="slidenum">
              <a:rPr lang="en-US" sz="900" smtClean="0"/>
              <a:pPr eaLnBrk="1" hangingPunct="1"/>
              <a:t>2</a:t>
            </a:fld>
            <a:endParaRPr lang="en-US" sz="900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smtClean="0">
                <a:latin typeface="Trebuchet MS" pitchFamily="34" charset="0"/>
              </a:rPr>
              <a:t>Joint Facility for Standard Model Tests with Nuclei and Energy Applications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763000" cy="5257800"/>
          </a:xfrm>
        </p:spPr>
        <p:txBody>
          <a:bodyPr/>
          <a:lstStyle/>
          <a:p>
            <a:r>
              <a:rPr lang="en-US" sz="2800" smtClean="0">
                <a:latin typeface="Calibri" pitchFamily="34" charset="0"/>
              </a:rPr>
              <a:t>MW-scale CW proton beams can serve a variety of functions beyond those of traditional high energy physics research, such as:</a:t>
            </a:r>
          </a:p>
          <a:p>
            <a:pPr lvl="1"/>
            <a:r>
              <a:rPr lang="en-US" sz="2400" smtClean="0">
                <a:latin typeface="Calibri" pitchFamily="34" charset="0"/>
              </a:rPr>
              <a:t>Copious production of special short-lived isotopes to support fundamental searches for physics beyond the Standard Model using stopped beams</a:t>
            </a:r>
          </a:p>
          <a:p>
            <a:pPr lvl="1"/>
            <a:r>
              <a:rPr lang="en-US" sz="2400" smtClean="0">
                <a:latin typeface="Calibri" pitchFamily="34" charset="0"/>
              </a:rPr>
              <a:t>Materials irradiations and target developments in support of future energy applications, especially for nuclear fission power, fusion power, and transmutation technologies</a:t>
            </a:r>
          </a:p>
          <a:p>
            <a:pPr lvl="1"/>
            <a:endParaRPr lang="en-US" sz="2400" smtClean="0">
              <a:latin typeface="Calibri" pitchFamily="34" charset="0"/>
            </a:endParaRPr>
          </a:p>
          <a:p>
            <a:r>
              <a:rPr lang="en-US" sz="2800" smtClean="0">
                <a:latin typeface="Calibri" pitchFamily="34" charset="0"/>
              </a:rPr>
              <a:t>Examples of flagship experiments enabled by such a joint facility are covered in this presentation</a:t>
            </a:r>
          </a:p>
          <a:p>
            <a:endParaRPr lang="en-US" sz="280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Joint Facility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A55FCE8-2791-4F5B-9BB7-994484EDD6FC}" type="slidenum">
              <a:rPr lang="en-US" sz="900" smtClean="0"/>
              <a:pPr eaLnBrk="1" hangingPunct="1"/>
              <a:t>20</a:t>
            </a:fld>
            <a:endParaRPr lang="en-US" sz="900" smtClean="0"/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>
              <a:latin typeface="Trebuchet MS" pitchFamily="34" charset="0"/>
            </a:endParaRPr>
          </a:p>
        </p:txBody>
      </p:sp>
      <p:pic>
        <p:nvPicPr>
          <p:cNvPr id="27653" name="Picture 5" descr="06Micklich-VCNStarget_pagenumber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9" descr="06Micklich-VCNStarget_pagenu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7010400" y="152400"/>
            <a:ext cx="2049463" cy="941388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Brad Micklich, ANL</a:t>
            </a:r>
          </a:p>
          <a:p>
            <a:pPr eaLnBrk="1" hangingPunct="1"/>
            <a:r>
              <a:rPr lang="en-US" sz="1800"/>
              <a:t>Project X Workshop</a:t>
            </a:r>
          </a:p>
          <a:p>
            <a:pPr eaLnBrk="1" hangingPunct="1"/>
            <a:r>
              <a:rPr lang="en-US" sz="1800"/>
              <a:t>October,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Joint Facility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CF9F42A-1D75-43C4-96C1-4B54D4773197}" type="slidenum">
              <a:rPr lang="en-US" sz="900" smtClean="0"/>
              <a:pPr eaLnBrk="1" hangingPunct="1"/>
              <a:t>21</a:t>
            </a:fld>
            <a:endParaRPr lang="en-US" sz="900" smtClean="0"/>
          </a:p>
        </p:txBody>
      </p:sp>
      <p:sp>
        <p:nvSpPr>
          <p:cNvPr id="286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rebuchet MS" pitchFamily="34" charset="0"/>
              </a:rPr>
              <a:t>Summary</a:t>
            </a:r>
          </a:p>
        </p:txBody>
      </p:sp>
      <p:sp>
        <p:nvSpPr>
          <p:cNvPr id="2867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  <p:sp>
        <p:nvSpPr>
          <p:cNvPr id="28678" name="Slide Number Placeholder 4"/>
          <p:cNvSpPr txBox="1">
            <a:spLocks noGrp="1"/>
          </p:cNvSpPr>
          <p:nvPr/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44AB355D-89B1-44AF-ADCC-A02EFD351F7F}" type="slidenum">
              <a:rPr lang="en-US" sz="900"/>
              <a:pPr algn="r" eaLnBrk="1" hangingPunct="1"/>
              <a:t>21</a:t>
            </a:fld>
            <a:endParaRPr lang="en-US" sz="900"/>
          </a:p>
        </p:txBody>
      </p:sp>
      <p:pic>
        <p:nvPicPr>
          <p:cNvPr id="28679" name="Picture 7" descr="06Micklich-VCNStarget_pagenu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094538" y="2590800"/>
            <a:ext cx="2049462" cy="941388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Brad Micklich, ANL</a:t>
            </a:r>
          </a:p>
          <a:p>
            <a:pPr eaLnBrk="1" hangingPunct="1"/>
            <a:r>
              <a:rPr lang="en-US" sz="1800"/>
              <a:t>Project X Workshop</a:t>
            </a:r>
          </a:p>
          <a:p>
            <a:pPr eaLnBrk="1" hangingPunct="1"/>
            <a:r>
              <a:rPr lang="en-US" sz="1800"/>
              <a:t>October,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Joint Facility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DDCF686-D812-47F9-93F2-7DD91C38596B}" type="slidenum">
              <a:rPr lang="en-US" sz="900" smtClean="0"/>
              <a:pPr eaLnBrk="1" hangingPunct="1"/>
              <a:t>22</a:t>
            </a:fld>
            <a:endParaRPr lang="en-US" sz="900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3000" smtClean="0">
                <a:latin typeface="Trebuchet MS" pitchFamily="34" charset="0"/>
              </a:rPr>
              <a:t>Summary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85800"/>
            <a:ext cx="8915400" cy="5562600"/>
          </a:xfrm>
        </p:spPr>
        <p:txBody>
          <a:bodyPr/>
          <a:lstStyle/>
          <a:p>
            <a:r>
              <a:rPr lang="en-US" sz="2800" smtClean="0">
                <a:latin typeface="Calibri" pitchFamily="34" charset="0"/>
              </a:rPr>
              <a:t>Flagship experiments to search for physics beyond the Standard Model</a:t>
            </a:r>
          </a:p>
          <a:p>
            <a:pPr lvl="1"/>
            <a:r>
              <a:rPr lang="en-US" sz="2400" smtClean="0">
                <a:latin typeface="Calibri" pitchFamily="34" charset="0"/>
              </a:rPr>
              <a:t>Search for static electric dipole moments in atoms and electrons (EDM) </a:t>
            </a:r>
            <a:r>
              <a:rPr lang="en-US" sz="2400" smtClean="0">
                <a:solidFill>
                  <a:srgbClr val="C00000"/>
                </a:solidFill>
                <a:latin typeface="Calibri" pitchFamily="34" charset="0"/>
              </a:rPr>
              <a:t>[Experiments are small and portable]</a:t>
            </a:r>
          </a:p>
          <a:p>
            <a:pPr lvl="1"/>
            <a:r>
              <a:rPr lang="en-US" sz="2400" smtClean="0">
                <a:latin typeface="Calibri" pitchFamily="34" charset="0"/>
              </a:rPr>
              <a:t>Requires high yields of radioactive isotopes of Rn, Fr, and Ra</a:t>
            </a:r>
          </a:p>
          <a:p>
            <a:pPr lvl="1"/>
            <a:r>
              <a:rPr lang="en-US" sz="2400" smtClean="0">
                <a:latin typeface="Calibri" pitchFamily="34" charset="0"/>
              </a:rPr>
              <a:t>Project X extends isotope yields by factors of  10</a:t>
            </a:r>
            <a:r>
              <a:rPr lang="en-US" sz="2400" baseline="30000" smtClean="0">
                <a:latin typeface="Calibri" pitchFamily="34" charset="0"/>
              </a:rPr>
              <a:t>2</a:t>
            </a:r>
            <a:r>
              <a:rPr lang="en-US" sz="2400" smtClean="0">
                <a:latin typeface="Calibri" pitchFamily="34" charset="0"/>
              </a:rPr>
              <a:t>-10</a:t>
            </a:r>
            <a:r>
              <a:rPr lang="en-US" sz="2400" baseline="30000" smtClean="0">
                <a:latin typeface="Calibri" pitchFamily="34" charset="0"/>
              </a:rPr>
              <a:t>4 </a:t>
            </a:r>
            <a:r>
              <a:rPr lang="en-US" sz="2400" smtClean="0">
                <a:latin typeface="Calibri" pitchFamily="34" charset="0"/>
              </a:rPr>
              <a:t>over existing facilities </a:t>
            </a:r>
          </a:p>
          <a:p>
            <a:r>
              <a:rPr lang="en-US" sz="2800" smtClean="0">
                <a:latin typeface="Calibri" pitchFamily="34" charset="0"/>
              </a:rPr>
              <a:t>Provides MW-scale proton beams for essential target and materials developments in support of high priority national programs for future energy sources</a:t>
            </a:r>
          </a:p>
          <a:p>
            <a:pPr lvl="1"/>
            <a:r>
              <a:rPr lang="en-US" sz="2400" smtClean="0">
                <a:latin typeface="Calibri" pitchFamily="34" charset="0"/>
              </a:rPr>
              <a:t>Tests of materials for fission reactors and transmutation technologies</a:t>
            </a:r>
          </a:p>
          <a:p>
            <a:pPr lvl="1"/>
            <a:r>
              <a:rPr lang="en-US" sz="2400" smtClean="0">
                <a:latin typeface="Calibri" pitchFamily="34" charset="0"/>
              </a:rPr>
              <a:t>Evaluation of materials for fusion energy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Joint Facility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E150E6C-91A3-41C9-8853-6DCC404A7171}" type="slidenum">
              <a:rPr lang="en-US" sz="900" smtClean="0"/>
              <a:pPr eaLnBrk="1" hangingPunct="1"/>
              <a:t>3</a:t>
            </a:fld>
            <a:endParaRPr lang="en-US" sz="900" smtClean="0"/>
          </a:p>
        </p:txBody>
      </p:sp>
      <p:sp>
        <p:nvSpPr>
          <p:cNvPr id="10244" name="Slide Number Placeholder 5"/>
          <p:cNvSpPr txBox="1">
            <a:spLocks noGrp="1"/>
          </p:cNvSpPr>
          <p:nvPr/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AB8F7804-C802-4C17-B8AE-2FE327298F29}" type="slidenum">
              <a:rPr lang="en-US" sz="900"/>
              <a:pPr algn="r" eaLnBrk="1" hangingPunct="1"/>
              <a:t>3</a:t>
            </a:fld>
            <a:endParaRPr lang="en-US" sz="90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pPr eaLnBrk="1" hangingPunct="1"/>
            <a:r>
              <a:rPr lang="en-US" smtClean="0">
                <a:latin typeface="Trebuchet MS" pitchFamily="34" charset="0"/>
              </a:rPr>
              <a:t>Functional Layout of the Joint Facility at Project X</a:t>
            </a:r>
          </a:p>
        </p:txBody>
      </p:sp>
      <p:grpSp>
        <p:nvGrpSpPr>
          <p:cNvPr id="10246" name="Group 46"/>
          <p:cNvGrpSpPr>
            <a:grpSpLocks/>
          </p:cNvGrpSpPr>
          <p:nvPr/>
        </p:nvGrpSpPr>
        <p:grpSpPr bwMode="auto">
          <a:xfrm>
            <a:off x="838200" y="857250"/>
            <a:ext cx="7302500" cy="5453063"/>
            <a:chOff x="528" y="540"/>
            <a:chExt cx="4600" cy="3435"/>
          </a:xfrm>
        </p:grpSpPr>
        <p:cxnSp>
          <p:nvCxnSpPr>
            <p:cNvPr id="5" name="Straight Connector 4"/>
            <p:cNvCxnSpPr>
              <a:endCxn id="14" idx="0"/>
            </p:cNvCxnSpPr>
            <p:nvPr/>
          </p:nvCxnSpPr>
          <p:spPr>
            <a:xfrm rot="5400000">
              <a:off x="1594" y="1850"/>
              <a:ext cx="26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1626" y="1897"/>
              <a:ext cx="2078" cy="47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2079" y="1901"/>
              <a:ext cx="2099" cy="4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115" y="3154"/>
              <a:ext cx="480" cy="50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3" name="Oval 12"/>
            <p:cNvSpPr/>
            <p:nvPr/>
          </p:nvSpPr>
          <p:spPr>
            <a:xfrm>
              <a:off x="3192" y="3168"/>
              <a:ext cx="480" cy="5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" name="Oval 13"/>
            <p:cNvSpPr/>
            <p:nvPr/>
          </p:nvSpPr>
          <p:spPr>
            <a:xfrm>
              <a:off x="2664" y="3168"/>
              <a:ext cx="480" cy="5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3700" y="2727"/>
              <a:ext cx="480" cy="50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Oval 16"/>
            <p:cNvSpPr/>
            <p:nvPr/>
          </p:nvSpPr>
          <p:spPr>
            <a:xfrm>
              <a:off x="1717" y="2729"/>
              <a:ext cx="480" cy="50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255" name="TextBox 17"/>
            <p:cNvSpPr txBox="1">
              <a:spLocks noChangeArrowheads="1"/>
            </p:cNvSpPr>
            <p:nvPr/>
          </p:nvSpPr>
          <p:spPr bwMode="auto">
            <a:xfrm>
              <a:off x="528" y="2799"/>
              <a:ext cx="10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Support Services</a:t>
              </a:r>
            </a:p>
          </p:txBody>
        </p:sp>
        <p:sp>
          <p:nvSpPr>
            <p:cNvPr id="10256" name="TextBox 18"/>
            <p:cNvSpPr txBox="1">
              <a:spLocks noChangeArrowheads="1"/>
            </p:cNvSpPr>
            <p:nvPr/>
          </p:nvSpPr>
          <p:spPr bwMode="auto">
            <a:xfrm>
              <a:off x="4069" y="2422"/>
              <a:ext cx="105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Standard Model</a:t>
              </a:r>
            </a:p>
            <a:p>
              <a:pPr eaLnBrk="1" hangingPunct="1"/>
              <a:r>
                <a:rPr lang="en-US" sz="1800"/>
                <a:t>Experiments</a:t>
              </a:r>
            </a:p>
          </p:txBody>
        </p:sp>
        <p:sp>
          <p:nvSpPr>
            <p:cNvPr id="10257" name="TextBox 19"/>
            <p:cNvSpPr txBox="1">
              <a:spLocks noChangeArrowheads="1"/>
            </p:cNvSpPr>
            <p:nvPr/>
          </p:nvSpPr>
          <p:spPr bwMode="auto">
            <a:xfrm>
              <a:off x="3744" y="3456"/>
              <a:ext cx="12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Isotope Production</a:t>
              </a:r>
            </a:p>
          </p:txBody>
        </p:sp>
        <p:sp>
          <p:nvSpPr>
            <p:cNvPr id="10258" name="TextBox 21"/>
            <p:cNvSpPr txBox="1">
              <a:spLocks noChangeArrowheads="1"/>
            </p:cNvSpPr>
            <p:nvPr/>
          </p:nvSpPr>
          <p:spPr bwMode="auto">
            <a:xfrm>
              <a:off x="2304" y="3744"/>
              <a:ext cx="12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Material irradiation</a:t>
              </a:r>
            </a:p>
          </p:txBody>
        </p:sp>
        <p:sp>
          <p:nvSpPr>
            <p:cNvPr id="10259" name="TextBox 23"/>
            <p:cNvSpPr txBox="1">
              <a:spLocks noChangeArrowheads="1"/>
            </p:cNvSpPr>
            <p:nvPr/>
          </p:nvSpPr>
          <p:spPr bwMode="auto">
            <a:xfrm>
              <a:off x="816" y="3456"/>
              <a:ext cx="12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Energy applications</a:t>
              </a:r>
            </a:p>
          </p:txBody>
        </p:sp>
        <p:sp>
          <p:nvSpPr>
            <p:cNvPr id="10260" name="TextBox 24"/>
            <p:cNvSpPr txBox="1">
              <a:spLocks noChangeArrowheads="1"/>
            </p:cNvSpPr>
            <p:nvPr/>
          </p:nvSpPr>
          <p:spPr bwMode="auto">
            <a:xfrm>
              <a:off x="3044" y="1005"/>
              <a:ext cx="10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Selection dipole</a:t>
              </a:r>
            </a:p>
          </p:txBody>
        </p:sp>
        <p:sp>
          <p:nvSpPr>
            <p:cNvPr id="10261" name="TextBox 25"/>
            <p:cNvSpPr txBox="1">
              <a:spLocks noChangeArrowheads="1"/>
            </p:cNvSpPr>
            <p:nvPr/>
          </p:nvSpPr>
          <p:spPr bwMode="auto">
            <a:xfrm>
              <a:off x="1008" y="624"/>
              <a:ext cx="158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 MW at 1 GeV or 3 GeV </a:t>
              </a:r>
            </a:p>
            <a:p>
              <a:pPr eaLnBrk="1" hangingPunct="1"/>
              <a:r>
                <a:rPr lang="en-US" sz="1800"/>
                <a:t>incident beam</a:t>
              </a:r>
            </a:p>
          </p:txBody>
        </p:sp>
        <p:cxnSp>
          <p:nvCxnSpPr>
            <p:cNvPr id="10262" name="Straight Arrow Connector 27"/>
            <p:cNvCxnSpPr>
              <a:cxnSpLocks noChangeShapeType="1"/>
            </p:cNvCxnSpPr>
            <p:nvPr/>
          </p:nvCxnSpPr>
          <p:spPr bwMode="auto">
            <a:xfrm rot="5400000">
              <a:off x="2498" y="814"/>
              <a:ext cx="387" cy="7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Arrow Connector 32"/>
            <p:cNvCxnSpPr/>
            <p:nvPr/>
          </p:nvCxnSpPr>
          <p:spPr>
            <a:xfrm flipV="1">
              <a:off x="3452" y="2985"/>
              <a:ext cx="456" cy="36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Joint Facility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CB9E620-E2DE-4F26-AAB6-D19241E35804}" type="slidenum">
              <a:rPr lang="en-US" sz="900" smtClean="0"/>
              <a:pPr eaLnBrk="1" hangingPunct="1"/>
              <a:t>4</a:t>
            </a:fld>
            <a:endParaRPr lang="en-US" sz="90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>
                <a:latin typeface="Trebuchet MS" pitchFamily="34" charset="0"/>
              </a:rPr>
              <a:t>Schematic Layout of the Joint Facility at Project X</a:t>
            </a:r>
          </a:p>
        </p:txBody>
      </p:sp>
      <p:grpSp>
        <p:nvGrpSpPr>
          <p:cNvPr id="11269" name="Group 20"/>
          <p:cNvGrpSpPr>
            <a:grpSpLocks/>
          </p:cNvGrpSpPr>
          <p:nvPr/>
        </p:nvGrpSpPr>
        <p:grpSpPr bwMode="auto">
          <a:xfrm>
            <a:off x="0" y="762000"/>
            <a:ext cx="8990013" cy="5319713"/>
            <a:chOff x="0" y="480"/>
            <a:chExt cx="5663" cy="3351"/>
          </a:xfrm>
        </p:grpSpPr>
        <p:pic>
          <p:nvPicPr>
            <p:cNvPr id="11270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5663" cy="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TextBox 9"/>
            <p:cNvSpPr txBox="1">
              <a:spLocks noChangeArrowheads="1"/>
            </p:cNvSpPr>
            <p:nvPr/>
          </p:nvSpPr>
          <p:spPr bwMode="auto">
            <a:xfrm>
              <a:off x="3648" y="3600"/>
              <a:ext cx="17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Materials irradiation station</a:t>
              </a:r>
            </a:p>
          </p:txBody>
        </p:sp>
        <p:sp>
          <p:nvSpPr>
            <p:cNvPr id="11272" name="TextBox 10"/>
            <p:cNvSpPr txBox="1">
              <a:spLocks noChangeArrowheads="1"/>
            </p:cNvSpPr>
            <p:nvPr/>
          </p:nvSpPr>
          <p:spPr bwMode="auto">
            <a:xfrm>
              <a:off x="127" y="3552"/>
              <a:ext cx="16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Energy applications station</a:t>
              </a:r>
            </a:p>
          </p:txBody>
        </p:sp>
        <p:grpSp>
          <p:nvGrpSpPr>
            <p:cNvPr id="11273" name="Group 5"/>
            <p:cNvGrpSpPr>
              <a:grpSpLocks/>
            </p:cNvGrpSpPr>
            <p:nvPr/>
          </p:nvGrpSpPr>
          <p:grpSpPr bwMode="auto">
            <a:xfrm>
              <a:off x="3688" y="2141"/>
              <a:ext cx="930" cy="670"/>
              <a:chOff x="4290370" y="3341976"/>
              <a:chExt cx="1501381" cy="1063752"/>
            </a:xfrm>
          </p:grpSpPr>
          <p:sp>
            <p:nvSpPr>
              <p:cNvPr id="11282" name="TextBox 8"/>
              <p:cNvSpPr txBox="1">
                <a:spLocks noChangeArrowheads="1"/>
              </p:cNvSpPr>
              <p:nvPr/>
            </p:nvSpPr>
            <p:spPr bwMode="auto">
              <a:xfrm>
                <a:off x="4558073" y="3341976"/>
                <a:ext cx="1233678" cy="641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800"/>
                  <a:t>Isotope </a:t>
                </a:r>
              </a:p>
              <a:p>
                <a:pPr eaLnBrk="1" hangingPunct="1"/>
                <a:r>
                  <a:rPr lang="en-US" sz="1800"/>
                  <a:t>production</a:t>
                </a:r>
              </a:p>
            </p:txBody>
          </p:sp>
          <p:sp>
            <p:nvSpPr>
              <p:cNvPr id="21" name="Bent Arrow 20"/>
              <p:cNvSpPr/>
              <p:nvPr/>
            </p:nvSpPr>
            <p:spPr bwMode="auto">
              <a:xfrm rot="16200000">
                <a:off x="4012692" y="3879723"/>
                <a:ext cx="813816" cy="217170"/>
              </a:xfrm>
              <a:prstGeom prst="bentArrow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5" name="Bent Arrow 24"/>
            <p:cNvSpPr/>
            <p:nvPr/>
          </p:nvSpPr>
          <p:spPr bwMode="auto">
            <a:xfrm rot="16200000">
              <a:off x="3301" y="3436"/>
              <a:ext cx="387" cy="144"/>
            </a:xfrm>
            <a:prstGeom prst="bentArrow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10800000" lon="10800000" rev="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Bent Arrow 25"/>
            <p:cNvSpPr/>
            <p:nvPr/>
          </p:nvSpPr>
          <p:spPr bwMode="auto">
            <a:xfrm rot="16200000">
              <a:off x="1792" y="3436"/>
              <a:ext cx="388" cy="144"/>
            </a:xfrm>
            <a:prstGeom prst="bentArrow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10800000" lon="0" rev="1080000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276" name="Down Arrow 26"/>
            <p:cNvSpPr>
              <a:spLocks noChangeArrowheads="1"/>
            </p:cNvSpPr>
            <p:nvPr/>
          </p:nvSpPr>
          <p:spPr bwMode="auto">
            <a:xfrm>
              <a:off x="3326" y="480"/>
              <a:ext cx="95" cy="384"/>
            </a:xfrm>
            <a:prstGeom prst="downArrow">
              <a:avLst>
                <a:gd name="adj1" fmla="val 50000"/>
                <a:gd name="adj2" fmla="val 50526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TextBox 35"/>
            <p:cNvSpPr txBox="1">
              <a:spLocks noChangeArrowheads="1"/>
            </p:cNvSpPr>
            <p:nvPr/>
          </p:nvSpPr>
          <p:spPr bwMode="auto">
            <a:xfrm>
              <a:off x="3575" y="483"/>
              <a:ext cx="14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Proton Beam</a:t>
              </a:r>
            </a:p>
            <a:p>
              <a:pPr eaLnBrk="1" hangingPunct="1"/>
              <a:r>
                <a:rPr lang="en-US" sz="1800"/>
                <a:t>1 GeV or 3 GeV, 1 MW</a:t>
              </a:r>
            </a:p>
          </p:txBody>
        </p:sp>
        <p:sp>
          <p:nvSpPr>
            <p:cNvPr id="11278" name="TextBox 34"/>
            <p:cNvSpPr txBox="1">
              <a:spLocks noChangeArrowheads="1"/>
            </p:cNvSpPr>
            <p:nvPr/>
          </p:nvSpPr>
          <p:spPr bwMode="auto">
            <a:xfrm>
              <a:off x="127" y="1329"/>
              <a:ext cx="14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Energy applications</a:t>
              </a:r>
            </a:p>
            <a:p>
              <a:pPr eaLnBrk="1" hangingPunct="1"/>
              <a:r>
                <a:rPr lang="en-US" sz="1800"/>
                <a:t>support infrastructure</a:t>
              </a:r>
            </a:p>
          </p:txBody>
        </p:sp>
        <p:sp>
          <p:nvSpPr>
            <p:cNvPr id="11279" name="Down Arrow 36"/>
            <p:cNvSpPr>
              <a:spLocks noChangeArrowheads="1"/>
            </p:cNvSpPr>
            <p:nvPr/>
          </p:nvSpPr>
          <p:spPr bwMode="auto">
            <a:xfrm>
              <a:off x="566" y="1731"/>
              <a:ext cx="95" cy="384"/>
            </a:xfrm>
            <a:prstGeom prst="downArrow">
              <a:avLst>
                <a:gd name="adj1" fmla="val 50000"/>
                <a:gd name="adj2" fmla="val 50526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TextBox 1"/>
            <p:cNvSpPr txBox="1">
              <a:spLocks noChangeArrowheads="1"/>
            </p:cNvSpPr>
            <p:nvPr/>
          </p:nvSpPr>
          <p:spPr bwMode="auto">
            <a:xfrm>
              <a:off x="4320" y="1392"/>
              <a:ext cx="105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Standard Model</a:t>
              </a:r>
            </a:p>
            <a:p>
              <a:pPr eaLnBrk="1" hangingPunct="1"/>
              <a:r>
                <a:rPr lang="en-US" sz="1800"/>
                <a:t>experiments</a:t>
              </a:r>
            </a:p>
          </p:txBody>
        </p:sp>
        <p:sp>
          <p:nvSpPr>
            <p:cNvPr id="29" name="Bent Arrow 28"/>
            <p:cNvSpPr/>
            <p:nvPr/>
          </p:nvSpPr>
          <p:spPr bwMode="auto">
            <a:xfrm rot="10800000">
              <a:off x="5071" y="1784"/>
              <a:ext cx="394" cy="144"/>
            </a:xfrm>
            <a:prstGeom prst="bentArrow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10799999" lon="10799999" rev="540000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BAEFD1F-A9CE-45DA-9588-69B23A9D28C1}" type="slidenum">
              <a:rPr lang="en-US" sz="900">
                <a:solidFill>
                  <a:schemeClr val="bg1"/>
                </a:solidFill>
              </a:rPr>
              <a:pPr eaLnBrk="1" hangingPunct="1"/>
              <a:t>5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Joint Facility</a:t>
            </a:r>
          </a:p>
        </p:txBody>
      </p:sp>
      <p:sp>
        <p:nvSpPr>
          <p:cNvPr id="12292" name="AutoShape 2"/>
          <p:cNvSpPr>
            <a:spLocks noChangeArrowheads="1"/>
          </p:cNvSpPr>
          <p:nvPr/>
        </p:nvSpPr>
        <p:spPr bwMode="auto">
          <a:xfrm>
            <a:off x="3455988" y="4078288"/>
            <a:ext cx="5500687" cy="2003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	  Region of Enhancers</a:t>
            </a:r>
          </a:p>
          <a:p>
            <a:endParaRPr lang="en-US" sz="1000">
              <a:latin typeface="Arial" charset="0"/>
            </a:endParaRPr>
          </a:p>
          <a:p>
            <a:pPr>
              <a:lnSpc>
                <a:spcPct val="125000"/>
              </a:lnSpc>
            </a:pPr>
            <a:r>
              <a:rPr lang="en-US" sz="1800">
                <a:latin typeface="Arial" charset="0"/>
              </a:rPr>
              <a:t>Radon</a:t>
            </a:r>
            <a:r>
              <a:rPr lang="en-US" sz="1800">
                <a:solidFill>
                  <a:srgbClr val="FF3300"/>
                </a:solidFill>
                <a:latin typeface="Arial" charset="0"/>
              </a:rPr>
              <a:t> (Rn)      </a:t>
            </a:r>
            <a:r>
              <a:rPr lang="en-US" sz="1800">
                <a:latin typeface="Arial" charset="0"/>
              </a:rPr>
              <a:t>Francium</a:t>
            </a:r>
            <a:r>
              <a:rPr lang="en-US" sz="1800">
                <a:solidFill>
                  <a:srgbClr val="FF3300"/>
                </a:solidFill>
                <a:latin typeface="Arial" charset="0"/>
              </a:rPr>
              <a:t> (Fr)       </a:t>
            </a:r>
            <a:r>
              <a:rPr lang="en-US" sz="1800">
                <a:latin typeface="Arial" charset="0"/>
              </a:rPr>
              <a:t>Radium</a:t>
            </a:r>
            <a:r>
              <a:rPr lang="en-US" sz="1800">
                <a:solidFill>
                  <a:srgbClr val="FF3300"/>
                </a:solidFill>
                <a:latin typeface="Arial" charset="0"/>
              </a:rPr>
              <a:t> (Ra) 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1800">
                <a:latin typeface="Arial" charset="0"/>
              </a:rPr>
              <a:t> Favorable nuclear and atomic properties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1800">
                <a:latin typeface="Arial" charset="0"/>
              </a:rPr>
              <a:t> No stable isotopes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1800">
                <a:latin typeface="Arial" charset="0"/>
              </a:rPr>
              <a:t> </a:t>
            </a:r>
            <a:r>
              <a:rPr lang="en-US" sz="1800">
                <a:solidFill>
                  <a:srgbClr val="FF3300"/>
                </a:solidFill>
                <a:latin typeface="Arial" charset="0"/>
              </a:rPr>
              <a:t>Project X</a:t>
            </a:r>
            <a:r>
              <a:rPr lang="en-US" sz="1800">
                <a:latin typeface="Arial" charset="0"/>
              </a:rPr>
              <a:t> will supply these isotopes in abundance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6750" y="125413"/>
            <a:ext cx="7772400" cy="468312"/>
          </a:xfrm>
        </p:spPr>
        <p:txBody>
          <a:bodyPr/>
          <a:lstStyle/>
          <a:p>
            <a:pPr eaLnBrk="1" hangingPunct="1"/>
            <a:r>
              <a:rPr lang="en-US" smtClean="0"/>
              <a:t>Project X: Source of Enhancer Isotopes</a:t>
            </a:r>
          </a:p>
        </p:txBody>
      </p:sp>
      <p:pic>
        <p:nvPicPr>
          <p:cNvPr id="12294" name="Picture 4" descr="FRIB-067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6824663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Oval 5"/>
          <p:cNvSpPr>
            <a:spLocks noChangeArrowheads="1"/>
          </p:cNvSpPr>
          <p:nvPr/>
        </p:nvSpPr>
        <p:spPr bwMode="auto">
          <a:xfrm>
            <a:off x="5818188" y="1838325"/>
            <a:ext cx="727075" cy="23177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6"/>
          <p:cNvSpPr>
            <a:spLocks noChangeShapeType="1"/>
          </p:cNvSpPr>
          <p:nvPr/>
        </p:nvSpPr>
        <p:spPr bwMode="auto">
          <a:xfrm flipH="1" flipV="1">
            <a:off x="6226175" y="2114550"/>
            <a:ext cx="274638" cy="1938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TextBox 1"/>
          <p:cNvSpPr txBox="1">
            <a:spLocks noChangeArrowheads="1"/>
          </p:cNvSpPr>
          <p:nvPr/>
        </p:nvSpPr>
        <p:spPr bwMode="auto">
          <a:xfrm>
            <a:off x="304800" y="2054225"/>
            <a:ext cx="2478088" cy="83185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Slides from Z.T. Lu,</a:t>
            </a:r>
          </a:p>
          <a:p>
            <a:pPr eaLnBrk="1" hangingPunct="1"/>
            <a:r>
              <a:rPr lang="en-US"/>
              <a:t>Argonne/UofC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63328C5-5D78-462B-929A-DC75955FA551}" type="slidenum">
              <a:rPr lang="en-US" sz="900">
                <a:solidFill>
                  <a:schemeClr val="bg1"/>
                </a:solidFill>
              </a:rPr>
              <a:pPr eaLnBrk="1" hangingPunct="1"/>
              <a:t>6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Joint Facility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4986338" y="3074988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CP</a:t>
            </a: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5043488" y="1200150"/>
            <a:ext cx="455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  <a:latin typeface="Arial" charset="0"/>
              </a:rPr>
              <a:t>P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9050"/>
            <a:ext cx="7772400" cy="609600"/>
          </a:xfrm>
        </p:spPr>
        <p:txBody>
          <a:bodyPr/>
          <a:lstStyle/>
          <a:p>
            <a:pPr eaLnBrk="1" hangingPunct="1"/>
            <a:r>
              <a:rPr lang="en-US" smtClean="0"/>
              <a:t>Discrete Fundamental Symmetries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5813425" y="1266825"/>
            <a:ext cx="32829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  <a:latin typeface="Arial" charset="0"/>
              </a:rPr>
              <a:t>Parity</a:t>
            </a:r>
          </a:p>
          <a:p>
            <a:pPr eaLnBrk="1" hangingPunct="1"/>
            <a:endParaRPr lang="en-US" sz="20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n-US" sz="20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sz="2000">
                <a:solidFill>
                  <a:schemeClr val="bg1"/>
                </a:solidFill>
                <a:latin typeface="Arial" charset="0"/>
              </a:rPr>
              <a:t>Charge conjugation</a:t>
            </a:r>
          </a:p>
          <a:p>
            <a:pPr eaLnBrk="1" hangingPunct="1"/>
            <a:endParaRPr lang="en-US" sz="20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n-US" sz="20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sz="2000">
                <a:solidFill>
                  <a:schemeClr val="bg1"/>
                </a:solidFill>
                <a:latin typeface="Arial" charset="0"/>
              </a:rPr>
              <a:t>CP symmetry </a:t>
            </a:r>
          </a:p>
          <a:p>
            <a:pPr eaLnBrk="1" hangingPunct="1"/>
            <a:endParaRPr lang="en-US" sz="20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n-US" sz="20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sz="2000">
                <a:solidFill>
                  <a:schemeClr val="bg1"/>
                </a:solidFill>
                <a:latin typeface="Arial" charset="0"/>
              </a:rPr>
              <a:t>Time reversal</a:t>
            </a:r>
          </a:p>
          <a:p>
            <a:pPr eaLnBrk="1" hangingPunct="1"/>
            <a:endParaRPr lang="en-US" sz="20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n-US" sz="20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sz="2000">
                <a:solidFill>
                  <a:schemeClr val="bg1"/>
                </a:solidFill>
                <a:latin typeface="Arial" charset="0"/>
              </a:rPr>
              <a:t>CPT – Exact symmetry in quantum field theory with Lorentz invariance</a:t>
            </a:r>
          </a:p>
        </p:txBody>
      </p:sp>
      <p:grpSp>
        <p:nvGrpSpPr>
          <p:cNvPr id="13320" name="Group 6"/>
          <p:cNvGrpSpPr>
            <a:grpSpLocks/>
          </p:cNvGrpSpPr>
          <p:nvPr/>
        </p:nvGrpSpPr>
        <p:grpSpPr bwMode="auto">
          <a:xfrm>
            <a:off x="4959350" y="1192213"/>
            <a:ext cx="603250" cy="614362"/>
            <a:chOff x="1440" y="864"/>
            <a:chExt cx="336" cy="336"/>
          </a:xfrm>
        </p:grpSpPr>
        <p:sp>
          <p:nvSpPr>
            <p:cNvPr id="13338" name="Oval 7"/>
            <p:cNvSpPr>
              <a:spLocks noChangeArrowheads="1"/>
            </p:cNvSpPr>
            <p:nvPr/>
          </p:nvSpPr>
          <p:spPr bwMode="auto">
            <a:xfrm>
              <a:off x="1440" y="864"/>
              <a:ext cx="336" cy="336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Line 8"/>
            <p:cNvSpPr>
              <a:spLocks noChangeShapeType="1"/>
            </p:cNvSpPr>
            <p:nvPr/>
          </p:nvSpPr>
          <p:spPr bwMode="auto">
            <a:xfrm flipH="1">
              <a:off x="1488" y="912"/>
              <a:ext cx="240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21" name="Picture 9" descr="Beta asymmetry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19225"/>
            <a:ext cx="37607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998663" y="5897563"/>
            <a:ext cx="2141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bg1"/>
                </a:solidFill>
                <a:latin typeface="Arial" charset="0"/>
              </a:rPr>
              <a:t>C. S. Wu </a:t>
            </a:r>
            <a:r>
              <a:rPr lang="en-US" sz="1600" i="1">
                <a:solidFill>
                  <a:schemeClr val="bg1"/>
                </a:solidFill>
                <a:latin typeface="Arial" charset="0"/>
              </a:rPr>
              <a:t>et al</a:t>
            </a:r>
            <a:r>
              <a:rPr lang="en-US" sz="1600">
                <a:solidFill>
                  <a:schemeClr val="bg1"/>
                </a:solidFill>
                <a:latin typeface="Arial" charset="0"/>
              </a:rPr>
              <a:t>. (1957)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34988" y="922338"/>
            <a:ext cx="361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Parity violation – First observation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062538" y="2085975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4978400" y="2078038"/>
            <a:ext cx="603250" cy="614362"/>
            <a:chOff x="1440" y="864"/>
            <a:chExt cx="336" cy="336"/>
          </a:xfrm>
        </p:grpSpPr>
        <p:sp>
          <p:nvSpPr>
            <p:cNvPr id="13336" name="Oval 14"/>
            <p:cNvSpPr>
              <a:spLocks noChangeArrowheads="1"/>
            </p:cNvSpPr>
            <p:nvPr/>
          </p:nvSpPr>
          <p:spPr bwMode="auto">
            <a:xfrm>
              <a:off x="1440" y="864"/>
              <a:ext cx="336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Line 15"/>
            <p:cNvSpPr>
              <a:spLocks noChangeShapeType="1"/>
            </p:cNvSpPr>
            <p:nvPr/>
          </p:nvSpPr>
          <p:spPr bwMode="auto">
            <a:xfrm flipH="1">
              <a:off x="1488" y="912"/>
              <a:ext cx="24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6" name="Text Box 16"/>
          <p:cNvSpPr txBox="1">
            <a:spLocks noChangeArrowheads="1"/>
          </p:cNvSpPr>
          <p:nvPr/>
        </p:nvSpPr>
        <p:spPr bwMode="auto">
          <a:xfrm>
            <a:off x="5081588" y="3932238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  <a:latin typeface="Arial" charset="0"/>
              </a:rPr>
              <a:t>T</a:t>
            </a:r>
          </a:p>
        </p:txBody>
      </p:sp>
      <p:grpSp>
        <p:nvGrpSpPr>
          <p:cNvPr id="13327" name="Group 17"/>
          <p:cNvGrpSpPr>
            <a:grpSpLocks/>
          </p:cNvGrpSpPr>
          <p:nvPr/>
        </p:nvGrpSpPr>
        <p:grpSpPr bwMode="auto">
          <a:xfrm>
            <a:off x="4997450" y="3001963"/>
            <a:ext cx="603250" cy="614362"/>
            <a:chOff x="1440" y="864"/>
            <a:chExt cx="336" cy="336"/>
          </a:xfrm>
        </p:grpSpPr>
        <p:sp>
          <p:nvSpPr>
            <p:cNvPr id="13334" name="Oval 18"/>
            <p:cNvSpPr>
              <a:spLocks noChangeArrowheads="1"/>
            </p:cNvSpPr>
            <p:nvPr/>
          </p:nvSpPr>
          <p:spPr bwMode="auto">
            <a:xfrm>
              <a:off x="1440" y="864"/>
              <a:ext cx="336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Line 19"/>
            <p:cNvSpPr>
              <a:spLocks noChangeShapeType="1"/>
            </p:cNvSpPr>
            <p:nvPr/>
          </p:nvSpPr>
          <p:spPr bwMode="auto">
            <a:xfrm flipH="1">
              <a:off x="1488" y="912"/>
              <a:ext cx="24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8" name="Group 20"/>
          <p:cNvGrpSpPr>
            <a:grpSpLocks/>
          </p:cNvGrpSpPr>
          <p:nvPr/>
        </p:nvGrpSpPr>
        <p:grpSpPr bwMode="auto">
          <a:xfrm>
            <a:off x="5000625" y="3914775"/>
            <a:ext cx="603250" cy="614363"/>
            <a:chOff x="1440" y="864"/>
            <a:chExt cx="336" cy="336"/>
          </a:xfrm>
        </p:grpSpPr>
        <p:sp>
          <p:nvSpPr>
            <p:cNvPr id="13332" name="Oval 21"/>
            <p:cNvSpPr>
              <a:spLocks noChangeArrowheads="1"/>
            </p:cNvSpPr>
            <p:nvPr/>
          </p:nvSpPr>
          <p:spPr bwMode="auto">
            <a:xfrm>
              <a:off x="1440" y="864"/>
              <a:ext cx="336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Line 22"/>
            <p:cNvSpPr>
              <a:spLocks noChangeShapeType="1"/>
            </p:cNvSpPr>
            <p:nvPr/>
          </p:nvSpPr>
          <p:spPr bwMode="auto">
            <a:xfrm flipH="1">
              <a:off x="1488" y="912"/>
              <a:ext cx="24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9" name="Text Box 23"/>
          <p:cNvSpPr txBox="1">
            <a:spLocks noChangeArrowheads="1"/>
          </p:cNvSpPr>
          <p:nvPr/>
        </p:nvSpPr>
        <p:spPr bwMode="auto">
          <a:xfrm>
            <a:off x="4905375" y="49085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CPT</a:t>
            </a:r>
          </a:p>
        </p:txBody>
      </p:sp>
      <p:sp>
        <p:nvSpPr>
          <p:cNvPr id="13330" name="Oval 24"/>
          <p:cNvSpPr>
            <a:spLocks noChangeArrowheads="1"/>
          </p:cNvSpPr>
          <p:nvPr/>
        </p:nvSpPr>
        <p:spPr bwMode="auto">
          <a:xfrm>
            <a:off x="4916488" y="4762500"/>
            <a:ext cx="793750" cy="774700"/>
          </a:xfrm>
          <a:prstGeom prst="ellips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25"/>
          <p:cNvSpPr txBox="1">
            <a:spLocks noChangeArrowheads="1"/>
          </p:cNvSpPr>
          <p:nvPr/>
        </p:nvSpPr>
        <p:spPr bwMode="auto">
          <a:xfrm>
            <a:off x="1549400" y="3457575"/>
            <a:ext cx="644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800" baseline="30000">
                <a:latin typeface="Arial" charset="0"/>
              </a:rPr>
              <a:t>60</a:t>
            </a:r>
            <a:r>
              <a:rPr lang="en-US" sz="1800">
                <a:latin typeface="Arial" charset="0"/>
              </a:rPr>
              <a:t>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105BEAA-AFC6-495D-9F39-E1496F043826}" type="slidenum">
              <a:rPr lang="en-US" sz="900">
                <a:solidFill>
                  <a:schemeClr val="bg1"/>
                </a:solidFill>
              </a:rPr>
              <a:pPr eaLnBrk="1" hangingPunct="1"/>
              <a:t>7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Joint Facility</a:t>
            </a:r>
          </a:p>
        </p:txBody>
      </p:sp>
      <p:sp>
        <p:nvSpPr>
          <p:cNvPr id="14340" name="AutoShape 2"/>
          <p:cNvSpPr>
            <a:spLocks noChangeArrowheads="1"/>
          </p:cNvSpPr>
          <p:nvPr/>
        </p:nvSpPr>
        <p:spPr bwMode="auto">
          <a:xfrm>
            <a:off x="685800" y="876300"/>
            <a:ext cx="7772400" cy="2438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8575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Electric Dipole Moment </a:t>
            </a:r>
            <a:r>
              <a:rPr lang="en-US" smtClean="0">
                <a:solidFill>
                  <a:srgbClr val="FF3300"/>
                </a:solidFill>
              </a:rPr>
              <a:t>(EDM)</a:t>
            </a:r>
            <a:r>
              <a:rPr lang="en-US" smtClean="0"/>
              <a:t> Violates Both P and T </a:t>
            </a: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3541713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Oval 5"/>
          <p:cNvSpPr>
            <a:spLocks noChangeArrowheads="1"/>
          </p:cNvSpPr>
          <p:nvPr/>
        </p:nvSpPr>
        <p:spPr bwMode="auto">
          <a:xfrm>
            <a:off x="838200" y="1936750"/>
            <a:ext cx="1752600" cy="2349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Oval 6"/>
          <p:cNvSpPr>
            <a:spLocks noChangeArrowheads="1"/>
          </p:cNvSpPr>
          <p:nvPr/>
        </p:nvSpPr>
        <p:spPr bwMode="auto">
          <a:xfrm>
            <a:off x="1230313" y="1485900"/>
            <a:ext cx="1030287" cy="11557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Freeform 7"/>
          <p:cNvSpPr>
            <a:spLocks/>
          </p:cNvSpPr>
          <p:nvPr/>
        </p:nvSpPr>
        <p:spPr bwMode="auto">
          <a:xfrm>
            <a:off x="1230313" y="2147888"/>
            <a:ext cx="1030287" cy="26987"/>
          </a:xfrm>
          <a:custGeom>
            <a:avLst/>
            <a:gdLst>
              <a:gd name="T0" fmla="*/ 0 w 2400"/>
              <a:gd name="T1" fmla="*/ 3373 h 64"/>
              <a:gd name="T2" fmla="*/ 247269 w 2400"/>
              <a:gd name="T3" fmla="*/ 23614 h 64"/>
              <a:gd name="T4" fmla="*/ 432721 w 2400"/>
              <a:gd name="T5" fmla="*/ 23614 h 64"/>
              <a:gd name="T6" fmla="*/ 679989 w 2400"/>
              <a:gd name="T7" fmla="*/ 23614 h 64"/>
              <a:gd name="T8" fmla="*/ 947864 w 2400"/>
              <a:gd name="T9" fmla="*/ 3373 h 64"/>
              <a:gd name="T10" fmla="*/ 1030287 w 2400"/>
              <a:gd name="T11" fmla="*/ 3373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00" h="64">
                <a:moveTo>
                  <a:pt x="0" y="8"/>
                </a:moveTo>
                <a:cubicBezTo>
                  <a:pt x="204" y="28"/>
                  <a:pt x="408" y="48"/>
                  <a:pt x="576" y="56"/>
                </a:cubicBezTo>
                <a:cubicBezTo>
                  <a:pt x="744" y="64"/>
                  <a:pt x="840" y="56"/>
                  <a:pt x="1008" y="56"/>
                </a:cubicBezTo>
                <a:cubicBezTo>
                  <a:pt x="1176" y="56"/>
                  <a:pt x="1384" y="64"/>
                  <a:pt x="1584" y="56"/>
                </a:cubicBezTo>
                <a:cubicBezTo>
                  <a:pt x="1784" y="48"/>
                  <a:pt x="2072" y="16"/>
                  <a:pt x="2208" y="8"/>
                </a:cubicBezTo>
                <a:cubicBezTo>
                  <a:pt x="2344" y="0"/>
                  <a:pt x="2372" y="4"/>
                  <a:pt x="2400" y="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1600200" y="1600200"/>
            <a:ext cx="387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</a:rPr>
              <a:t>+</a:t>
            </a:r>
          </a:p>
        </p:txBody>
      </p:sp>
      <p:sp>
        <p:nvSpPr>
          <p:cNvPr id="14347" name="Text Box 9"/>
          <p:cNvSpPr txBox="1">
            <a:spLocks noChangeArrowheads="1"/>
          </p:cNvSpPr>
          <p:nvPr/>
        </p:nvSpPr>
        <p:spPr bwMode="auto">
          <a:xfrm>
            <a:off x="1619250" y="2151063"/>
            <a:ext cx="303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</a:rPr>
              <a:t>-</a:t>
            </a:r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>
            <a:off x="1676400" y="216852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9" name="Oval 11"/>
          <p:cNvSpPr>
            <a:spLocks noChangeArrowheads="1"/>
          </p:cNvSpPr>
          <p:nvPr/>
        </p:nvSpPr>
        <p:spPr bwMode="auto">
          <a:xfrm>
            <a:off x="3657600" y="1936750"/>
            <a:ext cx="1752600" cy="2349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Oval 12"/>
          <p:cNvSpPr>
            <a:spLocks noChangeArrowheads="1"/>
          </p:cNvSpPr>
          <p:nvPr/>
        </p:nvSpPr>
        <p:spPr bwMode="auto">
          <a:xfrm>
            <a:off x="4049713" y="1485900"/>
            <a:ext cx="1030287" cy="11557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Freeform 13"/>
          <p:cNvSpPr>
            <a:spLocks/>
          </p:cNvSpPr>
          <p:nvPr/>
        </p:nvSpPr>
        <p:spPr bwMode="auto">
          <a:xfrm>
            <a:off x="4049713" y="2147888"/>
            <a:ext cx="1030287" cy="26987"/>
          </a:xfrm>
          <a:custGeom>
            <a:avLst/>
            <a:gdLst>
              <a:gd name="T0" fmla="*/ 0 w 2400"/>
              <a:gd name="T1" fmla="*/ 3373 h 64"/>
              <a:gd name="T2" fmla="*/ 247269 w 2400"/>
              <a:gd name="T3" fmla="*/ 23614 h 64"/>
              <a:gd name="T4" fmla="*/ 432721 w 2400"/>
              <a:gd name="T5" fmla="*/ 23614 h 64"/>
              <a:gd name="T6" fmla="*/ 679989 w 2400"/>
              <a:gd name="T7" fmla="*/ 23614 h 64"/>
              <a:gd name="T8" fmla="*/ 947864 w 2400"/>
              <a:gd name="T9" fmla="*/ 3373 h 64"/>
              <a:gd name="T10" fmla="*/ 1030287 w 2400"/>
              <a:gd name="T11" fmla="*/ 3373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00" h="64">
                <a:moveTo>
                  <a:pt x="0" y="8"/>
                </a:moveTo>
                <a:cubicBezTo>
                  <a:pt x="204" y="28"/>
                  <a:pt x="408" y="48"/>
                  <a:pt x="576" y="56"/>
                </a:cubicBezTo>
                <a:cubicBezTo>
                  <a:pt x="744" y="64"/>
                  <a:pt x="840" y="56"/>
                  <a:pt x="1008" y="56"/>
                </a:cubicBezTo>
                <a:cubicBezTo>
                  <a:pt x="1176" y="56"/>
                  <a:pt x="1384" y="64"/>
                  <a:pt x="1584" y="56"/>
                </a:cubicBezTo>
                <a:cubicBezTo>
                  <a:pt x="1784" y="48"/>
                  <a:pt x="2072" y="16"/>
                  <a:pt x="2208" y="8"/>
                </a:cubicBezTo>
                <a:cubicBezTo>
                  <a:pt x="2344" y="0"/>
                  <a:pt x="2372" y="4"/>
                  <a:pt x="2400" y="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2" name="Text Box 14"/>
          <p:cNvSpPr txBox="1">
            <a:spLocks noChangeArrowheads="1"/>
          </p:cNvSpPr>
          <p:nvPr/>
        </p:nvSpPr>
        <p:spPr bwMode="auto">
          <a:xfrm>
            <a:off x="4419600" y="1600200"/>
            <a:ext cx="387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</a:rPr>
              <a:t>+</a:t>
            </a:r>
          </a:p>
        </p:txBody>
      </p:sp>
      <p:sp>
        <p:nvSpPr>
          <p:cNvPr id="14353" name="Text Box 15"/>
          <p:cNvSpPr txBox="1">
            <a:spLocks noChangeArrowheads="1"/>
          </p:cNvSpPr>
          <p:nvPr/>
        </p:nvSpPr>
        <p:spPr bwMode="auto">
          <a:xfrm>
            <a:off x="4438650" y="2151063"/>
            <a:ext cx="303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</a:rPr>
              <a:t>-</a:t>
            </a:r>
          </a:p>
        </p:txBody>
      </p:sp>
      <p:sp>
        <p:nvSpPr>
          <p:cNvPr id="14354" name="Line 16"/>
          <p:cNvSpPr>
            <a:spLocks noChangeShapeType="1"/>
          </p:cNvSpPr>
          <p:nvPr/>
        </p:nvSpPr>
        <p:spPr bwMode="auto">
          <a:xfrm>
            <a:off x="4495800" y="216852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5" name="Oval 17"/>
          <p:cNvSpPr>
            <a:spLocks noChangeArrowheads="1"/>
          </p:cNvSpPr>
          <p:nvPr/>
        </p:nvSpPr>
        <p:spPr bwMode="auto">
          <a:xfrm>
            <a:off x="6477000" y="1936750"/>
            <a:ext cx="1752600" cy="2349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Oval 18"/>
          <p:cNvSpPr>
            <a:spLocks noChangeArrowheads="1"/>
          </p:cNvSpPr>
          <p:nvPr/>
        </p:nvSpPr>
        <p:spPr bwMode="auto">
          <a:xfrm>
            <a:off x="6869113" y="1485900"/>
            <a:ext cx="1030287" cy="11557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Freeform 19"/>
          <p:cNvSpPr>
            <a:spLocks/>
          </p:cNvSpPr>
          <p:nvPr/>
        </p:nvSpPr>
        <p:spPr bwMode="auto">
          <a:xfrm>
            <a:off x="6869113" y="2147888"/>
            <a:ext cx="1030287" cy="26987"/>
          </a:xfrm>
          <a:custGeom>
            <a:avLst/>
            <a:gdLst>
              <a:gd name="T0" fmla="*/ 0 w 2400"/>
              <a:gd name="T1" fmla="*/ 3373 h 64"/>
              <a:gd name="T2" fmla="*/ 247269 w 2400"/>
              <a:gd name="T3" fmla="*/ 23614 h 64"/>
              <a:gd name="T4" fmla="*/ 432721 w 2400"/>
              <a:gd name="T5" fmla="*/ 23614 h 64"/>
              <a:gd name="T6" fmla="*/ 679989 w 2400"/>
              <a:gd name="T7" fmla="*/ 23614 h 64"/>
              <a:gd name="T8" fmla="*/ 947864 w 2400"/>
              <a:gd name="T9" fmla="*/ 3373 h 64"/>
              <a:gd name="T10" fmla="*/ 1030287 w 2400"/>
              <a:gd name="T11" fmla="*/ 3373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00" h="64">
                <a:moveTo>
                  <a:pt x="0" y="8"/>
                </a:moveTo>
                <a:cubicBezTo>
                  <a:pt x="204" y="28"/>
                  <a:pt x="408" y="48"/>
                  <a:pt x="576" y="56"/>
                </a:cubicBezTo>
                <a:cubicBezTo>
                  <a:pt x="744" y="64"/>
                  <a:pt x="840" y="56"/>
                  <a:pt x="1008" y="56"/>
                </a:cubicBezTo>
                <a:cubicBezTo>
                  <a:pt x="1176" y="56"/>
                  <a:pt x="1384" y="64"/>
                  <a:pt x="1584" y="56"/>
                </a:cubicBezTo>
                <a:cubicBezTo>
                  <a:pt x="1784" y="48"/>
                  <a:pt x="2072" y="16"/>
                  <a:pt x="2208" y="8"/>
                </a:cubicBezTo>
                <a:cubicBezTo>
                  <a:pt x="2344" y="0"/>
                  <a:pt x="2372" y="4"/>
                  <a:pt x="2400" y="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8" name="Text Box 20"/>
          <p:cNvSpPr txBox="1">
            <a:spLocks noChangeArrowheads="1"/>
          </p:cNvSpPr>
          <p:nvPr/>
        </p:nvSpPr>
        <p:spPr bwMode="auto">
          <a:xfrm>
            <a:off x="7258050" y="1600200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</a:rPr>
              <a:t>-</a:t>
            </a:r>
          </a:p>
        </p:txBody>
      </p:sp>
      <p:sp>
        <p:nvSpPr>
          <p:cNvPr id="14359" name="Text Box 21"/>
          <p:cNvSpPr txBox="1">
            <a:spLocks noChangeArrowheads="1"/>
          </p:cNvSpPr>
          <p:nvPr/>
        </p:nvSpPr>
        <p:spPr bwMode="auto">
          <a:xfrm>
            <a:off x="7239000" y="2151063"/>
            <a:ext cx="387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</a:rPr>
              <a:t>+</a:t>
            </a:r>
          </a:p>
        </p:txBody>
      </p:sp>
      <p:sp>
        <p:nvSpPr>
          <p:cNvPr id="14360" name="Line 22"/>
          <p:cNvSpPr>
            <a:spLocks noChangeShapeType="1"/>
          </p:cNvSpPr>
          <p:nvPr/>
        </p:nvSpPr>
        <p:spPr bwMode="auto">
          <a:xfrm>
            <a:off x="7315200" y="216852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61" name="AutoShape 23"/>
          <p:cNvSpPr>
            <a:spLocks noChangeArrowheads="1"/>
          </p:cNvSpPr>
          <p:nvPr/>
        </p:nvSpPr>
        <p:spPr bwMode="auto">
          <a:xfrm>
            <a:off x="5486400" y="1981200"/>
            <a:ext cx="914400" cy="109538"/>
          </a:xfrm>
          <a:prstGeom prst="leftRightArrow">
            <a:avLst>
              <a:gd name="adj1" fmla="val 50000"/>
              <a:gd name="adj2" fmla="val 16695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AutoShape 24"/>
          <p:cNvSpPr>
            <a:spLocks noChangeArrowheads="1"/>
          </p:cNvSpPr>
          <p:nvPr/>
        </p:nvSpPr>
        <p:spPr bwMode="auto">
          <a:xfrm>
            <a:off x="2667000" y="1981200"/>
            <a:ext cx="914400" cy="109538"/>
          </a:xfrm>
          <a:prstGeom prst="leftRightArrow">
            <a:avLst>
              <a:gd name="adj1" fmla="val 50000"/>
              <a:gd name="adj2" fmla="val 16695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Text Box 25"/>
          <p:cNvSpPr txBox="1">
            <a:spLocks noChangeArrowheads="1"/>
          </p:cNvSpPr>
          <p:nvPr/>
        </p:nvSpPr>
        <p:spPr bwMode="auto">
          <a:xfrm>
            <a:off x="2971800" y="16383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T</a:t>
            </a:r>
          </a:p>
        </p:txBody>
      </p:sp>
      <p:sp>
        <p:nvSpPr>
          <p:cNvPr id="14364" name="Text Box 26"/>
          <p:cNvSpPr txBox="1">
            <a:spLocks noChangeArrowheads="1"/>
          </p:cNvSpPr>
          <p:nvPr/>
        </p:nvSpPr>
        <p:spPr bwMode="auto">
          <a:xfrm>
            <a:off x="5776913" y="1638300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P</a:t>
            </a:r>
          </a:p>
        </p:txBody>
      </p:sp>
      <p:sp>
        <p:nvSpPr>
          <p:cNvPr id="14365" name="Line 27"/>
          <p:cNvSpPr>
            <a:spLocks noChangeShapeType="1"/>
          </p:cNvSpPr>
          <p:nvPr/>
        </p:nvSpPr>
        <p:spPr bwMode="auto">
          <a:xfrm flipV="1">
            <a:off x="1676400" y="2751138"/>
            <a:ext cx="0" cy="33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66" name="Line 28"/>
          <p:cNvSpPr>
            <a:spLocks noChangeShapeType="1"/>
          </p:cNvSpPr>
          <p:nvPr/>
        </p:nvSpPr>
        <p:spPr bwMode="auto">
          <a:xfrm flipV="1">
            <a:off x="1905000" y="2751138"/>
            <a:ext cx="0" cy="33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67" name="Text Box 29"/>
          <p:cNvSpPr txBox="1">
            <a:spLocks noChangeArrowheads="1"/>
          </p:cNvSpPr>
          <p:nvPr/>
        </p:nvSpPr>
        <p:spPr bwMode="auto">
          <a:xfrm>
            <a:off x="990600" y="274955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1800">
                <a:latin typeface="Times New Roman" pitchFamily="18" charset="0"/>
              </a:rPr>
              <a:t>EDM</a:t>
            </a:r>
          </a:p>
        </p:txBody>
      </p:sp>
      <p:sp>
        <p:nvSpPr>
          <p:cNvPr id="14368" name="Text Box 30"/>
          <p:cNvSpPr txBox="1">
            <a:spLocks noChangeArrowheads="1"/>
          </p:cNvSpPr>
          <p:nvPr/>
        </p:nvSpPr>
        <p:spPr bwMode="auto">
          <a:xfrm>
            <a:off x="1905000" y="2749550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1800">
                <a:latin typeface="Times New Roman" pitchFamily="18" charset="0"/>
              </a:rPr>
              <a:t>Spin</a:t>
            </a:r>
          </a:p>
        </p:txBody>
      </p:sp>
      <p:sp>
        <p:nvSpPr>
          <p:cNvPr id="14369" name="Line 31"/>
          <p:cNvSpPr>
            <a:spLocks noChangeShapeType="1"/>
          </p:cNvSpPr>
          <p:nvPr/>
        </p:nvSpPr>
        <p:spPr bwMode="auto">
          <a:xfrm flipV="1">
            <a:off x="4495800" y="2751138"/>
            <a:ext cx="0" cy="33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70" name="Line 32"/>
          <p:cNvSpPr>
            <a:spLocks noChangeShapeType="1"/>
          </p:cNvSpPr>
          <p:nvPr/>
        </p:nvSpPr>
        <p:spPr bwMode="auto">
          <a:xfrm flipV="1">
            <a:off x="4724400" y="2751138"/>
            <a:ext cx="0" cy="33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71" name="Text Box 33"/>
          <p:cNvSpPr txBox="1">
            <a:spLocks noChangeArrowheads="1"/>
          </p:cNvSpPr>
          <p:nvPr/>
        </p:nvSpPr>
        <p:spPr bwMode="auto">
          <a:xfrm>
            <a:off x="3810000" y="274955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1800">
                <a:latin typeface="Times New Roman" pitchFamily="18" charset="0"/>
              </a:rPr>
              <a:t>EDM</a:t>
            </a:r>
          </a:p>
        </p:txBody>
      </p:sp>
      <p:sp>
        <p:nvSpPr>
          <p:cNvPr id="14372" name="Text Box 34"/>
          <p:cNvSpPr txBox="1">
            <a:spLocks noChangeArrowheads="1"/>
          </p:cNvSpPr>
          <p:nvPr/>
        </p:nvSpPr>
        <p:spPr bwMode="auto">
          <a:xfrm>
            <a:off x="4724400" y="2749550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1800">
                <a:latin typeface="Times New Roman" pitchFamily="18" charset="0"/>
              </a:rPr>
              <a:t>Spin</a:t>
            </a:r>
          </a:p>
        </p:txBody>
      </p:sp>
      <p:sp>
        <p:nvSpPr>
          <p:cNvPr id="14373" name="Line 35"/>
          <p:cNvSpPr>
            <a:spLocks noChangeShapeType="1"/>
          </p:cNvSpPr>
          <p:nvPr/>
        </p:nvSpPr>
        <p:spPr bwMode="auto">
          <a:xfrm flipV="1">
            <a:off x="7321550" y="2751138"/>
            <a:ext cx="0" cy="33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74" name="Line 36"/>
          <p:cNvSpPr>
            <a:spLocks noChangeShapeType="1"/>
          </p:cNvSpPr>
          <p:nvPr/>
        </p:nvSpPr>
        <p:spPr bwMode="auto">
          <a:xfrm flipV="1">
            <a:off x="7550150" y="2751138"/>
            <a:ext cx="0" cy="33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75" name="Text Box 37"/>
          <p:cNvSpPr txBox="1">
            <a:spLocks noChangeArrowheads="1"/>
          </p:cNvSpPr>
          <p:nvPr/>
        </p:nvSpPr>
        <p:spPr bwMode="auto">
          <a:xfrm>
            <a:off x="6635750" y="274955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1800">
                <a:latin typeface="Times New Roman" pitchFamily="18" charset="0"/>
              </a:rPr>
              <a:t>EDM</a:t>
            </a:r>
          </a:p>
        </p:txBody>
      </p:sp>
      <p:sp>
        <p:nvSpPr>
          <p:cNvPr id="14376" name="Text Box 38"/>
          <p:cNvSpPr txBox="1">
            <a:spLocks noChangeArrowheads="1"/>
          </p:cNvSpPr>
          <p:nvPr/>
        </p:nvSpPr>
        <p:spPr bwMode="auto">
          <a:xfrm>
            <a:off x="7550150" y="2752725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1800">
                <a:latin typeface="Times New Roman" pitchFamily="18" charset="0"/>
              </a:rPr>
              <a:t>Spin</a:t>
            </a:r>
          </a:p>
        </p:txBody>
      </p:sp>
      <p:sp>
        <p:nvSpPr>
          <p:cNvPr id="14377" name="Text Box 39"/>
          <p:cNvSpPr txBox="1">
            <a:spLocks noChangeArrowheads="1"/>
          </p:cNvSpPr>
          <p:nvPr/>
        </p:nvSpPr>
        <p:spPr bwMode="auto">
          <a:xfrm>
            <a:off x="1333500" y="952500"/>
            <a:ext cx="643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1800">
                <a:latin typeface="Times New Roman" pitchFamily="18" charset="0"/>
              </a:rPr>
              <a:t>A permanent EDM violates both time-reversal symmetry and parity </a:t>
            </a:r>
          </a:p>
        </p:txBody>
      </p:sp>
      <p:sp>
        <p:nvSpPr>
          <p:cNvPr id="14378" name="Rectangle 40"/>
          <p:cNvSpPr>
            <a:spLocks noChangeArrowheads="1"/>
          </p:cNvSpPr>
          <p:nvPr/>
        </p:nvSpPr>
        <p:spPr bwMode="auto">
          <a:xfrm>
            <a:off x="752475" y="3665538"/>
            <a:ext cx="7645400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6263" indent="-576263"/>
            <a:r>
              <a:rPr lang="en-US" sz="1800">
                <a:solidFill>
                  <a:schemeClr val="bg1"/>
                </a:solidFill>
                <a:latin typeface="Arial" charset="0"/>
              </a:rPr>
              <a:t>“The existence of an EDM can provide the “missing link” for explaining why the universe contains more matter than antimatter.”</a:t>
            </a:r>
          </a:p>
          <a:p>
            <a:pPr marL="576263" indent="-576263"/>
            <a:endParaRPr lang="en-US" sz="1800">
              <a:solidFill>
                <a:schemeClr val="bg1"/>
              </a:solidFill>
              <a:latin typeface="Arial" charset="0"/>
            </a:endParaRPr>
          </a:p>
          <a:p>
            <a:pPr marL="576263" indent="-576263" algn="just"/>
            <a:r>
              <a:rPr lang="en-US" sz="1800">
                <a:solidFill>
                  <a:schemeClr val="bg1"/>
                </a:solidFill>
                <a:latin typeface="Arial" charset="0"/>
              </a:rPr>
              <a:t>“The non-observation of EDMs to-date, thus provides tight restrictions to building theories beyond the Standard Model.”</a:t>
            </a:r>
          </a:p>
          <a:p>
            <a:pPr marL="576263" indent="-576263" algn="just"/>
            <a:r>
              <a:rPr lang="en-US" sz="1800">
                <a:solidFill>
                  <a:schemeClr val="bg1"/>
                </a:solidFill>
                <a:latin typeface="Arial" charset="0"/>
              </a:rPr>
              <a:t>		     	      </a:t>
            </a:r>
            <a:r>
              <a:rPr lang="en-US" sz="1800">
                <a:solidFill>
                  <a:schemeClr val="accent1"/>
                </a:solidFill>
                <a:latin typeface="Arial" charset="0"/>
              </a:rPr>
              <a:t>-- P5 report : The Particle Physics Roadmap (2006)</a:t>
            </a:r>
          </a:p>
          <a:p>
            <a:pPr marL="576263" indent="-576263" algn="just"/>
            <a:endParaRPr lang="en-US" sz="1800">
              <a:solidFill>
                <a:schemeClr val="accent1"/>
              </a:solidFill>
              <a:latin typeface="Arial" charset="0"/>
            </a:endParaRPr>
          </a:p>
          <a:p>
            <a:pPr marL="576263" indent="-576263"/>
            <a:r>
              <a:rPr lang="en-US" sz="1800">
                <a:solidFill>
                  <a:schemeClr val="bg1"/>
                </a:solidFill>
                <a:latin typeface="Arial" charset="0"/>
              </a:rPr>
              <a:t>“A nonzero EDM would constitute a truly revolutionary discovery.”</a:t>
            </a:r>
          </a:p>
          <a:p>
            <a:pPr marL="576263" indent="-576263"/>
            <a:r>
              <a:rPr lang="en-US" sz="1800">
                <a:solidFill>
                  <a:schemeClr val="bg1"/>
                </a:solidFill>
                <a:latin typeface="Arial" charset="0"/>
              </a:rPr>
              <a:t> 					     </a:t>
            </a:r>
            <a:r>
              <a:rPr lang="en-US" sz="1800">
                <a:solidFill>
                  <a:schemeClr val="accent1"/>
                </a:solidFill>
                <a:latin typeface="Arial" charset="0"/>
              </a:rPr>
              <a:t>-- NSAC Long Range Plan (2007)</a:t>
            </a:r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BA20B80-0FB0-4888-BF0A-52E4094AD542}" type="slidenum">
              <a:rPr lang="en-US" sz="900">
                <a:solidFill>
                  <a:schemeClr val="bg1"/>
                </a:solidFill>
              </a:rPr>
              <a:pPr eaLnBrk="1" hangingPunct="1"/>
              <a:t>8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Joint Facility</a:t>
            </a:r>
          </a:p>
        </p:txBody>
      </p:sp>
      <p:sp>
        <p:nvSpPr>
          <p:cNvPr id="15364" name="AutoShape 2"/>
          <p:cNvSpPr>
            <a:spLocks noChangeArrowheads="1"/>
          </p:cNvSpPr>
          <p:nvPr/>
        </p:nvSpPr>
        <p:spPr bwMode="auto">
          <a:xfrm>
            <a:off x="55563" y="3495675"/>
            <a:ext cx="4210050" cy="28638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AutoShape 3"/>
          <p:cNvSpPr>
            <a:spLocks noChangeArrowheads="1"/>
          </p:cNvSpPr>
          <p:nvPr/>
        </p:nvSpPr>
        <p:spPr bwMode="auto">
          <a:xfrm>
            <a:off x="4852988" y="833438"/>
            <a:ext cx="4170362" cy="203041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FFFFCC"/>
              </a:solidFill>
              <a:latin typeface="Georgia" pitchFamily="18" charset="0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61925"/>
            <a:ext cx="7391400" cy="457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mtClean="0"/>
              <a:t>Search for EDM of </a:t>
            </a:r>
            <a:r>
              <a:rPr lang="en-US" baseline="30000" smtClean="0"/>
              <a:t>225</a:t>
            </a:r>
            <a:r>
              <a:rPr lang="en-US" smtClean="0"/>
              <a:t>Ra at Argonne</a:t>
            </a:r>
          </a:p>
        </p:txBody>
      </p:sp>
      <p:grpSp>
        <p:nvGrpSpPr>
          <p:cNvPr id="15367" name="Group 5"/>
          <p:cNvGrpSpPr>
            <a:grpSpLocks/>
          </p:cNvGrpSpPr>
          <p:nvPr/>
        </p:nvGrpSpPr>
        <p:grpSpPr bwMode="auto">
          <a:xfrm>
            <a:off x="762000" y="1438275"/>
            <a:ext cx="7805738" cy="4845050"/>
            <a:chOff x="480" y="1056"/>
            <a:chExt cx="4917" cy="3052"/>
          </a:xfrm>
        </p:grpSpPr>
        <p:grpSp>
          <p:nvGrpSpPr>
            <p:cNvPr id="15372" name="Group 6"/>
            <p:cNvGrpSpPr>
              <a:grpSpLocks/>
            </p:cNvGrpSpPr>
            <p:nvPr/>
          </p:nvGrpSpPr>
          <p:grpSpPr bwMode="auto">
            <a:xfrm>
              <a:off x="480" y="1095"/>
              <a:ext cx="971" cy="420"/>
              <a:chOff x="480" y="1095"/>
              <a:chExt cx="971" cy="420"/>
            </a:xfrm>
          </p:grpSpPr>
          <p:sp>
            <p:nvSpPr>
              <p:cNvPr id="15400" name="Oval 7"/>
              <p:cNvSpPr>
                <a:spLocks noChangeArrowheads="1"/>
              </p:cNvSpPr>
              <p:nvPr/>
            </p:nvSpPr>
            <p:spPr bwMode="auto">
              <a:xfrm>
                <a:off x="1284" y="1095"/>
                <a:ext cx="167" cy="167"/>
              </a:xfrm>
              <a:prstGeom prst="ellipse">
                <a:avLst/>
              </a:prstGeom>
              <a:solidFill>
                <a:srgbClr val="B2B2B2"/>
              </a:solidFill>
              <a:ln w="9525">
                <a:round/>
                <a:headEnd/>
                <a:tailEnd/>
              </a:ln>
              <a:effectLst/>
              <a:scene3d>
                <a:camera prst="legacyObliqueTopLeft">
                  <a:rot lat="300000" lon="20399998" rev="0"/>
                </a:camera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401" name="Rectangle 8"/>
              <p:cNvSpPr>
                <a:spLocks noChangeArrowheads="1"/>
              </p:cNvSpPr>
              <p:nvPr/>
            </p:nvSpPr>
            <p:spPr bwMode="auto">
              <a:xfrm>
                <a:off x="480" y="1111"/>
                <a:ext cx="84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  <a:ea typeface="Arial Unicode MS" pitchFamily="34" charset="-128"/>
                    <a:cs typeface="Arial Unicode MS" pitchFamily="34" charset="-128"/>
                  </a:rPr>
                  <a:t>Oven:</a:t>
                </a:r>
              </a:p>
              <a:p>
                <a:pPr algn="ctr" eaLnBrk="0" hangingPunct="0"/>
                <a:r>
                  <a:rPr lang="en-US" sz="1800" baseline="30000">
                    <a:solidFill>
                      <a:schemeClr val="bg1"/>
                    </a:solidFill>
                    <a:latin typeface="Comic Sans MS" pitchFamily="66" charset="0"/>
                    <a:ea typeface="Arial Unicode MS" pitchFamily="34" charset="-128"/>
                    <a:cs typeface="Arial Unicode MS" pitchFamily="34" charset="-128"/>
                  </a:rPr>
                  <a:t>225</a:t>
                </a:r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  <a:ea typeface="Arial Unicode MS" pitchFamily="34" charset="-128"/>
                    <a:cs typeface="Arial Unicode MS" pitchFamily="34" charset="-128"/>
                  </a:rPr>
                  <a:t>Ra (+Ba)</a:t>
                </a:r>
              </a:p>
            </p:txBody>
          </p:sp>
        </p:grpSp>
        <p:grpSp>
          <p:nvGrpSpPr>
            <p:cNvPr id="15373" name="Group 9"/>
            <p:cNvGrpSpPr>
              <a:grpSpLocks/>
            </p:cNvGrpSpPr>
            <p:nvPr/>
          </p:nvGrpSpPr>
          <p:grpSpPr bwMode="auto">
            <a:xfrm>
              <a:off x="1254" y="1056"/>
              <a:ext cx="4143" cy="3052"/>
              <a:chOff x="1254" y="1056"/>
              <a:chExt cx="4143" cy="3052"/>
            </a:xfrm>
          </p:grpSpPr>
          <p:sp>
            <p:nvSpPr>
              <p:cNvPr id="15374" name="AutoShape 10"/>
              <p:cNvSpPr>
                <a:spLocks noChangeArrowheads="1"/>
              </p:cNvSpPr>
              <p:nvPr/>
            </p:nvSpPr>
            <p:spPr bwMode="auto">
              <a:xfrm>
                <a:off x="1406" y="1370"/>
                <a:ext cx="363" cy="310"/>
              </a:xfrm>
              <a:prstGeom prst="rightArrow">
                <a:avLst>
                  <a:gd name="adj1" fmla="val 46315"/>
                  <a:gd name="adj2" fmla="val 49994"/>
                </a:avLst>
              </a:prstGeom>
              <a:solidFill>
                <a:srgbClr val="FE2653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1500000" lon="19499998" rev="0"/>
                </a:camera>
                <a:lightRig rig="legacyFlat4" dir="t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FE2653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375" name="AutoShape 11"/>
              <p:cNvSpPr>
                <a:spLocks noChangeArrowheads="1"/>
              </p:cNvSpPr>
              <p:nvPr/>
            </p:nvSpPr>
            <p:spPr bwMode="auto">
              <a:xfrm flipH="1">
                <a:off x="1883" y="1276"/>
                <a:ext cx="363" cy="310"/>
              </a:xfrm>
              <a:prstGeom prst="rightArrow">
                <a:avLst>
                  <a:gd name="adj1" fmla="val 46315"/>
                  <a:gd name="adj2" fmla="val 49994"/>
                </a:avLst>
              </a:prstGeom>
              <a:solidFill>
                <a:srgbClr val="FE2653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1500000" lon="19499998" rev="0"/>
                </a:camera>
                <a:lightRig rig="legacyFlat4" dir="t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FE2653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376" name="AutoShape 12"/>
              <p:cNvSpPr>
                <a:spLocks noChangeArrowheads="1"/>
              </p:cNvSpPr>
              <p:nvPr/>
            </p:nvSpPr>
            <p:spPr bwMode="auto">
              <a:xfrm rot="16200000" flipH="1">
                <a:off x="1595" y="1083"/>
                <a:ext cx="363" cy="310"/>
              </a:xfrm>
              <a:prstGeom prst="rightArrow">
                <a:avLst>
                  <a:gd name="adj1" fmla="val 46315"/>
                  <a:gd name="adj2" fmla="val 49994"/>
                </a:avLst>
              </a:prstGeom>
              <a:solidFill>
                <a:srgbClr val="FE2653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1500000" lon="19499998" rev="0"/>
                </a:camera>
                <a:lightRig rig="legacyFlat4" dir="t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FE2653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377" name="AutoShape 13"/>
              <p:cNvSpPr>
                <a:spLocks noChangeArrowheads="1"/>
              </p:cNvSpPr>
              <p:nvPr/>
            </p:nvSpPr>
            <p:spPr bwMode="auto">
              <a:xfrm rot="5400000" flipH="1">
                <a:off x="1684" y="1571"/>
                <a:ext cx="364" cy="310"/>
              </a:xfrm>
              <a:prstGeom prst="rightArrow">
                <a:avLst>
                  <a:gd name="adj1" fmla="val 46315"/>
                  <a:gd name="adj2" fmla="val 50132"/>
                </a:avLst>
              </a:prstGeom>
              <a:solidFill>
                <a:srgbClr val="FE2653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1500000" lon="19499998" rev="0"/>
                </a:camera>
                <a:lightRig rig="legacyFlat4" dir="t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FE2653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378" name="AutoShape 14"/>
              <p:cNvSpPr>
                <a:spLocks noChangeArrowheads="1"/>
              </p:cNvSpPr>
              <p:nvPr/>
            </p:nvSpPr>
            <p:spPr bwMode="auto">
              <a:xfrm rot="5400000" flipH="1" flipV="1">
                <a:off x="4629" y="3217"/>
                <a:ext cx="310" cy="310"/>
              </a:xfrm>
              <a:prstGeom prst="rightArrow">
                <a:avLst>
                  <a:gd name="adj1" fmla="val 43167"/>
                  <a:gd name="adj2" fmla="val 42745"/>
                </a:avLst>
              </a:prstGeom>
              <a:solidFill>
                <a:srgbClr val="FE2653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1500000" lon="3000000" rev="0"/>
                </a:camera>
                <a:lightRig rig="legacyFlat4" dir="t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FE2653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379" name="AutoShape 15"/>
              <p:cNvSpPr>
                <a:spLocks noChangeArrowheads="1"/>
              </p:cNvSpPr>
              <p:nvPr/>
            </p:nvSpPr>
            <p:spPr bwMode="auto">
              <a:xfrm flipH="1">
                <a:off x="5087" y="2942"/>
                <a:ext cx="310" cy="311"/>
              </a:xfrm>
              <a:prstGeom prst="rightArrow">
                <a:avLst>
                  <a:gd name="adj1" fmla="val 43167"/>
                  <a:gd name="adj2" fmla="val 42745"/>
                </a:avLst>
              </a:prstGeom>
              <a:solidFill>
                <a:srgbClr val="FE2653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1500000" lon="0" rev="0"/>
                </a:camera>
                <a:lightRig rig="legacyFlat4" dir="t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FE2653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380" name="AutoShape 16"/>
              <p:cNvSpPr>
                <a:spLocks noChangeArrowheads="1"/>
              </p:cNvSpPr>
              <p:nvPr/>
            </p:nvSpPr>
            <p:spPr bwMode="auto">
              <a:xfrm flipH="1">
                <a:off x="4866" y="2786"/>
                <a:ext cx="309" cy="310"/>
              </a:xfrm>
              <a:prstGeom prst="rightArrow">
                <a:avLst>
                  <a:gd name="adj1" fmla="val 43167"/>
                  <a:gd name="adj2" fmla="val 42745"/>
                </a:avLst>
              </a:prstGeom>
              <a:solidFill>
                <a:srgbClr val="FE2653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1500000" lon="17099997" rev="0"/>
                </a:camera>
                <a:lightRig rig="legacyFlat4" dir="t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FE2653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381" name="AutoShape 17"/>
              <p:cNvSpPr>
                <a:spLocks noChangeArrowheads="1"/>
              </p:cNvSpPr>
              <p:nvPr/>
            </p:nvSpPr>
            <p:spPr bwMode="auto">
              <a:xfrm flipV="1">
                <a:off x="1254" y="1388"/>
                <a:ext cx="938" cy="70"/>
              </a:xfrm>
              <a:prstGeom prst="rightArrow">
                <a:avLst>
                  <a:gd name="adj1" fmla="val 50000"/>
                  <a:gd name="adj2" fmla="val 335000"/>
                </a:avLst>
              </a:prstGeom>
              <a:solidFill>
                <a:srgbClr val="2BE36A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1537500" lon="3375000" rev="0"/>
                </a:camera>
                <a:lightRig rig="legacyFlat4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2BE36A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pic>
            <p:nvPicPr>
              <p:cNvPr id="15382" name="Picture 18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7" y="1387"/>
                <a:ext cx="3363" cy="2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83" name="AutoShape 19"/>
              <p:cNvSpPr>
                <a:spLocks noChangeArrowheads="1"/>
              </p:cNvSpPr>
              <p:nvPr/>
            </p:nvSpPr>
            <p:spPr bwMode="auto">
              <a:xfrm>
                <a:off x="4218" y="2953"/>
                <a:ext cx="363" cy="310"/>
              </a:xfrm>
              <a:prstGeom prst="rightArrow">
                <a:avLst>
                  <a:gd name="adj1" fmla="val 46315"/>
                  <a:gd name="adj2" fmla="val 49994"/>
                </a:avLst>
              </a:prstGeom>
              <a:solidFill>
                <a:srgbClr val="FE2653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1500000" lon="21299997" rev="0"/>
                </a:camera>
                <a:lightRig rig="legacyFlat4" dir="t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FE2653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384" name="AutoShape 20"/>
              <p:cNvSpPr>
                <a:spLocks noChangeArrowheads="1"/>
              </p:cNvSpPr>
              <p:nvPr/>
            </p:nvSpPr>
            <p:spPr bwMode="auto">
              <a:xfrm flipH="1">
                <a:off x="4935" y="3094"/>
                <a:ext cx="309" cy="310"/>
              </a:xfrm>
              <a:prstGeom prst="rightArrow">
                <a:avLst>
                  <a:gd name="adj1" fmla="val 43167"/>
                  <a:gd name="adj2" fmla="val 42745"/>
                </a:avLst>
              </a:prstGeom>
              <a:solidFill>
                <a:srgbClr val="FE2653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1500000" lon="3000000" rev="0"/>
                </a:camera>
                <a:lightRig rig="legacyFlat4" dir="t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FE2653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385" name="AutoShape 21"/>
              <p:cNvSpPr>
                <a:spLocks noChangeArrowheads="1"/>
              </p:cNvSpPr>
              <p:nvPr/>
            </p:nvSpPr>
            <p:spPr bwMode="auto">
              <a:xfrm rot="16200000" flipH="1">
                <a:off x="4634" y="2585"/>
                <a:ext cx="310" cy="312"/>
              </a:xfrm>
              <a:prstGeom prst="rightArrow">
                <a:avLst>
                  <a:gd name="adj1" fmla="val 43167"/>
                  <a:gd name="adj2" fmla="val 42745"/>
                </a:avLst>
              </a:prstGeom>
              <a:solidFill>
                <a:srgbClr val="FE2653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1500000" lon="3000000" rev="0"/>
                </a:camera>
                <a:lightRig rig="legacyFlat4" dir="t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FE2653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386" name="Oval 22"/>
              <p:cNvSpPr>
                <a:spLocks noChangeArrowheads="1"/>
              </p:cNvSpPr>
              <p:nvPr/>
            </p:nvSpPr>
            <p:spPr bwMode="auto">
              <a:xfrm>
                <a:off x="1357" y="1165"/>
                <a:ext cx="32" cy="4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7" name="AutoShape 23"/>
              <p:cNvSpPr>
                <a:spLocks noChangeArrowheads="1"/>
              </p:cNvSpPr>
              <p:nvPr/>
            </p:nvSpPr>
            <p:spPr bwMode="auto">
              <a:xfrm rot="-7479724">
                <a:off x="2947" y="3105"/>
                <a:ext cx="974" cy="1031"/>
              </a:xfrm>
              <a:custGeom>
                <a:avLst/>
                <a:gdLst>
                  <a:gd name="T0" fmla="*/ 487 w 21600"/>
                  <a:gd name="T1" fmla="*/ 0 h 21600"/>
                  <a:gd name="T2" fmla="*/ 49 w 21600"/>
                  <a:gd name="T3" fmla="*/ 694 h 21600"/>
                  <a:gd name="T4" fmla="*/ 487 w 21600"/>
                  <a:gd name="T5" fmla="*/ 37 h 21600"/>
                  <a:gd name="T6" fmla="*/ 925 w 21600"/>
                  <a:gd name="T7" fmla="*/ 69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200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453" y="14402"/>
                    </a:moveTo>
                    <a:cubicBezTo>
                      <a:pt x="1010" y="13253"/>
                      <a:pt x="783" y="12031"/>
                      <a:pt x="783" y="10800"/>
                    </a:cubicBezTo>
                    <a:cubicBezTo>
                      <a:pt x="783" y="5267"/>
                      <a:pt x="5267" y="783"/>
                      <a:pt x="10800" y="783"/>
                    </a:cubicBezTo>
                    <a:cubicBezTo>
                      <a:pt x="16332" y="783"/>
                      <a:pt x="20817" y="5267"/>
                      <a:pt x="20817" y="10800"/>
                    </a:cubicBezTo>
                    <a:cubicBezTo>
                      <a:pt x="20817" y="12031"/>
                      <a:pt x="20589" y="13253"/>
                      <a:pt x="20146" y="14402"/>
                    </a:cubicBezTo>
                    <a:lnTo>
                      <a:pt x="20877" y="14684"/>
                    </a:lnTo>
                    <a:cubicBezTo>
                      <a:pt x="21354" y="13445"/>
                      <a:pt x="21600" y="1212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128"/>
                      <a:pt x="245" y="13445"/>
                      <a:pt x="722" y="14684"/>
                    </a:cubicBezTo>
                    <a:lnTo>
                      <a:pt x="1453" y="14402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round/>
                <a:headEnd/>
                <a:tailEnd/>
              </a:ln>
              <a:effectLst/>
              <a:scene3d>
                <a:camera prst="legacyObliqueFront">
                  <a:rot lat="1500000" lon="2700000" rev="0"/>
                </a:camera>
                <a:lightRig rig="legacyFlat2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CCFF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388" name="AutoShape 24"/>
              <p:cNvSpPr>
                <a:spLocks noChangeArrowheads="1"/>
              </p:cNvSpPr>
              <p:nvPr/>
            </p:nvSpPr>
            <p:spPr bwMode="auto">
              <a:xfrm rot="-7482870">
                <a:off x="3060" y="3238"/>
                <a:ext cx="749" cy="794"/>
              </a:xfrm>
              <a:custGeom>
                <a:avLst/>
                <a:gdLst>
                  <a:gd name="T0" fmla="*/ 374 w 21600"/>
                  <a:gd name="T1" fmla="*/ 0 h 21600"/>
                  <a:gd name="T2" fmla="*/ 59 w 21600"/>
                  <a:gd name="T3" fmla="*/ 572 h 21600"/>
                  <a:gd name="T4" fmla="*/ 374 w 21600"/>
                  <a:gd name="T5" fmla="*/ 38 h 21600"/>
                  <a:gd name="T6" fmla="*/ 690 w 21600"/>
                  <a:gd name="T7" fmla="*/ 57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33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0" y="15322"/>
                    </a:moveTo>
                    <a:cubicBezTo>
                      <a:pt x="1420" y="13927"/>
                      <a:pt x="1039" y="12375"/>
                      <a:pt x="1039" y="10800"/>
                    </a:cubicBezTo>
                    <a:cubicBezTo>
                      <a:pt x="1039" y="5409"/>
                      <a:pt x="5409" y="1039"/>
                      <a:pt x="10800" y="1039"/>
                    </a:cubicBezTo>
                    <a:cubicBezTo>
                      <a:pt x="16190" y="1039"/>
                      <a:pt x="20561" y="5409"/>
                      <a:pt x="20561" y="10800"/>
                    </a:cubicBezTo>
                    <a:cubicBezTo>
                      <a:pt x="20561" y="12375"/>
                      <a:pt x="20179" y="13927"/>
                      <a:pt x="19449" y="15322"/>
                    </a:cubicBezTo>
                    <a:lnTo>
                      <a:pt x="20370" y="15804"/>
                    </a:lnTo>
                    <a:cubicBezTo>
                      <a:pt x="21178" y="14259"/>
                      <a:pt x="21600" y="12542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542"/>
                      <a:pt x="421" y="14259"/>
                      <a:pt x="1229" y="15804"/>
                    </a:cubicBezTo>
                    <a:lnTo>
                      <a:pt x="2150" y="15322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round/>
                <a:headEnd/>
                <a:tailEnd/>
              </a:ln>
              <a:effectLst/>
              <a:scene3d>
                <a:camera prst="legacyObliqueFront">
                  <a:rot lat="1500000" lon="2700000" rev="0"/>
                </a:camera>
                <a:lightRig rig="legacyFlat2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CCFF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389" name="AutoShape 25"/>
              <p:cNvSpPr>
                <a:spLocks noChangeArrowheads="1"/>
              </p:cNvSpPr>
              <p:nvPr/>
            </p:nvSpPr>
            <p:spPr bwMode="auto">
              <a:xfrm rot="-7484206">
                <a:off x="3165" y="3359"/>
                <a:ext cx="525" cy="555"/>
              </a:xfrm>
              <a:custGeom>
                <a:avLst/>
                <a:gdLst>
                  <a:gd name="T0" fmla="*/ 263 w 21600"/>
                  <a:gd name="T1" fmla="*/ 0 h 21600"/>
                  <a:gd name="T2" fmla="*/ 41 w 21600"/>
                  <a:gd name="T3" fmla="*/ 384 h 21600"/>
                  <a:gd name="T4" fmla="*/ 263 w 21600"/>
                  <a:gd name="T5" fmla="*/ 40 h 21600"/>
                  <a:gd name="T6" fmla="*/ 484 w 21600"/>
                  <a:gd name="T7" fmla="*/ 38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268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403" y="14618"/>
                    </a:moveTo>
                    <a:cubicBezTo>
                      <a:pt x="1858" y="13419"/>
                      <a:pt x="1576" y="12117"/>
                      <a:pt x="1576" y="10800"/>
                    </a:cubicBezTo>
                    <a:cubicBezTo>
                      <a:pt x="1576" y="5705"/>
                      <a:pt x="5705" y="1576"/>
                      <a:pt x="10800" y="1576"/>
                    </a:cubicBezTo>
                    <a:cubicBezTo>
                      <a:pt x="15894" y="1576"/>
                      <a:pt x="20024" y="5705"/>
                      <a:pt x="20024" y="10800"/>
                    </a:cubicBezTo>
                    <a:cubicBezTo>
                      <a:pt x="20024" y="12117"/>
                      <a:pt x="19741" y="13419"/>
                      <a:pt x="19196" y="14618"/>
                    </a:cubicBezTo>
                    <a:lnTo>
                      <a:pt x="20630" y="15271"/>
                    </a:lnTo>
                    <a:cubicBezTo>
                      <a:pt x="21269" y="13867"/>
                      <a:pt x="21600" y="12342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342"/>
                      <a:pt x="330" y="13867"/>
                      <a:pt x="969" y="15271"/>
                    </a:cubicBezTo>
                    <a:lnTo>
                      <a:pt x="2403" y="14618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round/>
                <a:headEnd/>
                <a:tailEnd/>
              </a:ln>
              <a:effectLst/>
              <a:scene3d>
                <a:camera prst="legacyObliqueFront">
                  <a:rot lat="1500000" lon="2700000" rev="0"/>
                </a:camera>
                <a:lightRig rig="legacyFlat2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CCFF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390" name="Rectangle 26"/>
              <p:cNvSpPr>
                <a:spLocks noChangeArrowheads="1"/>
              </p:cNvSpPr>
              <p:nvPr/>
            </p:nvSpPr>
            <p:spPr bwMode="auto">
              <a:xfrm>
                <a:off x="3394" y="3645"/>
                <a:ext cx="298" cy="28"/>
              </a:xfrm>
              <a:prstGeom prst="rect">
                <a:avLst/>
              </a:prstGeom>
              <a:solidFill>
                <a:srgbClr val="0FFFB3"/>
              </a:solidFill>
              <a:ln w="9525">
                <a:miter lim="800000"/>
                <a:headEnd/>
                <a:tailEnd/>
              </a:ln>
              <a:scene3d>
                <a:camera prst="legacyObliqueTopRight">
                  <a:rot lat="0" lon="1799999" rev="0"/>
                </a:camera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0FFFB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391" name="Oval 27"/>
              <p:cNvSpPr>
                <a:spLocks noChangeArrowheads="1"/>
              </p:cNvSpPr>
              <p:nvPr/>
            </p:nvSpPr>
            <p:spPr bwMode="auto">
              <a:xfrm>
                <a:off x="3133" y="3665"/>
                <a:ext cx="120" cy="119"/>
              </a:xfrm>
              <a:prstGeom prst="ellipse">
                <a:avLst/>
              </a:prstGeom>
              <a:solidFill>
                <a:schemeClr val="accent2"/>
              </a:solidFill>
              <a:ln w="9525">
                <a:round/>
                <a:headEnd/>
                <a:tailEnd/>
              </a:ln>
              <a:effectLst/>
              <a:scene3d>
                <a:camera prst="legacyPerspectiveTopRight">
                  <a:rot lat="899999" lon="2400000" rev="0"/>
                </a:camera>
                <a:lightRig rig="legacyFlat2" dir="b"/>
              </a:scene3d>
              <a:sp3d extrusionH="50530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392" name="Oval 28"/>
              <p:cNvSpPr>
                <a:spLocks noChangeArrowheads="1"/>
              </p:cNvSpPr>
              <p:nvPr/>
            </p:nvSpPr>
            <p:spPr bwMode="auto">
              <a:xfrm>
                <a:off x="4784" y="3022"/>
                <a:ext cx="70" cy="64"/>
              </a:xfrm>
              <a:prstGeom prst="ellipse">
                <a:avLst/>
              </a:prstGeom>
              <a:gradFill rotWithShape="0">
                <a:gsLst>
                  <a:gs pos="0">
                    <a:srgbClr val="2BE36A"/>
                  </a:gs>
                  <a:gs pos="100000">
                    <a:srgbClr val="14693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3" name="Oval 29"/>
              <p:cNvSpPr>
                <a:spLocks noChangeArrowheads="1"/>
              </p:cNvSpPr>
              <p:nvPr/>
            </p:nvSpPr>
            <p:spPr bwMode="auto">
              <a:xfrm>
                <a:off x="3762" y="3473"/>
                <a:ext cx="70" cy="66"/>
              </a:xfrm>
              <a:prstGeom prst="ellipse">
                <a:avLst/>
              </a:prstGeom>
              <a:gradFill rotWithShape="0">
                <a:gsLst>
                  <a:gs pos="0">
                    <a:srgbClr val="2BE36A"/>
                  </a:gs>
                  <a:gs pos="100000">
                    <a:srgbClr val="14693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4" name="Rectangle 30"/>
              <p:cNvSpPr>
                <a:spLocks noChangeArrowheads="1"/>
              </p:cNvSpPr>
              <p:nvPr/>
            </p:nvSpPr>
            <p:spPr bwMode="auto">
              <a:xfrm>
                <a:off x="3414" y="3487"/>
                <a:ext cx="298" cy="26"/>
              </a:xfrm>
              <a:prstGeom prst="rect">
                <a:avLst/>
              </a:prstGeom>
              <a:solidFill>
                <a:srgbClr val="0FFFB3"/>
              </a:solidFill>
              <a:ln w="9525">
                <a:miter lim="800000"/>
                <a:headEnd/>
                <a:tailEnd/>
              </a:ln>
              <a:scene3d>
                <a:camera prst="legacyObliqueTopRight">
                  <a:rot lat="0" lon="1799999" rev="0"/>
                </a:camera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0FFFB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395" name="Freeform 31"/>
              <p:cNvSpPr>
                <a:spLocks/>
              </p:cNvSpPr>
              <p:nvPr/>
            </p:nvSpPr>
            <p:spPr bwMode="auto">
              <a:xfrm>
                <a:off x="4286" y="3315"/>
                <a:ext cx="318" cy="358"/>
              </a:xfrm>
              <a:custGeom>
                <a:avLst/>
                <a:gdLst>
                  <a:gd name="T0" fmla="*/ 318 w 768"/>
                  <a:gd name="T1" fmla="*/ 358 h 864"/>
                  <a:gd name="T2" fmla="*/ 278 w 768"/>
                  <a:gd name="T3" fmla="*/ 338 h 864"/>
                  <a:gd name="T4" fmla="*/ 119 w 768"/>
                  <a:gd name="T5" fmla="*/ 239 h 864"/>
                  <a:gd name="T6" fmla="*/ 278 w 768"/>
                  <a:gd name="T7" fmla="*/ 219 h 864"/>
                  <a:gd name="T8" fmla="*/ 0 w 768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8" h="864">
                    <a:moveTo>
                      <a:pt x="768" y="864"/>
                    </a:moveTo>
                    <a:cubicBezTo>
                      <a:pt x="760" y="864"/>
                      <a:pt x="752" y="864"/>
                      <a:pt x="672" y="816"/>
                    </a:cubicBezTo>
                    <a:cubicBezTo>
                      <a:pt x="592" y="768"/>
                      <a:pt x="288" y="624"/>
                      <a:pt x="288" y="576"/>
                    </a:cubicBezTo>
                    <a:cubicBezTo>
                      <a:pt x="288" y="528"/>
                      <a:pt x="720" y="624"/>
                      <a:pt x="672" y="528"/>
                    </a:cubicBezTo>
                    <a:cubicBezTo>
                      <a:pt x="624" y="432"/>
                      <a:pt x="312" y="216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chemeClr val="bg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6" name="AutoShape 32"/>
              <p:cNvSpPr>
                <a:spLocks noChangeArrowheads="1"/>
              </p:cNvSpPr>
              <p:nvPr/>
            </p:nvSpPr>
            <p:spPr bwMode="auto">
              <a:xfrm>
                <a:off x="4537" y="3100"/>
                <a:ext cx="363" cy="310"/>
              </a:xfrm>
              <a:prstGeom prst="rightArrow">
                <a:avLst>
                  <a:gd name="adj1" fmla="val 46315"/>
                  <a:gd name="adj2" fmla="val 49994"/>
                </a:avLst>
              </a:prstGeom>
              <a:solidFill>
                <a:srgbClr val="FE2653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1500000" lon="17099997" rev="0"/>
                </a:camera>
                <a:lightRig rig="legacyFlat4" dir="t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FE2653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397" name="Rectangle 33"/>
              <p:cNvSpPr>
                <a:spLocks noChangeArrowheads="1"/>
              </p:cNvSpPr>
              <p:nvPr/>
            </p:nvSpPr>
            <p:spPr bwMode="auto">
              <a:xfrm>
                <a:off x="2702" y="1908"/>
                <a:ext cx="67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FFFF99"/>
                    </a:solidFill>
                    <a:latin typeface="Comic Sans MS" pitchFamily="66" charset="0"/>
                    <a:ea typeface="Arial Unicode MS" pitchFamily="34" charset="-128"/>
                    <a:cs typeface="Arial Unicode MS" pitchFamily="34" charset="-128"/>
                  </a:rPr>
                  <a:t>Zeeman </a:t>
                </a:r>
              </a:p>
              <a:p>
                <a:pPr algn="ctr" eaLnBrk="0" hangingPunct="0"/>
                <a:r>
                  <a:rPr lang="en-US" sz="1800">
                    <a:solidFill>
                      <a:srgbClr val="FFFF99"/>
                    </a:solidFill>
                    <a:latin typeface="Comic Sans MS" pitchFamily="66" charset="0"/>
                    <a:ea typeface="Arial Unicode MS" pitchFamily="34" charset="-128"/>
                    <a:cs typeface="Arial Unicode MS" pitchFamily="34" charset="-128"/>
                  </a:rPr>
                  <a:t>Slower</a:t>
                </a:r>
              </a:p>
            </p:txBody>
          </p:sp>
          <p:sp>
            <p:nvSpPr>
              <p:cNvPr id="15398" name="Rectangle 34"/>
              <p:cNvSpPr>
                <a:spLocks noChangeArrowheads="1"/>
              </p:cNvSpPr>
              <p:nvPr/>
            </p:nvSpPr>
            <p:spPr bwMode="auto">
              <a:xfrm>
                <a:off x="4509" y="3563"/>
                <a:ext cx="84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  <a:ea typeface="Arial Unicode MS" pitchFamily="34" charset="-128"/>
                    <a:cs typeface="Arial Unicode MS" pitchFamily="34" charset="-128"/>
                  </a:rPr>
                  <a:t>Optical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  <a:ea typeface="Arial Unicode MS" pitchFamily="34" charset="-128"/>
                    <a:cs typeface="Arial Unicode MS" pitchFamily="34" charset="-128"/>
                  </a:rPr>
                  <a:t>dipole trap</a:t>
                </a:r>
              </a:p>
            </p:txBody>
          </p:sp>
          <p:sp>
            <p:nvSpPr>
              <p:cNvPr id="15399" name="Rectangle 35"/>
              <p:cNvSpPr>
                <a:spLocks noChangeArrowheads="1"/>
              </p:cNvSpPr>
              <p:nvPr/>
            </p:nvSpPr>
            <p:spPr bwMode="auto">
              <a:xfrm>
                <a:off x="2874" y="2864"/>
                <a:ext cx="50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  <a:ea typeface="Arial Unicode MS" pitchFamily="34" charset="-128"/>
                    <a:cs typeface="Arial Unicode MS" pitchFamily="34" charset="-128"/>
                  </a:rPr>
                  <a:t>EDM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  <a:ea typeface="Arial Unicode MS" pitchFamily="34" charset="-128"/>
                    <a:cs typeface="Arial Unicode MS" pitchFamily="34" charset="-128"/>
                  </a:rPr>
                  <a:t>probe</a:t>
                </a:r>
              </a:p>
            </p:txBody>
          </p:sp>
        </p:grpSp>
      </p:grpSp>
      <p:sp>
        <p:nvSpPr>
          <p:cNvPr id="15368" name="Text Box 36"/>
          <p:cNvSpPr txBox="1">
            <a:spLocks noChangeArrowheads="1"/>
          </p:cNvSpPr>
          <p:nvPr/>
        </p:nvSpPr>
        <p:spPr bwMode="auto">
          <a:xfrm>
            <a:off x="152400" y="3571875"/>
            <a:ext cx="4724400" cy="2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1125" indent="-111125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b="1">
                <a:solidFill>
                  <a:srgbClr val="0033C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Why trap </a:t>
            </a:r>
            <a:r>
              <a:rPr lang="en-US" b="1" baseline="30000">
                <a:solidFill>
                  <a:srgbClr val="0033C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225</a:t>
            </a:r>
            <a:r>
              <a:rPr lang="en-US" b="1">
                <a:solidFill>
                  <a:srgbClr val="0033C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Ra atoms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1800">
                <a:latin typeface="Arial" charset="0"/>
                <a:ea typeface="Arial Unicode MS" pitchFamily="34" charset="-128"/>
                <a:cs typeface="Times New Roman" pitchFamily="18" charset="0"/>
              </a:rPr>
              <a:t>Large enhancement:</a:t>
            </a:r>
          </a:p>
          <a:p>
            <a:pPr>
              <a:lnSpc>
                <a:spcPct val="130000"/>
              </a:lnSpc>
            </a:pPr>
            <a:r>
              <a:rPr lang="en-US" sz="1800">
                <a:latin typeface="Arial" charset="0"/>
                <a:ea typeface="Arial Unicode MS" pitchFamily="34" charset="-128"/>
                <a:cs typeface="Times New Roman" pitchFamily="18" charset="0"/>
              </a:rPr>
              <a:t>	  EDM (Ra) / EDM (Hg) ~ 1,000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1800">
                <a:latin typeface="Arial" charset="0"/>
                <a:ea typeface="Arial Unicode MS" pitchFamily="34" charset="-128"/>
                <a:cs typeface="Times New Roman" pitchFamily="18" charset="0"/>
              </a:rPr>
              <a:t>Efficient use of the rare </a:t>
            </a:r>
            <a:r>
              <a:rPr lang="en-US" sz="1800" baseline="30000">
                <a:latin typeface="Arial" charset="0"/>
                <a:ea typeface="Arial Unicode MS" pitchFamily="34" charset="-128"/>
                <a:cs typeface="Times New Roman" pitchFamily="18" charset="0"/>
              </a:rPr>
              <a:t>225</a:t>
            </a:r>
            <a:r>
              <a:rPr lang="en-US" sz="1800">
                <a:latin typeface="Arial" charset="0"/>
                <a:ea typeface="Arial Unicode MS" pitchFamily="34" charset="-128"/>
                <a:cs typeface="Times New Roman" pitchFamily="18" charset="0"/>
              </a:rPr>
              <a:t>Ra atoms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1800">
                <a:latin typeface="Arial" charset="0"/>
                <a:ea typeface="Arial Unicode MS" pitchFamily="34" charset="-128"/>
                <a:cs typeface="Times New Roman" pitchFamily="18" charset="0"/>
              </a:rPr>
              <a:t>High electric field (&gt; 100 kV/cm)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1800">
                <a:latin typeface="Arial" charset="0"/>
                <a:ea typeface="Arial Unicode MS" pitchFamily="34" charset="-128"/>
                <a:cs typeface="Times New Roman" pitchFamily="18" charset="0"/>
              </a:rPr>
              <a:t>Long coherence times (~ 100 s)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1800">
                <a:latin typeface="Arial" charset="0"/>
                <a:ea typeface="Arial Unicode MS" pitchFamily="34" charset="-128"/>
                <a:cs typeface="Times New Roman" pitchFamily="18" charset="0"/>
              </a:rPr>
              <a:t>Negligible “v x E” systematic effect</a:t>
            </a:r>
          </a:p>
        </p:txBody>
      </p:sp>
      <p:sp>
        <p:nvSpPr>
          <p:cNvPr id="15369" name="Text Box 37"/>
          <p:cNvSpPr txBox="1">
            <a:spLocks noChangeArrowheads="1"/>
          </p:cNvSpPr>
          <p:nvPr/>
        </p:nvSpPr>
        <p:spPr bwMode="auto">
          <a:xfrm>
            <a:off x="4953000" y="752475"/>
            <a:ext cx="3875088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1125" indent="-111125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b="1">
                <a:solidFill>
                  <a:srgbClr val="0033C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Status and Outlook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1800">
                <a:latin typeface="Arial" charset="0"/>
              </a:rPr>
              <a:t> First atom trap of radium realized;</a:t>
            </a:r>
          </a:p>
          <a:p>
            <a:pPr eaLnBrk="1" hangingPunct="1">
              <a:lnSpc>
                <a:spcPct val="130000"/>
              </a:lnSpc>
            </a:pPr>
            <a:r>
              <a:rPr lang="en-US" sz="1800">
                <a:latin typeface="Arial" charset="0"/>
              </a:rPr>
              <a:t>	   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Guest </a:t>
            </a:r>
            <a:r>
              <a:rPr lang="en-US" sz="1800" i="1">
                <a:solidFill>
                  <a:srgbClr val="FF0000"/>
                </a:solidFill>
                <a:latin typeface="Arial" charset="0"/>
              </a:rPr>
              <a:t>et al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. Phys Rev Lett (2007)</a:t>
            </a:r>
            <a:endParaRPr lang="en-US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1800">
                <a:latin typeface="Arial" charset="0"/>
              </a:rPr>
              <a:t> Search for EDM of </a:t>
            </a:r>
            <a:r>
              <a:rPr lang="en-US" sz="1800" baseline="30000">
                <a:latin typeface="Arial" charset="0"/>
              </a:rPr>
              <a:t>225</a:t>
            </a:r>
            <a:r>
              <a:rPr lang="en-US" sz="1800">
                <a:latin typeface="Arial" charset="0"/>
              </a:rPr>
              <a:t>Ra in 2011;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1800">
                <a:latin typeface="Arial" charset="0"/>
              </a:rPr>
              <a:t> Improvements will follow.</a:t>
            </a:r>
          </a:p>
        </p:txBody>
      </p:sp>
      <p:sp>
        <p:nvSpPr>
          <p:cNvPr id="15370" name="Text Box 38"/>
          <p:cNvSpPr txBox="1">
            <a:spLocks noChangeArrowheads="1"/>
          </p:cNvSpPr>
          <p:nvPr/>
        </p:nvSpPr>
        <p:spPr bwMode="auto">
          <a:xfrm>
            <a:off x="304800" y="2197100"/>
            <a:ext cx="1752600" cy="11525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baseline="30000">
                <a:latin typeface="Arial" charset="0"/>
                <a:ea typeface="PMingLiU" pitchFamily="18" charset="-120"/>
              </a:rPr>
              <a:t>225</a:t>
            </a:r>
            <a:r>
              <a:rPr lang="en-US" sz="1600">
                <a:latin typeface="Arial" charset="0"/>
                <a:ea typeface="PMingLiU" pitchFamily="18" charset="-120"/>
              </a:rPr>
              <a:t>Ra</a:t>
            </a:r>
          </a:p>
          <a:p>
            <a:pPr>
              <a:lnSpc>
                <a:spcPct val="120000"/>
              </a:lnSpc>
            </a:pPr>
            <a:r>
              <a:rPr lang="en-US" sz="1400">
                <a:latin typeface="Arial" charset="0"/>
                <a:ea typeface="PMingLiU" pitchFamily="18" charset="-120"/>
              </a:rPr>
              <a:t>Nuclear Spin = ½</a:t>
            </a:r>
          </a:p>
          <a:p>
            <a:pPr>
              <a:lnSpc>
                <a:spcPct val="120000"/>
              </a:lnSpc>
            </a:pPr>
            <a:r>
              <a:rPr lang="en-US" sz="1400">
                <a:latin typeface="Arial" charset="0"/>
                <a:ea typeface="PMingLiU" pitchFamily="18" charset="-120"/>
              </a:rPr>
              <a:t>Electronic Spin = 0</a:t>
            </a:r>
          </a:p>
          <a:p>
            <a:pPr>
              <a:lnSpc>
                <a:spcPct val="120000"/>
              </a:lnSpc>
            </a:pPr>
            <a:r>
              <a:rPr lang="en-US" sz="1400">
                <a:latin typeface="Arial" charset="0"/>
                <a:ea typeface="PMingLiU" pitchFamily="18" charset="-120"/>
              </a:rPr>
              <a:t>t</a:t>
            </a:r>
            <a:r>
              <a:rPr lang="en-US" sz="1400" baseline="-25000">
                <a:latin typeface="Arial" charset="0"/>
                <a:ea typeface="PMingLiU" pitchFamily="18" charset="-120"/>
              </a:rPr>
              <a:t>1/2</a:t>
            </a:r>
            <a:r>
              <a:rPr lang="en-US" sz="1400">
                <a:latin typeface="Arial" charset="0"/>
                <a:ea typeface="PMingLiU" pitchFamily="18" charset="-120"/>
              </a:rPr>
              <a:t> = 15 days</a:t>
            </a:r>
          </a:p>
        </p:txBody>
      </p:sp>
      <p:sp>
        <p:nvSpPr>
          <p:cNvPr id="15371" name="Rectangle 39"/>
          <p:cNvSpPr>
            <a:spLocks noChangeArrowheads="1"/>
          </p:cNvSpPr>
          <p:nvPr/>
        </p:nvSpPr>
        <p:spPr bwMode="auto">
          <a:xfrm>
            <a:off x="7240588" y="3311525"/>
            <a:ext cx="1903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Magneto-optical</a:t>
            </a:r>
          </a:p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trap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EDM search experiments are “portable”</a:t>
            </a: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524FC59-C98E-4F69-B3E3-BBDFC59AE2CA}" type="slidenum">
              <a:rPr lang="en-US" sz="900">
                <a:solidFill>
                  <a:schemeClr val="bg1"/>
                </a:solidFill>
              </a:rPr>
              <a:pPr eaLnBrk="1" hangingPunct="1"/>
              <a:t>9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Joint Facility</a:t>
            </a:r>
          </a:p>
        </p:txBody>
      </p:sp>
      <p:pic>
        <p:nvPicPr>
          <p:cNvPr id="16389" name="Picture 2" descr="https://wiki.inside.anl.gov/wiki_inside/images/e/e3/EDM_Beamline_text_color_js_2009_09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4958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edm_shields_K5B_6655_20100323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6212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4800600" y="2362200"/>
            <a:ext cx="4049713" cy="830263"/>
          </a:xfrm>
          <a:prstGeom prst="rect">
            <a:avLst/>
          </a:prstGeom>
          <a:solidFill>
            <a:srgbClr val="FFFF99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aseline="30000"/>
              <a:t>225</a:t>
            </a:r>
            <a:r>
              <a:rPr lang="en-US"/>
              <a:t>Ra EDM search apparatus</a:t>
            </a:r>
          </a:p>
          <a:p>
            <a:pPr eaLnBrk="1" hangingPunct="1"/>
            <a:r>
              <a:rPr lang="en-US"/>
              <a:t>under construction at Argonne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b template">
  <a:themeElements>
    <a:clrScheme name="fri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ib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ri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i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i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i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i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i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i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i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i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i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i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i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_2007">
  <a:themeElements>
    <a:clrScheme name="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FFFFFF"/>
      </a:accent3>
      <a:accent4>
        <a:srgbClr val="525252"/>
      </a:accent4>
      <a:accent5>
        <a:srgbClr val="D0DEEC"/>
      </a:accent5>
      <a:accent6>
        <a:srgbClr val="C49B23"/>
      </a:accent6>
      <a:hlink>
        <a:srgbClr val="4D8ABE"/>
      </a:hlink>
      <a:folHlink>
        <a:srgbClr val="4D8ABE"/>
      </a:folHlink>
    </a:clrScheme>
    <a:fontScheme name="blue_2007">
      <a:majorFont>
        <a:latin typeface="Trebuchet MS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_2007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Factory">
  <a:themeElements>
    <a:clrScheme name="1_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1_Factor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maroon_2003[1]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3_maroon_2003[1]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maroon_2003[1]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5C0426"/>
      </a:accent1>
      <a:accent2>
        <a:srgbClr val="9D7D9E"/>
      </a:accent2>
      <a:accent3>
        <a:srgbClr val="FFFFFF"/>
      </a:accent3>
      <a:accent4>
        <a:srgbClr val="525252"/>
      </a:accent4>
      <a:accent5>
        <a:srgbClr val="B5AAAC"/>
      </a:accent5>
      <a:accent6>
        <a:srgbClr val="8E718F"/>
      </a:accent6>
      <a:hlink>
        <a:srgbClr val="253D51"/>
      </a:hlink>
      <a:folHlink>
        <a:srgbClr val="0D20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maroon_2003[1]</Template>
  <TotalTime>2878</TotalTime>
  <Words>1292</Words>
  <Application>Microsoft Office PowerPoint</Application>
  <PresentationFormat>On-screen Show (4:3)</PresentationFormat>
  <Paragraphs>281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Calibri</vt:lpstr>
      <vt:lpstr>Arial</vt:lpstr>
      <vt:lpstr>Wingdings</vt:lpstr>
      <vt:lpstr>Trebuchet MS</vt:lpstr>
      <vt:lpstr>Times New Roman</vt:lpstr>
      <vt:lpstr>Georgia</vt:lpstr>
      <vt:lpstr>Comic Sans MS</vt:lpstr>
      <vt:lpstr>Arial Unicode MS</vt:lpstr>
      <vt:lpstr>PMingLiU</vt:lpstr>
      <vt:lpstr>Symbol</vt:lpstr>
      <vt:lpstr>ＭＳ Ｐゴシック</vt:lpstr>
      <vt:lpstr>Helvetica</vt:lpstr>
      <vt:lpstr>frib template</vt:lpstr>
      <vt:lpstr>Factory</vt:lpstr>
      <vt:lpstr>blue_2007</vt:lpstr>
      <vt:lpstr>1_Factory</vt:lpstr>
      <vt:lpstr>3_maroon_2003[1]</vt:lpstr>
      <vt:lpstr>Standard Model Tests with Nuclei and  Energy Applications    </vt:lpstr>
      <vt:lpstr>Joint Facility for Standard Model Tests with Nuclei and Energy Applications</vt:lpstr>
      <vt:lpstr>Functional Layout of the Joint Facility at Project X</vt:lpstr>
      <vt:lpstr>Schematic Layout of the Joint Facility at Project X</vt:lpstr>
      <vt:lpstr>Project X: Source of Enhancer Isotopes</vt:lpstr>
      <vt:lpstr>Discrete Fundamental Symmetries</vt:lpstr>
      <vt:lpstr>Electric Dipole Moment (EDM) Violates Both P and T </vt:lpstr>
      <vt:lpstr>Search for EDM of 225Ra at Argonne</vt:lpstr>
      <vt:lpstr>EDM search experiments are “portable”</vt:lpstr>
      <vt:lpstr>Search for 225Ra EDM at Project X</vt:lpstr>
      <vt:lpstr>PowerPoint Presentation</vt:lpstr>
      <vt:lpstr>PowerPoint Presentation</vt:lpstr>
      <vt:lpstr>PowerPoint Presentation</vt:lpstr>
      <vt:lpstr>Project X: Target Spallation Production</vt:lpstr>
      <vt:lpstr>Technology of isotope production at 1 MW</vt:lpstr>
      <vt:lpstr>Project X facility for Energy Applications</vt:lpstr>
      <vt:lpstr>National Needs in Advanced Energy Systems are Articulated in Numerous Recent Reports</vt:lpstr>
      <vt:lpstr>National Needs in Advanced Energy Systems in support of fusion energy development</vt:lpstr>
      <vt:lpstr>Basic Target Experiments</vt:lpstr>
      <vt:lpstr>PowerPoint Presentation</vt:lpstr>
      <vt:lpstr>Summary</vt:lpstr>
      <vt:lpstr>Summary</vt:lpstr>
    </vt:vector>
  </TitlesOfParts>
  <Company>Argonne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Nolen</dc:creator>
  <cp:lastModifiedBy>Nolen</cp:lastModifiedBy>
  <cp:revision>76</cp:revision>
  <cp:lastPrinted>2010-08-27T15:23:19Z</cp:lastPrinted>
  <dcterms:created xsi:type="dcterms:W3CDTF">2009-12-02T03:18:52Z</dcterms:created>
  <dcterms:modified xsi:type="dcterms:W3CDTF">2012-03-19T14:25:50Z</dcterms:modified>
</cp:coreProperties>
</file>