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sldIdLst>
    <p:sldId id="256" r:id="rId2"/>
    <p:sldId id="319" r:id="rId3"/>
    <p:sldId id="285" r:id="rId4"/>
    <p:sldId id="263" r:id="rId5"/>
    <p:sldId id="260" r:id="rId6"/>
    <p:sldId id="261" r:id="rId7"/>
    <p:sldId id="264" r:id="rId8"/>
    <p:sldId id="267" r:id="rId9"/>
    <p:sldId id="269" r:id="rId10"/>
    <p:sldId id="270" r:id="rId11"/>
    <p:sldId id="316" r:id="rId12"/>
    <p:sldId id="318" r:id="rId13"/>
    <p:sldId id="317" r:id="rId14"/>
    <p:sldId id="320" r:id="rId15"/>
    <p:sldId id="308" r:id="rId16"/>
    <p:sldId id="321" r:id="rId17"/>
    <p:sldId id="276" r:id="rId18"/>
    <p:sldId id="277" r:id="rId19"/>
    <p:sldId id="282" r:id="rId20"/>
    <p:sldId id="284" r:id="rId21"/>
    <p:sldId id="283" r:id="rId22"/>
    <p:sldId id="286" r:id="rId23"/>
    <p:sldId id="288" r:id="rId24"/>
    <p:sldId id="296" r:id="rId25"/>
    <p:sldId id="297" r:id="rId26"/>
    <p:sldId id="298" r:id="rId27"/>
    <p:sldId id="299" r:id="rId28"/>
    <p:sldId id="300" r:id="rId29"/>
    <p:sldId id="306" r:id="rId30"/>
    <p:sldId id="303" r:id="rId31"/>
    <p:sldId id="309" r:id="rId32"/>
    <p:sldId id="310" r:id="rId33"/>
    <p:sldId id="311" r:id="rId34"/>
    <p:sldId id="312" r:id="rId35"/>
    <p:sldId id="313" r:id="rId36"/>
    <p:sldId id="315" r:id="rId37"/>
    <p:sldId id="314" r:id="rId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282" y="-82"/>
      </p:cViewPr>
      <p:guideLst>
        <p:guide orient="horz" pos="144"/>
        <p:guide orient="horz" pos="4176"/>
        <p:guide pos="3120"/>
        <p:guide pos="56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9" descr="New_DOE_Logo_Color_042808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ORNL_managed b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738" y="6202363"/>
            <a:ext cx="3505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template graphic_090l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3925" y="1233488"/>
            <a:ext cx="42926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4454622" cy="8771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1344613"/>
            <a:ext cx="8229600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flipH="1">
            <a:off x="228600" y="640238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A02848DA-B01A-4356-BDF6-9FC7FB162F59}" type="slidenum">
              <a:rPr lang="en-US" sz="9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</a:p>
        </p:txBody>
      </p:sp>
      <p:pic>
        <p:nvPicPr>
          <p:cNvPr id="1029" name="Content Placeholder 10" descr="ORNL emboss_2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6"/>
          <p:cNvSpPr txBox="1">
            <a:spLocks noChangeArrowheads="1"/>
          </p:cNvSpPr>
          <p:nvPr/>
        </p:nvSpPr>
        <p:spPr>
          <a:xfrm>
            <a:off x="3124200" y="6477000"/>
            <a:ext cx="2895600" cy="1825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9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Presentation_name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1" r:id="rId2"/>
    <p:sldLayoutId id="2147483920" r:id="rId3"/>
    <p:sldLayoutId id="2147483919" r:id="rId4"/>
    <p:sldLayoutId id="2147483918" r:id="rId5"/>
    <p:sldLayoutId id="2147483917" r:id="rId6"/>
  </p:sldLayoutIdLst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rgbClr val="006C3A"/>
          </a:solidFill>
          <a:latin typeface="Arial Black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fontAlgn="base">
        <a:lnSpc>
          <a:spcPct val="90000"/>
        </a:lnSpc>
        <a:spcBef>
          <a:spcPts val="1400"/>
        </a:spcBef>
        <a:spcAft>
          <a:spcPct val="0"/>
        </a:spcAft>
        <a:buClr>
          <a:srgbClr val="006C3A"/>
        </a:buClr>
        <a:buFont typeface="Arial" charset="0"/>
        <a:buChar char="•"/>
        <a:defRPr sz="28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fontAlgn="base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–"/>
        <a:defRPr sz="24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fontAlgn="base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•"/>
        <a:defRPr sz="20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fontAlgn="base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charset="0"/>
        <a:buChar char="–"/>
        <a:defRPr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fontAlgn="base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charset="0"/>
        <a:buChar char="»"/>
        <a:defRPr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ctrTitle"/>
          </p:nvPr>
        </p:nvSpPr>
        <p:spPr>
          <a:xfrm>
            <a:off x="457200" y="1143000"/>
            <a:ext cx="4572000" cy="1666354"/>
          </a:xfrm>
        </p:spPr>
        <p:txBody>
          <a:bodyPr/>
          <a:lstStyle/>
          <a:p>
            <a:r>
              <a:rPr lang="en-US" sz="4000" dirty="0" err="1" smtClean="0"/>
              <a:t>Spallation</a:t>
            </a:r>
            <a:r>
              <a:rPr lang="en-US" sz="4000" dirty="0" smtClean="0"/>
              <a:t> Neutron</a:t>
            </a:r>
            <a:br>
              <a:rPr lang="en-US" sz="4000" dirty="0" smtClean="0"/>
            </a:br>
            <a:r>
              <a:rPr lang="en-US" sz="4000" dirty="0" smtClean="0"/>
              <a:t>Source</a:t>
            </a:r>
          </a:p>
        </p:txBody>
      </p:sp>
      <p:sp>
        <p:nvSpPr>
          <p:cNvPr id="8194" name="Subtitle 2"/>
          <p:cNvSpPr>
            <a:spLocks noGrp="1"/>
          </p:cNvSpPr>
          <p:nvPr>
            <p:ph type="subTitle" idx="1"/>
          </p:nvPr>
        </p:nvSpPr>
        <p:spPr>
          <a:xfrm>
            <a:off x="381000" y="3200401"/>
            <a:ext cx="4800600" cy="1324465"/>
          </a:xfrm>
        </p:spPr>
        <p:txBody>
          <a:bodyPr/>
          <a:lstStyle/>
          <a:p>
            <a:r>
              <a:rPr lang="en-US" sz="2800" dirty="0" smtClean="0"/>
              <a:t>Tony </a:t>
            </a:r>
            <a:r>
              <a:rPr lang="en-US" sz="2800" dirty="0" smtClean="0"/>
              <a:t>Gabriel - </a:t>
            </a:r>
            <a:r>
              <a:rPr lang="en-US" sz="2000" dirty="0" smtClean="0"/>
              <a:t>SID, ORNL/SNS-Retired</a:t>
            </a:r>
            <a:r>
              <a:rPr lang="en-US" sz="2800" dirty="0" smtClean="0"/>
              <a:t> </a:t>
            </a:r>
            <a:r>
              <a:rPr lang="en-US" sz="2000" dirty="0" smtClean="0"/>
              <a:t>(Thanks to Phil Ferguson and Mike Dayton)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Module Replacement (Cont’d)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1066800"/>
            <a:ext cx="8229600" cy="4781822"/>
          </a:xfrm>
        </p:spPr>
        <p:txBody>
          <a:bodyPr/>
          <a:lstStyle/>
          <a:p>
            <a:r>
              <a:rPr lang="en-US" sz="2400" dirty="0" smtClean="0"/>
              <a:t>Following each target replacement, a “lessons learned” activity is conducted to ensure continuous improvement of the replacement procedures and tooling</a:t>
            </a:r>
          </a:p>
          <a:p>
            <a:pPr lvl="1"/>
            <a:r>
              <a:rPr lang="en-US" sz="2000" dirty="0" smtClean="0"/>
              <a:t>Enhancements to the process and tooling improvements enable replacement of a target in approximately 100 hours</a:t>
            </a:r>
          </a:p>
          <a:p>
            <a:r>
              <a:rPr lang="en-US" sz="2400" dirty="0" smtClean="0"/>
              <a:t>Each target replacement yields new challenges and issues</a:t>
            </a:r>
          </a:p>
          <a:p>
            <a:pPr lvl="1"/>
            <a:r>
              <a:rPr lang="en-US" sz="2000" dirty="0" smtClean="0"/>
              <a:t>Target #1:  Leaking Hiltap fitting in the mercury process loop required extensive real-time testing to identify and correct</a:t>
            </a:r>
          </a:p>
          <a:p>
            <a:pPr lvl="1"/>
            <a:r>
              <a:rPr lang="en-US" sz="2000" dirty="0" smtClean="0"/>
              <a:t>Target #2:  Inadequate target bolt torquing resulted in degraded mercury seal testing results requiring additional effort to identify and correct the issue prior to target insertion</a:t>
            </a:r>
          </a:p>
          <a:p>
            <a:pPr lvl="1"/>
            <a:r>
              <a:rPr lang="en-US" sz="2000" dirty="0" smtClean="0"/>
              <a:t>Target #3: Leaking Hiltap fitting in the water coolant loop required real-time testing to identify and correct resulting in a two day delay in completion of target replacement  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90600"/>
            <a:ext cx="8229600" cy="4692567"/>
          </a:xfrm>
        </p:spPr>
        <p:txBody>
          <a:bodyPr/>
          <a:lstStyle/>
          <a:p>
            <a:r>
              <a:rPr lang="en-US" dirty="0" smtClean="0"/>
              <a:t>Post-Irradiation Examination (PIE) </a:t>
            </a:r>
            <a:r>
              <a:rPr lang="en-US" dirty="0"/>
              <a:t>has been conducted</a:t>
            </a:r>
            <a:r>
              <a:rPr lang="en-US" dirty="0" smtClean="0"/>
              <a:t> on each of spent target modules following replacement</a:t>
            </a:r>
          </a:p>
          <a:p>
            <a:r>
              <a:rPr lang="en-US" dirty="0" smtClean="0"/>
              <a:t>PIE operations have utilized the following tools:</a:t>
            </a:r>
          </a:p>
          <a:p>
            <a:pPr lvl="1"/>
            <a:r>
              <a:rPr lang="en-US" dirty="0" smtClean="0"/>
              <a:t>Pressure decay testing to verify the integrity of portions of the target vessel (interstitial volume and water shroud)</a:t>
            </a:r>
          </a:p>
          <a:p>
            <a:pPr lvl="1"/>
            <a:r>
              <a:rPr lang="en-US" dirty="0" smtClean="0"/>
              <a:t>Nose Sampling to remove samples of each target nose for subsequent testing</a:t>
            </a:r>
          </a:p>
          <a:p>
            <a:pPr lvl="1"/>
            <a:r>
              <a:rPr lang="en-US" dirty="0" smtClean="0"/>
              <a:t>Video scope inspection to enable visual inspection of areas of interest within the mercury vessel</a:t>
            </a:r>
          </a:p>
          <a:p>
            <a:r>
              <a:rPr lang="en-US" dirty="0" smtClean="0"/>
              <a:t>Non-destructive methods (decay testing and video scope) are employed prior to nose sampling</a:t>
            </a:r>
          </a:p>
        </p:txBody>
      </p:sp>
    </p:spTree>
    <p:extLst>
      <p:ext uri="{BB962C8B-B14F-4D97-AF65-F5344CB8AC3E}">
        <p14:creationId xmlns:p14="http://schemas.microsoft.com/office/powerpoint/2010/main" xmlns="" val="26066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</a:t>
            </a:r>
            <a:r>
              <a:rPr lang="en-US" dirty="0" smtClean="0"/>
              <a:t>Operations (Cont’d)</a:t>
            </a:r>
            <a:endParaRPr lang="en-US" dirty="0"/>
          </a:p>
        </p:txBody>
      </p:sp>
      <p:pic>
        <p:nvPicPr>
          <p:cNvPr id="4" name="Picture 3" descr="cap00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6096000" cy="4572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125" y="685800"/>
            <a:ext cx="8229600" cy="480131"/>
          </a:xfrm>
        </p:spPr>
        <p:txBody>
          <a:bodyPr/>
          <a:lstStyle/>
          <a:p>
            <a:r>
              <a:rPr lang="en-US" dirty="0" smtClean="0"/>
              <a:t>Target Video Scope Image: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99359" y="1066800"/>
            <a:ext cx="236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Video scope image of the interior of the Target</a:t>
            </a:r>
          </a:p>
          <a:p>
            <a:r>
              <a:rPr lang="en-US" sz="1400" dirty="0" smtClean="0"/>
              <a:t>Mercury Vessel at the </a:t>
            </a:r>
          </a:p>
          <a:p>
            <a:r>
              <a:rPr lang="en-US" sz="1400" dirty="0" smtClean="0"/>
              <a:t>Nose location showing</a:t>
            </a:r>
          </a:p>
          <a:p>
            <a:r>
              <a:rPr lang="en-US" sz="1400" dirty="0" smtClean="0"/>
              <a:t>significant cavitation damage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2667000"/>
            <a:ext cx="2628900" cy="350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5065" y="583817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Video scope being inserted into target nose following</a:t>
            </a:r>
            <a:r>
              <a:rPr lang="en-US" sz="1400" dirty="0"/>
              <a:t> </a:t>
            </a:r>
            <a:r>
              <a:rPr lang="en-US" sz="1400" dirty="0" smtClean="0"/>
              <a:t>sample cutting</a:t>
            </a:r>
          </a:p>
        </p:txBody>
      </p:sp>
    </p:spTree>
    <p:extLst>
      <p:ext uri="{BB962C8B-B14F-4D97-AF65-F5344CB8AC3E}">
        <p14:creationId xmlns:p14="http://schemas.microsoft.com/office/powerpoint/2010/main" xmlns="" val="4110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</a:t>
            </a:r>
            <a:r>
              <a:rPr lang="en-US" dirty="0" smtClean="0"/>
              <a:t>Operations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891469"/>
            <a:ext cx="8229600" cy="480131"/>
          </a:xfrm>
        </p:spPr>
        <p:txBody>
          <a:bodyPr/>
          <a:lstStyle/>
          <a:p>
            <a:r>
              <a:rPr lang="en-US" dirty="0" smtClean="0"/>
              <a:t>Target Nose Sampling Operations: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579830"/>
            <a:ext cx="4294360" cy="322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579830"/>
            <a:ext cx="4294360" cy="3220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41" y="4773441"/>
            <a:ext cx="29690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Spent Target suspended vertically</a:t>
            </a:r>
          </a:p>
          <a:p>
            <a:r>
              <a:rPr lang="en-US" sz="1400" dirty="0"/>
              <a:t>i</a:t>
            </a:r>
            <a:r>
              <a:rPr lang="en-US" sz="1400" dirty="0" smtClean="0"/>
              <a:t>n remote-operated Nose Sampling</a:t>
            </a:r>
          </a:p>
          <a:p>
            <a:r>
              <a:rPr lang="en-US" sz="1400" dirty="0" smtClean="0"/>
              <a:t>Cutter Assembly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4759922"/>
            <a:ext cx="3301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View of Target nose following the fourth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utting operation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91621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838200"/>
            <a:ext cx="8229600" cy="990600"/>
          </a:xfrm>
        </p:spPr>
        <p:txBody>
          <a:bodyPr/>
          <a:lstStyle/>
          <a:p>
            <a:r>
              <a:rPr lang="en-US" dirty="0" smtClean="0"/>
              <a:t>Additional Slides for SNS Remote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762001"/>
            <a:ext cx="8229600" cy="388414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Proton Beam Window Replacement</a:t>
            </a:r>
          </a:p>
          <a:p>
            <a:r>
              <a:rPr lang="en-US" dirty="0" smtClean="0"/>
              <a:t>Shutter and CVI Replacement</a:t>
            </a:r>
          </a:p>
          <a:p>
            <a:r>
              <a:rPr lang="en-US" dirty="0" smtClean="0"/>
              <a:t>Waste Shipment Operations</a:t>
            </a:r>
          </a:p>
          <a:p>
            <a:r>
              <a:rPr lang="en-US" dirty="0" smtClean="0"/>
              <a:t>Future  Remote Handling Operations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6066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880369"/>
          </a:xfrm>
        </p:spPr>
        <p:txBody>
          <a:bodyPr/>
          <a:lstStyle/>
          <a:p>
            <a:r>
              <a:rPr lang="en-US" dirty="0" smtClean="0"/>
              <a:t>Near Term and Future Remote Handling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066799"/>
            <a:ext cx="8229600" cy="4930791"/>
          </a:xfrm>
        </p:spPr>
        <p:txBody>
          <a:bodyPr/>
          <a:lstStyle/>
          <a:p>
            <a:r>
              <a:rPr lang="en-US" dirty="0" smtClean="0"/>
              <a:t>Near term:</a:t>
            </a:r>
          </a:p>
          <a:p>
            <a:pPr lvl="1"/>
            <a:r>
              <a:rPr lang="en-US" dirty="0" smtClean="0"/>
              <a:t>Target #4 replacement:  January 2012</a:t>
            </a:r>
          </a:p>
          <a:p>
            <a:pPr lvl="1"/>
            <a:r>
              <a:rPr lang="en-US" dirty="0" smtClean="0"/>
              <a:t>PBW #3 replacement:  July 2012</a:t>
            </a:r>
          </a:p>
          <a:p>
            <a:pPr lvl="1"/>
            <a:r>
              <a:rPr lang="en-US" dirty="0" smtClean="0"/>
              <a:t>Target #5 and BL 9 Shutter/CVI:  January 2013</a:t>
            </a:r>
          </a:p>
          <a:p>
            <a:r>
              <a:rPr lang="en-US" dirty="0" smtClean="0"/>
              <a:t>Inner Reflector Plug Replacement</a:t>
            </a:r>
          </a:p>
          <a:p>
            <a:pPr lvl="1"/>
            <a:r>
              <a:rPr lang="en-US" dirty="0" smtClean="0"/>
              <a:t>Anticipated to occur no sooner than January 2015</a:t>
            </a:r>
          </a:p>
          <a:p>
            <a:pPr lvl="1"/>
            <a:r>
              <a:rPr lang="en-US" dirty="0" smtClean="0"/>
              <a:t>All tooling has been designed and delivered</a:t>
            </a:r>
          </a:p>
          <a:p>
            <a:pPr lvl="1"/>
            <a:r>
              <a:rPr lang="en-US" dirty="0" smtClean="0"/>
              <a:t>Testing and procedure development remain</a:t>
            </a:r>
          </a:p>
          <a:p>
            <a:r>
              <a:rPr lang="en-US" dirty="0" smtClean="0"/>
              <a:t>Ring Injection Dump Window and Beam Stop</a:t>
            </a:r>
          </a:p>
          <a:p>
            <a:pPr lvl="1"/>
            <a:r>
              <a:rPr lang="en-US" dirty="0" smtClean="0"/>
              <a:t>Anticipated to occur no sooner than January 2016</a:t>
            </a:r>
          </a:p>
          <a:p>
            <a:pPr lvl="1"/>
            <a:r>
              <a:rPr lang="en-US" dirty="0" smtClean="0"/>
              <a:t>Tooling procurement in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838200"/>
            <a:ext cx="8229600" cy="990600"/>
          </a:xfrm>
        </p:spPr>
        <p:txBody>
          <a:bodyPr/>
          <a:lstStyle/>
          <a:p>
            <a:r>
              <a:rPr lang="en-US" dirty="0" smtClean="0"/>
              <a:t>Additional Slides for SNS Remote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762001"/>
            <a:ext cx="8229600" cy="1047466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6066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Window Replacement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800600" y="609600"/>
            <a:ext cx="3682113" cy="5867400"/>
            <a:chOff x="4800600" y="609600"/>
            <a:chExt cx="3682113" cy="5867400"/>
          </a:xfrm>
        </p:grpSpPr>
        <p:grpSp>
          <p:nvGrpSpPr>
            <p:cNvPr id="5" name="Group 15"/>
            <p:cNvGrpSpPr/>
            <p:nvPr/>
          </p:nvGrpSpPr>
          <p:grpSpPr>
            <a:xfrm>
              <a:off x="4800600" y="609600"/>
              <a:ext cx="3682113" cy="5867400"/>
              <a:chOff x="4800600" y="609600"/>
              <a:chExt cx="3682113" cy="5867400"/>
            </a:xfrm>
          </p:grpSpPr>
          <p:pic>
            <p:nvPicPr>
              <p:cNvPr id="7" name="Picture 6" descr="pbw_iso_cropped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486400" y="609600"/>
                <a:ext cx="2093826" cy="58674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086600" y="838200"/>
                <a:ext cx="127951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PBW Module</a:t>
                </a:r>
              </a:p>
              <a:p>
                <a:r>
                  <a:rPr lang="en-US" sz="1400" b="1" dirty="0" smtClean="0"/>
                  <a:t>  ~  5.6 m tall</a:t>
                </a:r>
              </a:p>
              <a:p>
                <a:r>
                  <a:rPr lang="en-US" sz="1400" b="1" dirty="0" smtClean="0"/>
                  <a:t>  ~  2975 kg</a:t>
                </a:r>
                <a:endParaRPr lang="en-US" sz="1400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800600" y="5943600"/>
                <a:ext cx="11792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Water-Cooled</a:t>
                </a:r>
              </a:p>
              <a:p>
                <a:r>
                  <a:rPr lang="en-US" sz="1200" b="1" dirty="0" smtClean="0"/>
                  <a:t>Shields</a:t>
                </a:r>
                <a:endParaRPr lang="en-US" sz="12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89520" y="4953000"/>
                <a:ext cx="8931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Inflatable</a:t>
                </a:r>
              </a:p>
              <a:p>
                <a:r>
                  <a:rPr lang="en-US" sz="1200" b="1" dirty="0" smtClean="0"/>
                  <a:t>Seals (NS</a:t>
                </a:r>
              </a:p>
              <a:p>
                <a:r>
                  <a:rPr lang="en-US" sz="1200" b="1" dirty="0" smtClean="0"/>
                  <a:t>and FS)</a:t>
                </a:r>
                <a:endParaRPr lang="en-US" sz="12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239000" y="3733800"/>
                <a:ext cx="11288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Guide Shield</a:t>
                </a:r>
                <a:endParaRPr lang="en-US" sz="1200" b="1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rot="10800000" flipV="1">
                <a:off x="6629400" y="2286000"/>
                <a:ext cx="685800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5400000">
                <a:off x="6705600" y="4267200"/>
                <a:ext cx="114300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rot="5400000">
                <a:off x="7239000" y="5410200"/>
                <a:ext cx="381000" cy="381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9" idx="3"/>
              </p:cNvCxnSpPr>
              <p:nvPr/>
            </p:nvCxnSpPr>
            <p:spPr>
              <a:xfrm flipV="1">
                <a:off x="5979834" y="6019801"/>
                <a:ext cx="649566" cy="1546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7010400" y="2057400"/>
              <a:ext cx="11288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Utility Piping</a:t>
              </a:r>
              <a:endParaRPr lang="en-US" sz="1200" b="1" dirty="0"/>
            </a:p>
          </p:txBody>
        </p: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11204" y="990600"/>
            <a:ext cx="5984796" cy="4491486"/>
          </a:xfrm>
        </p:spPr>
        <p:txBody>
          <a:bodyPr/>
          <a:lstStyle/>
          <a:p>
            <a:r>
              <a:rPr lang="en-US" sz="2400" dirty="0" smtClean="0"/>
              <a:t>Two Proton Beam Window modules have been replaced at SNS:</a:t>
            </a:r>
          </a:p>
          <a:p>
            <a:pPr lvl="1"/>
            <a:r>
              <a:rPr lang="en-US" sz="2000" dirty="0" smtClean="0"/>
              <a:t>The initially-installed window had received just over 3000 MW-hrs of accumulated energy resulted in an approximate dpa level of 6.5</a:t>
            </a:r>
          </a:p>
          <a:p>
            <a:pPr lvl="1"/>
            <a:r>
              <a:rPr lang="en-US" sz="2000" dirty="0" smtClean="0"/>
              <a:t>The second window had received ~ 5200 MW-hrs of energy resulting in a dpa level of approximately 10.5</a:t>
            </a:r>
          </a:p>
          <a:p>
            <a:pPr lvl="1"/>
            <a:r>
              <a:rPr lang="en-US" sz="2000" dirty="0" smtClean="0"/>
              <a:t>The Proton Beam Windows incorporate the optics portion of the Target Imaging System enabling the viewing of the coated Target Module along with halo thermocouples to aid in beam centering</a:t>
            </a:r>
          </a:p>
          <a:p>
            <a:pPr lvl="1"/>
            <a:r>
              <a:rPr lang="en-US" sz="2000" dirty="0" smtClean="0"/>
              <a:t>Following both installations, Core Vessel and RTBT flight tube vacuum leak testing has indicated excellent PBW inflatable seal function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62000" y="5504506"/>
            <a:ext cx="3200400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Window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4" y="986143"/>
            <a:ext cx="4079796" cy="4347857"/>
          </a:xfrm>
        </p:spPr>
        <p:txBody>
          <a:bodyPr/>
          <a:lstStyle/>
          <a:p>
            <a:r>
              <a:rPr lang="en-US" sz="2400" dirty="0" smtClean="0"/>
              <a:t>Replacement of a PBW module involves the following basic operations:</a:t>
            </a:r>
          </a:p>
          <a:p>
            <a:pPr lvl="1"/>
            <a:r>
              <a:rPr lang="en-US" sz="1600" dirty="0" smtClean="0"/>
              <a:t>Removal of five shield blocks (45 tons of shielding)</a:t>
            </a:r>
          </a:p>
          <a:p>
            <a:pPr lvl="1"/>
            <a:r>
              <a:rPr lang="en-US" sz="1600" dirty="0" smtClean="0"/>
              <a:t>Drying (water removal) of PBW module</a:t>
            </a:r>
          </a:p>
          <a:p>
            <a:pPr lvl="1"/>
            <a:r>
              <a:rPr lang="en-US" sz="1600" dirty="0" smtClean="0"/>
              <a:t>Cutting and removal of activated utility piping</a:t>
            </a:r>
          </a:p>
          <a:p>
            <a:pPr lvl="1"/>
            <a:r>
              <a:rPr lang="en-US" sz="1600" dirty="0" smtClean="0"/>
              <a:t>Withdrawal of PBW module from cavity</a:t>
            </a:r>
          </a:p>
          <a:p>
            <a:pPr lvl="1"/>
            <a:r>
              <a:rPr lang="en-US" sz="1600" dirty="0" smtClean="0"/>
              <a:t>Installation of new PBW module</a:t>
            </a:r>
          </a:p>
          <a:p>
            <a:pPr lvl="1"/>
            <a:r>
              <a:rPr lang="en-US" sz="1600" dirty="0" smtClean="0"/>
              <a:t>Connection of utility piping</a:t>
            </a:r>
          </a:p>
          <a:p>
            <a:pPr lvl="1"/>
            <a:r>
              <a:rPr lang="en-US" sz="1600" dirty="0" smtClean="0"/>
              <a:t>Leak testing of inflatable seals and piping connections</a:t>
            </a:r>
          </a:p>
          <a:p>
            <a:pPr lvl="1"/>
            <a:r>
              <a:rPr lang="en-US" sz="1600" dirty="0" smtClean="0"/>
              <a:t>Re-installation of shielding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4191000" y="812031"/>
            <a:ext cx="4800600" cy="5089266"/>
            <a:chOff x="4191000" y="812031"/>
            <a:chExt cx="4800600" cy="5089266"/>
          </a:xfrm>
        </p:grpSpPr>
        <p:pic>
          <p:nvPicPr>
            <p:cNvPr id="6" name="Picture 5" descr="pbw_desrev_all4"/>
            <p:cNvPicPr>
              <a:picLocks noChangeArrowheads="1"/>
            </p:cNvPicPr>
            <p:nvPr/>
          </p:nvPicPr>
          <p:blipFill>
            <a:blip r:embed="rId2" cstate="print"/>
            <a:srcRect l="19662"/>
            <a:stretch>
              <a:fillRect/>
            </a:stretch>
          </p:blipFill>
          <p:spPr bwMode="auto">
            <a:xfrm>
              <a:off x="4572000" y="1329297"/>
              <a:ext cx="44196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oup 35"/>
            <p:cNvGrpSpPr/>
            <p:nvPr/>
          </p:nvGrpSpPr>
          <p:grpSpPr>
            <a:xfrm>
              <a:off x="4191000" y="812031"/>
              <a:ext cx="4643653" cy="4217169"/>
              <a:chOff x="4191000" y="812031"/>
              <a:chExt cx="4643653" cy="4217169"/>
            </a:xfrm>
          </p:grpSpPr>
          <p:sp>
            <p:nvSpPr>
              <p:cNvPr id="8" name="TextBox 5"/>
              <p:cNvSpPr txBox="1"/>
              <p:nvPr/>
            </p:nvSpPr>
            <p:spPr>
              <a:xfrm>
                <a:off x="5105400" y="838200"/>
                <a:ext cx="1242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Top Block</a:t>
                </a:r>
                <a:endParaRPr lang="en-US" sz="1200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267200" y="1383792"/>
                <a:ext cx="1752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Shield Block 6</a:t>
                </a:r>
              </a:p>
              <a:p>
                <a:r>
                  <a:rPr lang="en-US" sz="1200" b="1" dirty="0" smtClean="0"/>
                  <a:t>(brown)</a:t>
                </a:r>
                <a:endParaRPr lang="en-US" sz="12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191000" y="2584704"/>
                <a:ext cx="1676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Shield Block 4</a:t>
                </a:r>
                <a:endParaRPr lang="en-US" sz="12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191000" y="3364993"/>
                <a:ext cx="1676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Shield Block 3</a:t>
                </a:r>
                <a:endParaRPr lang="en-US" sz="12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191000" y="2145793"/>
                <a:ext cx="1752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Shield Block 5</a:t>
                </a:r>
                <a:endParaRPr lang="en-US" sz="1200" b="1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rot="16200000" flipH="1">
                <a:off x="5753100" y="1193292"/>
                <a:ext cx="68580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5105400" y="1688592"/>
                <a:ext cx="114300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5410200" y="2396097"/>
                <a:ext cx="137160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5410200" y="2853297"/>
                <a:ext cx="1371600" cy="381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1" idx="3"/>
              </p:cNvCxnSpPr>
              <p:nvPr/>
            </p:nvCxnSpPr>
            <p:spPr>
              <a:xfrm>
                <a:off x="5867400" y="3503493"/>
                <a:ext cx="990600" cy="3948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4191000" y="4419600"/>
                <a:ext cx="1384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RTBT Flight Tube</a:t>
                </a:r>
                <a:endParaRPr lang="en-US" sz="12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391400" y="812031"/>
                <a:ext cx="14432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Monolith/Core</a:t>
                </a:r>
              </a:p>
              <a:p>
                <a:pPr algn="ctr"/>
                <a:r>
                  <a:rPr lang="en-US" sz="1200" b="1" dirty="0" smtClean="0"/>
                  <a:t>Vessel</a:t>
                </a:r>
                <a:endParaRPr lang="en-US" sz="1200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800600" y="3886200"/>
                <a:ext cx="10807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PBW Module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4876800" y="4724400"/>
                <a:ext cx="68580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rot="5400000">
                <a:off x="7620001" y="1536193"/>
                <a:ext cx="762000" cy="1523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5486400" y="4148697"/>
                <a:ext cx="129540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1088682" y="5596237"/>
            <a:ext cx="259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latin typeface="Arial Narrow" pitchFamily="34" charset="0"/>
              </a:rPr>
              <a:t>PBW replacement requires</a:t>
            </a:r>
          </a:p>
          <a:p>
            <a:pPr algn="ctr"/>
            <a:r>
              <a:rPr lang="en-US" b="1" i="1" dirty="0">
                <a:latin typeface="Arial Narrow" pitchFamily="34" charset="0"/>
              </a:rPr>
              <a:t>a</a:t>
            </a:r>
            <a:r>
              <a:rPr lang="en-US" b="1" i="1" dirty="0" smtClean="0">
                <a:latin typeface="Arial Narrow" pitchFamily="34" charset="0"/>
              </a:rPr>
              <a:t>pproximately 9 days</a:t>
            </a:r>
            <a:endParaRPr lang="en-US" b="1" i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Window Replacement</a:t>
            </a:r>
            <a:endParaRPr lang="en-US" dirty="0"/>
          </a:p>
        </p:txBody>
      </p:sp>
      <p:pic>
        <p:nvPicPr>
          <p:cNvPr id="4" name="Picture 3" descr="PBW Instal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85800"/>
            <a:ext cx="3314700" cy="4419600"/>
          </a:xfrm>
          <a:prstGeom prst="rect">
            <a:avLst/>
          </a:prstGeom>
        </p:spPr>
      </p:pic>
      <p:pic>
        <p:nvPicPr>
          <p:cNvPr id="5" name="Picture 4" descr="PBW Jumper Inst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685800"/>
            <a:ext cx="3200400" cy="2400300"/>
          </a:xfrm>
          <a:prstGeom prst="rect">
            <a:avLst/>
          </a:prstGeom>
        </p:spPr>
      </p:pic>
      <p:pic>
        <p:nvPicPr>
          <p:cNvPr id="6" name="Picture 5" descr="Fiber Optic Cable Inst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3276600"/>
            <a:ext cx="4114800" cy="308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4112" y="609600"/>
            <a:ext cx="158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/>
            <a:r>
              <a:rPr lang="en-US" sz="1400" b="1" dirty="0" smtClean="0"/>
              <a:t>Jumper</a:t>
            </a:r>
          </a:p>
          <a:p>
            <a:pPr lvl="1" algn="r"/>
            <a:r>
              <a:rPr lang="en-US" sz="1400" b="1" dirty="0" smtClean="0"/>
              <a:t>Installation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32888" y="5711952"/>
            <a:ext cx="16401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/>
            <a:r>
              <a:rPr lang="en-US" sz="1400" b="1" dirty="0" smtClean="0"/>
              <a:t>TIS Fiber</a:t>
            </a:r>
          </a:p>
          <a:p>
            <a:pPr lvl="1" algn="r"/>
            <a:r>
              <a:rPr lang="en-US" sz="1400" b="1" dirty="0" smtClean="0"/>
              <a:t>Optic Cable</a:t>
            </a:r>
          </a:p>
          <a:p>
            <a:pPr lvl="1" algn="r"/>
            <a:r>
              <a:rPr lang="en-US" sz="1400" b="1" dirty="0" smtClean="0"/>
              <a:t>Installation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456" y="5056632"/>
            <a:ext cx="2819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b="1" dirty="0" smtClean="0"/>
              <a:t>New PBW Installation</a:t>
            </a:r>
            <a:endParaRPr lang="en-US" sz="1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330200"/>
            <a:ext cx="8229600" cy="861518"/>
          </a:xfrm>
        </p:spPr>
        <p:txBody>
          <a:bodyPr/>
          <a:lstStyle/>
          <a:p>
            <a:r>
              <a:rPr lang="en-US" sz="2940" dirty="0" smtClean="0"/>
              <a:t>At the Start of the SNS Target Systems We had 4 Major Design Goals</a:t>
            </a:r>
            <a:endParaRPr lang="en-US" sz="294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4508927"/>
          </a:xfrm>
        </p:spPr>
        <p:txBody>
          <a:bodyPr/>
          <a:lstStyle/>
          <a:p>
            <a:r>
              <a:rPr lang="en-US" dirty="0" smtClean="0"/>
              <a:t>Design a Hg target system to produce room temperature and cold neutrons at high intensity using a one MW proton beam and that would satisfy the requirements of the scattering instruments. (60 pulses per sec of 1 micro-sec width) </a:t>
            </a:r>
          </a:p>
          <a:p>
            <a:r>
              <a:rPr lang="en-US" dirty="0" smtClean="0"/>
              <a:t>Design a system that could be operated safely.</a:t>
            </a:r>
          </a:p>
          <a:p>
            <a:r>
              <a:rPr lang="en-US" dirty="0" smtClean="0"/>
              <a:t>Design a system that could be built within the cost and schedule limits.</a:t>
            </a:r>
          </a:p>
          <a:p>
            <a:r>
              <a:rPr lang="en-US" dirty="0" smtClean="0"/>
              <a:t>Design a system that can be maintained (Efficient remote handling is a major driving requirement).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Window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4" y="1066800"/>
            <a:ext cx="8229600" cy="1255728"/>
          </a:xfrm>
        </p:spPr>
        <p:txBody>
          <a:bodyPr/>
          <a:lstStyle/>
          <a:p>
            <a:r>
              <a:rPr lang="en-US" dirty="0" smtClean="0"/>
              <a:t>Radiological surveys are done during every aspect of PBW replacement operations.  The following are some of the findings from the most recent operation:</a:t>
            </a: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1600200" y="2514600"/>
          <a:ext cx="6651287" cy="3429000"/>
        </p:xfrm>
        <a:graphic>
          <a:graphicData uri="http://schemas.openxmlformats.org/presentationml/2006/ole">
            <p:oleObj spid="_x0000_s1050" name="Worksheet" r:id="rId3" imgW="5210048" imgH="2685898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066800"/>
            <a:ext cx="8229600" cy="4833118"/>
          </a:xfrm>
        </p:spPr>
        <p:txBody>
          <a:bodyPr/>
          <a:lstStyle/>
          <a:p>
            <a:r>
              <a:rPr lang="en-US" dirty="0" smtClean="0"/>
              <a:t>At the completion of SNS construction, seven instrument beam lines contained concrete shutter plugs in lieu of fully-functional shutters</a:t>
            </a:r>
          </a:p>
          <a:p>
            <a:pPr lvl="1"/>
            <a:r>
              <a:rPr lang="en-US" dirty="0" smtClean="0"/>
              <a:t>To date, four of these beam lines have been updated to remove the shutter plug assemblies and install operational shutters</a:t>
            </a:r>
          </a:p>
          <a:p>
            <a:r>
              <a:rPr lang="en-US" dirty="0" smtClean="0"/>
              <a:t>Additionally, four beam lines contained Core Vessel Insert plugs in lieu of functional inserts</a:t>
            </a:r>
          </a:p>
          <a:p>
            <a:pPr lvl="1"/>
            <a:r>
              <a:rPr lang="en-US" dirty="0" smtClean="0"/>
              <a:t>The BL 16 CVI was replaced during the winter 2011 outage</a:t>
            </a:r>
          </a:p>
          <a:p>
            <a:r>
              <a:rPr lang="en-US" dirty="0" smtClean="0"/>
              <a:t>The following slides give an overview of the BL 16 CVI and shutter replacement operation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4237057"/>
          </a:xfrm>
        </p:spPr>
        <p:txBody>
          <a:bodyPr/>
          <a:lstStyle/>
          <a:p>
            <a:r>
              <a:rPr lang="en-US" dirty="0" smtClean="0"/>
              <a:t>Each beam line has its own user-operated primary shutter</a:t>
            </a:r>
          </a:p>
          <a:p>
            <a:pPr lvl="1"/>
            <a:r>
              <a:rPr lang="en-US" dirty="0" smtClean="0"/>
              <a:t>12 single channel shutters</a:t>
            </a:r>
          </a:p>
          <a:p>
            <a:pPr lvl="2"/>
            <a:r>
              <a:rPr lang="en-US" dirty="0" smtClean="0"/>
              <a:t>30 tons each (27,215 kg)</a:t>
            </a:r>
          </a:p>
          <a:p>
            <a:pPr lvl="1"/>
            <a:r>
              <a:rPr lang="en-US" dirty="0" smtClean="0"/>
              <a:t>6 multi channel shutters</a:t>
            </a:r>
          </a:p>
          <a:p>
            <a:pPr lvl="2"/>
            <a:r>
              <a:rPr lang="en-US" dirty="0" smtClean="0"/>
              <a:t>50 tons each  (45,350 kg)</a:t>
            </a:r>
          </a:p>
          <a:p>
            <a:pPr lvl="1"/>
            <a:r>
              <a:rPr lang="en-US" dirty="0" smtClean="0"/>
              <a:t>Each shutter incorporates a beam stop</a:t>
            </a:r>
          </a:p>
          <a:p>
            <a:pPr lvl="1">
              <a:buNone/>
            </a:pPr>
            <a:r>
              <a:rPr lang="en-US" dirty="0" smtClean="0"/>
              <a:t>    and a helium-purged optical insert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5638800" y="1371600"/>
            <a:ext cx="2286000" cy="5181600"/>
            <a:chOff x="5638800" y="1371600"/>
            <a:chExt cx="2286000" cy="5181600"/>
          </a:xfrm>
        </p:grpSpPr>
        <p:pic>
          <p:nvPicPr>
            <p:cNvPr id="4" name="Picture 3" descr="Multi Channel Detai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8800" y="1447800"/>
              <a:ext cx="1960770" cy="5105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77000" y="1371600"/>
              <a:ext cx="14478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010400" y="1828800"/>
            <a:ext cx="1921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Multi Channel</a:t>
            </a:r>
          </a:p>
          <a:p>
            <a:r>
              <a:rPr lang="en-US" sz="1600" b="1" dirty="0" smtClean="0"/>
              <a:t>Shutter Assembly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89135" y="2438400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195” x 78” x 31”</a:t>
            </a:r>
          </a:p>
          <a:p>
            <a:r>
              <a:rPr lang="en-US" sz="1400" b="1" dirty="0" smtClean="0"/>
              <a:t>(4.9m x .8m x 2m)</a:t>
            </a:r>
            <a:endParaRPr lang="en-US" sz="1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vi_i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0" y="152400"/>
            <a:ext cx="1828800" cy="6013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1807" y="228600"/>
            <a:ext cx="16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BL 16 CVI</a:t>
            </a:r>
          </a:p>
          <a:p>
            <a:pPr>
              <a:buFontTx/>
              <a:buChar char="-"/>
            </a:pPr>
            <a:r>
              <a:rPr lang="en-US" sz="1200" dirty="0" smtClean="0"/>
              <a:t>  ~ 1900 lbs (860 kg)</a:t>
            </a:r>
          </a:p>
          <a:p>
            <a:pPr>
              <a:buFontTx/>
              <a:buChar char="-"/>
            </a:pPr>
            <a:r>
              <a:rPr lang="en-US" sz="1200" dirty="0" smtClean="0"/>
              <a:t>  22 feet tall (6.7 m)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990600"/>
            <a:ext cx="8229600" cy="5158335"/>
          </a:xfrm>
        </p:spPr>
        <p:txBody>
          <a:bodyPr/>
          <a:lstStyle/>
          <a:p>
            <a:r>
              <a:rPr lang="en-US" dirty="0" smtClean="0"/>
              <a:t>The CVI interfaces directly with the Core Vessel and becomes part of the Vessel vacuum boundary</a:t>
            </a:r>
          </a:p>
          <a:p>
            <a:pPr lvl="1"/>
            <a:r>
              <a:rPr lang="en-US" dirty="0" smtClean="0"/>
              <a:t>Aligns to the Core Vessel via two alignment pins</a:t>
            </a:r>
          </a:p>
          <a:p>
            <a:pPr lvl="1"/>
            <a:r>
              <a:rPr lang="en-US" dirty="0" smtClean="0"/>
              <a:t>Secured using four 1.25” (31.75mm) diameter studs</a:t>
            </a:r>
          </a:p>
          <a:p>
            <a:pPr lvl="1"/>
            <a:r>
              <a:rPr lang="en-US" dirty="0" smtClean="0"/>
              <a:t>Utilizes a double o-ring (metal) seal</a:t>
            </a:r>
          </a:p>
          <a:p>
            <a:pPr lvl="2"/>
            <a:r>
              <a:rPr lang="en-US" dirty="0" smtClean="0"/>
              <a:t>These seals require 40,000 lbs (~18,100 kg) of tensile force in each stud</a:t>
            </a:r>
          </a:p>
          <a:p>
            <a:pPr lvl="2"/>
            <a:r>
              <a:rPr lang="en-US" dirty="0" smtClean="0"/>
              <a:t>Tensioning methods are used to stretch the studs in lieu of torquing</a:t>
            </a:r>
          </a:p>
          <a:p>
            <a:pPr lvl="3"/>
            <a:r>
              <a:rPr lang="en-US" dirty="0" smtClean="0"/>
              <a:t>Metal seals require high compressive forces</a:t>
            </a:r>
          </a:p>
          <a:p>
            <a:pPr lvl="3"/>
            <a:r>
              <a:rPr lang="en-US" dirty="0" smtClean="0"/>
              <a:t>Tensioning provides more repeatable, consistent seal compression</a:t>
            </a:r>
          </a:p>
          <a:p>
            <a:r>
              <a:rPr lang="en-US" dirty="0" smtClean="0"/>
              <a:t>Comprises the innermost portion of the instrument beam line</a:t>
            </a:r>
          </a:p>
          <a:p>
            <a:r>
              <a:rPr lang="en-US" dirty="0" smtClean="0"/>
              <a:t>Each CVI is water cooled and purged with helium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762000"/>
            <a:ext cx="8229600" cy="1255728"/>
          </a:xfrm>
        </p:spPr>
        <p:txBody>
          <a:bodyPr/>
          <a:lstStyle/>
          <a:p>
            <a:r>
              <a:rPr lang="en-US" dirty="0" smtClean="0"/>
              <a:t>Installation of the new BL 16 CVI proceeded following loading of the CVI into the Robot and installation of the O-ring seal:</a:t>
            </a:r>
            <a:endParaRPr lang="en-US" dirty="0"/>
          </a:p>
        </p:txBody>
      </p:sp>
      <p:pic>
        <p:nvPicPr>
          <p:cNvPr id="5" name="Picture 4" descr="CVI Loadin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133600"/>
            <a:ext cx="2686050" cy="3581400"/>
          </a:xfrm>
          <a:prstGeom prst="rect">
            <a:avLst/>
          </a:prstGeom>
        </p:spPr>
      </p:pic>
      <p:pic>
        <p:nvPicPr>
          <p:cNvPr id="6" name="Picture 5" descr="CVI Loaded in Rob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1676400"/>
            <a:ext cx="3600450" cy="480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368" y="5648980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Loading of BL 16</a:t>
            </a:r>
          </a:p>
          <a:p>
            <a:r>
              <a:rPr lang="en-US" sz="1400" b="1" dirty="0" smtClean="0"/>
              <a:t>CVI into Robot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1828800"/>
            <a:ext cx="1083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Utility Tubing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4343400"/>
            <a:ext cx="20585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Chamfered Clearance Holes</a:t>
            </a:r>
          </a:p>
          <a:p>
            <a:r>
              <a:rPr lang="en-US" sz="1100" b="1" dirty="0" smtClean="0"/>
              <a:t>For Core Vessel Studs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5334000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O-Ring Seal</a:t>
            </a:r>
            <a:endParaRPr lang="en-US" sz="1100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5129784" y="3712464"/>
            <a:ext cx="2109216" cy="1621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5334000" y="3581400"/>
            <a:ext cx="1981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5257800" y="2057400"/>
            <a:ext cx="1828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762000"/>
            <a:ext cx="4689475" cy="2901307"/>
          </a:xfrm>
        </p:spPr>
        <p:txBody>
          <a:bodyPr/>
          <a:lstStyle/>
          <a:p>
            <a:r>
              <a:rPr lang="en-US" dirty="0" smtClean="0"/>
              <a:t>Stud tensioning was completed followed by leak testing of the CVI O-ring seal</a:t>
            </a:r>
          </a:p>
          <a:p>
            <a:pPr lvl="1"/>
            <a:r>
              <a:rPr lang="en-US" sz="2000" dirty="0" smtClean="0"/>
              <a:t>Leak testing involves evacuation of the interstitial region between the two o-rings followed by isolation and then a rate-of-rise test</a:t>
            </a:r>
          </a:p>
          <a:p>
            <a:pPr lvl="1"/>
            <a:endParaRPr lang="en-US" dirty="0"/>
          </a:p>
        </p:txBody>
      </p:sp>
      <p:pic>
        <p:nvPicPr>
          <p:cNvPr id="5" name="Picture 4" descr="CVI Seal Tes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685800"/>
            <a:ext cx="3943350" cy="525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4418" y="5894903"/>
            <a:ext cx="1681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Seal Leak Testing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276600"/>
            <a:ext cx="450450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Testing:</a:t>
            </a:r>
          </a:p>
          <a:p>
            <a:r>
              <a:rPr lang="en-US" sz="1400" dirty="0" smtClean="0"/>
              <a:t>Test criteria:  Evacuate to &lt; 100mTorr</a:t>
            </a:r>
          </a:p>
          <a:p>
            <a:r>
              <a:rPr lang="en-US" sz="1400" dirty="0" smtClean="0"/>
              <a:t>                      Isolate and measure rate-of-rise over</a:t>
            </a:r>
          </a:p>
          <a:p>
            <a:r>
              <a:rPr lang="en-US" sz="1400" dirty="0" smtClean="0"/>
              <a:t>                      3-hour period</a:t>
            </a:r>
          </a:p>
          <a:p>
            <a:r>
              <a:rPr lang="en-US" sz="1400" dirty="0" smtClean="0"/>
              <a:t>Permissible pressure rise:  50 mTorr/3 hr</a:t>
            </a:r>
          </a:p>
          <a:p>
            <a:endParaRPr lang="en-US" sz="1400" dirty="0" smtClean="0"/>
          </a:p>
          <a:p>
            <a:r>
              <a:rPr lang="en-US" sz="1400" dirty="0" smtClean="0"/>
              <a:t>Test results:  83 mTorr/3 hr</a:t>
            </a:r>
          </a:p>
          <a:p>
            <a:endParaRPr lang="en-US" sz="1400" dirty="0" smtClean="0"/>
          </a:p>
          <a:p>
            <a:r>
              <a:rPr lang="en-US" sz="1400" dirty="0" smtClean="0"/>
              <a:t>Originally installed (hands-on) CVI plug was only able</a:t>
            </a:r>
          </a:p>
          <a:p>
            <a:r>
              <a:rPr lang="en-US" sz="1400" dirty="0" smtClean="0"/>
              <a:t>to achieve a 95 mTorr/3 hr rate, so new CVI performed</a:t>
            </a:r>
          </a:p>
          <a:p>
            <a:r>
              <a:rPr lang="en-US" sz="1400" dirty="0" smtClean="0"/>
              <a:t>better than the initially-installed plug</a:t>
            </a:r>
          </a:p>
          <a:p>
            <a:endParaRPr lang="en-US" sz="1400" dirty="0" smtClean="0"/>
          </a:p>
          <a:p>
            <a:r>
              <a:rPr lang="en-US" sz="1400" dirty="0" smtClean="0"/>
              <a:t>Subsequent Core Vessel testing indicated an excellent</a:t>
            </a:r>
          </a:p>
          <a:p>
            <a:r>
              <a:rPr lang="en-US" sz="1400" dirty="0" smtClean="0"/>
              <a:t>leak rate of .017 Torr-L/sec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685800"/>
            <a:ext cx="8229600" cy="867930"/>
          </a:xfrm>
        </p:spPr>
        <p:txBody>
          <a:bodyPr/>
          <a:lstStyle/>
          <a:p>
            <a:r>
              <a:rPr lang="en-US" dirty="0" smtClean="0"/>
              <a:t>The replacement process concluded with the installation of the new BL 16 shutter components:</a:t>
            </a:r>
            <a:endParaRPr lang="en-US" dirty="0"/>
          </a:p>
        </p:txBody>
      </p:sp>
      <p:pic>
        <p:nvPicPr>
          <p:cNvPr id="5" name="Picture 4" descr="Lower Segment Instal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2895600" cy="2171700"/>
          </a:xfrm>
          <a:prstGeom prst="rect">
            <a:avLst/>
          </a:prstGeom>
        </p:spPr>
      </p:pic>
      <p:pic>
        <p:nvPicPr>
          <p:cNvPr id="6" name="Picture 5" descr="Middle Segment Inst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3886200"/>
            <a:ext cx="3505200" cy="2628900"/>
          </a:xfrm>
          <a:prstGeom prst="rect">
            <a:avLst/>
          </a:prstGeom>
        </p:spPr>
      </p:pic>
      <p:pic>
        <p:nvPicPr>
          <p:cNvPr id="7" name="Picture 6" descr="Upper SegmentInstall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1600200"/>
            <a:ext cx="2971800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024" y="3724656"/>
            <a:ext cx="1962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Lower Segment</a:t>
            </a:r>
          </a:p>
          <a:p>
            <a:r>
              <a:rPr lang="en-US" sz="1400" b="1" dirty="0" smtClean="0"/>
              <a:t>Installation</a:t>
            </a:r>
          </a:p>
          <a:p>
            <a:r>
              <a:rPr lang="en-US" sz="1400" b="1" dirty="0" smtClean="0"/>
              <a:t>(31,000 lbs/14,000kg)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2139" y="5662136"/>
            <a:ext cx="18133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Middle Segment</a:t>
            </a:r>
          </a:p>
          <a:p>
            <a:pPr algn="r"/>
            <a:r>
              <a:rPr lang="en-US" sz="1400" b="1" dirty="0" smtClean="0"/>
              <a:t>Installation</a:t>
            </a:r>
          </a:p>
          <a:p>
            <a:pPr algn="r"/>
            <a:r>
              <a:rPr lang="en-US" sz="1400" b="1" dirty="0" smtClean="0"/>
              <a:t>(20,000 lbs/9100kg)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08437" y="5519928"/>
            <a:ext cx="1962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Upper Segment</a:t>
            </a:r>
          </a:p>
          <a:p>
            <a:pPr algn="r"/>
            <a:r>
              <a:rPr lang="en-US" sz="1400" b="1" dirty="0" smtClean="0"/>
              <a:t>Installation</a:t>
            </a:r>
          </a:p>
          <a:p>
            <a:pPr algn="r"/>
            <a:r>
              <a:rPr lang="en-US" sz="1400" b="1" dirty="0" smtClean="0"/>
              <a:t>(50,000 lbs/22,600kg)</a:t>
            </a:r>
            <a:endParaRPr lang="en-US" sz="14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and CVI Replacement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1066800"/>
            <a:ext cx="8229600" cy="4756174"/>
          </a:xfrm>
        </p:spPr>
        <p:txBody>
          <a:bodyPr/>
          <a:lstStyle/>
          <a:p>
            <a:r>
              <a:rPr lang="en-US" dirty="0" smtClean="0"/>
              <a:t>This operation was the first fully-remote replacement of a CVI at SNS</a:t>
            </a:r>
          </a:p>
          <a:p>
            <a:r>
              <a:rPr lang="en-US" dirty="0" smtClean="0"/>
              <a:t>The replacement was completed over a period of 15 working days</a:t>
            </a:r>
          </a:p>
          <a:p>
            <a:pPr lvl="1"/>
            <a:r>
              <a:rPr lang="en-US" dirty="0" smtClean="0"/>
              <a:t>Total cumulative dose for all workers involved in the replacement was 7 mR (.07 mSv)</a:t>
            </a:r>
          </a:p>
          <a:p>
            <a:pPr lvl="1"/>
            <a:r>
              <a:rPr lang="en-US" dirty="0" smtClean="0"/>
              <a:t>Maximum dose for any individual was &lt; 2 mR (.02 mSv)</a:t>
            </a:r>
          </a:p>
          <a:p>
            <a:r>
              <a:rPr lang="de-CH" dirty="0" smtClean="0"/>
              <a:t>While several challenges were encountered, the design of the tooling, extensive testing and innovative real-time solutions enabled a successful replacement of this critical component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Shipment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066800"/>
            <a:ext cx="8229600" cy="4735655"/>
          </a:xfrm>
        </p:spPr>
        <p:txBody>
          <a:bodyPr/>
          <a:lstStyle/>
          <a:p>
            <a:r>
              <a:rPr lang="en-US" dirty="0" smtClean="0"/>
              <a:t>SNS is design to utilize an over-the-road waste shipment cask known as the TN-RAM for disposal operations</a:t>
            </a:r>
          </a:p>
          <a:p>
            <a:pPr lvl="1"/>
            <a:r>
              <a:rPr lang="en-US" dirty="0" smtClean="0"/>
              <a:t>To date, three waste shipments have been completed:</a:t>
            </a:r>
          </a:p>
          <a:p>
            <a:pPr lvl="2"/>
            <a:r>
              <a:rPr lang="en-US" dirty="0" smtClean="0"/>
              <a:t>Target #1 shipped in May 2010</a:t>
            </a:r>
          </a:p>
          <a:p>
            <a:pPr lvl="2"/>
            <a:r>
              <a:rPr lang="en-US" dirty="0" smtClean="0"/>
              <a:t>PBW #1 shipped in December 2010</a:t>
            </a:r>
          </a:p>
          <a:p>
            <a:pPr lvl="2"/>
            <a:r>
              <a:rPr lang="en-US" dirty="0" smtClean="0"/>
              <a:t>Target #2 shipped in May 2011</a:t>
            </a:r>
          </a:p>
          <a:p>
            <a:pPr lvl="1"/>
            <a:r>
              <a:rPr lang="en-US" dirty="0" smtClean="0"/>
              <a:t>Cask loading occurs via the Service Bay and involves significant remote handling</a:t>
            </a:r>
          </a:p>
          <a:p>
            <a:pPr lvl="2"/>
            <a:r>
              <a:rPr lang="en-US" dirty="0" smtClean="0"/>
              <a:t>Handling of activated components</a:t>
            </a:r>
          </a:p>
          <a:p>
            <a:pPr lvl="2"/>
            <a:r>
              <a:rPr lang="en-US" dirty="0" smtClean="0"/>
              <a:t>Loading of the cask liner</a:t>
            </a:r>
          </a:p>
          <a:p>
            <a:pPr lvl="2"/>
            <a:r>
              <a:rPr lang="en-US" dirty="0" smtClean="0"/>
              <a:t>Cask liner bolt torquing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Shipment Operations</a:t>
            </a:r>
            <a:endParaRPr lang="en-US" dirty="0"/>
          </a:p>
        </p:txBody>
      </p:sp>
      <p:pic>
        <p:nvPicPr>
          <p:cNvPr id="5" name="Picture 4" descr="Liner Loadin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828800"/>
            <a:ext cx="2819400" cy="3759200"/>
          </a:xfrm>
          <a:prstGeom prst="rect">
            <a:avLst/>
          </a:prstGeom>
        </p:spPr>
      </p:pic>
      <p:pic>
        <p:nvPicPr>
          <p:cNvPr id="6" name="Picture 5" descr="PBW Cask on TL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685800"/>
            <a:ext cx="2571750" cy="3429000"/>
          </a:xfrm>
          <a:prstGeom prst="rect">
            <a:avLst/>
          </a:prstGeom>
        </p:spPr>
      </p:pic>
      <p:pic>
        <p:nvPicPr>
          <p:cNvPr id="7" name="Picture 6" descr="PBW into C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1981200"/>
            <a:ext cx="3143250" cy="419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" y="5554492"/>
            <a:ext cx="2579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PBW Cask Liner is</a:t>
            </a:r>
          </a:p>
          <a:p>
            <a:r>
              <a:rPr lang="en-US" sz="1400" b="1" dirty="0" smtClean="0"/>
              <a:t>Loaded into the Service Bay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32704" y="594360"/>
            <a:ext cx="2661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PBW Cask is positioned over</a:t>
            </a:r>
          </a:p>
          <a:p>
            <a:r>
              <a:rPr lang="en-US" sz="1400" b="1" dirty="0" smtClean="0"/>
              <a:t>Top Loading Port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42175" y="5515832"/>
            <a:ext cx="21739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PBW is lowered into</a:t>
            </a:r>
          </a:p>
          <a:p>
            <a:pPr algn="r"/>
            <a:r>
              <a:rPr lang="en-US" sz="1400" b="1" dirty="0" smtClean="0"/>
              <a:t>Service Bay for loading</a:t>
            </a:r>
          </a:p>
          <a:p>
            <a:pPr algn="r"/>
            <a:r>
              <a:rPr lang="en-US" sz="1400" b="1" dirty="0" smtClean="0"/>
              <a:t>Into Liner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914400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PBW Waste</a:t>
            </a:r>
          </a:p>
          <a:p>
            <a:pPr algn="ctr"/>
            <a:r>
              <a:rPr lang="en-US" sz="2000" b="1" dirty="0" smtClean="0"/>
              <a:t>Preparation</a:t>
            </a:r>
            <a:endParaRPr lang="en-US"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Target Monolith Components</a:t>
            </a:r>
            <a:endParaRPr lang="en-US" dirty="0"/>
          </a:p>
        </p:txBody>
      </p:sp>
      <p:pic>
        <p:nvPicPr>
          <p:cNvPr id="4" name="Picture 4" descr="Full_Monolith_5_02_big-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66750"/>
            <a:ext cx="86868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28800" y="44196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Shutter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47244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CVI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895600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Top Block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2105025" y="3257550"/>
            <a:ext cx="2009775" cy="438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2324100" y="3314700"/>
            <a:ext cx="1295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14600" y="3657600"/>
            <a:ext cx="914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1947004" y="2524125"/>
            <a:ext cx="1224821" cy="556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0"/>
          </p:cNvCxnSpPr>
          <p:nvPr/>
        </p:nvCxnSpPr>
        <p:spPr>
          <a:xfrm rot="5400000" flipH="1" flipV="1">
            <a:off x="2861734" y="3785660"/>
            <a:ext cx="1333500" cy="5439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43400" y="4572000"/>
            <a:ext cx="142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Target Nose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3924300" y="3695700"/>
            <a:ext cx="1219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53108" y="3619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1" dirty="0" smtClean="0"/>
          </a:p>
          <a:p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03683" y="3590925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Neutron Path</a:t>
            </a: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7620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SDER Floor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0" y="838200"/>
            <a:ext cx="2525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Monolith Shine Shield Beams</a:t>
            </a:r>
            <a:endParaRPr lang="en-US" sz="1400" dirty="0">
              <a:solidFill>
                <a:schemeClr val="bg2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4267200" y="1143000"/>
            <a:ext cx="914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4819650" y="1142999"/>
            <a:ext cx="361950" cy="333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4991100" y="1333499"/>
            <a:ext cx="390525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752600" y="1066800"/>
            <a:ext cx="12954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Shipment Operations</a:t>
            </a:r>
            <a:endParaRPr lang="en-US" dirty="0"/>
          </a:p>
        </p:txBody>
      </p:sp>
      <p:pic>
        <p:nvPicPr>
          <p:cNvPr id="4" name="Picture 3" descr="Cask lif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264920"/>
            <a:ext cx="4470400" cy="3352800"/>
          </a:xfrm>
          <a:prstGeom prst="rect">
            <a:avLst/>
          </a:prstGeom>
        </p:spPr>
      </p:pic>
      <p:pic>
        <p:nvPicPr>
          <p:cNvPr id="5" name="Picture 4" descr="Cask lif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762000"/>
            <a:ext cx="3962400" cy="528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016" y="4569023"/>
            <a:ext cx="2183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Cask Lifting from Truck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00016" y="6001512"/>
            <a:ext cx="3177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Translating Cask over for Lowering</a:t>
            </a:r>
          </a:p>
          <a:p>
            <a:r>
              <a:rPr lang="en-US" sz="1400" b="1" dirty="0"/>
              <a:t>i</a:t>
            </a:r>
            <a:r>
              <a:rPr lang="en-US" sz="1400" b="1" dirty="0" smtClean="0"/>
              <a:t>nto Cask Cart</a:t>
            </a:r>
            <a:endParaRPr lang="en-US" sz="14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Shipment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838200"/>
            <a:ext cx="8229600" cy="1255728"/>
          </a:xfrm>
        </p:spPr>
        <p:txBody>
          <a:bodyPr/>
          <a:lstStyle/>
          <a:p>
            <a:r>
              <a:rPr lang="en-US" dirty="0" smtClean="0"/>
              <a:t>Following loading of the Cask, leak testing and radiological surveys are performed to ensure DOT compliance</a:t>
            </a:r>
            <a:endParaRPr lang="en-US" dirty="0"/>
          </a:p>
        </p:txBody>
      </p:sp>
      <p:pic>
        <p:nvPicPr>
          <p:cNvPr id="4" name="Picture 3" descr="TN-Ram Cask Departure S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905000"/>
            <a:ext cx="56896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90600"/>
            <a:ext cx="8229600" cy="5195268"/>
          </a:xfrm>
        </p:spPr>
        <p:txBody>
          <a:bodyPr/>
          <a:lstStyle/>
          <a:p>
            <a:r>
              <a:rPr lang="en-US" dirty="0" smtClean="0"/>
              <a:t>Ring Injection Dump (RID) Component Replacement</a:t>
            </a:r>
          </a:p>
          <a:p>
            <a:pPr lvl="1"/>
            <a:r>
              <a:rPr lang="en-US" dirty="0" smtClean="0"/>
              <a:t>The RID contains two items that must be replaced via remote handling operations:</a:t>
            </a:r>
          </a:p>
          <a:p>
            <a:pPr lvl="2"/>
            <a:r>
              <a:rPr lang="en-US" dirty="0"/>
              <a:t>A window to isolate the high vacuum of the accelerator from the nominal atmospheric pressure of the RID cavity</a:t>
            </a:r>
          </a:p>
          <a:p>
            <a:pPr lvl="2"/>
            <a:r>
              <a:rPr lang="en-US" dirty="0"/>
              <a:t>A beam dump fabricated from copper plates to absorb the energy from the proton beam</a:t>
            </a:r>
          </a:p>
          <a:p>
            <a:pPr lvl="1"/>
            <a:r>
              <a:rPr lang="en-US" dirty="0" smtClean="0"/>
              <a:t>Current life expectancy planning for these items indicate that replacement will be required no sooner than the summer outage of 2016</a:t>
            </a:r>
          </a:p>
          <a:p>
            <a:pPr lvl="1"/>
            <a:r>
              <a:rPr lang="en-US" dirty="0" smtClean="0"/>
              <a:t>Procurement of the tooling required to replace these items is underway (AIP-29)</a:t>
            </a:r>
          </a:p>
          <a:p>
            <a:pPr lvl="1"/>
            <a:r>
              <a:rPr lang="en-US" dirty="0" smtClean="0"/>
              <a:t>Procurement of a spare Beam Stop Assembly is also in work (AIP-29)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9176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d i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759023"/>
            <a:ext cx="2069023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pic>
        <p:nvPicPr>
          <p:cNvPr id="5" name="Picture 4" descr="shielding secti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676400"/>
            <a:ext cx="6402754" cy="441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2209800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Shielding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4038600"/>
            <a:ext cx="107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Stop</a:t>
            </a:r>
          </a:p>
          <a:p>
            <a:r>
              <a:rPr lang="en-US" sz="1400" dirty="0" smtClean="0"/>
              <a:t>Position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4114800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Window</a:t>
            </a:r>
          </a:p>
          <a:p>
            <a:r>
              <a:rPr lang="en-US" sz="1400" dirty="0" smtClean="0"/>
              <a:t>Position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43000" y="4648200"/>
            <a:ext cx="762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2590800" y="4495800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</p:cNvCxnSpPr>
          <p:nvPr/>
        </p:nvCxnSpPr>
        <p:spPr>
          <a:xfrm rot="10800000" flipV="1">
            <a:off x="2743200" y="2363688"/>
            <a:ext cx="762000" cy="531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1"/>
          </p:cNvCxnSpPr>
          <p:nvPr/>
        </p:nvCxnSpPr>
        <p:spPr>
          <a:xfrm rot="10800000" flipV="1">
            <a:off x="2590800" y="2363688"/>
            <a:ext cx="914400" cy="1217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rot="10800000" flipV="1">
            <a:off x="2514600" y="2363688"/>
            <a:ext cx="990600" cy="2132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</p:cNvCxnSpPr>
          <p:nvPr/>
        </p:nvCxnSpPr>
        <p:spPr>
          <a:xfrm flipV="1">
            <a:off x="4427247" y="2133600"/>
            <a:ext cx="754353" cy="2300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</p:cNvCxnSpPr>
          <p:nvPr/>
        </p:nvCxnSpPr>
        <p:spPr>
          <a:xfrm>
            <a:off x="4427247" y="2363689"/>
            <a:ext cx="754353" cy="3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</p:cNvCxnSpPr>
          <p:nvPr/>
        </p:nvCxnSpPr>
        <p:spPr>
          <a:xfrm>
            <a:off x="4427247" y="2363689"/>
            <a:ext cx="754353" cy="1446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5200" y="4873823"/>
            <a:ext cx="1346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Isometric View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653784" y="4663511"/>
            <a:ext cx="332232" cy="195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73496" y="4815911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 Entrance</a:t>
            </a:r>
            <a:endParaRPr lang="en-US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10312" y="56388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432" y="5839968"/>
            <a:ext cx="1156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Beam Entrance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" y="1828800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RID</a:t>
            </a:r>
          </a:p>
          <a:p>
            <a:r>
              <a:rPr lang="en-US" sz="1400" dirty="0" smtClean="0"/>
              <a:t>Cavity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66800" y="22098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905000" y="6096000"/>
            <a:ext cx="1396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Vacuum</a:t>
            </a:r>
            <a:r>
              <a:rPr lang="en-US" sz="1400" dirty="0"/>
              <a:t> </a:t>
            </a:r>
            <a:r>
              <a:rPr lang="en-US" sz="1400" dirty="0" smtClean="0"/>
              <a:t>Clamp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6200000" flipV="1">
            <a:off x="1830324" y="5868924"/>
            <a:ext cx="280416" cy="173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8912" y="914400"/>
            <a:ext cx="515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latin typeface="Arial Narrow" pitchFamily="34" charset="0"/>
              </a:rPr>
              <a:t>Ring Injection Dump (RID) Component </a:t>
            </a:r>
            <a:r>
              <a:rPr lang="en-US" b="1" dirty="0" smtClean="0">
                <a:latin typeface="Arial Narrow" pitchFamily="34" charset="0"/>
              </a:rPr>
              <a:t>Replacement</a:t>
            </a:r>
            <a:endParaRPr lang="en-US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371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1344613"/>
            <a:ext cx="8229600" cy="3106491"/>
          </a:xfrm>
        </p:spPr>
        <p:txBody>
          <a:bodyPr/>
          <a:lstStyle/>
          <a:p>
            <a:r>
              <a:rPr lang="en-US" dirty="0" smtClean="0"/>
              <a:t>Inner Reflector Plug (IRP) Replacement</a:t>
            </a:r>
          </a:p>
          <a:p>
            <a:pPr lvl="1"/>
            <a:r>
              <a:rPr lang="en-US" dirty="0" smtClean="0"/>
              <a:t>The SNS IRP has a nominal life expectancy of 30,000 MW-hrs</a:t>
            </a:r>
          </a:p>
          <a:p>
            <a:pPr lvl="2"/>
            <a:r>
              <a:rPr lang="en-US" dirty="0" smtClean="0"/>
              <a:t>Based on current planning, the first IRP replacement will occur no sooner than the winter outage of 2015</a:t>
            </a:r>
          </a:p>
          <a:p>
            <a:pPr lvl="1"/>
            <a:r>
              <a:rPr lang="en-US" dirty="0" smtClean="0"/>
              <a:t>The remote handling tooling has been fabricated and delivered</a:t>
            </a:r>
          </a:p>
          <a:p>
            <a:pPr lvl="1"/>
            <a:r>
              <a:rPr lang="en-US" dirty="0" smtClean="0"/>
              <a:t>Mockup testing and detailed procedure development remains to be completed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4951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957338"/>
            <a:ext cx="8229600" cy="4910062"/>
          </a:xfrm>
        </p:spPr>
        <p:txBody>
          <a:bodyPr/>
          <a:lstStyle/>
          <a:p>
            <a:r>
              <a:rPr lang="en-US" dirty="0" smtClean="0"/>
              <a:t>Replacement of the IRP is complex for many reasons</a:t>
            </a:r>
          </a:p>
          <a:p>
            <a:pPr lvl="1"/>
            <a:r>
              <a:rPr lang="en-US" dirty="0" smtClean="0"/>
              <a:t>Target module retraction is required due to the fact that the target nose extends into the Lower Inner Plug</a:t>
            </a:r>
          </a:p>
          <a:p>
            <a:pPr lvl="2"/>
            <a:r>
              <a:rPr lang="en-US" dirty="0" smtClean="0"/>
              <a:t>Target retraction itself requires 2-3 days of remote operations in the Service Bay</a:t>
            </a:r>
          </a:p>
          <a:p>
            <a:pPr lvl="1"/>
            <a:r>
              <a:rPr lang="en-US" dirty="0" smtClean="0"/>
              <a:t>The IRP is vertically integrated into the Core Vessel through the Shutter Drive Equipment Room(SDER) requiring the unstacking of a significant amount of shielding</a:t>
            </a:r>
          </a:p>
          <a:p>
            <a:pPr lvl="2"/>
            <a:r>
              <a:rPr lang="en-US" dirty="0" smtClean="0"/>
              <a:t>46 shield blocks + Monolith Shine Shield Beams must be removed to access the IRP</a:t>
            </a:r>
          </a:p>
          <a:p>
            <a:pPr lvl="1"/>
            <a:r>
              <a:rPr lang="en-US" dirty="0" smtClean="0"/>
              <a:t>The size and weigh of the IRP requires removal in segments</a:t>
            </a:r>
          </a:p>
          <a:p>
            <a:pPr lvl="1"/>
            <a:r>
              <a:rPr lang="en-US" dirty="0" smtClean="0"/>
              <a:t>The large amount of utility piping complicates removal</a:t>
            </a:r>
          </a:p>
          <a:p>
            <a:pPr lvl="2"/>
            <a:r>
              <a:rPr lang="en-US" dirty="0" smtClean="0"/>
              <a:t>This piping must be accessed, cut and removed during the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9479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pic>
        <p:nvPicPr>
          <p:cNvPr id="4" name="Content Placeholder 3" descr="BL 16 Are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600200"/>
            <a:ext cx="5587999" cy="4191000"/>
          </a:xfrm>
        </p:spPr>
      </p:pic>
      <p:sp>
        <p:nvSpPr>
          <p:cNvPr id="5" name="TextBox 4"/>
          <p:cNvSpPr txBox="1"/>
          <p:nvPr/>
        </p:nvSpPr>
        <p:spPr>
          <a:xfrm>
            <a:off x="304800" y="895290"/>
            <a:ext cx="381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SDER Showing Access to IRP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762000"/>
            <a:ext cx="2690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Monolith Shine Shield Beams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772400" y="1524000"/>
            <a:ext cx="12192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Pan Shield</a:t>
            </a:r>
          </a:p>
          <a:p>
            <a:r>
              <a:rPr lang="en-US" sz="1400" b="1" dirty="0" smtClean="0"/>
              <a:t>Blocks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72400" y="2743200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Hydraulic</a:t>
            </a:r>
          </a:p>
          <a:p>
            <a:r>
              <a:rPr lang="en-US" sz="1400" b="1" dirty="0" smtClean="0"/>
              <a:t>Shutter Drives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91000" y="60198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PBW Cavity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2057400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Shield Plate</a:t>
            </a:r>
          </a:p>
          <a:p>
            <a:r>
              <a:rPr lang="en-US" sz="1400" b="1" dirty="0" smtClean="0"/>
              <a:t>Directly Above IRP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66800" y="2590800"/>
            <a:ext cx="36576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3314700" y="1066799"/>
            <a:ext cx="2324100" cy="657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4910138" y="1223962"/>
            <a:ext cx="885825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5953126" y="2057400"/>
            <a:ext cx="1971675" cy="139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7086600" y="32766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4953000" y="57150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89866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Remote Handling Operations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Removal of the Lower Inner Plug</a:t>
            </a:r>
            <a:endParaRPr lang="en-US" sz="2000" b="1" dirty="0"/>
          </a:p>
        </p:txBody>
      </p:sp>
      <p:pic>
        <p:nvPicPr>
          <p:cNvPr id="5" name="Picture 13" descr="operation_image-1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5029837" cy="3886200"/>
          </a:xfrm>
          <a:prstGeom prst="rect">
            <a:avLst/>
          </a:prstGeom>
          <a:noFill/>
        </p:spPr>
      </p:pic>
      <p:pic>
        <p:nvPicPr>
          <p:cNvPr id="6" name="Picture 4" descr="assembly1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743200"/>
            <a:ext cx="3994103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1600200"/>
            <a:ext cx="18838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Lead-Shielded Cask</a:t>
            </a:r>
          </a:p>
          <a:p>
            <a:r>
              <a:rPr lang="en-US" sz="1400" b="1" dirty="0" smtClean="0"/>
              <a:t>Positioned over</a:t>
            </a:r>
          </a:p>
          <a:p>
            <a:r>
              <a:rPr lang="en-US" sz="1400" b="1" dirty="0" smtClean="0"/>
              <a:t>IRP Cavity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5715000"/>
            <a:ext cx="26335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Lead shield door provides</a:t>
            </a:r>
          </a:p>
          <a:p>
            <a:r>
              <a:rPr lang="en-US" sz="1400" b="1" dirty="0" smtClean="0"/>
              <a:t>technician protection during</a:t>
            </a:r>
          </a:p>
          <a:p>
            <a:r>
              <a:rPr lang="en-US" sz="1400" b="1" dirty="0" smtClean="0"/>
              <a:t>removal of Cask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1905000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Lower Inner Plug</a:t>
            </a:r>
          </a:p>
          <a:p>
            <a:r>
              <a:rPr lang="en-US" sz="1400" b="1" dirty="0" smtClean="0"/>
              <a:t>Is withdrawn into Cask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1600200"/>
            <a:ext cx="17956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Air-operated Chain</a:t>
            </a:r>
          </a:p>
          <a:p>
            <a:r>
              <a:rPr lang="en-US" sz="1400" b="1" dirty="0" smtClean="0"/>
              <a:t>Hoist with Remote</a:t>
            </a:r>
          </a:p>
          <a:p>
            <a:r>
              <a:rPr lang="en-US" sz="1400" b="1" dirty="0" smtClean="0"/>
              <a:t>Grapple Fixture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3048000" y="205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333500" y="2324100"/>
            <a:ext cx="1295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6362700" y="2628900"/>
            <a:ext cx="1143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4775" y="2495550"/>
            <a:ext cx="1950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Weight of Cask + IRP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Segment approaches the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capacity of the 50T crane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957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338" y="1044819"/>
            <a:ext cx="7764462" cy="551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SNS Target Team Delivered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198858" y="5131308"/>
            <a:ext cx="1600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2458394" y="4914900"/>
            <a:ext cx="2057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2827020" y="4686300"/>
            <a:ext cx="2514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3080823" y="4305300"/>
            <a:ext cx="3276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3869595" y="3962400"/>
            <a:ext cx="3962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4345288" y="3848100"/>
            <a:ext cx="4191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700323" y="1524000"/>
            <a:ext cx="0" cy="4419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27359" y="33528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BL 15</a:t>
            </a:r>
          </a:p>
          <a:p>
            <a:r>
              <a:rPr lang="en-US" sz="1200" b="1" dirty="0" smtClean="0"/>
              <a:t>Shutter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039294" y="27432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BL 1</a:t>
            </a:r>
          </a:p>
          <a:p>
            <a:r>
              <a:rPr lang="en-US" sz="1200" b="1" dirty="0" smtClean="0"/>
              <a:t>Shutter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67000" y="22860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BL 14</a:t>
            </a:r>
          </a:p>
          <a:p>
            <a:r>
              <a:rPr lang="en-US" sz="1200" b="1" dirty="0" smtClean="0"/>
              <a:t>Shutter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71323" y="1447800"/>
            <a:ext cx="856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Target #1</a:t>
            </a:r>
          </a:p>
          <a:p>
            <a:r>
              <a:rPr lang="en-US" sz="1200" b="1" dirty="0" smtClean="0"/>
              <a:t>PBW #1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250595" y="1066800"/>
            <a:ext cx="856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Target #2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1988" y="457200"/>
            <a:ext cx="163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PBW #2</a:t>
            </a:r>
          </a:p>
          <a:p>
            <a:r>
              <a:rPr lang="en-US" sz="1200" b="1" dirty="0" smtClean="0"/>
              <a:t>BL 16 CVI &amp; Shutter</a:t>
            </a:r>
            <a:endParaRPr lang="en-US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776523" y="444371"/>
            <a:ext cx="856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Target #3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236959" y="3810000"/>
            <a:ext cx="762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572694" y="32004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3322320" y="2697480"/>
            <a:ext cx="762000" cy="701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H="1">
            <a:off x="3944931" y="1917192"/>
            <a:ext cx="765048" cy="7406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936395" y="1371600"/>
            <a:ext cx="865632" cy="603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H="1">
            <a:off x="5591920" y="925068"/>
            <a:ext cx="822960" cy="801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6480867" y="974723"/>
            <a:ext cx="749808" cy="2987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52400" y="533400"/>
            <a:ext cx="44678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 </a:t>
            </a:r>
            <a:r>
              <a:rPr lang="en-US" b="1" dirty="0" smtClean="0"/>
              <a:t>Major Remote Handling Components</a:t>
            </a:r>
          </a:p>
          <a:p>
            <a:r>
              <a:rPr lang="en-US" b="1" dirty="0" smtClean="0"/>
              <a:t>   Have Been Replaced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 rot="5400000" flipH="1" flipV="1">
            <a:off x="5277968" y="3695700"/>
            <a:ext cx="4495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568178" y="925210"/>
            <a:ext cx="856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Target #</a:t>
            </a:r>
            <a:r>
              <a:rPr lang="en-US" sz="1200" b="1" dirty="0"/>
              <a:t>4</a:t>
            </a:r>
            <a:endParaRPr lang="en-US" sz="1200" b="1" dirty="0" smtClean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7531964" y="1205299"/>
            <a:ext cx="392836" cy="2303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90600"/>
            <a:ext cx="8229600" cy="4842351"/>
          </a:xfrm>
        </p:spPr>
        <p:txBody>
          <a:bodyPr/>
          <a:lstStyle/>
          <a:p>
            <a:r>
              <a:rPr lang="en-US" dirty="0" smtClean="0"/>
              <a:t>Since SNS operation began in 2006, a significant amount of remote handling operations have occurred</a:t>
            </a:r>
          </a:p>
          <a:p>
            <a:r>
              <a:rPr lang="en-US" dirty="0" smtClean="0"/>
              <a:t>Remote handling at SNS encompasses:</a:t>
            </a:r>
          </a:p>
          <a:p>
            <a:pPr lvl="1"/>
            <a:r>
              <a:rPr lang="en-US" dirty="0" smtClean="0"/>
              <a:t>Major component replacement (target, PBW, CVI, etc)</a:t>
            </a:r>
          </a:p>
          <a:p>
            <a:pPr lvl="1"/>
            <a:r>
              <a:rPr lang="en-US" dirty="0"/>
              <a:t>PIE operations</a:t>
            </a:r>
          </a:p>
          <a:p>
            <a:pPr lvl="2"/>
            <a:r>
              <a:rPr lang="en-US" dirty="0"/>
              <a:t>Target Post-Irradiation Examination relies heavily on remote </a:t>
            </a:r>
            <a:r>
              <a:rPr lang="en-US" dirty="0" smtClean="0"/>
              <a:t>handling</a:t>
            </a:r>
          </a:p>
          <a:p>
            <a:pPr lvl="1"/>
            <a:r>
              <a:rPr lang="en-US" dirty="0" smtClean="0"/>
              <a:t>Waste shipment operations</a:t>
            </a:r>
          </a:p>
          <a:p>
            <a:pPr lvl="2"/>
            <a:r>
              <a:rPr lang="en-US" dirty="0" smtClean="0"/>
              <a:t>Cask loading and waste handling require significant remote handling</a:t>
            </a:r>
          </a:p>
          <a:p>
            <a:r>
              <a:rPr lang="en-US" dirty="0" smtClean="0"/>
              <a:t>The following provides an overview of these remote handling operations along with plans for future operations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Handling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90600"/>
            <a:ext cx="8229600" cy="5050613"/>
          </a:xfrm>
        </p:spPr>
        <p:txBody>
          <a:bodyPr/>
          <a:lstStyle/>
          <a:p>
            <a:r>
              <a:rPr lang="en-US" dirty="0" smtClean="0"/>
              <a:t>Planning for remote handling operations utilizes the following variables:</a:t>
            </a:r>
          </a:p>
          <a:p>
            <a:pPr lvl="1"/>
            <a:r>
              <a:rPr lang="en-US" dirty="0" smtClean="0"/>
              <a:t>End of life tracking for major components</a:t>
            </a:r>
          </a:p>
          <a:p>
            <a:pPr lvl="2"/>
            <a:r>
              <a:rPr lang="en-US" dirty="0" smtClean="0"/>
              <a:t>A spreadsheet is maintained to track end of life for targets, PBWs, Inner Reflector Plug, Ring Injection Dump window and beam stop, etc</a:t>
            </a:r>
          </a:p>
          <a:p>
            <a:pPr lvl="2"/>
            <a:r>
              <a:rPr lang="en-US" dirty="0" smtClean="0"/>
              <a:t>End of life for each item is estimated based on projected beam power, run schedules, availability, etc., and then updated monthly with actuals</a:t>
            </a:r>
          </a:p>
          <a:p>
            <a:pPr lvl="1"/>
            <a:r>
              <a:rPr lang="en-US" dirty="0" smtClean="0"/>
              <a:t>Beam Line Instrument requirements</a:t>
            </a:r>
          </a:p>
          <a:p>
            <a:pPr lvl="2"/>
            <a:r>
              <a:rPr lang="en-US" dirty="0" smtClean="0"/>
              <a:t>Shutter replacements and CVI installation requirements are tracked based on instrument operational need dates  </a:t>
            </a:r>
          </a:p>
          <a:p>
            <a:r>
              <a:rPr lang="en-US" dirty="0" smtClean="0"/>
              <a:t>These variables are then managed to ensure tooling and resource availability and to provide near and long term maintenance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Module Replacement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4" y="1344613"/>
            <a:ext cx="8270875" cy="4889544"/>
          </a:xfrm>
        </p:spPr>
        <p:txBody>
          <a:bodyPr/>
          <a:lstStyle/>
          <a:p>
            <a:r>
              <a:rPr lang="en-US" sz="2400" dirty="0" smtClean="0"/>
              <a:t>Target Replacement </a:t>
            </a:r>
          </a:p>
          <a:p>
            <a:pPr lvl="1"/>
            <a:r>
              <a:rPr lang="en-US" sz="2000" dirty="0" smtClean="0"/>
              <a:t>Target Maintenance Environment</a:t>
            </a:r>
          </a:p>
          <a:p>
            <a:pPr lvl="2"/>
            <a:r>
              <a:rPr lang="en-US" sz="1600" dirty="0" smtClean="0"/>
              <a:t>Target Service Bay</a:t>
            </a:r>
          </a:p>
          <a:p>
            <a:pPr lvl="2"/>
            <a:r>
              <a:rPr lang="en-US" sz="1600" dirty="0" smtClean="0"/>
              <a:t>Maintenance Equipment</a:t>
            </a:r>
          </a:p>
          <a:p>
            <a:pPr lvl="2"/>
            <a:r>
              <a:rPr lang="en-US" sz="1600" dirty="0" smtClean="0"/>
              <a:t>Radiation and Contamination</a:t>
            </a:r>
          </a:p>
          <a:p>
            <a:pPr lvl="1"/>
            <a:r>
              <a:rPr lang="en-US" sz="2000" dirty="0" smtClean="0"/>
              <a:t>Target Replacement Operations</a:t>
            </a:r>
          </a:p>
          <a:p>
            <a:pPr lvl="1"/>
            <a:r>
              <a:rPr lang="en-US" sz="2000" dirty="0" smtClean="0"/>
              <a:t>Target Replacement Lessons Learned</a:t>
            </a:r>
          </a:p>
          <a:p>
            <a:r>
              <a:rPr lang="en-US" sz="2400" dirty="0" smtClean="0"/>
              <a:t>Replacement of the target modules is accomplished using only remote handling tooling and procedures (hands-on operations are not possible)</a:t>
            </a:r>
          </a:p>
          <a:p>
            <a:r>
              <a:rPr lang="en-US" sz="2400" dirty="0" smtClean="0"/>
              <a:t>While the tooling and procedures utilized enable successful replacement of the targets, continuous process improvement is employed to ensure successful replacements</a:t>
            </a:r>
          </a:p>
        </p:txBody>
      </p:sp>
      <p:pic>
        <p:nvPicPr>
          <p:cNvPr id="4" name="Picture 11" descr="sns-4104-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6858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95744" y="3386328"/>
            <a:ext cx="1862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SNS Target Module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Module Replacement (Cont’d)</a:t>
            </a:r>
            <a:endParaRPr lang="en-US" dirty="0"/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228600" y="914400"/>
            <a:ext cx="8229600" cy="165686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Four window workstations each containing a pair of master-slave manipulators are built-into the target Service </a:t>
            </a:r>
            <a:r>
              <a:rPr lang="en-US" sz="2000" b="1" dirty="0" smtClean="0">
                <a:latin typeface="Arial Narrow" pitchFamily="34" charset="0"/>
                <a:cs typeface="+mn-cs"/>
              </a:rPr>
              <a:t>B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ay.  Only one is workstation is dedicated to target change-out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b="1" dirty="0">
                <a:latin typeface="Arial Narrow" pitchFamily="34" charset="0"/>
                <a:cs typeface="+mn-cs"/>
              </a:rPr>
              <a:t>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servo-manipulator is required to perform most operations including bolt torquing, tool transport, inspections and precision operations</a:t>
            </a:r>
          </a:p>
        </p:txBody>
      </p:sp>
      <p:pic>
        <p:nvPicPr>
          <p:cNvPr id="5" name="Picture 4" descr="7_21_09 031_xx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5594" y="2761921"/>
            <a:ext cx="4446006" cy="295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223085" y="5678788"/>
            <a:ext cx="2873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Remote Handling Control Room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" y="5943600"/>
            <a:ext cx="18383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/>
              <a:t>Manipulator Gallery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495" y="2723664"/>
            <a:ext cx="4346565" cy="325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Module Replacement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5" y="914400"/>
            <a:ext cx="8229600" cy="4791055"/>
          </a:xfrm>
        </p:spPr>
        <p:txBody>
          <a:bodyPr/>
          <a:lstStyle/>
          <a:p>
            <a:r>
              <a:rPr lang="en-US" dirty="0" smtClean="0"/>
              <a:t>Radiation and Contamination Environment:</a:t>
            </a:r>
          </a:p>
          <a:p>
            <a:pPr lvl="1"/>
            <a:r>
              <a:rPr lang="en-US" dirty="0" smtClean="0"/>
              <a:t>Experience has shown that the isotopic particulate contamination is long-lived and wide-spread inside the Service Bay</a:t>
            </a:r>
          </a:p>
          <a:p>
            <a:pPr lvl="2"/>
            <a:r>
              <a:rPr lang="en-US" dirty="0" smtClean="0"/>
              <a:t>A systematic program of obtaining smears from within the Service Bay has been initiated to characterize the contamination environment</a:t>
            </a:r>
          </a:p>
          <a:p>
            <a:pPr lvl="3"/>
            <a:r>
              <a:rPr lang="en-US" dirty="0" smtClean="0"/>
              <a:t>Current contaminations levels range from 10,000 dpm to 3-5,000,000 dpm</a:t>
            </a:r>
          </a:p>
          <a:p>
            <a:pPr lvl="1"/>
            <a:r>
              <a:rPr lang="en-US" dirty="0" smtClean="0"/>
              <a:t>Radiation levels at various locations in the process bay are tracked during target replacements</a:t>
            </a:r>
          </a:p>
          <a:p>
            <a:pPr lvl="2"/>
            <a:r>
              <a:rPr lang="en-US" dirty="0" smtClean="0"/>
              <a:t>The maximum dose rates observed during Target #3 replacement:</a:t>
            </a:r>
          </a:p>
          <a:p>
            <a:pPr lvl="3"/>
            <a:r>
              <a:rPr lang="en-US" dirty="0" smtClean="0"/>
              <a:t>Mercury Pump:  21.45 R/hr  (.215 Gy/hr)</a:t>
            </a:r>
          </a:p>
          <a:p>
            <a:pPr lvl="3"/>
            <a:r>
              <a:rPr lang="en-US" dirty="0" smtClean="0"/>
              <a:t>Coolant Water Return Line from Carriage:  2475 R/hr  (24.75 Gy/hr) </a:t>
            </a:r>
          </a:p>
          <a:p>
            <a:pPr lvl="3"/>
            <a:r>
              <a:rPr lang="en-US" dirty="0" smtClean="0"/>
              <a:t>Mercury Return Line from Carriage:  2717 R/hr  (27.17 Gy/hr)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3342</TotalTime>
  <Words>2360</Words>
  <Application>Microsoft Office PowerPoint</Application>
  <PresentationFormat>On-screen Show (4:3)</PresentationFormat>
  <Paragraphs>332</Paragraphs>
  <Slides>37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Default Theme</vt:lpstr>
      <vt:lpstr>Worksheet</vt:lpstr>
      <vt:lpstr>Spallation Neutron Source</vt:lpstr>
      <vt:lpstr>At the Start of the SNS Target Systems We had 4 Major Design Goals</vt:lpstr>
      <vt:lpstr> Target Monolith Components</vt:lpstr>
      <vt:lpstr>The SNS Target Team Delivered</vt:lpstr>
      <vt:lpstr>Remote Handling</vt:lpstr>
      <vt:lpstr>Remote Handling Planning</vt:lpstr>
      <vt:lpstr>Target Module Replacement</vt:lpstr>
      <vt:lpstr>Target Module Replacement (Cont’d)</vt:lpstr>
      <vt:lpstr>Target Module Replacement (Cont’d)</vt:lpstr>
      <vt:lpstr>Target Module Replacement (Cont’d)</vt:lpstr>
      <vt:lpstr>PIE Operations</vt:lpstr>
      <vt:lpstr>PIE Operations (Cont’d)</vt:lpstr>
      <vt:lpstr>PIE Operations (Cont’d)</vt:lpstr>
      <vt:lpstr>Additional Slides for SNS Remote Handling</vt:lpstr>
      <vt:lpstr>Near Term and Future Remote Handling Operations</vt:lpstr>
      <vt:lpstr>Additional Slides for SNS Remote Handling</vt:lpstr>
      <vt:lpstr>Proton Beam Window Replacement</vt:lpstr>
      <vt:lpstr>Proton Beam Window Replacement</vt:lpstr>
      <vt:lpstr>Proton Beam Window Replacement</vt:lpstr>
      <vt:lpstr>Proton Beam Window Replacement</vt:lpstr>
      <vt:lpstr>Shutter and CVI Replacement</vt:lpstr>
      <vt:lpstr>Shutter and CVI Replacement</vt:lpstr>
      <vt:lpstr>Shutter and CVI Replacement</vt:lpstr>
      <vt:lpstr>Shutter and CVI Replacement</vt:lpstr>
      <vt:lpstr>Shutter and CVI Replacement</vt:lpstr>
      <vt:lpstr>Shutter and CVI Replacement</vt:lpstr>
      <vt:lpstr>Shutter and CVI Replacement</vt:lpstr>
      <vt:lpstr>Waste Shipment Operations</vt:lpstr>
      <vt:lpstr>Waste Shipment Operations</vt:lpstr>
      <vt:lpstr>Waste Shipment Operations</vt:lpstr>
      <vt:lpstr>Waste Shipment Operations</vt:lpstr>
      <vt:lpstr>Future Remote Handling Operations</vt:lpstr>
      <vt:lpstr>Future Remote Handling Operations</vt:lpstr>
      <vt:lpstr>Future Remote Handling Operations</vt:lpstr>
      <vt:lpstr>Future Remote Handling Operations</vt:lpstr>
      <vt:lpstr>Future Remote Handling Operations</vt:lpstr>
      <vt:lpstr>Future Remote Handling Operations</vt:lpstr>
    </vt:vector>
  </TitlesOfParts>
  <Company>ORNL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lastModifiedBy>tag</cp:lastModifiedBy>
  <cp:revision>96</cp:revision>
  <dcterms:created xsi:type="dcterms:W3CDTF">2008-12-10T13:33:36Z</dcterms:created>
  <dcterms:modified xsi:type="dcterms:W3CDTF">2012-03-16T21:06:44Z</dcterms:modified>
</cp:coreProperties>
</file>