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8" r:id="rId2"/>
    <p:sldId id="279" r:id="rId3"/>
    <p:sldId id="281" r:id="rId4"/>
    <p:sldId id="282" r:id="rId5"/>
    <p:sldId id="283" r:id="rId6"/>
    <p:sldId id="284" r:id="rId7"/>
    <p:sldId id="285" r:id="rId8"/>
    <p:sldId id="286" r:id="rId9"/>
    <p:sldId id="267" r:id="rId10"/>
    <p:sldId id="268" r:id="rId11"/>
    <p:sldId id="277" r:id="rId12"/>
    <p:sldId id="269" r:id="rId1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1763D5A8-1A44-4D9F-ADB9-42DBA006DD73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0032E992-1C80-449E-98A6-19AF9DE8112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D5A8-1A44-4D9F-ADB9-42DBA006DD73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32E992-1C80-449E-98A6-19AF9DE811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D5A8-1A44-4D9F-ADB9-42DBA006DD73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32E992-1C80-449E-98A6-19AF9DE811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D5A8-1A44-4D9F-ADB9-42DBA006DD73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32E992-1C80-449E-98A6-19AF9DE8112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1763D5A8-1A44-4D9F-ADB9-42DBA006DD73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0032E992-1C80-449E-98A6-19AF9DE8112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763D5A8-1A44-4D9F-ADB9-42DBA006DD73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32E992-1C80-449E-98A6-19AF9DE8112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763D5A8-1A44-4D9F-ADB9-42DBA006DD73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32E992-1C80-449E-98A6-19AF9DE8112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D5A8-1A44-4D9F-ADB9-42DBA006DD73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32E992-1C80-449E-98A6-19AF9DE8112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D5A8-1A44-4D9F-ADB9-42DBA006DD73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32E992-1C80-449E-98A6-19AF9DE8112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763D5A8-1A44-4D9F-ADB9-42DBA006DD73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32E992-1C80-449E-98A6-19AF9DE8112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D5A8-1A44-4D9F-ADB9-42DBA006DD73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2E992-1C80-449E-98A6-19AF9DE81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1763D5A8-1A44-4D9F-ADB9-42DBA006DD73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0032E992-1C80-449E-98A6-19AF9DE811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Experiences at LANL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Muhrer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deliver?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1L target Mark-3 (project cost: 10 M$)</a:t>
            </a:r>
          </a:p>
          <a:p>
            <a:pPr lvl="1"/>
            <a:r>
              <a:rPr lang="en-US" dirty="0" smtClean="0"/>
              <a:t>2003: Prototype experiment at LANSCE (target 2)</a:t>
            </a:r>
          </a:p>
          <a:p>
            <a:pPr lvl="2"/>
            <a:r>
              <a:rPr lang="en-US" dirty="0" smtClean="0"/>
              <a:t>Result: Experiment did not agree with the simulation.</a:t>
            </a:r>
          </a:p>
          <a:p>
            <a:pPr lvl="1"/>
            <a:r>
              <a:rPr lang="en-US" dirty="0" smtClean="0"/>
              <a:t>2006: Analysis of the material properties</a:t>
            </a:r>
          </a:p>
          <a:p>
            <a:pPr lvl="2"/>
            <a:r>
              <a:rPr lang="en-US" dirty="0" smtClean="0"/>
              <a:t>Result: Experiment and simulation agree; Material specifications for the design.</a:t>
            </a:r>
          </a:p>
          <a:p>
            <a:pPr lvl="1"/>
            <a:r>
              <a:rPr lang="en-US" dirty="0" smtClean="0"/>
              <a:t>2008: Engineering design of Mark-3</a:t>
            </a:r>
          </a:p>
          <a:p>
            <a:pPr lvl="2"/>
            <a:r>
              <a:rPr lang="en-US" dirty="0" smtClean="0"/>
              <a:t>Result: Good communication between engineers and </a:t>
            </a:r>
            <a:r>
              <a:rPr lang="en-US" dirty="0" err="1" smtClean="0"/>
              <a:t>neutronic</a:t>
            </a:r>
            <a:r>
              <a:rPr lang="en-US" dirty="0" smtClean="0"/>
              <a:t> team.</a:t>
            </a:r>
          </a:p>
          <a:p>
            <a:pPr lvl="1"/>
            <a:r>
              <a:rPr lang="en-US" dirty="0" smtClean="0"/>
              <a:t>2010: Installation of Mark-3</a:t>
            </a:r>
          </a:p>
          <a:p>
            <a:pPr lvl="2"/>
            <a:r>
              <a:rPr lang="en-US" dirty="0" smtClean="0"/>
              <a:t>Result: Performs as advertised.</a:t>
            </a:r>
          </a:p>
          <a:p>
            <a:pPr lvl="1"/>
            <a:r>
              <a:rPr lang="en-US" dirty="0" smtClean="0"/>
              <a:t>2012: End of the second run-cycle for Mark-3</a:t>
            </a:r>
          </a:p>
          <a:p>
            <a:pPr lvl="2"/>
            <a:r>
              <a:rPr lang="en-US" dirty="0" smtClean="0"/>
              <a:t>Result: Still performs as advertised.</a:t>
            </a:r>
          </a:p>
        </p:txBody>
      </p:sp>
    </p:spTree>
    <p:extLst>
      <p:ext uri="{BB962C8B-B14F-4D97-AF65-F5344CB8AC3E}">
        <p14:creationId xmlns:p14="http://schemas.microsoft.com/office/powerpoint/2010/main" val="7163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Mark-3 results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593827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0" y="1828800"/>
            <a:ext cx="1820070" cy="45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6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cheapest way to build something is to build it right the first time.</a:t>
            </a:r>
          </a:p>
          <a:p>
            <a:pPr lvl="1"/>
            <a:r>
              <a:rPr lang="en-US" dirty="0" smtClean="0"/>
              <a:t>Need the right knowledge</a:t>
            </a:r>
          </a:p>
          <a:p>
            <a:pPr lvl="1"/>
            <a:r>
              <a:rPr lang="en-US" dirty="0" smtClean="0"/>
              <a:t>Need the right amount of money</a:t>
            </a:r>
          </a:p>
          <a:p>
            <a:r>
              <a:rPr lang="en-US" dirty="0" smtClean="0"/>
              <a:t>Short cuts are usually only cheap in the short term, but expensive in the long run.</a:t>
            </a:r>
          </a:p>
          <a:p>
            <a:r>
              <a:rPr lang="en-US" dirty="0" smtClean="0"/>
              <a:t>One needs a broad range of competences</a:t>
            </a:r>
          </a:p>
          <a:p>
            <a:pPr lvl="1"/>
            <a:r>
              <a:rPr lang="en-US" dirty="0" smtClean="0"/>
              <a:t>Mark-3: </a:t>
            </a:r>
            <a:r>
              <a:rPr lang="en-US" dirty="0" err="1" smtClean="0"/>
              <a:t>neutronics</a:t>
            </a:r>
            <a:r>
              <a:rPr lang="en-US" dirty="0" smtClean="0"/>
              <a:t>, chemistry, solid state physics, neutron scattering, engineering, operations</a:t>
            </a:r>
          </a:p>
          <a:p>
            <a:r>
              <a:rPr lang="en-US" dirty="0" smtClean="0"/>
              <a:t>Conventional wisdom does not always help.</a:t>
            </a:r>
          </a:p>
          <a:p>
            <a:r>
              <a:rPr lang="en-US" dirty="0" smtClean="0"/>
              <a:t>Success </a:t>
            </a:r>
            <a:r>
              <a:rPr lang="en-US" dirty="0" smtClean="0"/>
              <a:t>builds trust!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Mark-1:  (1997-2002)</a:t>
            </a:r>
          </a:p>
          <a:p>
            <a:pPr lvl="1"/>
            <a:r>
              <a:rPr lang="en-US" dirty="0" smtClean="0"/>
              <a:t>physics versus engineering model </a:t>
            </a:r>
          </a:p>
          <a:p>
            <a:pPr lvl="1"/>
            <a:r>
              <a:rPr lang="en-US" dirty="0" smtClean="0"/>
              <a:t>scientists versus engineers</a:t>
            </a:r>
          </a:p>
          <a:p>
            <a:r>
              <a:rPr lang="en-US" dirty="0" smtClean="0"/>
              <a:t>Mark-2: (2002-2010) </a:t>
            </a:r>
          </a:p>
          <a:p>
            <a:pPr lvl="1"/>
            <a:r>
              <a:rPr lang="en-US" dirty="0" smtClean="0"/>
              <a:t>What is really end of life of a target?</a:t>
            </a:r>
          </a:p>
          <a:p>
            <a:r>
              <a:rPr lang="en-US" dirty="0" smtClean="0"/>
              <a:t>Mark-3: (2010 – present)</a:t>
            </a:r>
          </a:p>
          <a:p>
            <a:pPr lvl="1"/>
            <a:r>
              <a:rPr lang="en-US" dirty="0" smtClean="0"/>
              <a:t>Get it done right!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Mark-1: physics versus engineering model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1215"/>
            <a:ext cx="4038600" cy="269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14"/>
          </p:nvPr>
        </p:nvGraphicFramePr>
        <p:xfrm>
          <a:off x="4648200" y="2612455"/>
          <a:ext cx="4038600" cy="2852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icture" r:id="rId4" imgW="5480304" imgH="3870960" progId="Word.Picture.8">
                  <p:embed/>
                </p:oleObj>
              </mc:Choice>
              <mc:Fallback>
                <p:oleObj name="Picture" r:id="rId4" imgW="5480304" imgH="387096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612455"/>
                        <a:ext cx="4038600" cy="2852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5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Mark-1:physics model (scientist – engineers)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81162" y="1996281"/>
          <a:ext cx="5781676" cy="4114800"/>
        </p:xfrm>
        <a:graphic>
          <a:graphicData uri="http://schemas.openxmlformats.org/drawingml/2006/table">
            <a:tbl>
              <a:tblPr/>
              <a:tblGrid>
                <a:gridCol w="1211181"/>
                <a:gridCol w="1371148"/>
                <a:gridCol w="1142624"/>
                <a:gridCol w="1142624"/>
                <a:gridCol w="914099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moderator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flight paths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simplified model 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[10</a:t>
                      </a:r>
                      <a:r>
                        <a:rPr lang="en-US" sz="800" baseline="300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n/(cm</a:t>
                      </a:r>
                      <a:r>
                        <a:rPr lang="en-US" sz="800" baseline="30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,s,sr,</a:t>
                      </a:r>
                      <a:r>
                        <a:rPr lang="en-US" sz="800">
                          <a:effectLst/>
                          <a:latin typeface="Symbol"/>
                          <a:ea typeface="Times New Roman"/>
                        </a:rPr>
                        <a:t>m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A]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simplified model 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[10</a:t>
                      </a:r>
                      <a:r>
                        <a:rPr lang="en-US" sz="800" baseline="300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n/(cm</a:t>
                      </a:r>
                      <a:r>
                        <a:rPr lang="en-US" sz="800" baseline="30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,s,sr,</a:t>
                      </a:r>
                      <a:r>
                        <a:rPr lang="en-US" sz="800">
                          <a:effectLst/>
                          <a:latin typeface="Symbol"/>
                          <a:ea typeface="Times New Roman"/>
                        </a:rPr>
                        <a:t>m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A]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Symbol"/>
                          <a:ea typeface="Times New Roman"/>
                        </a:rPr>
                        <a:t>D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Thermal flux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E &lt; 100 meV for H</a:t>
                      </a:r>
                      <a:r>
                        <a:rPr lang="en-US" sz="10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E &lt; 5 meV for LH</a:t>
                      </a:r>
                      <a:r>
                        <a:rPr lang="en-US" sz="10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HI-1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3,4,5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0.99±0.6%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1.01±0.6%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+1.58%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HI-2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6,7,8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0.98±0.6%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1.03±0.6%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+4.31%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LH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9,10,11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0.54±0.5%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0.55±0.6%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+0.61%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HR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16,1,2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0.59±0.7%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0.60±0.8%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+1.20%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back scat. 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14,15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3.59±0.3%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3.39±0.4%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-5.88%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back scat. LH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12,13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0.90±0.4%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0.83±0.5%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-8.97%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</a:rPr>
                        <a:t>Epithermal flux</a:t>
                      </a:r>
                      <a:endParaRPr lang="en-US" sz="1000" b="1" kern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625 meV &lt; E &lt; 1 keV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HI-1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3,4,5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2.57±0.4%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2.58±0.4%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+0.48%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HI-2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6,7,8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2.51±0.4%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2.63±0.4%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+4.51%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LH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9,10,11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2.34±0.4%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2.36±0.4%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+0.67%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HR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16,1,2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2.34±0.4%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2.37±0.4%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+1.10%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back scat. 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14,15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1.58±0.5%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1.31±0.5%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-20.80%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back scat. LH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12,13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1.35±0.5%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1.32±0.5%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-2.07%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</a:rPr>
                        <a:t>Total flux</a:t>
                      </a:r>
                      <a:endParaRPr lang="en-US" sz="1000" b="1" kern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E &lt; 20 MeV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HI-1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3,4,5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8.36±0.2%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8.45±0.3%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+0.97%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HI-2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6,7,8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8.29±0.2%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8.59±0.3%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+3.59%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LH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9,10,11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8.65±0.2%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8.68±0.2%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+0.39%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HR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16,1,2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7.11±0.3%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7.16±0.3%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+0.66%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back scat. 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14,15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7.40±0.3%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6.54±0.3%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-13.17%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back scat. LH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12,13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5.93+0.3%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5.76±0.3%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-2.96%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1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Mark-1: physics – engineering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81162" y="1996281"/>
          <a:ext cx="5781676" cy="4114800"/>
        </p:xfrm>
        <a:graphic>
          <a:graphicData uri="http://schemas.openxmlformats.org/drawingml/2006/table">
            <a:tbl>
              <a:tblPr/>
              <a:tblGrid>
                <a:gridCol w="1211181"/>
                <a:gridCol w="1371148"/>
                <a:gridCol w="1142624"/>
                <a:gridCol w="1142624"/>
                <a:gridCol w="914099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moderator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flight paths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simplified model 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[10</a:t>
                      </a:r>
                      <a:r>
                        <a:rPr lang="en-US" sz="800" baseline="300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n/(cm</a:t>
                      </a:r>
                      <a:r>
                        <a:rPr lang="en-US" sz="800" baseline="30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,s,sr,</a:t>
                      </a:r>
                      <a:r>
                        <a:rPr lang="en-US" sz="800">
                          <a:effectLst/>
                          <a:latin typeface="Symbol"/>
                          <a:ea typeface="Times New Roman"/>
                        </a:rPr>
                        <a:t>m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A]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as-built model 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[10</a:t>
                      </a:r>
                      <a:r>
                        <a:rPr lang="en-US" sz="800" baseline="300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n/(cm</a:t>
                      </a:r>
                      <a:r>
                        <a:rPr lang="en-US" sz="800" baseline="30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,s,sr,</a:t>
                      </a:r>
                      <a:r>
                        <a:rPr lang="en-US" sz="800">
                          <a:effectLst/>
                          <a:latin typeface="Symbol"/>
                          <a:ea typeface="Times New Roman"/>
                        </a:rPr>
                        <a:t>m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A]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Symbol"/>
                          <a:ea typeface="Times New Roman"/>
                        </a:rPr>
                        <a:t>D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Thermal flux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E &lt; 100 meV for H</a:t>
                      </a:r>
                      <a:r>
                        <a:rPr lang="en-US" sz="10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E &lt; 5 meV for LH</a:t>
                      </a:r>
                      <a:r>
                        <a:rPr lang="en-US" sz="10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HI-1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3,4,5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1.01±0.6%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0.94±0.8%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-6.94%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HI-2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6,7,8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1.03±0.6%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0.96±0.8%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-6.73%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LH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9,10,11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0.55±0.6%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0.44±0.8%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-20.30%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HR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16,1,2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0.60±0.8%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0.56±1.1%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-6.28%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back scat. 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14,15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3.39±0.4%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2.74±0.5%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-19.03%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back scat. LH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12,13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0.83±0.5%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0.67+0.7%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-19.25%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</a:rPr>
                        <a:t>Epithermal flux</a:t>
                      </a:r>
                      <a:endParaRPr lang="en-US" sz="1000" b="1" kern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625 meV &lt; E &lt; 1 keV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HI-1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3,4,5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2.58±0.4%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2.23±0.6%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-13.30%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HI-2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6,7,8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2.63±0.4%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2.26±0.6%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-14.19%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LH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9,10,11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2.36±0.4%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2.20±0.5%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-6.60%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HR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16,1,2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2.37±0.4%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2.09±0.5%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-11.50%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back scat. 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14,15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1.31±0.5%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1.15±0.8%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-12.60%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back scat. LH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12,13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1.32±0.5%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1.23±0.7%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-7.03%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</a:rPr>
                        <a:t>Total flux</a:t>
                      </a:r>
                      <a:endParaRPr lang="en-US" sz="1000" b="1" kern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E &lt; 20 MeV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HI-1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3,4,5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8.45±0.3%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7.34±0.4%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-13.15%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HI-2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6,7,8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8.59±0.3%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7.42±0.4%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-13.61%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LH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9,10,11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8.68±0.2%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7.79±0.3%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-10.33%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flux trap HR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16,1,2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7.16±0.3%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6.36±0.4%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-11.12%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back scat. 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14,15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6.54±0.3%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5.57±0.5%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-14.84%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back scat. LH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12,13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5.76±0.3%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4.93±0.4%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-14.43%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6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Mark-1/2:Flight path 12 (before the MACOR)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10" y="1923889"/>
            <a:ext cx="6221590" cy="44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0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Mark-1/2:Flight path 12 (after the MACOR)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66800" y="1981200"/>
            <a:ext cx="2849356" cy="3877374"/>
            <a:chOff x="327025" y="1066800"/>
            <a:chExt cx="3700463" cy="5035550"/>
          </a:xfrm>
        </p:grpSpPr>
        <p:pic>
          <p:nvPicPr>
            <p:cNvPr id="6" name="Picture 10" descr="fp12_spectrum1_lin-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3400" y="1066800"/>
              <a:ext cx="3352800" cy="249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fp12_spectrum2_lin-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0000">
              <a:off x="327025" y="3613150"/>
              <a:ext cx="37004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1066800" y="1143000"/>
              <a:ext cx="10477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</a:rPr>
                <a:t>O/P=25/75</a:t>
              </a: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838200" y="3657600"/>
              <a:ext cx="10477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</a:rPr>
                <a:t>O/P=10/90</a:t>
              </a:r>
            </a:p>
          </p:txBody>
        </p:sp>
      </p:grpSp>
      <p:sp>
        <p:nvSpPr>
          <p:cNvPr id="10" name="Content Placeholder 7"/>
          <p:cNvSpPr>
            <a:spLocks noGrp="1"/>
          </p:cNvSpPr>
          <p:nvPr>
            <p:ph sz="quarter" idx="14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Reported deficiencies when comparing experimental to calculated values for upper-tier </a:t>
            </a:r>
            <a:r>
              <a:rPr lang="en-US" dirty="0" err="1" smtClean="0">
                <a:ea typeface="+mn-ea"/>
              </a:rPr>
              <a:t>FPs</a:t>
            </a:r>
            <a:r>
              <a:rPr lang="en-US" dirty="0" smtClean="0">
                <a:ea typeface="+mn-ea"/>
              </a:rPr>
              <a:t> (2002)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Updated model calculations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MACOR insulation plate (containing boron)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Ortho/</a:t>
            </a:r>
            <a:r>
              <a:rPr lang="en-US" sz="1600" dirty="0" err="1" smtClean="0">
                <a:ea typeface="+mn-ea"/>
              </a:rPr>
              <a:t>para</a:t>
            </a:r>
            <a:r>
              <a:rPr lang="en-US" sz="1600" dirty="0" smtClean="0">
                <a:ea typeface="+mn-ea"/>
              </a:rPr>
              <a:t> ratio dependence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Old calculation (</a:t>
            </a:r>
            <a:r>
              <a:rPr lang="en-US" dirty="0" err="1" smtClean="0">
                <a:ea typeface="+mn-ea"/>
              </a:rPr>
              <a:t>russell</a:t>
            </a:r>
            <a:r>
              <a:rPr lang="en-US" dirty="0" smtClean="0">
                <a:ea typeface="+mn-ea"/>
              </a:rPr>
              <a:t>) versus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new calculation </a:t>
            </a:r>
            <a:r>
              <a:rPr lang="en-US" dirty="0" smtClean="0">
                <a:ea typeface="+mn-ea"/>
              </a:rPr>
              <a:t>(</a:t>
            </a:r>
            <a:r>
              <a:rPr lang="en-US" dirty="0" err="1" smtClean="0">
                <a:ea typeface="+mn-ea"/>
              </a:rPr>
              <a:t>mocko</a:t>
            </a:r>
            <a:r>
              <a:rPr lang="en-US" dirty="0" smtClean="0">
                <a:ea typeface="+mn-ea"/>
              </a:rPr>
              <a:t>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ea typeface="+mn-ea"/>
                <a:sym typeface="Wingdings"/>
              </a:rPr>
              <a:t></a:t>
            </a:r>
            <a:r>
              <a:rPr lang="en-US" dirty="0" smtClean="0">
                <a:ea typeface="+mn-ea"/>
                <a:sym typeface="Wingdings"/>
              </a:rPr>
              <a:t> now we understand the deficiencies</a:t>
            </a:r>
            <a:endParaRPr lang="en-US" dirty="0" smtClean="0">
              <a:ea typeface="+mn-ea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419600" y="5765800"/>
            <a:ext cx="495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EXP. DATA: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P.-N.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Seo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, et al.,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Nucl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. Instr. Methods A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517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 (2004) pp. 285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OLD CALCULATION: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G. J. Russell et al., Proc. Of the 16</a:t>
            </a:r>
            <a:r>
              <a:rPr kumimoji="0" 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th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 meeting on ICANS 2003, pp. 833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0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Mark-2: What is end of life for a target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200" y="1828800"/>
            <a:ext cx="6096000" cy="4648200"/>
            <a:chOff x="381000" y="914400"/>
            <a:chExt cx="8458200" cy="5181600"/>
          </a:xfrm>
        </p:grpSpPr>
        <p:pic>
          <p:nvPicPr>
            <p:cNvPr id="23" name="Picture 200" descr="canvas_thermal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575" y="3733800"/>
              <a:ext cx="3603625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2"/>
            <p:cNvGrpSpPr>
              <a:grpSpLocks/>
            </p:cNvGrpSpPr>
            <p:nvPr/>
          </p:nvGrpSpPr>
          <p:grpSpPr bwMode="auto">
            <a:xfrm>
              <a:off x="4648200" y="4495800"/>
              <a:ext cx="685800" cy="762000"/>
              <a:chOff x="3886200" y="4495800"/>
              <a:chExt cx="685800" cy="762000"/>
            </a:xfrm>
          </p:grpSpPr>
          <p:cxnSp>
            <p:nvCxnSpPr>
              <p:cNvPr id="38" name="Straight Arrow Connector 7"/>
              <p:cNvCxnSpPr>
                <a:cxnSpLocks noChangeShapeType="1"/>
              </p:cNvCxnSpPr>
              <p:nvPr/>
            </p:nvCxnSpPr>
            <p:spPr bwMode="auto">
              <a:xfrm>
                <a:off x="3886200" y="4495800"/>
                <a:ext cx="0" cy="76200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TextBox 11"/>
              <p:cNvSpPr txBox="1">
                <a:spLocks noChangeArrowheads="1"/>
              </p:cNvSpPr>
              <p:nvPr/>
            </p:nvSpPr>
            <p:spPr bwMode="auto">
              <a:xfrm>
                <a:off x="3886200" y="4690646"/>
                <a:ext cx="685800" cy="308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5000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5000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5000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5000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0.69</a:t>
                </a:r>
              </a:p>
            </p:txBody>
          </p:sp>
        </p:grpSp>
        <p:sp>
          <p:nvSpPr>
            <p:cNvPr id="25" name="TextBox 18"/>
            <p:cNvSpPr txBox="1">
              <a:spLocks noChangeArrowheads="1"/>
            </p:cNvSpPr>
            <p:nvPr/>
          </p:nvSpPr>
          <p:spPr bwMode="auto">
            <a:xfrm rot="16200000">
              <a:off x="-336550" y="4527550"/>
              <a:ext cx="17732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EXPERIMENTAL</a:t>
              </a:r>
            </a:p>
          </p:txBody>
        </p:sp>
        <p:sp>
          <p:nvSpPr>
            <p:cNvPr id="26" name="TextBox 20"/>
            <p:cNvSpPr txBox="1">
              <a:spLocks noChangeArrowheads="1"/>
            </p:cNvSpPr>
            <p:nvPr/>
          </p:nvSpPr>
          <p:spPr bwMode="auto">
            <a:xfrm>
              <a:off x="1649730" y="914400"/>
              <a:ext cx="1473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LOWER-TIER</a:t>
              </a:r>
            </a:p>
          </p:txBody>
        </p:sp>
        <p:sp>
          <p:nvSpPr>
            <p:cNvPr id="27" name="TextBox 21"/>
            <p:cNvSpPr txBox="1">
              <a:spLocks noChangeArrowheads="1"/>
            </p:cNvSpPr>
            <p:nvPr/>
          </p:nvSpPr>
          <p:spPr bwMode="auto">
            <a:xfrm>
              <a:off x="6460489" y="914400"/>
              <a:ext cx="14271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UPPER-TIER</a:t>
              </a:r>
            </a:p>
          </p:txBody>
        </p:sp>
        <p:pic>
          <p:nvPicPr>
            <p:cNvPr id="28" name="Picture 1" descr="compare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851275"/>
              <a:ext cx="3017838" cy="21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17"/>
            <p:cNvSpPr txBox="1">
              <a:spLocks noChangeArrowheads="1"/>
            </p:cNvSpPr>
            <p:nvPr/>
          </p:nvSpPr>
          <p:spPr bwMode="auto">
            <a:xfrm>
              <a:off x="6324600" y="5105401"/>
              <a:ext cx="669918" cy="30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5000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0.33</a:t>
              </a:r>
            </a:p>
          </p:txBody>
        </p:sp>
        <p:grpSp>
          <p:nvGrpSpPr>
            <p:cNvPr id="30" name="Group 19"/>
            <p:cNvGrpSpPr>
              <a:grpSpLocks/>
            </p:cNvGrpSpPr>
            <p:nvPr/>
          </p:nvGrpSpPr>
          <p:grpSpPr bwMode="auto">
            <a:xfrm>
              <a:off x="381000" y="990600"/>
              <a:ext cx="8458200" cy="2473325"/>
              <a:chOff x="381000" y="990600"/>
              <a:chExt cx="8458200" cy="2473325"/>
            </a:xfrm>
          </p:grpSpPr>
          <p:grpSp>
            <p:nvGrpSpPr>
              <p:cNvPr id="31" name="Group 18"/>
              <p:cNvGrpSpPr>
                <a:grpSpLocks/>
              </p:cNvGrpSpPr>
              <p:nvPr/>
            </p:nvGrpSpPr>
            <p:grpSpPr bwMode="auto">
              <a:xfrm>
                <a:off x="381000" y="990600"/>
                <a:ext cx="8458200" cy="2473325"/>
                <a:chOff x="381000" y="990600"/>
                <a:chExt cx="8458200" cy="2473325"/>
              </a:xfrm>
            </p:grpSpPr>
            <p:pic>
              <p:nvPicPr>
                <p:cNvPr id="34" name="Picture 5" descr="damage_fp1.gif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1295400"/>
                  <a:ext cx="3017838" cy="2168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2" descr="damageE_fp14.gif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1363" y="1295400"/>
                  <a:ext cx="3017837" cy="2168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TextBox 1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235744" y="1988344"/>
                  <a:ext cx="1571625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5000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5000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5000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5000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</a:rPr>
                    <a:t>CALCULATED</a:t>
                  </a:r>
                </a:p>
              </p:txBody>
            </p:sp>
            <p:sp>
              <p:nvSpPr>
                <p:cNvPr id="37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4114800" y="990600"/>
                  <a:ext cx="1706381" cy="720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5000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5000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5000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5000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</a:rPr>
                    <a:t>R</a:t>
                  </a:r>
                  <a:r>
                    <a:rPr kumimoji="0" lang="en-US" sz="1200" b="0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</a:rPr>
                    <a:t>1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</a:rPr>
                    <a:t>=2.50 cm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</a:rPr>
                    <a:t>R</a:t>
                  </a:r>
                  <a:r>
                    <a:rPr kumimoji="0" lang="en-US" sz="1200" b="0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</a:rPr>
                    <a:t>2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</a:rPr>
                    <a:t>=1.56 cm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</a:rPr>
                    <a:t>Depth=16.0 cm</a:t>
                  </a:r>
                </a:p>
              </p:txBody>
            </p:sp>
          </p:grpSp>
          <p:sp>
            <p:nvSpPr>
              <p:cNvPr id="32" name="TextBox 14"/>
              <p:cNvSpPr txBox="1">
                <a:spLocks noChangeArrowheads="1"/>
              </p:cNvSpPr>
              <p:nvPr/>
            </p:nvSpPr>
            <p:spPr bwMode="auto">
              <a:xfrm>
                <a:off x="2540000" y="2514600"/>
                <a:ext cx="669918" cy="308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5000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5000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5000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5000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0.61</a:t>
                </a:r>
              </a:p>
            </p:txBody>
          </p:sp>
          <p:sp>
            <p:nvSpPr>
              <p:cNvPr id="33" name="TextBox 16"/>
              <p:cNvSpPr txBox="1">
                <a:spLocks noChangeArrowheads="1"/>
              </p:cNvSpPr>
              <p:nvPr/>
            </p:nvSpPr>
            <p:spPr bwMode="auto">
              <a:xfrm>
                <a:off x="6553199" y="2209800"/>
                <a:ext cx="669918" cy="308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5000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5000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5000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5000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0.38</a:t>
                </a:r>
              </a:p>
            </p:txBody>
          </p:sp>
        </p:grpSp>
      </p:grpSp>
      <p:pic>
        <p:nvPicPr>
          <p:cNvPr id="40" name="Picture 1" descr="optimized_geometry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6475"/>
            <a:ext cx="2283299" cy="300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you do not deliver?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1) Unhappy users</a:t>
            </a:r>
          </a:p>
          <a:p>
            <a:r>
              <a:rPr lang="en-US" sz="2400" dirty="0" smtClean="0"/>
              <a:t>2) Unhappy sponsor</a:t>
            </a:r>
          </a:p>
          <a:p>
            <a:r>
              <a:rPr lang="en-US" sz="2400" dirty="0" smtClean="0"/>
              <a:t>3) Tighter budgets</a:t>
            </a:r>
          </a:p>
          <a:p>
            <a:r>
              <a:rPr lang="en-US" sz="2400" dirty="0"/>
              <a:t>4</a:t>
            </a:r>
            <a:r>
              <a:rPr lang="en-US" sz="2400" dirty="0" smtClean="0"/>
              <a:t>) Hard time to re-gain the trust of the users and the sponsors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0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1759</TotalTime>
  <Words>920</Words>
  <Application>Microsoft Office PowerPoint</Application>
  <PresentationFormat>On-screen Show (4:3)</PresentationFormat>
  <Paragraphs>290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Macro</vt:lpstr>
      <vt:lpstr>Picture</vt:lpstr>
      <vt:lpstr>Experiences at LANL</vt:lpstr>
      <vt:lpstr>Outline</vt:lpstr>
      <vt:lpstr>Mark-1: physics versus engineering model</vt:lpstr>
      <vt:lpstr>Mark-1:physics model (scientist – engineers)</vt:lpstr>
      <vt:lpstr>Mark-1: physics – engineering model</vt:lpstr>
      <vt:lpstr>Mark-1/2:Flight path 12 (before the MACOR)</vt:lpstr>
      <vt:lpstr>Mark-1/2:Flight path 12 (after the MACOR)</vt:lpstr>
      <vt:lpstr>Mark-2: What is end of life for a target</vt:lpstr>
      <vt:lpstr>What happens if you do not deliver?</vt:lpstr>
      <vt:lpstr>How do you deliver?</vt:lpstr>
      <vt:lpstr>Mark-3 results</vt:lpstr>
      <vt:lpstr>Lessons learned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Guenter Muhrer</dc:creator>
  <cp:lastModifiedBy>Guenter Muhrer</cp:lastModifiedBy>
  <cp:revision>110</cp:revision>
  <cp:lastPrinted>2011-11-15T22:34:14Z</cp:lastPrinted>
  <dcterms:created xsi:type="dcterms:W3CDTF">2011-11-15T18:32:49Z</dcterms:created>
  <dcterms:modified xsi:type="dcterms:W3CDTF">2012-03-16T17:31:49Z</dcterms:modified>
</cp:coreProperties>
</file>