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0" r:id="rId5"/>
    <p:sldId id="261" r:id="rId6"/>
    <p:sldId id="266" r:id="rId7"/>
    <p:sldId id="265" r:id="rId8"/>
    <p:sldId id="262" r:id="rId9"/>
    <p:sldId id="271" r:id="rId10"/>
    <p:sldId id="268" r:id="rId11"/>
    <p:sldId id="263" r:id="rId12"/>
    <p:sldId id="267" r:id="rId13"/>
    <p:sldId id="270" r:id="rId14"/>
    <p:sldId id="273" r:id="rId15"/>
    <p:sldId id="275" r:id="rId16"/>
    <p:sldId id="272" r:id="rId17"/>
    <p:sldId id="274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0000"/>
    <a:srgbClr val="5C0426"/>
    <a:srgbClr val="4B5C29"/>
    <a:srgbClr val="7F7F7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86382" autoAdjust="0"/>
  </p:normalViewPr>
  <p:slideViewPr>
    <p:cSldViewPr>
      <p:cViewPr>
        <p:scale>
          <a:sx n="75" d="100"/>
          <a:sy n="75" d="100"/>
        </p:scale>
        <p:origin x="-1920" y="-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6" descr="slide footer_maroon_74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slide header_maroon_74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524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861505-C2BB-4476-BBA9-4B3981CFD2C0}" type="datetime1">
              <a:rPr lang="en-US"/>
              <a:pPr/>
              <a:t>3/20/2012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0" y="8610600"/>
            <a:ext cx="480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5213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E46B-83EB-4DB5-8E27-F10744F11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7CB76B-BA47-40F4-B3B8-61968842F58B}" type="datetime1">
              <a:rPr lang="en-US"/>
              <a:pPr/>
              <a:t>3/20/2012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9BE1EE3-3AA9-46E8-9735-1C2F2BD3D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9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23B28-17AB-4A21-AAA6-C44DA48A35A7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title header_maroon_74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title footer_maroon_74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A2F60-BEA0-4A84-914F-7A3DCF06DBA2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AF4-9014-4EC5-8CA9-A66A4F20F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C4183-3BBF-4FDF-86BB-071B1AD01AD1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B11D-DD93-4E13-A893-2E692C36C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2C6FDA-17B6-4B66-A44F-D9A62A348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1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478A6E-A2FF-413B-A8C6-C677C799E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2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05BD0-4BEA-4139-B58F-11037F3DA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35CE7-B390-41F9-992D-E00891E4F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4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5A569-B849-4F49-B7CE-D6602A0C3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3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9ED9DC-035A-45EE-81F6-80EE2BEC10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4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5D346-4D23-44C7-95D4-672805C59F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A0F13-C31A-4C04-83D1-03DEB206D2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D2DC1-9A63-42A0-BBF2-8F8110EA91C1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19B9-630C-4C4E-BD9B-E98E943CF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5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7BC29-03A8-4ACC-A943-424B9ABE5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58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6599D-46BF-4551-AF8C-CECA35AAFF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7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F6FB3-FD8E-4A90-8C83-6BE2D9AF85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3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2C6FDA-17B6-4B66-A44F-D9A62A348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46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478A6E-A2FF-413B-A8C6-C677C799E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0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05BD0-4BEA-4139-B58F-11037F3DA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9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35CE7-B390-41F9-992D-E00891E4F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74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5A569-B849-4F49-B7CE-D6602A0C3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9ED9DC-035A-45EE-81F6-80EE2BEC10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8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5D346-4D23-44C7-95D4-672805C59F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86916-2159-4476-800A-81B240CA02FA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1123-5823-4E90-9C18-2DA63FD8D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A0F13-C31A-4C04-83D1-03DEB206D2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4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7BC29-03A8-4ACC-A943-424B9ABE5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57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6599D-46BF-4551-AF8C-CECA35AAFF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1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F6FB3-FD8E-4A90-8C83-6BE2D9AF85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AA260-64E8-4BF3-A3D6-E4CD52AAD46F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59CE-551B-40B2-B937-FBD860250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66F6F-994E-46F0-8CE7-2BDDC8EF66DE}" type="datetime1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A7ECF-C3D1-46CB-99C2-F069AE237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FD9E9-C221-4D90-A7C9-BFA117147049}" type="datetime1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B6178-14C7-4119-83D3-35753E7D0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0FBFD-90FA-448B-9AA0-D5BA1254B851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73DF-8E68-4FA1-9794-1AA1C413D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81A32-2186-42C3-8B63-C980384C88AB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CEECD-19EB-49CE-9EC4-69BA40345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24FA6-0784-470C-82AA-B1BC6FAF0BB2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4BD32-6DA5-4CAB-81FC-B16086EF9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6" descr="slide footer_maroon_742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124335C-449C-49D2-9E5F-EB5CD6672105}" type="datetime1">
              <a:rPr lang="en-US" smtClean="0"/>
              <a:t>3/20/2012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845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BE097709-85E2-456A-851E-940FADCA3D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6" name="Picture 4" descr="slide header_maroon_742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               H. Ravn CERN   High-power Targetry for Future Accelerators 7/9/2003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096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fld id="{F9AB51F9-D277-4D95-85FD-D3FAD734EF2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cern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WordArt 21"/>
          <p:cNvSpPr>
            <a:spLocks noChangeArrowheads="1" noChangeShapeType="1"/>
          </p:cNvSpPr>
          <p:nvPr userDrawn="1"/>
        </p:nvSpPr>
        <p:spPr bwMode="auto">
          <a:xfrm>
            <a:off x="7162800" y="6400800"/>
            <a:ext cx="18446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EURISOL</a:t>
            </a:r>
          </a:p>
        </p:txBody>
      </p:sp>
    </p:spTree>
    <p:extLst>
      <p:ext uri="{BB962C8B-B14F-4D97-AF65-F5344CB8AC3E}">
        <p14:creationId xmlns:p14="http://schemas.microsoft.com/office/powerpoint/2010/main" val="9737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               H. Ravn CERN   High-power Targetry for Future Accelerators 7/9/2003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096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fld id="{F9AB51F9-D277-4D95-85FD-D3FAD734EF2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cern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WordArt 21"/>
          <p:cNvSpPr>
            <a:spLocks noChangeArrowheads="1" noChangeShapeType="1"/>
          </p:cNvSpPr>
          <p:nvPr userDrawn="1"/>
        </p:nvSpPr>
        <p:spPr bwMode="auto">
          <a:xfrm>
            <a:off x="7162800" y="6400800"/>
            <a:ext cx="18446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EURISOL</a:t>
            </a:r>
          </a:p>
        </p:txBody>
      </p:sp>
    </p:spTree>
    <p:extLst>
      <p:ext uri="{BB962C8B-B14F-4D97-AF65-F5344CB8AC3E}">
        <p14:creationId xmlns:p14="http://schemas.microsoft.com/office/powerpoint/2010/main" val="277290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909763"/>
          </a:xfrm>
        </p:spPr>
        <p:txBody>
          <a:bodyPr/>
          <a:lstStyle/>
          <a:p>
            <a:pPr algn="ctr"/>
            <a:r>
              <a:rPr lang="en-US" dirty="0" smtClean="0"/>
              <a:t>500-kW Thorium </a:t>
            </a:r>
            <a:br>
              <a:rPr lang="en-US" dirty="0" smtClean="0"/>
            </a:br>
            <a:r>
              <a:rPr lang="en-US" dirty="0" smtClean="0"/>
              <a:t>Target for Concept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Jerry Nolen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fr-FR" sz="2400" i="1" dirty="0" err="1"/>
              <a:t>Physics</a:t>
            </a:r>
            <a:r>
              <a:rPr lang="fr-FR" sz="2400" i="1" dirty="0"/>
              <a:t> Division, </a:t>
            </a:r>
            <a:br>
              <a:rPr lang="fr-FR" sz="2400" i="1" dirty="0"/>
            </a:br>
            <a:r>
              <a:rPr lang="fr-FR" sz="2400" i="1" dirty="0"/>
              <a:t>Argonne National </a:t>
            </a:r>
            <a:r>
              <a:rPr lang="fr-FR" sz="2400" i="1" dirty="0" err="1"/>
              <a:t>Laboratory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pt-PT" dirty="0"/>
              <a:t> </a:t>
            </a:r>
            <a:r>
              <a:rPr lang="en-US" sz="2600" dirty="0"/>
              <a:t> 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2209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400" i="1" dirty="0" smtClean="0"/>
              <a:t>Project X Target Forum</a:t>
            </a:r>
            <a:r>
              <a:rPr lang="en-US" sz="2400" dirty="0" smtClean="0"/>
              <a:t> </a:t>
            </a:r>
          </a:p>
          <a:p>
            <a:pPr algn="ctr">
              <a:lnSpc>
                <a:spcPct val="90000"/>
              </a:lnSpc>
            </a:pPr>
            <a:endParaRPr lang="en-US" sz="1000" dirty="0"/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March 20, 2012</a:t>
            </a:r>
            <a:endParaRPr lang="en-US" sz="2000" dirty="0"/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This work was supported by the U.S. Department of Energy, Office of Nuclear Physics, under Contract No. DE-AC02-06CH11357.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6"/>
            <a:ext cx="9129014" cy="68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9762"/>
          </a:xfrm>
        </p:spPr>
        <p:txBody>
          <a:bodyPr/>
          <a:lstStyle/>
          <a:p>
            <a:r>
              <a:rPr lang="en-US" dirty="0" smtClean="0"/>
              <a:t>Extrapolation to 1-GeV, 500 </a:t>
            </a:r>
            <a:r>
              <a:rPr lang="el-GR" dirty="0" smtClean="0"/>
              <a:t>μ</a:t>
            </a:r>
            <a:r>
              <a:rPr lang="en-US" dirty="0" smtClean="0"/>
              <a:t>A for Project X: </a:t>
            </a:r>
            <a:r>
              <a:rPr lang="en-US" dirty="0" err="1" smtClean="0"/>
              <a:t>Rn</a:t>
            </a:r>
            <a:r>
              <a:rPr lang="en-US" dirty="0" smtClean="0"/>
              <a:t>, </a:t>
            </a:r>
            <a:r>
              <a:rPr lang="en-US" dirty="0" err="1" smtClean="0"/>
              <a:t>Fr</a:t>
            </a:r>
            <a:r>
              <a:rPr lang="en-US" dirty="0" smtClean="0"/>
              <a:t>, </a:t>
            </a:r>
            <a:r>
              <a:rPr lang="en-US" dirty="0" smtClean="0"/>
              <a:t>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r>
              <a:rPr lang="en-US" sz="2800" dirty="0" smtClean="0"/>
              <a:t>Operating temperature ~2000 C to release isotopes</a:t>
            </a:r>
          </a:p>
          <a:p>
            <a:r>
              <a:rPr lang="en-US" sz="2800" dirty="0" smtClean="0"/>
              <a:t>Must radiate ~120 W/cm2 at this T</a:t>
            </a:r>
          </a:p>
          <a:p>
            <a:r>
              <a:rPr lang="en-US" sz="2800" dirty="0" smtClean="0"/>
              <a:t>Energy loss ~1500 W/cm -&gt; diameter ~25 cm</a:t>
            </a:r>
          </a:p>
          <a:p>
            <a:r>
              <a:rPr lang="en-US" sz="2800" dirty="0" smtClean="0"/>
              <a:t>Optimum thickness ~200 g/cm2 thorium (~1 radiation length</a:t>
            </a:r>
          </a:p>
          <a:p>
            <a:r>
              <a:rPr lang="en-US" sz="2800" dirty="0" smtClean="0"/>
              <a:t>Average density ~2.5 g/cm3 (1-mm thick disks 5 g/cm2 with 1-mm spacing) -&gt; target length ~80 cm, 400 disks</a:t>
            </a:r>
          </a:p>
          <a:p>
            <a:r>
              <a:rPr lang="en-US" sz="2800" dirty="0" smtClean="0"/>
              <a:t>Annular target, 1-cm diameter beam spot at ~12-cm radius; rotation &gt; 1 kHz</a:t>
            </a:r>
          </a:p>
          <a:p>
            <a:r>
              <a:rPr lang="en-US" sz="2800" dirty="0" smtClean="0"/>
              <a:t>Insulation by 1 tungsten heat shield and 5-mm graphite felt</a:t>
            </a:r>
          </a:p>
          <a:p>
            <a:r>
              <a:rPr lang="en-US" sz="2800" dirty="0" smtClean="0"/>
              <a:t>Water cooling on outside surface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500-kW thorium target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" y="1143000"/>
            <a:ext cx="90882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/>
          <a:lstStyle/>
          <a:p>
            <a:r>
              <a:rPr lang="en-US" dirty="0" smtClean="0"/>
              <a:t>500-kW thorium target </a:t>
            </a:r>
            <a:r>
              <a:rPr lang="en-US" dirty="0" smtClean="0"/>
              <a:t>concept – close-up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70" y="1295399"/>
            <a:ext cx="5456675" cy="4191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746089"/>
            <a:ext cx="707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1-mm thick </a:t>
            </a:r>
            <a:r>
              <a:rPr lang="en-US" dirty="0" err="1" smtClean="0"/>
              <a:t>Th</a:t>
            </a:r>
            <a:r>
              <a:rPr lang="en-US" dirty="0" smtClean="0"/>
              <a:t> rings @ 1-mm spacing, 400 total, 2000 C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V="1">
            <a:off x="5366724" y="4424065"/>
            <a:ext cx="1110276" cy="132202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0" y="3962400"/>
            <a:ext cx="4140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Tungsten container, heat shield,</a:t>
            </a:r>
          </a:p>
          <a:p>
            <a:r>
              <a:rPr lang="en-US" dirty="0" smtClean="0"/>
              <a:t>2200 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514600" y="2895600"/>
            <a:ext cx="2923844" cy="1066800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0" y="1066800"/>
            <a:ext cx="619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felt insulation w/ graphite liner (1800 C) </a:t>
            </a:r>
          </a:p>
          <a:p>
            <a:r>
              <a:rPr lang="en-US" dirty="0" smtClean="0"/>
              <a:t>and water-cooled outside (30 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875831" y="1897797"/>
            <a:ext cx="848569" cy="46440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4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Monte Carlo simulations of effusion – model in Geant-4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106033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Monte Carlo simulations of effusion – model in Geant-4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G:\06 Reactors and ADS\Project X\Target symposium 3-19-2012\RIST Monte Carlo 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2096359"/>
            <a:ext cx="9164320" cy="40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601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Simulation of the Rutherford Lab “RIST” ISOL target 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4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953000"/>
          </a:xfrm>
        </p:spPr>
        <p:txBody>
          <a:bodyPr/>
          <a:lstStyle/>
          <a:p>
            <a:r>
              <a:rPr lang="en-US" sz="2800" dirty="0" smtClean="0"/>
              <a:t>Parameters of existing ISOL spallation targets (CERN/ISOLDE, TRIUMF/ISAC, Oak Ridge HRIBF, Legnaro INFN/SPES) can be extrapolated to much higher beam power at Project X</a:t>
            </a:r>
          </a:p>
          <a:p>
            <a:r>
              <a:rPr lang="en-US" sz="2800" dirty="0" smtClean="0"/>
              <a:t>Issues to address</a:t>
            </a:r>
          </a:p>
          <a:p>
            <a:pPr lvl="1"/>
            <a:r>
              <a:rPr lang="en-US" sz="2400" dirty="0" smtClean="0"/>
              <a:t>Effusion delays from large target chamber (Monte Carlo simulations)</a:t>
            </a:r>
          </a:p>
          <a:p>
            <a:pPr lvl="1"/>
            <a:r>
              <a:rPr lang="en-US" sz="2400" dirty="0" smtClean="0"/>
              <a:t>Thermal conductivities and temperature limits of refractory thorium compounds: ThC2, ThO2, </a:t>
            </a:r>
            <a:r>
              <a:rPr lang="en-US" sz="2400" dirty="0" err="1" smtClean="0"/>
              <a:t>ThN</a:t>
            </a:r>
            <a:endParaRPr lang="en-US" sz="2400" dirty="0" smtClean="0"/>
          </a:p>
          <a:p>
            <a:pPr lvl="1"/>
            <a:r>
              <a:rPr lang="en-US" sz="2400" dirty="0" smtClean="0"/>
              <a:t>Thermal simulations coupling beam power deposition with thermal conduction, radiation, and stress effects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sz="2800" dirty="0" smtClean="0"/>
              <a:t>Typical ISOL proton spallation target/ion sources (CERN/ISOLDE)</a:t>
            </a:r>
          </a:p>
          <a:p>
            <a:r>
              <a:rPr lang="en-US" sz="2800" dirty="0" smtClean="0"/>
              <a:t>TRIUMF ISAC target/ion sources, 500 MeV p, 100 </a:t>
            </a:r>
            <a:r>
              <a:rPr lang="en-US" sz="2800" dirty="0" err="1" smtClean="0"/>
              <a:t>microamps</a:t>
            </a:r>
            <a:endParaRPr lang="en-US" sz="2800" dirty="0" smtClean="0"/>
          </a:p>
          <a:p>
            <a:r>
              <a:rPr lang="en-US" sz="2800" dirty="0" smtClean="0"/>
              <a:t>INFN Legnaro SPES facility UC2 target design, 40 MeV p, 200 </a:t>
            </a:r>
            <a:r>
              <a:rPr lang="en-US" sz="2800" dirty="0" err="1" smtClean="0"/>
              <a:t>microamps</a:t>
            </a:r>
            <a:r>
              <a:rPr lang="en-US" sz="2800" dirty="0" smtClean="0"/>
              <a:t>; tests at Oak Ridge HRIBF</a:t>
            </a:r>
          </a:p>
          <a:p>
            <a:r>
              <a:rPr lang="en-US" sz="2800" dirty="0" smtClean="0"/>
              <a:t>500-kW thorium target concept for Project X: </a:t>
            </a:r>
            <a:r>
              <a:rPr lang="en-US" sz="2800" dirty="0" err="1" smtClean="0"/>
              <a:t>Rn</a:t>
            </a:r>
            <a:r>
              <a:rPr lang="en-US" sz="2800" dirty="0" smtClean="0"/>
              <a:t>, </a:t>
            </a:r>
            <a:r>
              <a:rPr lang="en-US" sz="2800" dirty="0" err="1" smtClean="0"/>
              <a:t>Fr</a:t>
            </a:r>
            <a:r>
              <a:rPr lang="en-US" sz="2800" dirty="0" smtClean="0"/>
              <a:t>, Ra isotopes (500 </a:t>
            </a:r>
            <a:r>
              <a:rPr lang="en-US" sz="2800" dirty="0" err="1" smtClean="0"/>
              <a:t>microamps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Monte Carlo simulations of effusion from target chamber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503231" cy="52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BC286-4530-41EF-A127-70513971BF1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43714" name="Picture 2" descr="ISHAL9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858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latin typeface="Times" charset="0"/>
              </a:rPr>
              <a:t>The Isotope Separator On-Line ISOLDE at the CERN/PS-BOOSTER</a:t>
            </a:r>
            <a:r>
              <a:rPr lang="en-US" sz="4400" b="1">
                <a:solidFill>
                  <a:srgbClr val="FF0000"/>
                </a:solidFill>
                <a:latin typeface="Times" charset="0"/>
              </a:rPr>
              <a:t> 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943600" y="5029200"/>
            <a:ext cx="2838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Delivers yearly 3200 h of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radioactive ion-beam to 30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Experiments by means of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two target stations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010400" y="2667000"/>
            <a:ext cx="213360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u="sng">
                <a:solidFill>
                  <a:srgbClr val="000000"/>
                </a:solidFill>
                <a:latin typeface="Times New Roman" pitchFamily="18" charset="0"/>
              </a:rPr>
              <a:t>Proton beam:</a:t>
            </a:r>
          </a:p>
          <a:p>
            <a:pPr eaLnBrk="0" hangingPunct="0"/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1 -1.4 GeV</a:t>
            </a:r>
            <a:endParaRPr lang="en-US" sz="2000" b="1" u="sng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3E13 per pulse</a:t>
            </a:r>
          </a:p>
          <a:p>
            <a:pPr eaLnBrk="0" hangingPunct="0"/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2.4 </a:t>
            </a:r>
            <a:r>
              <a:rPr lang="en-US" sz="1800" b="1">
                <a:solidFill>
                  <a:srgbClr val="CC00CC"/>
                </a:solidFill>
                <a:latin typeface="Symbol" pitchFamily="18" charset="2"/>
              </a:rPr>
              <a:t>m</a:t>
            </a:r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s pulse length</a:t>
            </a:r>
          </a:p>
          <a:p>
            <a:pPr eaLnBrk="0" hangingPunct="0"/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Rep. Rate 0.5 Hz Max. current 4 </a:t>
            </a:r>
            <a:r>
              <a:rPr lang="en-US" sz="1800" b="1">
                <a:solidFill>
                  <a:srgbClr val="CC00CC"/>
                </a:solidFill>
                <a:latin typeface="Symbol" pitchFamily="18" charset="2"/>
              </a:rPr>
              <a:t>m</a:t>
            </a:r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A</a:t>
            </a:r>
          </a:p>
          <a:p>
            <a:pPr eaLnBrk="0" hangingPunct="0"/>
            <a:r>
              <a:rPr lang="en-US" sz="1800" b="1">
                <a:solidFill>
                  <a:srgbClr val="CC00CC"/>
                </a:solidFill>
                <a:latin typeface="Times New Roman" pitchFamily="18" charset="0"/>
              </a:rPr>
              <a:t>5.6 kW beam power</a:t>
            </a:r>
          </a:p>
        </p:txBody>
      </p:sp>
    </p:spTree>
    <p:extLst>
      <p:ext uri="{BB962C8B-B14F-4D97-AF65-F5344CB8AC3E}">
        <p14:creationId xmlns:p14="http://schemas.microsoft.com/office/powerpoint/2010/main" val="15433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H. Ravn CERN   High-power Targetry for Future Accelerators 7/9/2003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C3150-415F-4545-B8A4-6217BF617D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5586" name="Picture 2" descr="ISHAL97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3600"/>
            <a:ext cx="75438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7" name="Picture 3" descr="Ar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01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600" b="1">
                <a:solidFill>
                  <a:srgbClr val="FF0000"/>
                </a:solidFill>
                <a:latin typeface="Times" charset="0"/>
              </a:rPr>
              <a:t>The ISOLDE target and ion-source system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0" y="2286000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Target unit for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selective production of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He, Ne, Ar, Kr, Xe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and Rn beams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7073900" y="1219200"/>
            <a:ext cx="2070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Separate systems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developed for each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element or group 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of elements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7146925" y="4381500"/>
            <a:ext cx="21463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  <a:latin typeface="Times New Roman" pitchFamily="18" charset="0"/>
              </a:rPr>
              <a:t>Liquid metal target </a:t>
            </a:r>
          </a:p>
          <a:p>
            <a:pPr eaLnBrk="0" hangingPunct="0"/>
            <a:r>
              <a:rPr lang="en-US" sz="1800" b="1">
                <a:solidFill>
                  <a:srgbClr val="FF0000"/>
                </a:solidFill>
                <a:latin typeface="Times New Roman" pitchFamily="18" charset="0"/>
              </a:rPr>
              <a:t> materials used: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Thorium alloys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Lanthanum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Lead</a:t>
            </a:r>
          </a:p>
          <a:p>
            <a:pPr eaLnBrk="0" hangingPunct="0"/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Tin</a:t>
            </a:r>
          </a:p>
          <a:p>
            <a:pPr eaLnBrk="0" hangingPunct="0"/>
            <a:endParaRPr lang="en-US" sz="1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35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169"/>
            <a:ext cx="8991600" cy="578831"/>
          </a:xfrm>
        </p:spPr>
        <p:txBody>
          <a:bodyPr/>
          <a:lstStyle/>
          <a:p>
            <a:r>
              <a:rPr lang="en-US" dirty="0" smtClean="0"/>
              <a:t>ISOL facility, ISAC @ TRIUMF: 500-MeV p, 100 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6434" name="Picture 2" descr="G:\06 Reactors and ADS\Project X\Target symposium 3-19-2012\isac 3d-20jan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83581"/>
            <a:ext cx="7258818" cy="55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High current density targets: 100 </a:t>
            </a:r>
            <a:r>
              <a:rPr lang="el-GR" dirty="0" smtClean="0"/>
              <a:t>μ</a:t>
            </a:r>
            <a:r>
              <a:rPr lang="en-US" dirty="0" smtClean="0"/>
              <a:t>A, 6-mm diameter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4085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UC2 target designed at INFN Legnaro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495800"/>
          </a:xfrm>
        </p:spPr>
        <p:txBody>
          <a:bodyPr/>
          <a:lstStyle/>
          <a:p>
            <a:r>
              <a:rPr lang="en-US" sz="3200" dirty="0" smtClean="0"/>
              <a:t>UC2 target for 40 MeV p, 400 </a:t>
            </a:r>
            <a:r>
              <a:rPr lang="en-US" sz="3200" dirty="0" err="1" smtClean="0"/>
              <a:t>microamps</a:t>
            </a:r>
            <a:endParaRPr lang="en-US" sz="3200" dirty="0" smtClean="0"/>
          </a:p>
          <a:p>
            <a:pPr lvl="1"/>
            <a:r>
              <a:rPr lang="en-US" sz="3000" dirty="0" smtClean="0"/>
              <a:t>14 </a:t>
            </a:r>
            <a:r>
              <a:rPr lang="en-US" sz="3000" dirty="0" err="1" smtClean="0"/>
              <a:t>microamps</a:t>
            </a:r>
            <a:r>
              <a:rPr lang="en-US" sz="3000" dirty="0" smtClean="0"/>
              <a:t>/cm2</a:t>
            </a:r>
          </a:p>
          <a:p>
            <a:pPr lvl="1"/>
            <a:r>
              <a:rPr lang="en-US" sz="3000" dirty="0" smtClean="0"/>
              <a:t>Higher </a:t>
            </a:r>
            <a:r>
              <a:rPr lang="en-US" sz="3000" dirty="0" err="1" smtClean="0"/>
              <a:t>dE</a:t>
            </a:r>
            <a:r>
              <a:rPr lang="en-US" sz="3000" dirty="0" smtClean="0"/>
              <a:t>/dx at lower energy</a:t>
            </a:r>
          </a:p>
          <a:p>
            <a:pPr lvl="1"/>
            <a:r>
              <a:rPr lang="en-US" sz="3000" dirty="0" smtClean="0"/>
              <a:t>Detailed thermal simulations: thermal conductivity, thermal stresses, thermal radiation</a:t>
            </a:r>
          </a:p>
          <a:p>
            <a:pPr lvl="1"/>
            <a:r>
              <a:rPr lang="en-US" sz="3000" dirty="0" smtClean="0"/>
              <a:t>Prototype tested for isotope release at Oak Ridge HRIBF</a:t>
            </a:r>
          </a:p>
          <a:p>
            <a:r>
              <a:rPr lang="en-US" sz="3200" dirty="0" smtClean="0"/>
              <a:t>Good starting point for extrapolation to Project X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500-kW thorium target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19B9-630C-4C4E-BD9B-E98E943CF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oon_2003[1]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maroon_2003[1]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maroon_2003[1]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olde">
  <a:themeElements>
    <a:clrScheme name="iso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sol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so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l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olde">
  <a:themeElements>
    <a:clrScheme name="iso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sol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so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l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l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maroon_2003[1]</Template>
  <TotalTime>818</TotalTime>
  <Words>644</Words>
  <Application>Microsoft Office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maroon_2003[1]</vt:lpstr>
      <vt:lpstr>isolde</vt:lpstr>
      <vt:lpstr>1_isolde</vt:lpstr>
      <vt:lpstr>500-kW Thorium  Target for Concept  Jerry Nolen Physics Division,  Argonne National Laboratory    </vt:lpstr>
      <vt:lpstr>Outline</vt:lpstr>
      <vt:lpstr>Reaction mechanisms</vt:lpstr>
      <vt:lpstr>PowerPoint Presentation</vt:lpstr>
      <vt:lpstr>PowerPoint Presentation</vt:lpstr>
      <vt:lpstr>PowerPoint Presentation</vt:lpstr>
      <vt:lpstr>ISOL facility, ISAC @ TRIUMF: 500-MeV p, 100 μA</vt:lpstr>
      <vt:lpstr>High current density targets: 100 μA, 6-mm diameter</vt:lpstr>
      <vt:lpstr>UC2 target designed at INFN Legnaro</vt:lpstr>
      <vt:lpstr>PowerPoint Presentation</vt:lpstr>
      <vt:lpstr>Extrapolation to 1-GeV, 500 μA for Project X: Rn, Fr, Ra</vt:lpstr>
      <vt:lpstr>500-kW thorium target concept</vt:lpstr>
      <vt:lpstr>500-kW thorium target concept – close-up</vt:lpstr>
      <vt:lpstr>Monte Carlo simulations of effusion – model in Geant-4</vt:lpstr>
      <vt:lpstr>Monte Carlo simulations of effusion – model in Geant-4</vt:lpstr>
      <vt:lpstr>Conclusion</vt:lpstr>
    </vt:vector>
  </TitlesOfParts>
  <Company>Argonne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Nolen</dc:creator>
  <cp:lastModifiedBy>Nolen</cp:lastModifiedBy>
  <cp:revision>106</cp:revision>
  <dcterms:created xsi:type="dcterms:W3CDTF">2009-12-02T03:18:52Z</dcterms:created>
  <dcterms:modified xsi:type="dcterms:W3CDTF">2012-03-20T16:48:02Z</dcterms:modified>
</cp:coreProperties>
</file>