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57" r:id="rId4"/>
    <p:sldId id="260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0F67-AD7C-49D3-BD29-1F68AFD6335B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81ED-003B-4F75-8A71-388C7EDA4D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871" y="660214"/>
            <a:ext cx="7772400" cy="1470025"/>
          </a:xfrm>
        </p:spPr>
        <p:txBody>
          <a:bodyPr/>
          <a:lstStyle/>
          <a:p>
            <a:r>
              <a:rPr lang="en-US" dirty="0" smtClean="0"/>
              <a:t>A concept for a </a:t>
            </a:r>
            <a:r>
              <a:rPr lang="en-US" dirty="0" err="1" smtClean="0"/>
              <a:t>spallation</a:t>
            </a:r>
            <a:r>
              <a:rPr lang="en-US" dirty="0" smtClean="0"/>
              <a:t> based </a:t>
            </a:r>
            <a:br>
              <a:rPr lang="en-US" dirty="0" smtClean="0"/>
            </a:br>
            <a:r>
              <a:rPr lang="en-US" dirty="0" smtClean="0"/>
              <a:t>UCN 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988" y="2559424"/>
            <a:ext cx="6400800" cy="1752600"/>
          </a:xfrm>
        </p:spPr>
        <p:txBody>
          <a:bodyPr/>
          <a:lstStyle/>
          <a:p>
            <a:r>
              <a:rPr lang="en-US" dirty="0" smtClean="0"/>
              <a:t>SNQ </a:t>
            </a:r>
            <a:r>
              <a:rPr lang="en-US" dirty="0" err="1" smtClean="0"/>
              <a:t>Spallation</a:t>
            </a:r>
            <a:r>
              <a:rPr lang="en-US" dirty="0" smtClean="0"/>
              <a:t> </a:t>
            </a:r>
            <a:r>
              <a:rPr lang="en-US" dirty="0" err="1" smtClean="0"/>
              <a:t>Neutronen</a:t>
            </a:r>
            <a:r>
              <a:rPr lang="en-US" dirty="0" smtClean="0"/>
              <a:t> </a:t>
            </a:r>
            <a:r>
              <a:rPr lang="en-US" dirty="0" err="1" smtClean="0"/>
              <a:t>Quelle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R. </a:t>
            </a:r>
            <a:r>
              <a:rPr lang="en-US" dirty="0" err="1" smtClean="0"/>
              <a:t>Golub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305" y="609600"/>
            <a:ext cx="381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hydrogen cold source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68394" y="1535300"/>
          <a:ext cx="2230626" cy="804488"/>
        </p:xfrm>
        <a:graphic>
          <a:graphicData uri="http://schemas.openxmlformats.org/presentationml/2006/ole">
            <p:oleObj spid="_x0000_s5122" name="Equation" r:id="rId3" imgW="1549080" imgH="5587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65929" y="2402541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power available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0319_223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9989" y="4484"/>
            <a:ext cx="6723527" cy="6983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4518" y="896471"/>
            <a:ext cx="1909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Measured</a:t>
            </a:r>
          </a:p>
          <a:p>
            <a:r>
              <a:rPr lang="en-US" sz="2400" dirty="0" smtClean="0"/>
              <a:t>Lead, </a:t>
            </a:r>
          </a:p>
          <a:p>
            <a:r>
              <a:rPr lang="en-US" sz="2400" dirty="0" smtClean="0"/>
              <a:t>10 cm diam.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319_230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14313"/>
            <a:ext cx="68453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723900"/>
            <a:ext cx="3670300" cy="5397500"/>
          </a:xfrm>
        </p:spPr>
        <p:txBody>
          <a:bodyPr rIns="132080"/>
          <a:lstStyle/>
          <a:p>
            <a:pPr marL="382588" eaLnBrk="1" hangingPunct="1">
              <a:buSzPct val="110000"/>
            </a:pPr>
            <a:r>
              <a:rPr lang="en-US" sz="2400" smtClean="0"/>
              <a:t>8.9 Å (12 K or </a:t>
            </a:r>
            <a:br>
              <a:rPr lang="en-US" sz="2400" smtClean="0"/>
            </a:br>
            <a:r>
              <a:rPr lang="en-US" sz="2400" smtClean="0"/>
              <a:t>0.95 meV) neutrons can scatter in liquid helium to near rest by emission of a single phonon.</a:t>
            </a:r>
            <a:endParaRPr lang="en-US" sz="3100" smtClean="0"/>
          </a:p>
          <a:p>
            <a:pPr marL="382588" eaLnBrk="1" hangingPunct="1">
              <a:buSzPct val="110000"/>
            </a:pPr>
            <a:r>
              <a:rPr lang="en-US" sz="2400" smtClean="0"/>
              <a:t>Upscattering (by 12 K phonon absorption) </a:t>
            </a:r>
          </a:p>
          <a:p>
            <a:pPr marL="382588" eaLnBrk="1" hangingPunct="1">
              <a:buSzPct val="110000"/>
            </a:pPr>
            <a:r>
              <a:rPr lang="en-US" sz="2400" smtClean="0"/>
              <a:t>~ Population of 12 K phonons ~ e</a:t>
            </a:r>
            <a:r>
              <a:rPr lang="en-US" sz="2400" baseline="32000" smtClean="0"/>
              <a:t>–12 K/Tbath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82613" y="112713"/>
            <a:ext cx="8229600" cy="695325"/>
          </a:xfrm>
        </p:spPr>
        <p:txBody>
          <a:bodyPr rIns="132080" anchor="b"/>
          <a:lstStyle/>
          <a:p>
            <a:pPr algn="l" eaLnBrk="1" hangingPunct="1"/>
            <a:r>
              <a:rPr lang="en-US" sz="3600" dirty="0" err="1" smtClean="0"/>
              <a:t>Superthermal</a:t>
            </a:r>
            <a:r>
              <a:rPr lang="en-US" sz="3600" dirty="0" smtClean="0"/>
              <a:t> Production of UCN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13" y="1246188"/>
            <a:ext cx="4344987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4808538"/>
            <a:ext cx="2717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4638675" y="992188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Golub and Pendlebury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1059" y="1075765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Phonon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6006353" y="1260430"/>
            <a:ext cx="1344706" cy="1939969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VANC1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1266825" y="4486275"/>
            <a:ext cx="200025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 flipV="1">
            <a:off x="1466850" y="4267200"/>
            <a:ext cx="55245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H="1" flipV="1">
            <a:off x="1219200" y="4229100"/>
            <a:ext cx="228600" cy="247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828675" y="4229100"/>
            <a:ext cx="390525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V="1">
            <a:off x="1219200" y="3752850"/>
            <a:ext cx="447675" cy="495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9" name="Freeform 13"/>
          <p:cNvSpPr>
            <a:spLocks/>
          </p:cNvSpPr>
          <p:nvPr/>
        </p:nvSpPr>
        <p:spPr bwMode="auto">
          <a:xfrm>
            <a:off x="1060450" y="3057525"/>
            <a:ext cx="1625600" cy="866775"/>
          </a:xfrm>
          <a:custGeom>
            <a:avLst/>
            <a:gdLst/>
            <a:ahLst/>
            <a:cxnLst>
              <a:cxn ang="0">
                <a:pos x="16" y="546"/>
              </a:cxn>
              <a:cxn ang="0">
                <a:pos x="22" y="486"/>
              </a:cxn>
              <a:cxn ang="0">
                <a:pos x="16" y="426"/>
              </a:cxn>
              <a:cxn ang="0">
                <a:pos x="106" y="420"/>
              </a:cxn>
              <a:cxn ang="0">
                <a:pos x="208" y="348"/>
              </a:cxn>
              <a:cxn ang="0">
                <a:pos x="268" y="372"/>
              </a:cxn>
              <a:cxn ang="0">
                <a:pos x="454" y="348"/>
              </a:cxn>
              <a:cxn ang="0">
                <a:pos x="724" y="234"/>
              </a:cxn>
              <a:cxn ang="0">
                <a:pos x="832" y="168"/>
              </a:cxn>
              <a:cxn ang="0">
                <a:pos x="904" y="102"/>
              </a:cxn>
              <a:cxn ang="0">
                <a:pos x="958" y="36"/>
              </a:cxn>
              <a:cxn ang="0">
                <a:pos x="976" y="18"/>
              </a:cxn>
              <a:cxn ang="0">
                <a:pos x="988" y="0"/>
              </a:cxn>
              <a:cxn ang="0">
                <a:pos x="970" y="18"/>
              </a:cxn>
              <a:cxn ang="0">
                <a:pos x="976" y="42"/>
              </a:cxn>
              <a:cxn ang="0">
                <a:pos x="1018" y="48"/>
              </a:cxn>
              <a:cxn ang="0">
                <a:pos x="1000" y="42"/>
              </a:cxn>
              <a:cxn ang="0">
                <a:pos x="970" y="48"/>
              </a:cxn>
            </a:cxnLst>
            <a:rect l="0" t="0" r="r" b="b"/>
            <a:pathLst>
              <a:path w="1024" h="546">
                <a:moveTo>
                  <a:pt x="16" y="546"/>
                </a:moveTo>
                <a:cubicBezTo>
                  <a:pt x="18" y="526"/>
                  <a:pt x="22" y="506"/>
                  <a:pt x="22" y="486"/>
                </a:cubicBezTo>
                <a:cubicBezTo>
                  <a:pt x="22" y="466"/>
                  <a:pt x="0" y="438"/>
                  <a:pt x="16" y="426"/>
                </a:cubicBezTo>
                <a:cubicBezTo>
                  <a:pt x="40" y="407"/>
                  <a:pt x="76" y="422"/>
                  <a:pt x="106" y="420"/>
                </a:cubicBezTo>
                <a:cubicBezTo>
                  <a:pt x="136" y="390"/>
                  <a:pt x="177" y="379"/>
                  <a:pt x="208" y="348"/>
                </a:cubicBezTo>
                <a:cubicBezTo>
                  <a:pt x="252" y="363"/>
                  <a:pt x="233" y="354"/>
                  <a:pt x="268" y="372"/>
                </a:cubicBezTo>
                <a:cubicBezTo>
                  <a:pt x="339" y="369"/>
                  <a:pt x="394" y="378"/>
                  <a:pt x="454" y="348"/>
                </a:cubicBezTo>
                <a:cubicBezTo>
                  <a:pt x="480" y="269"/>
                  <a:pt x="656" y="246"/>
                  <a:pt x="724" y="234"/>
                </a:cubicBezTo>
                <a:cubicBezTo>
                  <a:pt x="760" y="212"/>
                  <a:pt x="798" y="193"/>
                  <a:pt x="832" y="168"/>
                </a:cubicBezTo>
                <a:cubicBezTo>
                  <a:pt x="862" y="146"/>
                  <a:pt x="871" y="113"/>
                  <a:pt x="904" y="102"/>
                </a:cubicBezTo>
                <a:cubicBezTo>
                  <a:pt x="927" y="71"/>
                  <a:pt x="926" y="71"/>
                  <a:pt x="958" y="36"/>
                </a:cubicBezTo>
                <a:cubicBezTo>
                  <a:pt x="964" y="30"/>
                  <a:pt x="971" y="25"/>
                  <a:pt x="976" y="18"/>
                </a:cubicBezTo>
                <a:cubicBezTo>
                  <a:pt x="981" y="12"/>
                  <a:pt x="995" y="0"/>
                  <a:pt x="988" y="0"/>
                </a:cubicBezTo>
                <a:cubicBezTo>
                  <a:pt x="980" y="0"/>
                  <a:pt x="976" y="12"/>
                  <a:pt x="970" y="18"/>
                </a:cubicBezTo>
                <a:cubicBezTo>
                  <a:pt x="972" y="26"/>
                  <a:pt x="969" y="38"/>
                  <a:pt x="976" y="42"/>
                </a:cubicBezTo>
                <a:cubicBezTo>
                  <a:pt x="988" y="49"/>
                  <a:pt x="1004" y="48"/>
                  <a:pt x="1018" y="48"/>
                </a:cubicBezTo>
                <a:cubicBezTo>
                  <a:pt x="1024" y="48"/>
                  <a:pt x="1006" y="44"/>
                  <a:pt x="1000" y="42"/>
                </a:cubicBezTo>
                <a:cubicBezTo>
                  <a:pt x="990" y="44"/>
                  <a:pt x="970" y="48"/>
                  <a:pt x="970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908050" y="497046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 phonon interaction….</a:t>
            </a:r>
          </a:p>
        </p:txBody>
      </p:sp>
      <p:graphicFrame>
        <p:nvGraphicFramePr>
          <p:cNvPr id="101391" name="Object 15"/>
          <p:cNvGraphicFramePr>
            <a:graphicFrameLocks noChangeAspect="1"/>
          </p:cNvGraphicFramePr>
          <p:nvPr/>
        </p:nvGraphicFramePr>
        <p:xfrm>
          <a:off x="3448050" y="4924425"/>
          <a:ext cx="342900" cy="342900"/>
        </p:xfrm>
        <a:graphic>
          <a:graphicData uri="http://schemas.openxmlformats.org/presentationml/2006/ole">
            <p:oleObj spid="_x0000_s1026" name="Equation" r:id="rId4" imgW="190440" imgH="190440" progId="Equation.3">
              <p:embed/>
            </p:oleObj>
          </a:graphicData>
        </a:graphic>
      </p:graphicFrame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1200150" y="4191000"/>
            <a:ext cx="104775" cy="1047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0319_22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95399" y="-17928"/>
            <a:ext cx="5701553" cy="7037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AutoShape 5"/>
          <p:cNvSpPr>
            <a:spLocks noChangeAspect="1" noChangeArrowheads="1" noTextEdit="1"/>
          </p:cNvSpPr>
          <p:nvPr/>
        </p:nvSpPr>
        <p:spPr bwMode="auto">
          <a:xfrm>
            <a:off x="1462088" y="492125"/>
            <a:ext cx="64770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492125"/>
            <a:ext cx="64897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482" y="1398494"/>
            <a:ext cx="189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Phonon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0518" y="1622612"/>
            <a:ext cx="1039906" cy="54684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01888"/>
            <a:ext cx="79597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9697" y="554318"/>
          <a:ext cx="8515350" cy="1274763"/>
        </p:xfrm>
        <a:graphic>
          <a:graphicData uri="http://schemas.openxmlformats.org/presentationml/2006/ole">
            <p:oleObj spid="_x0000_s3074" name="Equation" r:id="rId4" imgW="4749480" imgH="711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VANC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91435" y="3343835"/>
            <a:ext cx="2698377" cy="206189"/>
          </a:xfrm>
          <a:prstGeom prst="rect">
            <a:avLst/>
          </a:prstGeom>
          <a:solidFill>
            <a:srgbClr val="00B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3285565" y="2541493"/>
            <a:ext cx="1344705" cy="89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271683" y="2541493"/>
            <a:ext cx="1344705" cy="89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14048"/>
            <a:ext cx="6678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70 cm from bottom of D20 tank </a:t>
            </a:r>
          </a:p>
          <a:p>
            <a:r>
              <a:rPr lang="en-US" sz="2400" dirty="0" smtClean="0"/>
              <a:t>SNQ  1100 </a:t>
            </a:r>
            <a:r>
              <a:rPr lang="en-US" sz="2400" dirty="0" err="1" smtClean="0"/>
              <a:t>Mev</a:t>
            </a:r>
            <a:r>
              <a:rPr lang="en-US" sz="2400" dirty="0" smtClean="0"/>
              <a:t> protons, 5 ma, lead target</a:t>
            </a:r>
            <a:r>
              <a:rPr lang="en-US" sz="3200" dirty="0" smtClean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1506" y="5875338"/>
          <a:ext cx="9032494" cy="982662"/>
        </p:xfrm>
        <a:graphic>
          <a:graphicData uri="http://schemas.openxmlformats.org/presentationml/2006/ole">
            <p:oleObj spid="_x0000_s4098" name="Equation" r:id="rId3" imgW="4838400" imgH="507960" progId="Equation.DSMT4">
              <p:embed/>
            </p:oleObj>
          </a:graphicData>
        </a:graphic>
      </p:graphicFrame>
      <p:pic>
        <p:nvPicPr>
          <p:cNvPr id="4" name="Picture 3" descr="20120319_223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86635" y="-1317812"/>
            <a:ext cx="4769224" cy="7745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65294"/>
            <a:ext cx="9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SNQ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66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Microsoft Equation 3.0</vt:lpstr>
      <vt:lpstr>MathType 6.0 Equation</vt:lpstr>
      <vt:lpstr>A concept for a spallation based  UCN source</vt:lpstr>
      <vt:lpstr>Slide 2</vt:lpstr>
      <vt:lpstr>Superthermal Production of UCN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</cp:lastModifiedBy>
  <cp:revision>10</cp:revision>
  <dcterms:created xsi:type="dcterms:W3CDTF">2012-03-19T19:00:09Z</dcterms:created>
  <dcterms:modified xsi:type="dcterms:W3CDTF">2012-03-20T12:56:43Z</dcterms:modified>
</cp:coreProperties>
</file>