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4" r:id="rId5"/>
    <p:sldId id="257" r:id="rId6"/>
    <p:sldId id="258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3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3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0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0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8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13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0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1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7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41896-D0A8-4A29-B6BF-A40EDB418E02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74604-269F-489B-83CE-F3CEA4C4D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1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Forward…</a:t>
            </a:r>
            <a:br>
              <a:rPr lang="en-US" dirty="0" smtClean="0"/>
            </a:br>
            <a:r>
              <a:rPr lang="en-US" dirty="0" smtClean="0"/>
              <a:t> Roadmap Discussion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R. </a:t>
            </a:r>
            <a:r>
              <a:rPr lang="en-US" smtClean="0"/>
              <a:t>Tschirhart</a:t>
            </a:r>
          </a:p>
          <a:p>
            <a:r>
              <a:rPr lang="en-US" smtClean="0"/>
              <a:t>March </a:t>
            </a:r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82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Themes-I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Sources and geometry modeling can largely factorize</a:t>
            </a:r>
            <a:r>
              <a:rPr lang="en-US" dirty="0"/>
              <a:t> </a:t>
            </a:r>
            <a:r>
              <a:rPr lang="en-US" dirty="0" smtClean="0"/>
              <a:t>in initial concepts.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n</a:t>
            </a:r>
            <a:r>
              <a:rPr lang="en-US" dirty="0" smtClean="0"/>
              <a:t>-</a:t>
            </a:r>
            <a:r>
              <a:rPr lang="en-US" dirty="0" err="1" smtClean="0"/>
              <a:t>nbar</a:t>
            </a:r>
            <a:r>
              <a:rPr lang="en-US" dirty="0" smtClean="0"/>
              <a:t>:  a)  target-moderator output, b) optics,  c) detector.  </a:t>
            </a:r>
          </a:p>
          <a:p>
            <a:pPr marL="0" indent="0">
              <a:buNone/>
            </a:pPr>
            <a:r>
              <a:rPr lang="en-US" dirty="0" err="1" smtClean="0"/>
              <a:t>nEDM</a:t>
            </a:r>
            <a:r>
              <a:rPr lang="en-US" dirty="0" smtClean="0"/>
              <a:t>:  stochastic -&gt; He,  analytic and ray tracing after that.  </a:t>
            </a:r>
          </a:p>
          <a:p>
            <a:pPr marL="0" indent="0">
              <a:buNone/>
            </a:pPr>
            <a:r>
              <a:rPr lang="en-US" dirty="0" smtClean="0"/>
              <a:t>Not critical to  develop a scattering kernel in MCNPX/He at this time.  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Good progress on spallation source modeling for both neutrons and isotopes. </a:t>
            </a:r>
          </a:p>
          <a:p>
            <a:pPr marL="0" indent="0">
              <a:buNone/>
            </a:pPr>
            <a:r>
              <a:rPr lang="en-US" dirty="0" smtClean="0"/>
              <a:t>Isotopes:  Next step is to model heating, integrate into ME design. 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How does the case get made with respect to FRIB?    </a:t>
            </a:r>
            <a:r>
              <a:rPr lang="en-US" dirty="0" smtClean="0"/>
              <a:t>This is a </a:t>
            </a:r>
            <a:r>
              <a:rPr lang="en-US" dirty="0"/>
              <a:t>p</a:t>
            </a:r>
            <a:r>
              <a:rPr lang="en-US" dirty="0" smtClean="0"/>
              <a:t>article physics facility</a:t>
            </a:r>
            <a:r>
              <a:rPr lang="en-US" dirty="0" smtClean="0"/>
              <a:t>, not general purpose ISOL.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Themes-II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Next generation </a:t>
            </a:r>
            <a:r>
              <a:rPr lang="en-US" dirty="0" err="1"/>
              <a:t>nEDM</a:t>
            </a:r>
            <a:r>
              <a:rPr lang="en-US" dirty="0"/>
              <a:t> experiment should focus on an integrated design of source and detector.  Large gains are conceivable. </a:t>
            </a:r>
            <a:r>
              <a:rPr lang="en-US" dirty="0" smtClean="0"/>
              <a:t> </a:t>
            </a:r>
            <a:r>
              <a:rPr lang="en-US" dirty="0" smtClean="0"/>
              <a:t>Target metric is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/>
              <a:t>large increase in UCN density  (e.g. </a:t>
            </a:r>
            <a:r>
              <a:rPr lang="en-US" dirty="0" smtClean="0"/>
              <a:t>10</a:t>
            </a:r>
            <a:r>
              <a:rPr lang="en-US" baseline="30000" dirty="0" smtClean="0"/>
              <a:t>4</a:t>
            </a:r>
            <a:r>
              <a:rPr lang="en-US" dirty="0" smtClean="0"/>
              <a:t>-10</a:t>
            </a:r>
            <a:r>
              <a:rPr lang="en-US" baseline="30000" dirty="0" smtClean="0"/>
              <a:t>5</a:t>
            </a:r>
            <a:r>
              <a:rPr lang="en-US" dirty="0" smtClean="0"/>
              <a:t>/cm</a:t>
            </a:r>
            <a:r>
              <a:rPr lang="en-US" baseline="30000" dirty="0" smtClean="0"/>
              <a:t>3</a:t>
            </a:r>
            <a:r>
              <a:rPr lang="en-US" dirty="0" smtClean="0"/>
              <a:t>)  would be obvious to community.  </a:t>
            </a:r>
            <a:r>
              <a:rPr lang="en-US" dirty="0"/>
              <a:t> </a:t>
            </a:r>
            <a:r>
              <a:rPr lang="en-US" dirty="0" smtClean="0"/>
              <a:t>Lower end of range overlaps </a:t>
            </a:r>
            <a:r>
              <a:rPr lang="en-US" dirty="0" smtClean="0"/>
              <a:t>with TRIUMF</a:t>
            </a:r>
            <a:r>
              <a:rPr lang="en-US" dirty="0" smtClean="0"/>
              <a:t>--</a:t>
            </a:r>
            <a:r>
              <a:rPr lang="en-US" dirty="0" smtClean="0"/>
              <a:t>TRIUMF </a:t>
            </a:r>
            <a:r>
              <a:rPr lang="en-US" dirty="0" smtClean="0"/>
              <a:t>goal of </a:t>
            </a:r>
            <a:r>
              <a:rPr lang="en-US" dirty="0" smtClean="0"/>
              <a:t>10</a:t>
            </a:r>
            <a:r>
              <a:rPr lang="en-US" baseline="30000" dirty="0" smtClean="0"/>
              <a:t>4</a:t>
            </a:r>
            <a:r>
              <a:rPr lang="en-US" dirty="0" smtClean="0"/>
              <a:t>/cm</a:t>
            </a:r>
            <a:r>
              <a:rPr lang="en-US" baseline="30000" dirty="0" smtClean="0"/>
              <a:t>3</a:t>
            </a:r>
            <a:r>
              <a:rPr lang="en-US" dirty="0" smtClean="0"/>
              <a:t>.</a:t>
            </a:r>
            <a:r>
              <a:rPr lang="en-US" dirty="0" smtClean="0"/>
              <a:t>   </a:t>
            </a:r>
            <a:r>
              <a:rPr lang="en-US" dirty="0" err="1" smtClean="0"/>
              <a:t>Golub</a:t>
            </a:r>
            <a:r>
              <a:rPr lang="en-US" dirty="0" smtClean="0"/>
              <a:t> et al schemes can push much higher, new technique.   Argument for </a:t>
            </a:r>
            <a:r>
              <a:rPr lang="en-US" dirty="0" smtClean="0"/>
              <a:t>an optimized </a:t>
            </a:r>
            <a:r>
              <a:rPr lang="en-US" dirty="0" err="1" smtClean="0"/>
              <a:t>nEDM</a:t>
            </a:r>
            <a:r>
              <a:rPr lang="en-US" dirty="0" smtClean="0"/>
              <a:t> facility is defendable.  </a:t>
            </a:r>
            <a:r>
              <a:rPr lang="en-US" dirty="0" smtClean="0"/>
              <a:t>Goal of </a:t>
            </a:r>
            <a:r>
              <a:rPr lang="en-US" dirty="0" err="1" smtClean="0"/>
              <a:t>nEDM@SNS</a:t>
            </a:r>
            <a:r>
              <a:rPr lang="en-US" dirty="0" smtClean="0"/>
              <a:t> is to </a:t>
            </a:r>
            <a:r>
              <a:rPr lang="en-US" dirty="0" smtClean="0"/>
              <a:t>be statistics limited,  </a:t>
            </a:r>
            <a:r>
              <a:rPr lang="en-US" dirty="0" smtClean="0"/>
              <a:t>Project X </a:t>
            </a:r>
            <a:r>
              <a:rPr lang="en-US" dirty="0" smtClean="0"/>
              <a:t> </a:t>
            </a:r>
            <a:r>
              <a:rPr lang="en-US" dirty="0" smtClean="0"/>
              <a:t>is a </a:t>
            </a:r>
            <a:r>
              <a:rPr lang="en-US" dirty="0" smtClean="0"/>
              <a:t>following opportunity that would exploit the statistically limited techniques developed at SNS.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ISOL concepts well advanced.  Further evolution of the INFN (UC2) concepts is the next step.  </a:t>
            </a:r>
            <a:r>
              <a:rPr lang="en-US" dirty="0" smtClean="0"/>
              <a:t> Future </a:t>
            </a:r>
            <a:r>
              <a:rPr lang="en-US" dirty="0" smtClean="0"/>
              <a:t>TRIUMF alpha emitter program limited to 10 </a:t>
            </a:r>
            <a:r>
              <a:rPr lang="en-US" dirty="0" err="1" smtClean="0"/>
              <a:t>microamps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n-</a:t>
            </a:r>
            <a:r>
              <a:rPr lang="en-US" dirty="0" err="1"/>
              <a:t>nbar</a:t>
            </a:r>
            <a:r>
              <a:rPr lang="en-US" dirty="0"/>
              <a:t>:  </a:t>
            </a:r>
          </a:p>
          <a:p>
            <a:pPr marL="0" indent="0">
              <a:buNone/>
            </a:pPr>
            <a:r>
              <a:rPr lang="en-US" dirty="0"/>
              <a:t>    a) Physics reach </a:t>
            </a:r>
            <a:r>
              <a:rPr lang="en-US" dirty="0" smtClean="0"/>
              <a:t>with respect to </a:t>
            </a:r>
            <a:r>
              <a:rPr lang="en-US" dirty="0"/>
              <a:t>nucleon decay. 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b) </a:t>
            </a:r>
            <a:r>
              <a:rPr lang="en-US" dirty="0" smtClean="0"/>
              <a:t>Detector concept development.  (</a:t>
            </a:r>
            <a:r>
              <a:rPr lang="en-US" dirty="0" err="1" smtClean="0"/>
              <a:t>expt</a:t>
            </a:r>
            <a:r>
              <a:rPr lang="en-US" dirty="0" smtClean="0"/>
              <a:t> HEP can engage) .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c)  Cost modeling….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35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Existing </a:t>
            </a:r>
            <a:r>
              <a:rPr lang="en-US" dirty="0" err="1" smtClean="0"/>
              <a:t>Phd</a:t>
            </a:r>
            <a:r>
              <a:rPr lang="en-US" dirty="0" smtClean="0"/>
              <a:t>/MA </a:t>
            </a:r>
            <a:r>
              <a:rPr lang="en-US" dirty="0" smtClean="0"/>
              <a:t>program in Accelerator Physics and Technology at Fermilab.  </a:t>
            </a:r>
          </a:p>
          <a:p>
            <a:r>
              <a:rPr lang="en-US" dirty="0" smtClean="0"/>
              <a:t>Can explore Fellowship </a:t>
            </a:r>
            <a:r>
              <a:rPr lang="en-US" dirty="0" smtClean="0"/>
              <a:t>support </a:t>
            </a:r>
            <a:r>
              <a:rPr lang="en-US" dirty="0" smtClean="0"/>
              <a:t>for PhD students and </a:t>
            </a:r>
            <a:r>
              <a:rPr lang="en-US" dirty="0" smtClean="0"/>
              <a:t>postdocs as a bridge </a:t>
            </a:r>
            <a:r>
              <a:rPr lang="en-US" dirty="0" smtClean="0"/>
              <a:t>funding </a:t>
            </a:r>
            <a:r>
              <a:rPr lang="en-US" dirty="0" smtClean="0"/>
              <a:t>mechanism until programmatic support from agencies.   Explore matching </a:t>
            </a:r>
            <a:r>
              <a:rPr lang="en-US" dirty="0" smtClean="0"/>
              <a:t>funding with host institutions.  </a:t>
            </a:r>
          </a:p>
          <a:p>
            <a:r>
              <a:rPr lang="en-US" dirty="0" smtClean="0"/>
              <a:t>Separate Field Work Proposals to the DOE  detector R&amp;D (KA15).  </a:t>
            </a:r>
          </a:p>
          <a:p>
            <a:r>
              <a:rPr lang="en-US" dirty="0" err="1" smtClean="0"/>
              <a:t>nEDM</a:t>
            </a:r>
            <a:r>
              <a:rPr lang="en-US" dirty="0" smtClean="0"/>
              <a:t> </a:t>
            </a:r>
            <a:r>
              <a:rPr lang="en-US" dirty="0" smtClean="0"/>
              <a:t>enthusiasm </a:t>
            </a:r>
            <a:r>
              <a:rPr lang="en-US" dirty="0" smtClean="0"/>
              <a:t>is </a:t>
            </a:r>
            <a:r>
              <a:rPr lang="en-US" dirty="0" smtClean="0"/>
              <a:t>high with currently sponsoring particle </a:t>
            </a:r>
            <a:r>
              <a:rPr lang="en-US" dirty="0"/>
              <a:t>physics agencies (DOE/NP, </a:t>
            </a:r>
            <a:r>
              <a:rPr lang="en-US" dirty="0" smtClean="0"/>
              <a:t>NSF/</a:t>
            </a:r>
            <a:r>
              <a:rPr lang="en-US" dirty="0" err="1" smtClean="0"/>
              <a:t>med+low</a:t>
            </a:r>
            <a:r>
              <a:rPr lang="en-US" dirty="0" smtClean="0"/>
              <a:t>, )    Currently not with </a:t>
            </a:r>
            <a:r>
              <a:rPr lang="en-US" dirty="0" smtClean="0"/>
              <a:t>BES and LLNL/NNSA</a:t>
            </a:r>
            <a:r>
              <a:rPr lang="en-US" dirty="0" smtClean="0"/>
              <a:t>.   </a:t>
            </a:r>
            <a:r>
              <a:rPr lang="en-US" dirty="0" smtClean="0"/>
              <a:t>Will contact </a:t>
            </a:r>
            <a:r>
              <a:rPr lang="en-US" dirty="0" err="1" smtClean="0"/>
              <a:t>Contact</a:t>
            </a:r>
            <a:r>
              <a:rPr lang="en-US" dirty="0" smtClean="0"/>
              <a:t> </a:t>
            </a:r>
            <a:r>
              <a:rPr lang="en-US" dirty="0" smtClean="0"/>
              <a:t>Susan </a:t>
            </a:r>
            <a:r>
              <a:rPr lang="en-US" dirty="0" err="1" smtClean="0"/>
              <a:t>Seestrom</a:t>
            </a:r>
            <a:r>
              <a:rPr lang="en-US" dirty="0" smtClean="0"/>
              <a:t> (LANL),  John Galambos (ORNL)regarding Project </a:t>
            </a:r>
            <a:r>
              <a:rPr lang="en-US" dirty="0" smtClean="0"/>
              <a:t>X collaboration.   </a:t>
            </a:r>
          </a:p>
          <a:p>
            <a:r>
              <a:rPr lang="en-US" dirty="0" smtClean="0"/>
              <a:t>DD/DT generator resources at LBNL.  </a:t>
            </a:r>
          </a:p>
          <a:p>
            <a:r>
              <a:rPr lang="en-US" dirty="0" smtClean="0"/>
              <a:t>Project MOU structure with National labs.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8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453297"/>
              </p:ext>
            </p:extLst>
          </p:nvPr>
        </p:nvGraphicFramePr>
        <p:xfrm>
          <a:off x="685800" y="457200"/>
          <a:ext cx="7848599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730"/>
                <a:gridCol w="2884470"/>
                <a:gridCol w="32003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Concept</a:t>
                      </a:r>
                    </a:p>
                    <a:p>
                      <a:r>
                        <a:rPr lang="en-US" dirty="0" smtClean="0"/>
                        <a:t>Matrix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Concept Development</a:t>
                      </a:r>
                    </a:p>
                    <a:p>
                      <a:r>
                        <a:rPr lang="en-US" baseline="0" dirty="0" smtClean="0"/>
                        <a:t>Needed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Dependencies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ISOL (</a:t>
                      </a:r>
                      <a:r>
                        <a:rPr lang="en-US" dirty="0" err="1" smtClean="0"/>
                        <a:t>Ra,Rd,Fr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Evolution</a:t>
                      </a:r>
                      <a:r>
                        <a:rPr lang="en-US" sz="1200" baseline="0" dirty="0" smtClean="0"/>
                        <a:t> path is clear.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Continued</a:t>
                      </a:r>
                      <a:r>
                        <a:rPr lang="en-US" sz="1200" baseline="0" dirty="0" smtClean="0"/>
                        <a:t> success of existing experiment.  (exception for fountains: Cs  fountain)  </a:t>
                      </a:r>
                    </a:p>
                    <a:p>
                      <a:r>
                        <a:rPr lang="en-US" sz="1200" dirty="0" smtClean="0"/>
                        <a:t>X100-x10,000…no limit in sight, no clear</a:t>
                      </a:r>
                      <a:r>
                        <a:rPr lang="en-US" sz="1200" baseline="0" dirty="0" smtClean="0"/>
                        <a:t> need to intermediate experiment. 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UCN sources.  </a:t>
                      </a:r>
                    </a:p>
                    <a:p>
                      <a:r>
                        <a:rPr lang="en-US" sz="1200" baseline="0" dirty="0" smtClean="0"/>
                        <a:t>Key issue is heating mechanisms , flux, density.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Continued</a:t>
                      </a:r>
                      <a:r>
                        <a:rPr lang="en-US" sz="1200" baseline="0" dirty="0" smtClean="0"/>
                        <a:t> development of </a:t>
                      </a:r>
                      <a:r>
                        <a:rPr lang="en-US" sz="1200" baseline="0" dirty="0" err="1" smtClean="0"/>
                        <a:t>nEDM@SNS</a:t>
                      </a:r>
                      <a:r>
                        <a:rPr lang="en-US" sz="1200" baseline="0" dirty="0" smtClean="0"/>
                        <a:t>.    Simulation effort through summer 2013. 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n-</a:t>
                      </a:r>
                      <a:r>
                        <a:rPr lang="en-US" dirty="0" err="1" smtClean="0"/>
                        <a:t>nbar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UCN/VCN</a:t>
                      </a:r>
                      <a:r>
                        <a:rPr lang="en-US" sz="1200" baseline="0" dirty="0" smtClean="0"/>
                        <a:t> source or beam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Need FOM!  Nt2 not density.  Modeling interaction not important, issue is geometry.   Can factorize source and detector geometry.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Why do I believe I get a factor of x1000:  Demonstrated  source:  SINQ  Design for UCN  neutron.   Target model.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Collaboration development  (India).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(send India </a:t>
                      </a:r>
                      <a:r>
                        <a:rPr lang="en-US" sz="1200" baseline="0" dirty="0" err="1" smtClean="0"/>
                        <a:t>collab</a:t>
                      </a:r>
                      <a:r>
                        <a:rPr lang="en-US" sz="1200" baseline="0" dirty="0" smtClean="0"/>
                        <a:t>  note)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Demonstrator?</a:t>
                      </a:r>
                      <a:r>
                        <a:rPr lang="en-US" sz="1200" baseline="0" dirty="0" smtClean="0"/>
                        <a:t>  (e.g. DT generator)   Distraction?     High-m mirrors?   How to you make the case for </a:t>
                      </a:r>
                      <a:r>
                        <a:rPr lang="en-US" sz="1200" baseline="0" dirty="0" err="1" smtClean="0"/>
                        <a:t>nT</a:t>
                      </a:r>
                      <a:r>
                        <a:rPr lang="en-US" sz="1200" baseline="0" dirty="0" smtClean="0"/>
                        <a:t>?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1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212346"/>
              </p:ext>
            </p:extLst>
          </p:nvPr>
        </p:nvGraphicFramePr>
        <p:xfrm>
          <a:off x="457201" y="1397000"/>
          <a:ext cx="784859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730"/>
                <a:gridCol w="1763730"/>
                <a:gridCol w="43211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Matrix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Development needed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Dependencies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Continu</a:t>
                      </a:r>
                      <a:r>
                        <a:rPr lang="en-US" sz="1200" baseline="0" dirty="0" smtClean="0"/>
                        <a:t>e on </a:t>
                      </a:r>
                      <a:r>
                        <a:rPr lang="en-US" sz="1200" baseline="0" dirty="0" err="1" smtClean="0"/>
                        <a:t>Th</a:t>
                      </a:r>
                      <a:r>
                        <a:rPr lang="en-US" sz="1200" baseline="0" dirty="0" smtClean="0"/>
                        <a:t> target development.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X100-x10,000…no limit in sight, no clear</a:t>
                      </a:r>
                      <a:r>
                        <a:rPr lang="en-US" sz="1200" baseline="0" dirty="0" smtClean="0"/>
                        <a:t> need to intermediate experiment.   Materials studies &amp;  </a:t>
                      </a:r>
                      <a:r>
                        <a:rPr lang="en-US" sz="1200" baseline="0" dirty="0" err="1" smtClean="0"/>
                        <a:t>effussion</a:t>
                      </a:r>
                      <a:r>
                        <a:rPr lang="en-US" sz="1200" baseline="0" dirty="0" smtClean="0"/>
                        <a:t>/diffusion at ISOLDE. 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Many</a:t>
                      </a:r>
                      <a:r>
                        <a:rPr lang="en-US" sz="1200" baseline="0" dirty="0" smtClean="0"/>
                        <a:t> issues…rejecting magnetic field, HV control, etc. </a:t>
                      </a:r>
                      <a:r>
                        <a:rPr lang="en-US" sz="1200" dirty="0" smtClean="0"/>
                        <a:t>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nEDM@SNS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n-</a:t>
                      </a:r>
                      <a:r>
                        <a:rPr lang="en-US" dirty="0" err="1" smtClean="0"/>
                        <a:t>nbar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Control</a:t>
                      </a:r>
                      <a:r>
                        <a:rPr lang="en-US" sz="1200" baseline="0" dirty="0" smtClean="0"/>
                        <a:t> magnetic field to 1 </a:t>
                      </a:r>
                      <a:r>
                        <a:rPr lang="en-US" sz="1200" baseline="0" dirty="0" err="1" smtClean="0"/>
                        <a:t>nT</a:t>
                      </a:r>
                      <a:r>
                        <a:rPr lang="en-US" sz="1200" baseline="0" dirty="0" smtClean="0"/>
                        <a:t> over large volume.</a:t>
                      </a:r>
                    </a:p>
                    <a:p>
                      <a:r>
                        <a:rPr lang="en-US" sz="1200" baseline="0" dirty="0" smtClean="0"/>
                        <a:t>Collaborators  in Japan on super </a:t>
                      </a:r>
                      <a:r>
                        <a:rPr lang="en-US" sz="1200" baseline="0" dirty="0" smtClean="0"/>
                        <a:t>mirrors</a:t>
                      </a:r>
                      <a:r>
                        <a:rPr lang="en-US" sz="1200" baseline="0" dirty="0" smtClean="0"/>
                        <a:t>.  </a:t>
                      </a:r>
                    </a:p>
                    <a:p>
                      <a:endParaRPr lang="en-US" sz="1200" baseline="0" dirty="0" smtClean="0"/>
                    </a:p>
                    <a:p>
                      <a:endParaRPr lang="en-US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NIST,  ISIS(?)  facilities in  Asia. 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44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012544"/>
              </p:ext>
            </p:extLst>
          </p:nvPr>
        </p:nvGraphicFramePr>
        <p:xfrm>
          <a:off x="457201" y="1397000"/>
          <a:ext cx="7848599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730"/>
                <a:gridCol w="1763730"/>
                <a:gridCol w="43211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Simulation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Matrix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Simulation</a:t>
                      </a:r>
                      <a:r>
                        <a:rPr lang="en-US" baseline="0" dirty="0" smtClean="0"/>
                        <a:t> development needed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Dependencies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Yield Validation, more than</a:t>
                      </a:r>
                      <a:r>
                        <a:rPr lang="en-US" sz="1200" baseline="0" dirty="0" smtClean="0"/>
                        <a:t> Ac.  </a:t>
                      </a:r>
                    </a:p>
                    <a:p>
                      <a:r>
                        <a:rPr lang="en-US" sz="1200" baseline="0" dirty="0" smtClean="0"/>
                        <a:t>Larger volumes, effect if convolution of </a:t>
                      </a:r>
                      <a:r>
                        <a:rPr lang="en-US" sz="1200" baseline="0" dirty="0" err="1" smtClean="0"/>
                        <a:t>effussion</a:t>
                      </a:r>
                      <a:r>
                        <a:rPr lang="en-US" sz="1200" baseline="0" dirty="0" smtClean="0"/>
                        <a:t> and diffusion.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X100-x10,000…no limit in sight, no clear</a:t>
                      </a:r>
                      <a:r>
                        <a:rPr lang="en-US" sz="1200" baseline="0" dirty="0" smtClean="0"/>
                        <a:t> need to intermediate experiment. 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UCN </a:t>
                      </a:r>
                      <a:r>
                        <a:rPr lang="en-US" sz="1200" dirty="0" err="1" smtClean="0"/>
                        <a:t>vs</a:t>
                      </a:r>
                      <a:r>
                        <a:rPr lang="en-US" sz="1200" dirty="0" smtClean="0"/>
                        <a:t> Degraded</a:t>
                      </a:r>
                      <a:r>
                        <a:rPr lang="en-US" sz="1200" baseline="0" dirty="0" smtClean="0"/>
                        <a:t> beam.  Key issue is heating mechanisms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Coherent phonon</a:t>
                      </a:r>
                      <a:r>
                        <a:rPr lang="en-US" sz="1200" baseline="0" dirty="0" smtClean="0"/>
                        <a:t> model.  Show </a:t>
                      </a:r>
                      <a:r>
                        <a:rPr lang="en-US" sz="1200" baseline="0" dirty="0" smtClean="0"/>
                        <a:t>10</a:t>
                      </a:r>
                      <a:r>
                        <a:rPr lang="en-US" sz="1200" baseline="30000" dirty="0" smtClean="0"/>
                        <a:t>4</a:t>
                      </a:r>
                      <a:r>
                        <a:rPr lang="en-US" sz="1200" baseline="0" dirty="0" smtClean="0"/>
                        <a:t>-10</a:t>
                      </a:r>
                      <a:r>
                        <a:rPr lang="en-US" sz="1200" baseline="30000" dirty="0" smtClean="0"/>
                        <a:t>5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then home free. Stochastic or analytic model. 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n-</a:t>
                      </a:r>
                      <a:r>
                        <a:rPr lang="en-US" dirty="0" err="1" smtClean="0"/>
                        <a:t>nbar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UCN</a:t>
                      </a:r>
                      <a:r>
                        <a:rPr lang="en-US" sz="1200" baseline="0" dirty="0" smtClean="0"/>
                        <a:t> source or beam</a:t>
                      </a:r>
                    </a:p>
                    <a:p>
                      <a:r>
                        <a:rPr lang="en-US" sz="1200" baseline="0" dirty="0" smtClean="0"/>
                        <a:t>Need FOM!  Nt2 not density.  Modeling interaction not important, issue is geometry.   Can factorize source and detector geometry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Demonstrator?</a:t>
                      </a:r>
                      <a:r>
                        <a:rPr lang="en-US" sz="1200" baseline="0" dirty="0" smtClean="0"/>
                        <a:t>  DT generator?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44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Clear Next Step…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Goal of Project X Physics study is to continue developing physics case, and identifying critical R&amp;D.   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18096"/>
            <a:ext cx="3581400" cy="463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456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717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Steps Forward…  Roadmap Discussion </vt:lpstr>
      <vt:lpstr>Themes-I</vt:lpstr>
      <vt:lpstr>Themes-II</vt:lpstr>
      <vt:lpstr>Resources</vt:lpstr>
      <vt:lpstr>PowerPoint Presentation</vt:lpstr>
      <vt:lpstr>PowerPoint Presentation</vt:lpstr>
      <vt:lpstr>PowerPoint Presentation</vt:lpstr>
      <vt:lpstr>A Clear Next Step…</vt:lpstr>
    </vt:vector>
  </TitlesOfParts>
  <Company>Fermi National Accelerator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tsch</dc:creator>
  <cp:lastModifiedBy>tsch</cp:lastModifiedBy>
  <cp:revision>23</cp:revision>
  <dcterms:created xsi:type="dcterms:W3CDTF">2012-03-19T22:32:02Z</dcterms:created>
  <dcterms:modified xsi:type="dcterms:W3CDTF">2012-03-27T02:20:40Z</dcterms:modified>
</cp:coreProperties>
</file>