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67" r:id="rId2"/>
    <p:sldId id="307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311" r:id="rId11"/>
    <p:sldId id="312" r:id="rId12"/>
    <p:sldId id="315" r:id="rId13"/>
    <p:sldId id="297" r:id="rId14"/>
    <p:sldId id="298" r:id="rId15"/>
    <p:sldId id="299" r:id="rId16"/>
    <p:sldId id="300" r:id="rId17"/>
    <p:sldId id="301" r:id="rId18"/>
    <p:sldId id="314" r:id="rId19"/>
    <p:sldId id="302" r:id="rId20"/>
    <p:sldId id="303" r:id="rId21"/>
    <p:sldId id="304" r:id="rId22"/>
    <p:sldId id="306" r:id="rId23"/>
    <p:sldId id="282" r:id="rId24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08B8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629" autoAdjust="0"/>
  </p:normalViewPr>
  <p:slideViewPr>
    <p:cSldViewPr>
      <p:cViewPr>
        <p:scale>
          <a:sx n="66" d="100"/>
          <a:sy n="66" d="100"/>
        </p:scale>
        <p:origin x="-221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C2DF64B5-D08B-4786-98D1-03FB59F83485}" type="datetimeFigureOut">
              <a:rPr lang="en-US"/>
              <a:pPr>
                <a:defRPr/>
              </a:pPr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E4A4240D-E791-46F7-AE0B-024D015F2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925" y="0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188" y="3228975"/>
            <a:ext cx="7942262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925" y="6456363"/>
            <a:ext cx="43021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804E7A4-EECF-47CC-81F7-D862FBE27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Fermi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14400"/>
            <a:ext cx="42291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228600" y="762000"/>
            <a:ext cx="8153400" cy="762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1027" name="Picture 10" descr="Fermi Logo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-228600"/>
            <a:ext cx="9144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467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610600" cy="5562600"/>
          </a:xfrm>
          <a:prstGeom prst="rect">
            <a:avLst/>
          </a:prstGeom>
          <a:noFill/>
          <a:ln w="1905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464550" y="0"/>
            <a:ext cx="6794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8000"/>
          </a:solidFill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37861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FF33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458200" cy="4800600"/>
          </a:xfrm>
          <a:ln>
            <a:solidFill>
              <a:schemeClr val="bg1"/>
            </a:solidFill>
          </a:ln>
        </p:spPr>
        <p:txBody>
          <a:bodyPr/>
          <a:lstStyle/>
          <a:p>
            <a:pPr algn="ctr">
              <a:buFontTx/>
              <a:buNone/>
            </a:pPr>
            <a:endParaRPr lang="en-US" smtClean="0">
              <a:solidFill>
                <a:srgbClr val="00B050"/>
              </a:solidFill>
            </a:endParaRPr>
          </a:p>
          <a:p>
            <a:pPr algn="ctr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Status Report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on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Development 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of </a:t>
            </a:r>
          </a:p>
          <a:p>
            <a:pPr algn="ctr">
              <a:buFontTx/>
              <a:buNone/>
            </a:pPr>
            <a:r>
              <a:rPr lang="en-US" smtClean="0">
                <a:solidFill>
                  <a:srgbClr val="00B050"/>
                </a:solidFill>
              </a:rPr>
              <a:t>Cryo-ModuleTest Stand-1 (CMTS-1) for Fermi Lab </a:t>
            </a:r>
          </a:p>
          <a:p>
            <a:pPr algn="ctr">
              <a:buFontTx/>
              <a:buNone/>
            </a:pPr>
            <a:endParaRPr lang="en-US" sz="2000" smtClean="0">
              <a:solidFill>
                <a:srgbClr val="FF00FF"/>
              </a:solidFill>
            </a:endParaRPr>
          </a:p>
          <a:p>
            <a:pPr algn="ctr">
              <a:buFontTx/>
              <a:buNone/>
            </a:pPr>
            <a:endParaRPr lang="en-US" sz="2000" smtClean="0">
              <a:solidFill>
                <a:srgbClr val="FF00FF"/>
              </a:solidFill>
            </a:endParaRPr>
          </a:p>
          <a:p>
            <a:pPr algn="ctr">
              <a:buFontTx/>
              <a:buNone/>
            </a:pPr>
            <a:endParaRPr lang="en-US" sz="2000" smtClean="0">
              <a:solidFill>
                <a:srgbClr val="FF00FF"/>
              </a:solidFill>
            </a:endParaRPr>
          </a:p>
          <a:p>
            <a:pPr algn="ctr"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Centre for Design &amp; Manufacture</a:t>
            </a:r>
          </a:p>
          <a:p>
            <a:pPr algn="ctr">
              <a:buFontTx/>
              <a:buNone/>
            </a:pPr>
            <a:r>
              <a:rPr lang="en-US" sz="2000" smtClean="0">
                <a:solidFill>
                  <a:srgbClr val="FF0000"/>
                </a:solidFill>
              </a:rPr>
              <a:t> Bhabha Atomic Research Centre</a:t>
            </a:r>
          </a:p>
          <a:p>
            <a:pPr algn="ctr">
              <a:buFontTx/>
              <a:buNone/>
            </a:pPr>
            <a:endParaRPr lang="en-US" sz="2000" smtClean="0">
              <a:solidFill>
                <a:srgbClr val="FF00FF"/>
              </a:solidFill>
            </a:endParaRPr>
          </a:p>
          <a:p>
            <a:pPr algn="just">
              <a:buFontTx/>
              <a:buNone/>
            </a:pPr>
            <a:r>
              <a:rPr lang="en-US" sz="3200" smtClean="0"/>
              <a:t> </a:t>
            </a:r>
            <a:r>
              <a:rPr lang="en-US" smtClean="0"/>
              <a:t>    </a:t>
            </a:r>
          </a:p>
          <a:p>
            <a:endParaRPr lang="en-US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915400" cy="48006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Specifications for Raw Materials: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All materials shall be of SS-304/304Lor 316/316L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Chemical composition shall  be as per ASTM A-213 or A-269 for tubes and ASTM A-240 for plates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Material shall be in solution annealed condition.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Tubes shall be pickled, Hydro tested and polished  before packing and dispatch.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All material shall be delivered in heat treated condition. 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1. Stress relieving: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850-950°C (1560-1740°F), cooling in air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2. Solution annealing:</a:t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 smtClean="0">
                <a:solidFill>
                  <a:srgbClr val="00B050"/>
                </a:solidFill>
              </a:rPr>
              <a:t>    1000-1100°C (1830-2010°F), rapid cooling in air/water.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>
              <a:solidFill>
                <a:srgbClr val="00B050"/>
              </a:solidFill>
            </a:endParaRPr>
          </a:p>
          <a:p>
            <a:pPr algn="ctr">
              <a:buFontTx/>
              <a:buNone/>
              <a:defRPr/>
            </a:pPr>
            <a:endParaRPr lang="en-US" sz="2000" dirty="0" smtClean="0">
              <a:solidFill>
                <a:srgbClr val="FF00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3200" dirty="0" smtClean="0"/>
              <a:t> </a:t>
            </a:r>
            <a:r>
              <a:rPr lang="en-US" dirty="0" smtClean="0"/>
              <a:t>   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48006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Specifications for Raw Materials: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Inter-granular corrosion test (A-262 practice E) shall be conducted in accordance with the supplementary requirement of ASTM-A-269 or A-213 on a sample drawn on each lot of tubes.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Hardness test: </a:t>
            </a:r>
            <a:r>
              <a:rPr lang="en-US" dirty="0" err="1" smtClean="0">
                <a:solidFill>
                  <a:srgbClr val="00B050"/>
                </a:solidFill>
              </a:rPr>
              <a:t>Brinell</a:t>
            </a:r>
            <a:r>
              <a:rPr lang="en-US" dirty="0" smtClean="0">
                <a:solidFill>
                  <a:srgbClr val="00B050"/>
                </a:solidFill>
              </a:rPr>
              <a:t> or Rockwell test on one specimen from two tubes from each heat treated lot. The result shall conform to the hardness requirement table of A-213 or A-269. All 304/304L material shall have Hardness of HRB 90 max.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One flattening test shall be carried on specimen from each end of one tube in each lot. The results shall conform to the requirements of ASTM-A-213 or A-269.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One Tension test shall be carried out on a representative sample from each lot.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endParaRPr lang="en-US" sz="2000" dirty="0" smtClean="0">
              <a:solidFill>
                <a:srgbClr val="FF00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3200" dirty="0" smtClean="0"/>
              <a:t> </a:t>
            </a:r>
            <a:r>
              <a:rPr lang="en-US" dirty="0" smtClean="0"/>
              <a:t>   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48006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Specifications for Raw Materials: </a:t>
            </a:r>
          </a:p>
          <a:p>
            <a:pPr algn="just"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Impact Strength: Material should have very good impact strength both at room temperature and at cryogenic temperatures and should fulfill the requirements according to the European standards </a:t>
            </a:r>
            <a:r>
              <a:rPr lang="en-US" dirty="0" err="1" smtClean="0">
                <a:solidFill>
                  <a:srgbClr val="00B050"/>
                </a:solidFill>
              </a:rPr>
              <a:t>prEN</a:t>
            </a:r>
            <a:r>
              <a:rPr lang="en-US" dirty="0" smtClean="0">
                <a:solidFill>
                  <a:srgbClr val="00B050"/>
                </a:solidFill>
              </a:rPr>
              <a:t> 13445-2 (UFPV-2) ((min. 60 J (44 ft-lb) at -270 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 (-455 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) and </a:t>
            </a:r>
            <a:r>
              <a:rPr lang="en-US" dirty="0" err="1" smtClean="0">
                <a:solidFill>
                  <a:srgbClr val="00B050"/>
                </a:solidFill>
              </a:rPr>
              <a:t>prEN</a:t>
            </a:r>
            <a:r>
              <a:rPr lang="en-US" dirty="0" smtClean="0">
                <a:solidFill>
                  <a:srgbClr val="00B050"/>
                </a:solidFill>
              </a:rPr>
              <a:t> 10216-5 (min. 60 J (44 ft-lb) at -196 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00B050"/>
                </a:solidFill>
              </a:rPr>
              <a:t>C</a:t>
            </a:r>
            <a:r>
              <a:rPr lang="en-US" dirty="0" smtClean="0">
                <a:solidFill>
                  <a:srgbClr val="00B050"/>
                </a:solidFill>
              </a:rPr>
              <a:t> (-320 </a:t>
            </a:r>
            <a:r>
              <a:rPr lang="en-US" baseline="30000" dirty="0" err="1" smtClean="0">
                <a:solidFill>
                  <a:srgbClr val="00B050"/>
                </a:solidFill>
              </a:rPr>
              <a:t>o</a:t>
            </a:r>
            <a:r>
              <a:rPr lang="en-US" dirty="0" err="1" smtClean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).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US" dirty="0" smtClean="0"/>
          </a:p>
          <a:p>
            <a:pPr algn="ctr">
              <a:buFontTx/>
              <a:buNone/>
              <a:defRPr/>
            </a:pPr>
            <a:endParaRPr lang="en-US" sz="2000" dirty="0" smtClean="0">
              <a:solidFill>
                <a:srgbClr val="FF00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3200" dirty="0" smtClean="0"/>
              <a:t> </a:t>
            </a:r>
            <a:r>
              <a:rPr lang="en-US" dirty="0" smtClean="0"/>
              <a:t>   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687513"/>
            <a:ext cx="6289675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057400" y="9144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&amp; Specifications  of  Fasteners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524000"/>
            <a:ext cx="6289675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9144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&amp; Specifications  of  Fasteners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676400"/>
            <a:ext cx="62896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057400" y="914400"/>
            <a:ext cx="510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&amp; Specifications  of  Fasteners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616075"/>
            <a:ext cx="8815388" cy="447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133600" y="9144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Check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181100"/>
            <a:ext cx="5867400" cy="559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1981200" y="7620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Manual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219200"/>
            <a:ext cx="7110412" cy="55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7620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Control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103313"/>
            <a:ext cx="6656387" cy="567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6858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Control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4800600"/>
          </a:xfrm>
          <a:ln>
            <a:solidFill>
              <a:schemeClr val="bg1"/>
            </a:solidFill>
          </a:ln>
        </p:spPr>
        <p:txBody>
          <a:bodyPr/>
          <a:lstStyle/>
          <a:p>
            <a:pPr marL="0" algn="just">
              <a:spcBef>
                <a:spcPts val="0"/>
              </a:spcBef>
              <a:buFontTx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Progress made so far : 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List of major </a:t>
            </a:r>
            <a:r>
              <a:rPr lang="en-US" dirty="0" smtClean="0">
                <a:solidFill>
                  <a:srgbClr val="00B0F0"/>
                </a:solidFill>
              </a:rPr>
              <a:t>raw materials </a:t>
            </a:r>
            <a:r>
              <a:rPr lang="en-US" dirty="0" smtClean="0">
                <a:solidFill>
                  <a:srgbClr val="00B050"/>
                </a:solidFill>
              </a:rPr>
              <a:t>based on available drawings required for construction of Feed Box, Feed Cap, End Cap &amp; Transfer Line have been prepared to initiate the procurement process which is going to take long time.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List all the </a:t>
            </a:r>
            <a:r>
              <a:rPr lang="en-US" dirty="0" smtClean="0">
                <a:solidFill>
                  <a:srgbClr val="00B0F0"/>
                </a:solidFill>
              </a:rPr>
              <a:t>Control Valves </a:t>
            </a:r>
            <a:r>
              <a:rPr lang="en-US" dirty="0" smtClean="0">
                <a:solidFill>
                  <a:srgbClr val="00B050"/>
                </a:solidFill>
              </a:rPr>
              <a:t>along with detailed specifications for procurement have been made.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List all the </a:t>
            </a:r>
            <a:r>
              <a:rPr lang="en-US" dirty="0" smtClean="0">
                <a:solidFill>
                  <a:srgbClr val="00B0F0"/>
                </a:solidFill>
              </a:rPr>
              <a:t>Check Valves </a:t>
            </a:r>
            <a:r>
              <a:rPr lang="en-US" dirty="0" smtClean="0">
                <a:solidFill>
                  <a:srgbClr val="00B050"/>
                </a:solidFill>
              </a:rPr>
              <a:t>along with detailed specifications for procurement have been made.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 List all the </a:t>
            </a:r>
            <a:r>
              <a:rPr lang="en-US" dirty="0" smtClean="0">
                <a:solidFill>
                  <a:srgbClr val="00B0F0"/>
                </a:solidFill>
              </a:rPr>
              <a:t>Safety Valves </a:t>
            </a:r>
            <a:r>
              <a:rPr lang="en-US" dirty="0" smtClean="0">
                <a:solidFill>
                  <a:srgbClr val="00B050"/>
                </a:solidFill>
              </a:rPr>
              <a:t>along with detailed specifications for procurement have been made.</a:t>
            </a:r>
          </a:p>
          <a:p>
            <a:pPr marL="274320" indent="-274320" algn="just">
              <a:spcBef>
                <a:spcPts val="60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solidFill>
                  <a:srgbClr val="00B050"/>
                </a:solidFill>
              </a:rPr>
              <a:t> List all the </a:t>
            </a:r>
            <a:r>
              <a:rPr lang="en-US" dirty="0" smtClean="0">
                <a:solidFill>
                  <a:srgbClr val="00B0F0"/>
                </a:solidFill>
              </a:rPr>
              <a:t>Manual Valves </a:t>
            </a:r>
            <a:r>
              <a:rPr lang="en-US" dirty="0" smtClean="0">
                <a:solidFill>
                  <a:srgbClr val="00B050"/>
                </a:solidFill>
              </a:rPr>
              <a:t>have been made.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 algn="ctr">
              <a:buFontTx/>
              <a:buNone/>
              <a:defRPr/>
            </a:pPr>
            <a:endParaRPr lang="en-US" sz="2000" dirty="0" smtClean="0">
              <a:solidFill>
                <a:srgbClr val="FF00FF"/>
              </a:solidFill>
            </a:endParaRPr>
          </a:p>
          <a:p>
            <a:pPr algn="just">
              <a:buFontTx/>
              <a:buNone/>
              <a:defRPr/>
            </a:pPr>
            <a:r>
              <a:rPr lang="en-US" sz="3200" dirty="0" smtClean="0"/>
              <a:t> </a:t>
            </a:r>
            <a:r>
              <a:rPr lang="en-US" dirty="0" smtClean="0"/>
              <a:t>    </a:t>
            </a:r>
          </a:p>
          <a:p>
            <a:pPr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125538"/>
            <a:ext cx="6653213" cy="565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6858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Control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2057400" y="762000"/>
            <a:ext cx="5029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Control Valves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6000" y="1219200"/>
            <a:ext cx="7137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1666875"/>
            <a:ext cx="8991600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 bwMode="auto">
          <a:xfrm>
            <a:off x="2057400" y="914400"/>
            <a:ext cx="5791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List  &amp; Specifications of Safety Relief  Valves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590800" y="3048000"/>
            <a:ext cx="3657600" cy="1371600"/>
          </a:xfrm>
          <a:prstGeom prst="rect">
            <a:avLst/>
          </a:prstGeom>
          <a:noFill/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6000" b="1" kern="0" dirty="0">
                <a:solidFill>
                  <a:srgbClr val="FF0000"/>
                </a:solidFill>
                <a:latin typeface="+mn-lt"/>
              </a:rPr>
              <a:t>Thanks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52500"/>
            <a:ext cx="7467600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22363" y="914400"/>
            <a:ext cx="6726237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006475"/>
            <a:ext cx="6289675" cy="498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8588" y="1006475"/>
            <a:ext cx="6291262" cy="574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006475"/>
            <a:ext cx="6289675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2525" y="1235075"/>
            <a:ext cx="6848475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 bwMode="auto">
          <a:xfrm>
            <a:off x="2590800" y="1524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000" b="1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Cryo-Module Test Stand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7163" y="1006475"/>
            <a:ext cx="6289675" cy="441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rmilab-DAE">
  <a:themeElements>
    <a:clrScheme name="">
      <a:dk1>
        <a:srgbClr val="000000"/>
      </a:dk1>
      <a:lt1>
        <a:srgbClr val="FFFFF7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A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7_ILC Cavity and Cryomodul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ILC Cavity and Cryomodu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ILC Cavity and Cryomodul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ILC Cavity and Cryomodu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Fermilab-DAE</Template>
  <TotalTime>749</TotalTime>
  <Words>488</Words>
  <Application>Microsoft Office PowerPoint</Application>
  <PresentationFormat>On-screen Show (4:3)</PresentationFormat>
  <Paragraphs>79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Arial Rounded MT Bold</vt:lpstr>
      <vt:lpstr>Wingdings</vt:lpstr>
      <vt:lpstr>Fermilab-DAE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barc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Cryomodule Test Stand</dc:title>
  <dc:creator>Administrator</dc:creator>
  <cp:lastModifiedBy>Shekhar Mishra</cp:lastModifiedBy>
  <cp:revision>152</cp:revision>
  <dcterms:created xsi:type="dcterms:W3CDTF">2010-10-15T08:15:56Z</dcterms:created>
  <dcterms:modified xsi:type="dcterms:W3CDTF">2012-03-14T16:31:20Z</dcterms:modified>
</cp:coreProperties>
</file>