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5"/>
    <p:sldMasterId id="2147484123" r:id="rId6"/>
  </p:sldMasterIdLst>
  <p:notesMasterIdLst>
    <p:notesMasterId r:id="rId33"/>
  </p:notesMasterIdLst>
  <p:handoutMasterIdLst>
    <p:handoutMasterId r:id="rId34"/>
  </p:handoutMasterIdLst>
  <p:sldIdLst>
    <p:sldId id="2470" r:id="rId7"/>
    <p:sldId id="334" r:id="rId8"/>
    <p:sldId id="349" r:id="rId9"/>
    <p:sldId id="374" r:id="rId10"/>
    <p:sldId id="1008" r:id="rId11"/>
    <p:sldId id="1011" r:id="rId12"/>
    <p:sldId id="999" r:id="rId13"/>
    <p:sldId id="2081" r:id="rId14"/>
    <p:sldId id="2471" r:id="rId15"/>
    <p:sldId id="2074" r:id="rId16"/>
    <p:sldId id="2079" r:id="rId17"/>
    <p:sldId id="2065" r:id="rId18"/>
    <p:sldId id="2066" r:id="rId19"/>
    <p:sldId id="2067" r:id="rId20"/>
    <p:sldId id="2068" r:id="rId21"/>
    <p:sldId id="2472" r:id="rId22"/>
    <p:sldId id="2075" r:id="rId23"/>
    <p:sldId id="1013" r:id="rId24"/>
    <p:sldId id="1010" r:id="rId25"/>
    <p:sldId id="972" r:id="rId26"/>
    <p:sldId id="2080" r:id="rId27"/>
    <p:sldId id="2082" r:id="rId28"/>
    <p:sldId id="2083" r:id="rId29"/>
    <p:sldId id="973" r:id="rId30"/>
    <p:sldId id="975" r:id="rId31"/>
    <p:sldId id="976" r:id="rId3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694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654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vacuum leak check is the last step for QC of the lid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24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7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0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emf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455901" y="4864949"/>
            <a:ext cx="11332308" cy="1677766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3793896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81" y="249844"/>
            <a:ext cx="12014381" cy="30189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>
            <a:cxnSpLocks/>
          </p:cNvCxnSpPr>
          <p:nvPr userDrawn="1"/>
        </p:nvCxnSpPr>
        <p:spPr>
          <a:xfrm>
            <a:off x="7668768" y="6547703"/>
            <a:ext cx="3971781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1" y="896936"/>
            <a:ext cx="12188499" cy="2775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381DE-50D4-478D-B5EB-44753BB05C35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43712" y="6312189"/>
            <a:ext cx="451104" cy="21031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A22D973-4C14-4996-BC2C-49863D15F9B9}"/>
              </a:ext>
            </a:extLst>
          </p:cNvPr>
          <p:cNvSpPr/>
          <p:nvPr userDrawn="1"/>
        </p:nvSpPr>
        <p:spPr>
          <a:xfrm>
            <a:off x="11435908" y="5559009"/>
            <a:ext cx="42672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DD8504-3504-4B0C-9CD6-73F77B52F079}"/>
              </a:ext>
            </a:extLst>
          </p:cNvPr>
          <p:cNvSpPr/>
          <p:nvPr userDrawn="1"/>
        </p:nvSpPr>
        <p:spPr>
          <a:xfrm>
            <a:off x="11435905" y="5300598"/>
            <a:ext cx="42672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DC7C31-FA43-469A-B4DE-3454FC66DA99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435100" y="5062166"/>
            <a:ext cx="536448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FFD787-11AB-4237-BBD8-14157C56F4B3}"/>
              </a:ext>
            </a:extLst>
          </p:cNvPr>
          <p:cNvSpPr/>
          <p:nvPr userDrawn="1"/>
        </p:nvSpPr>
        <p:spPr>
          <a:xfrm>
            <a:off x="11435908" y="5813959"/>
            <a:ext cx="560832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9A82FD-9250-4646-8266-F2A3DAA60065}"/>
              </a:ext>
            </a:extLst>
          </p:cNvPr>
          <p:cNvSpPr/>
          <p:nvPr userDrawn="1"/>
        </p:nvSpPr>
        <p:spPr>
          <a:xfrm>
            <a:off x="11443712" y="6071826"/>
            <a:ext cx="42672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56A504-A315-4C52-A3F6-EA17F8B5F502}"/>
              </a:ext>
            </a:extLst>
          </p:cNvPr>
          <p:cNvSpPr txBox="1"/>
          <p:nvPr userDrawn="1"/>
        </p:nvSpPr>
        <p:spPr>
          <a:xfrm>
            <a:off x="7655232" y="4842058"/>
            <a:ext cx="4821381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20898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549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9512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413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6658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C252E7D-511A-3F46-85D4-8F413012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0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3" y="971550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1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1" y="4765101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12A21D-B56E-F945-B055-BF1CBF63F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B3E399-69D4-C841-A710-B72A7702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75BED8-95F8-CC4B-ABA8-F24701B5E09F}"/>
              </a:ext>
            </a:extLst>
          </p:cNvPr>
          <p:cNvCxnSpPr/>
          <p:nvPr userDrawn="1"/>
        </p:nvCxnSpPr>
        <p:spPr>
          <a:xfrm>
            <a:off x="287867" y="6362733"/>
            <a:ext cx="10051955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49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17" y="958851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D55B5-2492-1B49-8FE7-A4E81E464686}"/>
              </a:ext>
            </a:extLst>
          </p:cNvPr>
          <p:cNvCxnSpPr/>
          <p:nvPr userDrawn="1"/>
        </p:nvCxnSpPr>
        <p:spPr>
          <a:xfrm>
            <a:off x="287867" y="6362733"/>
            <a:ext cx="10051955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7750FE-A38D-8D40-B62F-C2B0DF6D7DBD}"/>
              </a:ext>
            </a:extLst>
          </p:cNvPr>
          <p:cNvCxnSpPr/>
          <p:nvPr userDrawn="1"/>
        </p:nvCxnSpPr>
        <p:spPr>
          <a:xfrm>
            <a:off x="287867" y="6362733"/>
            <a:ext cx="10051955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E53488-F378-2346-80CA-BF8F508ADB14}"/>
              </a:ext>
            </a:extLst>
          </p:cNvPr>
          <p:cNvCxnSpPr/>
          <p:nvPr userDrawn="1"/>
        </p:nvCxnSpPr>
        <p:spPr>
          <a:xfrm>
            <a:off x="287867" y="6362733"/>
            <a:ext cx="10051955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011B33-F2FA-D041-B3F6-0928448CC4DA}"/>
              </a:ext>
            </a:extLst>
          </p:cNvPr>
          <p:cNvCxnSpPr/>
          <p:nvPr userDrawn="1"/>
        </p:nvCxnSpPr>
        <p:spPr>
          <a:xfrm>
            <a:off x="287867" y="6362733"/>
            <a:ext cx="10051955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3A96-243E-4010-90A9-BBA46FAE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39382-9F51-411E-92D7-AA93D479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0A80-3106-4337-BF37-5884D90E1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3682-2081-4013-BF54-EB5B9EE91C8B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E37B5-5739-4BD2-B21E-BD62BDAB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4F2A-3EF6-4B26-AB66-C3DADCF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F10FD-A236-483D-973E-F7CFB6142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5" y="6502641"/>
            <a:ext cx="1253367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214" y="6504214"/>
            <a:ext cx="800378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| March 2020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18" y="4477484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87867" y="6362733"/>
            <a:ext cx="1151944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783184" y="6422647"/>
            <a:ext cx="1024128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31" r:id="rId8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 | Project Management | PIP-II DOE CD-3 Review Plenary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3/1/2022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4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ffic-light-signal-red-stop-43794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cs typeface="Helvetica"/>
              </a:rPr>
              <a:t>PIP-II Report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PIP-II Team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16-Mar-2022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1" y="398473"/>
            <a:ext cx="8771279" cy="416635"/>
          </a:xfrm>
        </p:spPr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SSR1 HWR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78AE3A-6C66-4480-867B-C09F88771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FEB108F0-9BE9-4299-A6B6-FA18E3F88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040" y="1039507"/>
            <a:ext cx="5856165" cy="5327429"/>
          </a:xfrm>
        </p:spPr>
        <p:txBody>
          <a:bodyPr/>
          <a:lstStyle/>
          <a:p>
            <a:r>
              <a:rPr lang="en-US" sz="2000" dirty="0"/>
              <a:t>HWR is in ICB. New long term storage location to be identified. MDB could be an option (door opening might be too small).</a:t>
            </a:r>
          </a:p>
          <a:p>
            <a:endParaRPr lang="en-US" sz="2000" dirty="0"/>
          </a:p>
          <a:p>
            <a:r>
              <a:rPr lang="en-US" sz="2000" dirty="0"/>
              <a:t>pSSR1 cold test completed:</a:t>
            </a:r>
          </a:p>
          <a:p>
            <a:pPr lvl="1"/>
            <a:r>
              <a:rPr lang="en-US" sz="2000" dirty="0"/>
              <a:t>A full set of data was acquired and allowed to better understand the thermal design of the CM. A loss of insulation vacuum test was also performed. A report is being written to summarize the results.</a:t>
            </a:r>
          </a:p>
          <a:p>
            <a:pPr marL="457189" lvl="1" indent="0">
              <a:buNone/>
            </a:pPr>
            <a:endParaRPr lang="en-US" sz="2000" dirty="0"/>
          </a:p>
          <a:p>
            <a:r>
              <a:rPr lang="en-US" sz="2000" dirty="0"/>
              <a:t>SSR1 production Nb contract ongoing at ATI.</a:t>
            </a:r>
          </a:p>
          <a:p>
            <a:r>
              <a:rPr lang="en-US" sz="2000" dirty="0"/>
              <a:t>SSR1 cavities REQ in process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398C5-542F-4C76-A274-E9D915CA51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13497" r="10020" b="5215"/>
          <a:stretch/>
        </p:blipFill>
        <p:spPr>
          <a:xfrm rot="16200000">
            <a:off x="7986135" y="3237070"/>
            <a:ext cx="2305933" cy="3053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64384F-F4CB-46C4-91DF-9E3FED3EDD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50" y="941253"/>
            <a:ext cx="3052550" cy="26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066" y="881799"/>
            <a:ext cx="8223001" cy="5313519"/>
          </a:xfrm>
        </p:spPr>
        <p:txBody>
          <a:bodyPr lIns="0" tIns="0" rIns="0" bIns="0" anchor="t"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Cavity manufacturing is in progress: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Zanon: manufacturing ongoing in advance of schedule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RI has capacity issues and delivery is delayed.</a:t>
            </a:r>
          </a:p>
          <a:p>
            <a:pPr marL="457188" lvl="1" indent="0">
              <a:buNone/>
            </a:pPr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Tuners and Couplers: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</a:rPr>
              <a:t>CPI coupler production is on schedule.</a:t>
            </a:r>
          </a:p>
          <a:p>
            <a:pPr marL="457189" lvl="1" indent="0">
              <a:buNone/>
            </a:pPr>
            <a:endParaRPr lang="en-US" sz="1100" dirty="0">
              <a:latin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Cryomodule: 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Procurement of vacuum vessel: final steps to place PO</a:t>
            </a:r>
          </a:p>
          <a:p>
            <a:pPr marL="457188" lvl="1" indent="0">
              <a:buNone/>
            </a:pPr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Magnets: 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Test stand being setup in IB1, all procurements placed.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Magnets in industry: Everson Tesla working in initial design analysis</a:t>
            </a:r>
          </a:p>
          <a:p>
            <a:pPr lvl="1"/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BARC magnets: pre-prototype magnet was powered to almost nominal field without bucking coils, still needs debugging. Delay delay from November 21 to July 22.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1" y="398473"/>
            <a:ext cx="8771279" cy="416635"/>
          </a:xfrm>
        </p:spPr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pSSR2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11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97A3831-588A-4393-8CE7-E13504ABD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456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1" y="398473"/>
            <a:ext cx="8771279" cy="416635"/>
          </a:xfrm>
        </p:spPr>
        <p:txBody>
          <a:bodyPr/>
          <a:lstStyle/>
          <a:p>
            <a:r>
              <a:rPr lang="en-US" dirty="0"/>
              <a:t>Visit at Zanon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12</a:t>
            </a:fld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97A3831-588A-4393-8CE7-E13504ABD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7B17BD-31C6-504C-B950-A4B5EFBD3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55" y="873206"/>
            <a:ext cx="4754880" cy="267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D9192C-8618-804B-87D6-03A11F567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55" y="3636937"/>
            <a:ext cx="4754880" cy="267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F9109E-1281-B049-A034-4B4C0C4C4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395" y="256869"/>
            <a:ext cx="3405763" cy="60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8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1" y="398473"/>
            <a:ext cx="8771279" cy="416635"/>
          </a:xfrm>
        </p:spPr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pLB650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13</a:t>
            </a:fld>
            <a:endParaRPr lang="en-US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CE640BA-4071-466B-B511-9D8C4B04D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03FB2E-728F-804B-B888-754D8DAB4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942128"/>
            <a:ext cx="8815424" cy="5254946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B61-EZ-001 VTS test completed and being prepared for STC test</a:t>
            </a:r>
          </a:p>
          <a:p>
            <a:r>
              <a:rPr lang="en-US" dirty="0">
                <a:latin typeface="Helvetica" panose="020B0604020202020204" pitchFamily="34" charset="0"/>
              </a:rPr>
              <a:t>B61-EZ-002 will be jacketed at Zanon. FNAL will send a He vessel and instrumentation to INFN.</a:t>
            </a:r>
          </a:p>
          <a:p>
            <a:endParaRPr lang="en-US" dirty="0">
              <a:latin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</a:rPr>
              <a:t>4 Additional cavities are at Fermilab</a:t>
            </a:r>
          </a:p>
          <a:p>
            <a:pPr lvl="1"/>
            <a:r>
              <a:rPr lang="en-US" dirty="0">
                <a:latin typeface="Helvetica" panose="020B0604020202020204" pitchFamily="34" charset="0"/>
              </a:rPr>
              <a:t>Cavities are going through the system for processing</a:t>
            </a:r>
          </a:p>
          <a:p>
            <a:pPr lvl="1"/>
            <a:r>
              <a:rPr lang="en-US" dirty="0">
                <a:latin typeface="Helvetica" panose="020B0604020202020204" pitchFamily="34" charset="0"/>
              </a:rPr>
              <a:t>Full processing plan is being evaluated and discussed with INFN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1921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1" y="398473"/>
            <a:ext cx="8771279" cy="416635"/>
          </a:xfrm>
        </p:spPr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pHB650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14</a:t>
            </a:fld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157261A-3874-43F1-B92D-05A009C31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99A8F23D-ED46-8140-ACD7-5BE81FFBE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942128"/>
            <a:ext cx="8815424" cy="5254946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RRCAT-506, AES007, AES008 and AES009 are assembled in string</a:t>
            </a:r>
          </a:p>
          <a:p>
            <a:r>
              <a:rPr lang="en-US" dirty="0">
                <a:latin typeface="Helvetica" panose="020B0604020202020204" pitchFamily="34" charset="0"/>
              </a:rPr>
              <a:t>RRCAT-502 and RRCAT-504 are being re-washed after issues with installation of the power couplers</a:t>
            </a:r>
          </a:p>
          <a:p>
            <a:endParaRPr lang="en-US" dirty="0">
              <a:latin typeface="Helvetica" panose="020B0604020202020204" pitchFamily="34" charset="0"/>
            </a:endParaRP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0549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46C84-7B02-494D-B97E-B62BE3A0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pHB650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B55D6-FCF6-45D4-A043-3A402675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15</a:t>
            </a:fld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2C3181-FDFB-4350-987B-9DD929FA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757346"/>
            <a:ext cx="8815424" cy="5444465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Critical procurements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B92 cavity manufacturing is in progress at RI. Delivery is delayed and confirms issues of capacity as shown for SSR2 cavities.</a:t>
            </a:r>
            <a:endParaRPr lang="en-US" sz="2400" dirty="0">
              <a:latin typeface="Helvetica" panose="020B0604020202020204" pitchFamily="34" charset="0"/>
            </a:endParaRP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He vessels (both HB and LB) are still delayed at Roark (additional 6 months). 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Vacuum vessel contract is in progress at PHPK (delay to end of May). Slipping month to month.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Second vacuum vessel left WUXI on 01/28 but due to transportation issues will reach </a:t>
            </a:r>
            <a:r>
              <a:rPr lang="en-US" sz="2400" dirty="0" err="1">
                <a:latin typeface="Helvetica" panose="020B0604020202020204" pitchFamily="34" charset="0"/>
                <a:cs typeface="Helvetica" panose="020B0604020202020204" pitchFamily="34" charset="0"/>
              </a:rPr>
              <a:t>FNAl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 only last week of April. The vessel is currently in Korea.</a:t>
            </a:r>
          </a:p>
          <a:p>
            <a:pPr lvl="1"/>
            <a:r>
              <a:rPr lang="en-US" sz="2400" dirty="0">
                <a:latin typeface="Helvetica" panose="020B0604020202020204" pitchFamily="34" charset="0"/>
              </a:rPr>
              <a:t>Low cold mass: parts are being manufactured in VMS.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6E364DC-0A4C-4019-AC59-9F1690276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0960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046C84-7B02-494D-B97E-B62BE3A0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pHB650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7B55D6-FCF6-45D4-A043-3A402675E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16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86E364DC-0A4C-4019-AC59-9F1690276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198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7CC6D3-9BEC-4871-A87B-E8912E1C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SRFCryo</a:t>
            </a:r>
            <a:r>
              <a:rPr lang="en-US" dirty="0"/>
              <a:t> Systems – Cryogenics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9B76F-544D-43DE-96D8-CA622679F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fld id="{148C009B-CB69-E04A-B9B3-34B26D69E9CF}" type="slidenum">
              <a:rPr lang="en-US"/>
              <a:pPr defTabSz="457189">
                <a:defRPr/>
              </a:pPr>
              <a:t>17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9E7740-F113-4CDF-870D-5B45A7A3F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4" y="891811"/>
            <a:ext cx="8672513" cy="5059363"/>
          </a:xfrm>
        </p:spPr>
        <p:txBody>
          <a:bodyPr/>
          <a:lstStyle/>
          <a:p>
            <a:r>
              <a:rPr lang="en-US" dirty="0"/>
              <a:t>Cryoplant: 04/14 Cryoplant recovery system FDR </a:t>
            </a:r>
          </a:p>
          <a:p>
            <a:r>
              <a:rPr lang="en-US" dirty="0"/>
              <a:t>CDS focusing on drawings for components production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8B7BB4A-85A6-40DB-ACE2-38D5417BB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2" y="6504215"/>
            <a:ext cx="6002841" cy="242873"/>
          </a:xfrm>
        </p:spPr>
        <p:txBody>
          <a:bodyPr/>
          <a:lstStyle/>
          <a:p>
            <a:pPr algn="ctr" defTabSz="457189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1547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971550"/>
            <a:ext cx="8672513" cy="517986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186805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14C072C-9C30-1341-85EC-1A4880935F25}"/>
              </a:ext>
            </a:extLst>
          </p:cNvPr>
          <p:cNvSpPr txBox="1">
            <a:spLocks/>
          </p:cNvSpPr>
          <p:nvPr/>
        </p:nvSpPr>
        <p:spPr>
          <a:xfrm>
            <a:off x="380999" y="975669"/>
            <a:ext cx="11443139" cy="5328149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Helvetica"/>
              </a:rPr>
              <a:t>Acc Sys overall</a:t>
            </a:r>
          </a:p>
          <a:p>
            <a:pPr lvl="1"/>
            <a:r>
              <a:rPr lang="en-US" sz="1600" dirty="0">
                <a:cs typeface="Helvetica"/>
              </a:rPr>
              <a:t>Assessing paths to final designs</a:t>
            </a:r>
          </a:p>
          <a:p>
            <a:r>
              <a:rPr lang="en-US" sz="1800" dirty="0">
                <a:cs typeface="Helvetica"/>
              </a:rPr>
              <a:t>MPS</a:t>
            </a:r>
          </a:p>
          <a:p>
            <a:pPr lvl="1"/>
            <a:r>
              <a:rPr lang="en-US" sz="1600" dirty="0">
                <a:cs typeface="Helvetica"/>
              </a:rPr>
              <a:t>Preliminary Design Review conducted, responses to recommendations developed</a:t>
            </a:r>
            <a:endParaRPr lang="en-US" sz="1600" i="1" dirty="0">
              <a:solidFill>
                <a:srgbClr val="00B050"/>
              </a:solidFill>
              <a:cs typeface="Helvetica"/>
            </a:endParaRPr>
          </a:p>
          <a:p>
            <a:r>
              <a:rPr lang="en-US" sz="1800" dirty="0">
                <a:cs typeface="Helvetica"/>
              </a:rPr>
              <a:t>Magnets/Power supplies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prototype warm quadrupole coil winding in progress</a:t>
            </a:r>
            <a:endParaRPr lang="en-US" sz="1600" dirty="0">
              <a:cs typeface="Helvetica"/>
            </a:endParaRPr>
          </a:p>
          <a:p>
            <a:pPr lvl="1"/>
            <a:r>
              <a:rPr lang="en-US" sz="1600" dirty="0">
                <a:cs typeface="Helvetica"/>
              </a:rPr>
              <a:t>PIP2IT switcher supplies returned to AD (special process spares)</a:t>
            </a:r>
          </a:p>
          <a:p>
            <a:r>
              <a:rPr lang="en-US" sz="1800" dirty="0">
                <a:cs typeface="Helvetica"/>
              </a:rPr>
              <a:t>Vacuum</a:t>
            </a:r>
          </a:p>
          <a:p>
            <a:pPr lvl="1"/>
            <a:r>
              <a:rPr lang="en-US" sz="1600" dirty="0">
                <a:cs typeface="Helvetica"/>
              </a:rPr>
              <a:t>Delayed vacuum valve delivery for cryomodule test stand: spare in hand, purchasing another from a domestic vendor</a:t>
            </a:r>
          </a:p>
          <a:p>
            <a:pPr lvl="1"/>
            <a:r>
              <a:rPr lang="en-US" sz="1600" dirty="0">
                <a:cs typeface="Helvetica"/>
              </a:rPr>
              <a:t>Booster injection and laser profile monitor vacuum pipe designs are primary focus</a:t>
            </a:r>
          </a:p>
          <a:p>
            <a:pPr lvl="1"/>
            <a:r>
              <a:rPr lang="en-US" sz="1600" dirty="0">
                <a:cs typeface="Helvetica"/>
              </a:rPr>
              <a:t>Integrated Vacuum Systems PDR planning - April</a:t>
            </a:r>
          </a:p>
          <a:p>
            <a:r>
              <a:rPr lang="en-US" sz="1800" dirty="0">
                <a:cs typeface="Helvetica"/>
              </a:rPr>
              <a:t>Instrumentation</a:t>
            </a:r>
          </a:p>
          <a:p>
            <a:pPr lvl="1"/>
            <a:r>
              <a:rPr lang="en-US" sz="1600" dirty="0">
                <a:cs typeface="Helvetica"/>
              </a:rPr>
              <a:t>Continuing Laser profile monitor mechanical design and technology choice (review recommendation)</a:t>
            </a:r>
          </a:p>
          <a:p>
            <a:pPr lvl="1"/>
            <a:r>
              <a:rPr lang="en-US" sz="1600" dirty="0">
                <a:cs typeface="Helvetica"/>
              </a:rPr>
              <a:t>Solidifying </a:t>
            </a:r>
            <a:r>
              <a:rPr lang="en-US" sz="1600" dirty="0" err="1">
                <a:cs typeface="Helvetica"/>
              </a:rPr>
              <a:t>uTCA</a:t>
            </a:r>
            <a:r>
              <a:rPr lang="en-US" sz="1600" dirty="0">
                <a:cs typeface="Helvetica"/>
              </a:rPr>
              <a:t> architecture/implementation</a:t>
            </a:r>
          </a:p>
          <a:p>
            <a:pPr lvl="1"/>
            <a:r>
              <a:rPr lang="en-US" sz="1600" dirty="0">
                <a:cs typeface="Helvetica"/>
              </a:rPr>
              <a:t>Wrapping up determination of network bandwidth requirements with Controls and LLRF</a:t>
            </a:r>
          </a:p>
          <a:p>
            <a:r>
              <a:rPr lang="en-US" sz="1800" dirty="0">
                <a:cs typeface="Helvetica"/>
              </a:rPr>
              <a:t>Safety Systems</a:t>
            </a:r>
          </a:p>
          <a:p>
            <a:pPr lvl="1"/>
            <a:r>
              <a:rPr lang="en-US" sz="1600" dirty="0" err="1">
                <a:cs typeface="Helvetica"/>
              </a:rPr>
              <a:t>Cryoplant</a:t>
            </a:r>
            <a:r>
              <a:rPr lang="en-US" sz="1600" dirty="0">
                <a:cs typeface="Helvetica"/>
              </a:rPr>
              <a:t> building ODH system final design work ongoing (IERC issues investigated and non-factors)</a:t>
            </a:r>
          </a:p>
          <a:p>
            <a:endParaRPr lang="en-US" sz="1600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75314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971550"/>
            <a:ext cx="8672513" cy="5179868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155055"/>
            <a:ext cx="8502650" cy="416634"/>
          </a:xfrm>
        </p:spPr>
        <p:txBody>
          <a:bodyPr/>
          <a:lstStyle/>
          <a:p>
            <a:r>
              <a:rPr lang="en-US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EDF80C-79E8-4DB3-9D1D-18CB59055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0DF2C0B-3735-A049-9D83-A57703BDA0A6}"/>
              </a:ext>
            </a:extLst>
          </p:cNvPr>
          <p:cNvSpPr txBox="1">
            <a:spLocks/>
          </p:cNvSpPr>
          <p:nvPr/>
        </p:nvSpPr>
        <p:spPr>
          <a:xfrm>
            <a:off x="449706" y="972762"/>
            <a:ext cx="6565938" cy="5211675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cs typeface="Helvetica"/>
              </a:rPr>
              <a:t>HPRF/RF distribution</a:t>
            </a:r>
          </a:p>
          <a:p>
            <a:pPr lvl="1"/>
            <a:r>
              <a:rPr lang="en-US" sz="1600" dirty="0">
                <a:cs typeface="Helvetica"/>
              </a:rPr>
              <a:t>2nd 40 kW 650 MHz SSA powered to 5 kW</a:t>
            </a:r>
          </a:p>
          <a:p>
            <a:pPr lvl="2"/>
            <a:r>
              <a:rPr lang="en-US" sz="1400" dirty="0">
                <a:cs typeface="Helvetica"/>
              </a:rPr>
              <a:t>Investigating unbalanced output between cabinets</a:t>
            </a:r>
          </a:p>
          <a:p>
            <a:pPr lvl="1"/>
            <a:r>
              <a:rPr lang="en-US" sz="1600" dirty="0">
                <a:cs typeface="Helvetica"/>
              </a:rPr>
              <a:t>7 kW FDR, 20 kW PDR conducted</a:t>
            </a:r>
          </a:p>
          <a:p>
            <a:pPr lvl="2"/>
            <a:r>
              <a:rPr lang="en-US" sz="1400" dirty="0">
                <a:cs typeface="Helvetica"/>
              </a:rPr>
              <a:t>Joint closeout this morning</a:t>
            </a:r>
          </a:p>
          <a:p>
            <a:pPr lvl="1"/>
            <a:r>
              <a:rPr lang="en-US" sz="1600" dirty="0">
                <a:cs typeface="Helvetica"/>
              </a:rPr>
              <a:t>40 kW, 650 MHz PDR scheduled for 29/30 March</a:t>
            </a:r>
          </a:p>
          <a:p>
            <a:pPr lvl="1"/>
            <a:r>
              <a:rPr lang="en-US" sz="1600" dirty="0">
                <a:cs typeface="Helvetica"/>
              </a:rPr>
              <a:t>Circulator delivery delayed – weekly updates from vendor</a:t>
            </a:r>
          </a:p>
          <a:p>
            <a:r>
              <a:rPr lang="en-US" sz="1800" dirty="0">
                <a:cs typeface="Helvetica"/>
              </a:rPr>
              <a:t>LLRF</a:t>
            </a:r>
          </a:p>
          <a:p>
            <a:pPr lvl="1"/>
            <a:r>
              <a:rPr lang="en-US" sz="1600" dirty="0">
                <a:cs typeface="Helvetica"/>
              </a:rPr>
              <a:t>RFPI preliminary design hand-off to Lodz University of Technology, Poland</a:t>
            </a:r>
          </a:p>
          <a:p>
            <a:pPr lvl="2"/>
            <a:r>
              <a:rPr lang="en-US" sz="1600" dirty="0">
                <a:cs typeface="Helvetica"/>
              </a:rPr>
              <a:t>Working through full approval of work for others agreement</a:t>
            </a:r>
          </a:p>
          <a:p>
            <a:pPr lvl="1"/>
            <a:r>
              <a:rPr lang="en-US" sz="1600" dirty="0">
                <a:cs typeface="Helvetica"/>
              </a:rPr>
              <a:t>Considering similar path for Master Oscillator/Phase Reference Line design</a:t>
            </a:r>
          </a:p>
          <a:p>
            <a:pPr lvl="1"/>
            <a:r>
              <a:rPr lang="en-US" sz="1600" dirty="0">
                <a:cs typeface="Helvetica"/>
              </a:rPr>
              <a:t>Visit by Polish colleagues this spring</a:t>
            </a:r>
          </a:p>
          <a:p>
            <a:r>
              <a:rPr lang="en-US" sz="1800" dirty="0">
                <a:cs typeface="Helvetica"/>
              </a:rPr>
              <a:t>Controls</a:t>
            </a:r>
          </a:p>
          <a:p>
            <a:pPr lvl="1"/>
            <a:r>
              <a:rPr lang="en-US" sz="1600" dirty="0">
                <a:cs typeface="Helvetica"/>
              </a:rPr>
              <a:t>EPICS training planned for 21 March – 1 April (Osprey)</a:t>
            </a:r>
          </a:p>
          <a:p>
            <a:pPr lvl="1"/>
            <a:r>
              <a:rPr lang="en-US" sz="1600" dirty="0">
                <a:cs typeface="Helvetica"/>
              </a:rPr>
              <a:t>Planning for Timing-DAQ Integrated PDR in April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87C87-BB86-B540-974D-0AEBDC33D152}"/>
              </a:ext>
            </a:extLst>
          </p:cNvPr>
          <p:cNvSpPr txBox="1"/>
          <p:nvPr/>
        </p:nvSpPr>
        <p:spPr>
          <a:xfrm>
            <a:off x="8512139" y="2898524"/>
            <a:ext cx="2742612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40 kW</a:t>
            </a:r>
            <a:r>
              <a:rPr lang="en-US" sz="1600" dirty="0">
                <a:cs typeface="Calibri"/>
              </a:rPr>
              <a:t> 650 MHz SSA @ 5 kW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6096E-8F2D-C64B-9A3A-8509EF4AD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67" t="14593" r="6256" b="18349"/>
          <a:stretch/>
        </p:blipFill>
        <p:spPr>
          <a:xfrm>
            <a:off x="7388334" y="207496"/>
            <a:ext cx="4529960" cy="2690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FC781F-3FEB-9644-A44C-DA5B95B3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298" y="3478189"/>
            <a:ext cx="4699201" cy="20881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0" y="5560483"/>
            <a:ext cx="3005667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40 kW 650 MHz SSA @ CMTF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58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45A97-52FC-4B1C-9CBE-648C528F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121.01 Project Management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C7B42-F3C9-47DE-9F5A-58FC944F3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2266-A353-4530-9D56-809324E9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13CF60-A0C4-435B-BCA6-14D421AF5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1710"/>
            <a:ext cx="11761342" cy="5453073"/>
          </a:xfrm>
        </p:spPr>
        <p:txBody>
          <a:bodyPr>
            <a:normAutofit/>
          </a:bodyPr>
          <a:lstStyle/>
          <a:p>
            <a:r>
              <a:rPr lang="en-US" dirty="0"/>
              <a:t>ICE Review</a:t>
            </a:r>
          </a:p>
          <a:p>
            <a:pPr lvl="1"/>
            <a:r>
              <a:rPr lang="en-US" dirty="0"/>
              <a:t>Reconciliation in progress, on track for completion before ESAAB</a:t>
            </a:r>
          </a:p>
          <a:p>
            <a:r>
              <a:rPr lang="en-US" dirty="0"/>
              <a:t>CD-3 IPR held 01-Mar to 03-Mar-2022</a:t>
            </a:r>
          </a:p>
          <a:p>
            <a:pPr lvl="1"/>
            <a:r>
              <a:rPr lang="en-US" dirty="0"/>
              <a:t>No recommendations requiring completion for ESAAB</a:t>
            </a:r>
          </a:p>
          <a:p>
            <a:pPr lvl="1"/>
            <a:r>
              <a:rPr lang="en-US" dirty="0"/>
              <a:t>Recommendations besides “proceed to CD-3”:</a:t>
            </a:r>
          </a:p>
          <a:p>
            <a:pPr lvl="2"/>
            <a:r>
              <a:rPr lang="en-US" dirty="0"/>
              <a:t>Advance SSA final design reviews, and perform a long-term test of a 650 MHz SSA</a:t>
            </a:r>
          </a:p>
          <a:p>
            <a:pPr lvl="2"/>
            <a:r>
              <a:rPr lang="en-US" dirty="0"/>
              <a:t>Work to build schedule float between commissioning phases</a:t>
            </a:r>
          </a:p>
          <a:p>
            <a:pPr lvl="2"/>
            <a:r>
              <a:rPr lang="en-US" dirty="0"/>
              <a:t>Use all available resources to finish the prototype HB650</a:t>
            </a:r>
          </a:p>
          <a:p>
            <a:pPr lvl="2"/>
            <a:r>
              <a:rPr lang="en-US" dirty="0"/>
              <a:t>Evaluate cost/benefit of spending contingency on a spare HWR</a:t>
            </a:r>
          </a:p>
          <a:p>
            <a:pPr lvl="2"/>
            <a:r>
              <a:rPr lang="en-US" dirty="0"/>
              <a:t>Conduct a director’s review of cavities and cryomodules prior to the next OPA review</a:t>
            </a:r>
          </a:p>
          <a:p>
            <a:pPr lvl="1"/>
            <a:r>
              <a:rPr lang="en-US" dirty="0"/>
              <a:t>In addition to the recommendations, several useful comments will be tracked in </a:t>
            </a:r>
            <a:r>
              <a:rPr lang="en-US" dirty="0" err="1"/>
              <a:t>iTrack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F7C57-9F45-4DB3-837C-BFC209EB4F8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801" y="971550"/>
            <a:ext cx="7667238" cy="5327650"/>
          </a:xfrm>
        </p:spPr>
        <p:txBody>
          <a:bodyPr>
            <a:normAutofit/>
          </a:bodyPr>
          <a:lstStyle/>
          <a:p>
            <a:r>
              <a:rPr lang="en-US" dirty="0"/>
              <a:t>Warm Front End</a:t>
            </a:r>
          </a:p>
          <a:p>
            <a:pPr lvl="1"/>
            <a:r>
              <a:rPr lang="en-US" dirty="0"/>
              <a:t>Long-term Kicker driver testing scheduled to begin in April</a:t>
            </a:r>
          </a:p>
          <a:p>
            <a:pPr lvl="1"/>
            <a:r>
              <a:rPr lang="en-US" dirty="0"/>
              <a:t>Absorber new lid was received and being Quality Checked</a:t>
            </a:r>
          </a:p>
          <a:p>
            <a:pPr lvl="1"/>
            <a:r>
              <a:rPr lang="en-US" dirty="0"/>
              <a:t>Still pursuing EE support</a:t>
            </a:r>
          </a:p>
          <a:p>
            <a:r>
              <a:rPr lang="en-US" dirty="0"/>
              <a:t>Test Infrastructure – 650 </a:t>
            </a:r>
            <a:r>
              <a:rPr lang="en-US" dirty="0" err="1"/>
              <a:t>Mhz</a:t>
            </a:r>
            <a:r>
              <a:rPr lang="en-US" dirty="0"/>
              <a:t> Test Stand</a:t>
            </a:r>
          </a:p>
          <a:p>
            <a:pPr lvl="1"/>
            <a:r>
              <a:rPr lang="en-US" dirty="0"/>
              <a:t>All infrastructure essentially complete until pHB650 cryomodule arrives</a:t>
            </a:r>
          </a:p>
          <a:p>
            <a:pPr lvl="1"/>
            <a:r>
              <a:rPr lang="en-US" dirty="0"/>
              <a:t>650 SSA installation/testing underway outside cave</a:t>
            </a:r>
          </a:p>
          <a:p>
            <a:pPr lvl="1"/>
            <a:r>
              <a:rPr lang="en-US" dirty="0"/>
              <a:t>Assembly of vacuum stations continued</a:t>
            </a:r>
          </a:p>
          <a:p>
            <a:pPr lvl="1"/>
            <a:r>
              <a:rPr lang="en-US" dirty="0"/>
              <a:t>PO issued for walking platform over floor cable tray on West side of tunnel - delivery expected in April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50960-A577-479B-8855-C8BAA86A5E09}"/>
              </a:ext>
            </a:extLst>
          </p:cNvPr>
          <p:cNvSpPr txBox="1"/>
          <p:nvPr/>
        </p:nvSpPr>
        <p:spPr>
          <a:xfrm>
            <a:off x="10529691" y="3181341"/>
            <a:ext cx="1651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New walking platform will cover tray along West aisle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F16E9-B1E0-4874-8816-379B131A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039" y="397140"/>
            <a:ext cx="3350276" cy="251270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C1564A-9A6F-402F-9AA4-6114839444D8}"/>
              </a:ext>
            </a:extLst>
          </p:cNvPr>
          <p:cNvCxnSpPr>
            <a:cxnSpLocks/>
          </p:cNvCxnSpPr>
          <p:nvPr/>
        </p:nvCxnSpPr>
        <p:spPr>
          <a:xfrm flipH="1" flipV="1">
            <a:off x="10080720" y="1946697"/>
            <a:ext cx="1372550" cy="123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F7A2582-4D28-429C-B29F-22B28E28FDF2}"/>
              </a:ext>
            </a:extLst>
          </p:cNvPr>
          <p:cNvSpPr txBox="1"/>
          <p:nvPr/>
        </p:nvSpPr>
        <p:spPr>
          <a:xfrm>
            <a:off x="10150693" y="5210518"/>
            <a:ext cx="1387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Insulating Vac Station partially assembled</a:t>
            </a:r>
          </a:p>
        </p:txBody>
      </p:sp>
      <p:pic>
        <p:nvPicPr>
          <p:cNvPr id="14" name="Picture 13" descr="A picture containing floor, indoor, miller&#10;&#10;Description automatically generated">
            <a:extLst>
              <a:ext uri="{FF2B5EF4-FFF2-40B4-BE49-F238E27FC236}">
                <a16:creationId xmlns:a16="http://schemas.microsoft.com/office/drawing/2014/main" id="{E052EDFC-6FEA-49BE-AB71-6B7D86B8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39" y="3402474"/>
            <a:ext cx="2100788" cy="28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71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F7C57-9F45-4DB3-837C-BFC209EB4F8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801" y="971550"/>
            <a:ext cx="5310135" cy="5327650"/>
          </a:xfrm>
        </p:spPr>
        <p:txBody>
          <a:bodyPr>
            <a:normAutofit/>
          </a:bodyPr>
          <a:lstStyle/>
          <a:p>
            <a:r>
              <a:rPr lang="en-US" dirty="0" err="1"/>
              <a:t>Linac</a:t>
            </a:r>
            <a:r>
              <a:rPr lang="en-US" dirty="0"/>
              <a:t> Installation</a:t>
            </a:r>
          </a:p>
          <a:p>
            <a:pPr marL="706755" lvl="1" indent="-306705"/>
            <a:r>
              <a:rPr lang="en-US" dirty="0"/>
              <a:t>PIP2IT removal, </a:t>
            </a:r>
          </a:p>
          <a:p>
            <a:pPr marL="1106805" lvl="2" indent="-306705"/>
            <a:r>
              <a:rPr lang="en-US" dirty="0">
                <a:cs typeface="Helvetica"/>
              </a:rPr>
              <a:t>RFQ RF Distribution removed</a:t>
            </a:r>
          </a:p>
          <a:p>
            <a:pPr marL="706755" lvl="1" indent="-306705"/>
            <a:r>
              <a:rPr lang="en-US" dirty="0"/>
              <a:t>CAD</a:t>
            </a:r>
            <a:endParaRPr lang="en-US" dirty="0">
              <a:cs typeface="Helvetica"/>
            </a:endParaRPr>
          </a:p>
          <a:p>
            <a:pPr marL="1083310" lvl="2" indent="-306705"/>
            <a:r>
              <a:rPr lang="en-US" sz="1900" dirty="0"/>
              <a:t>Continuing to support CF/Fluids CAD integration  </a:t>
            </a:r>
          </a:p>
          <a:p>
            <a:pPr marL="706755" lvl="1" indent="-306705"/>
            <a:r>
              <a:rPr lang="en-US" dirty="0"/>
              <a:t>Warm Unit Structure Design  </a:t>
            </a:r>
            <a:endParaRPr lang="en-US" dirty="0">
              <a:cs typeface="Helvetica"/>
            </a:endParaRPr>
          </a:p>
          <a:p>
            <a:pPr marL="1083310" lvl="2" indent="-306705"/>
            <a:r>
              <a:rPr lang="en-US" sz="1900" dirty="0"/>
              <a:t>Continuing work towards final design</a:t>
            </a:r>
          </a:p>
          <a:p>
            <a:pPr marL="1083310" lvl="2" indent="-306705"/>
            <a:r>
              <a:rPr lang="en-US" sz="1900" dirty="0">
                <a:cs typeface="Helvetica"/>
              </a:rPr>
              <a:t>Focus on modal analysis</a:t>
            </a:r>
          </a:p>
          <a:p>
            <a:pPr marL="706755" lvl="1" indent="-306705"/>
            <a:r>
              <a:rPr lang="en-US" dirty="0"/>
              <a:t>Installation Process </a:t>
            </a:r>
          </a:p>
          <a:p>
            <a:pPr marL="1106805" lvl="2" indent="-306705"/>
            <a:r>
              <a:rPr lang="en-US" dirty="0"/>
              <a:t>Design work continues</a:t>
            </a:r>
            <a:endParaRPr lang="en-US" sz="1700" dirty="0">
              <a:cs typeface="Helvetica"/>
            </a:endParaRPr>
          </a:p>
          <a:p>
            <a:pPr marL="1106805" lvl="2" indent="-306705"/>
            <a:r>
              <a:rPr lang="en-US" dirty="0"/>
              <a:t>RFI for CDS Installation in work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5E863-A8CF-4DBA-B324-BC4C5469BE1B}"/>
              </a:ext>
            </a:extLst>
          </p:cNvPr>
          <p:cNvSpPr txBox="1"/>
          <p:nvPr/>
        </p:nvSpPr>
        <p:spPr>
          <a:xfrm>
            <a:off x="8835081" y="6000744"/>
            <a:ext cx="321145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600" i="1" dirty="0"/>
              <a:t>650 MHz Warm Unit Modal Analysis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9EFAC-9FAE-4683-BD9F-E2E91FE3B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081" y="3894724"/>
            <a:ext cx="3211453" cy="20909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B00A25-2F2F-437D-8D33-BDC03CB5D162}"/>
              </a:ext>
            </a:extLst>
          </p:cNvPr>
          <p:cNvSpPr txBox="1"/>
          <p:nvPr/>
        </p:nvSpPr>
        <p:spPr>
          <a:xfrm>
            <a:off x="8616789" y="2956039"/>
            <a:ext cx="3575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650 Test stand area with upstream HWR stand removed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691A77-45C1-4846-B878-161C3ADD5F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97944" y="569480"/>
            <a:ext cx="3083066" cy="2312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FA99B0-D273-487B-99D5-8D51610EB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152133" y="1032283"/>
            <a:ext cx="3702424" cy="2776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DD9A3-1A09-48A5-9E3C-B10CB5B8D86B}"/>
              </a:ext>
            </a:extLst>
          </p:cNvPr>
          <p:cNvSpPr txBox="1"/>
          <p:nvPr/>
        </p:nvSpPr>
        <p:spPr>
          <a:xfrm>
            <a:off x="5540191" y="4343553"/>
            <a:ext cx="2851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RFQ Distribution removed</a:t>
            </a:r>
          </a:p>
        </p:txBody>
      </p:sp>
    </p:spTree>
    <p:extLst>
      <p:ext uri="{BB962C8B-B14F-4D97-AF65-F5344CB8AC3E}">
        <p14:creationId xmlns:p14="http://schemas.microsoft.com/office/powerpoint/2010/main" val="693759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F7C57-9F45-4DB3-837C-BFC209EB4F8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801" y="852616"/>
            <a:ext cx="11572313" cy="5446584"/>
          </a:xfrm>
        </p:spPr>
        <p:txBody>
          <a:bodyPr>
            <a:normAutofit/>
          </a:bodyPr>
          <a:lstStyle/>
          <a:p>
            <a:r>
              <a:rPr lang="en-US" dirty="0"/>
              <a:t>Building Infrastructure</a:t>
            </a:r>
          </a:p>
          <a:p>
            <a:pPr lvl="1"/>
            <a:r>
              <a:rPr lang="en-US" dirty="0"/>
              <a:t>Mechanical</a:t>
            </a:r>
          </a:p>
          <a:p>
            <a:pPr marL="1083310" lvl="2" indent="-306705"/>
            <a:r>
              <a:rPr lang="en-US" sz="1800" dirty="0">
                <a:solidFill>
                  <a:schemeClr val="accent6"/>
                </a:solidFill>
              </a:rPr>
              <a:t>Final Design Review Report received </a:t>
            </a:r>
          </a:p>
          <a:p>
            <a:pPr marL="1527800" lvl="3" indent="-306705"/>
            <a:r>
              <a:rPr lang="en-US" sz="1600" dirty="0">
                <a:solidFill>
                  <a:schemeClr val="accent6"/>
                </a:solidFill>
              </a:rPr>
              <a:t>Finalizing responses to Review Report</a:t>
            </a:r>
          </a:p>
          <a:p>
            <a:pPr marL="1083310" lvl="2" indent="-306705"/>
            <a:r>
              <a:rPr lang="en-US" sz="1800" dirty="0">
                <a:solidFill>
                  <a:schemeClr val="accent6"/>
                </a:solidFill>
              </a:rPr>
              <a:t>Consulting with CF on Utility Plant Building</a:t>
            </a:r>
          </a:p>
          <a:p>
            <a:pPr marL="1527800" lvl="3" indent="-306705"/>
            <a:r>
              <a:rPr lang="en-US" sz="1667" dirty="0">
                <a:solidFill>
                  <a:schemeClr val="accent6"/>
                </a:solidFill>
              </a:rPr>
              <a:t>Inspected compressed air system layout</a:t>
            </a:r>
          </a:p>
          <a:p>
            <a:pPr marL="1527800" lvl="3" indent="-306705"/>
            <a:r>
              <a:rPr lang="en-US" sz="1667" dirty="0">
                <a:solidFill>
                  <a:schemeClr val="accent6"/>
                </a:solidFill>
              </a:rPr>
              <a:t>Reviewed 3D Layout of PCW System </a:t>
            </a:r>
            <a:endParaRPr lang="en-US" dirty="0"/>
          </a:p>
          <a:p>
            <a:pPr lvl="1"/>
            <a:r>
              <a:rPr lang="en-US" dirty="0"/>
              <a:t>Electrical</a:t>
            </a:r>
          </a:p>
          <a:p>
            <a:pPr marL="1106603" lvl="2" indent="-306705"/>
            <a:r>
              <a:rPr lang="en-US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Transformer Technical Note on Harmonics is complete</a:t>
            </a:r>
            <a:endParaRPr lang="en-US" sz="18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106603" lvl="2" indent="-306705"/>
            <a:r>
              <a:rPr lang="en-US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Relay Racks</a:t>
            </a:r>
          </a:p>
          <a:p>
            <a:pPr marL="1540510" lvl="3" indent="-306705"/>
            <a:r>
              <a:rPr lang="en-US" sz="16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Finalizing discussions with CF on design and specification for procurement</a:t>
            </a:r>
            <a:endParaRPr lang="en-US" sz="16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1106603" lvl="2" indent="-306705"/>
            <a:r>
              <a:rPr lang="en-US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Cable database (DB)</a:t>
            </a:r>
          </a:p>
          <a:p>
            <a:pPr marL="1540510" lvl="3" indent="-306705"/>
            <a:r>
              <a:rPr lang="en-US" sz="16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Document underway to capture DB experience and lessons learned and to accept the Database</a:t>
            </a:r>
          </a:p>
          <a:p>
            <a:pPr marL="1540510" lvl="3" indent="-306705"/>
            <a:r>
              <a:rPr lang="en-US" sz="16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Currently adding real PIP-II locations in the DB so we can start capturing real data</a:t>
            </a:r>
          </a:p>
          <a:p>
            <a:pPr marL="1106603" lvl="2" indent="-306705"/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Data Sheet update is complete</a:t>
            </a:r>
          </a:p>
          <a:p>
            <a:pPr marL="1106603" lvl="2" indent="-306705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Updates for the ion source cabinets were passed to the A/E and incorporated in the design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19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F7C57-9F45-4DB3-837C-BFC209EB4F8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801" y="971550"/>
            <a:ext cx="11572313" cy="53276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Beam Commissioning</a:t>
            </a:r>
          </a:p>
          <a:p>
            <a:pPr marL="683260" lvl="1" indent="-306705"/>
            <a:r>
              <a:rPr lang="en-US" sz="2100" dirty="0">
                <a:cs typeface="Helvetica"/>
              </a:rPr>
              <a:t>Progress continues on the conceptual design of the Movable Instrumentation Cart</a:t>
            </a:r>
          </a:p>
          <a:p>
            <a:pPr marL="1070610" lvl="2" indent="-306705"/>
            <a:r>
              <a:rPr lang="en-US" dirty="0">
                <a:cs typeface="Helvetica"/>
              </a:rPr>
              <a:t>Itemization of costs have begun</a:t>
            </a:r>
          </a:p>
          <a:p>
            <a:r>
              <a:rPr lang="en-US" dirty="0"/>
              <a:t>Accelerator Physics </a:t>
            </a:r>
          </a:p>
          <a:p>
            <a:pPr marL="683462" lvl="1" indent="-306705"/>
            <a:r>
              <a:rPr lang="en-US" sz="2000" dirty="0"/>
              <a:t>Progress on </a:t>
            </a:r>
            <a:r>
              <a:rPr lang="en-US" sz="2000" dirty="0" err="1"/>
              <a:t>linac</a:t>
            </a:r>
            <a:r>
              <a:rPr lang="en-US" sz="2000" dirty="0"/>
              <a:t> simulations</a:t>
            </a:r>
          </a:p>
          <a:p>
            <a:pPr marL="1070802" lvl="2" indent="-306705"/>
            <a:r>
              <a:rPr lang="en-US" sz="1867" dirty="0"/>
              <a:t>work on updating the beam dynamics in final </a:t>
            </a:r>
            <a:r>
              <a:rPr lang="en-US" sz="1867" dirty="0" err="1"/>
              <a:t>linac</a:t>
            </a:r>
            <a:r>
              <a:rPr lang="en-US" sz="1867" dirty="0"/>
              <a:t> layout being done</a:t>
            </a:r>
          </a:p>
          <a:p>
            <a:pPr marL="1070802" lvl="2" indent="-306705"/>
            <a:r>
              <a:rPr lang="en-US" sz="1867" dirty="0"/>
              <a:t>Collected fields and models for the latest </a:t>
            </a:r>
            <a:r>
              <a:rPr lang="en-US" sz="1867" dirty="0" err="1"/>
              <a:t>linac</a:t>
            </a:r>
            <a:r>
              <a:rPr lang="en-US" sz="1867" dirty="0"/>
              <a:t> design</a:t>
            </a:r>
          </a:p>
          <a:p>
            <a:pPr marL="306705" indent="-306705"/>
            <a:r>
              <a:rPr lang="en-US" dirty="0">
                <a:cs typeface="Helvetica"/>
              </a:rPr>
              <a:t>Booster studies</a:t>
            </a:r>
          </a:p>
          <a:p>
            <a:pPr marL="683462" lvl="1" indent="-306705"/>
            <a:r>
              <a:rPr lang="en-US" dirty="0">
                <a:cs typeface="Helvetica"/>
              </a:rPr>
              <a:t>Gamma transition parameters in the Booster were experimentally defined</a:t>
            </a:r>
          </a:p>
          <a:p>
            <a:pPr marL="1070610" lvl="2" indent="-306705"/>
            <a:r>
              <a:rPr lang="en-US" dirty="0">
                <a:cs typeface="Helvetica"/>
              </a:rPr>
              <a:t>Tune swing</a:t>
            </a:r>
          </a:p>
          <a:p>
            <a:pPr marL="1070802" lvl="2" indent="-306705"/>
            <a:r>
              <a:rPr lang="en-US" dirty="0">
                <a:cs typeface="Helvetica"/>
              </a:rPr>
              <a:t>Quad sweep rate</a:t>
            </a:r>
          </a:p>
          <a:p>
            <a:pPr marL="1070802" lvl="2" indent="-306705"/>
            <a:r>
              <a:rPr lang="en-US" dirty="0">
                <a:cs typeface="Helvetica"/>
              </a:rPr>
              <a:t>Maximum quad current/voltage swing</a:t>
            </a:r>
          </a:p>
          <a:p>
            <a:pPr marL="306705" indent="-306705"/>
            <a:r>
              <a:rPr lang="en-US" dirty="0">
                <a:cs typeface="Helvetica"/>
              </a:rPr>
              <a:t>Shielding assessment</a:t>
            </a:r>
          </a:p>
          <a:p>
            <a:pPr marL="683260" lvl="1" indent="-306705"/>
            <a:r>
              <a:rPr lang="en-US" sz="2100" dirty="0">
                <a:cs typeface="Helvetica"/>
              </a:rPr>
              <a:t>Preliminary Shielding Assessment for the </a:t>
            </a:r>
            <a:r>
              <a:rPr lang="en-US" sz="2100" dirty="0" err="1">
                <a:cs typeface="Helvetica"/>
              </a:rPr>
              <a:t>linac</a:t>
            </a:r>
            <a:r>
              <a:rPr lang="en-US" sz="2100" dirty="0">
                <a:cs typeface="Helvetica"/>
              </a:rPr>
              <a:t> complex is with the Shielding Assessment Review Panel</a:t>
            </a:r>
          </a:p>
          <a:p>
            <a:pPr marL="1070600" lvl="2" indent="-306705"/>
            <a:r>
              <a:rPr lang="en-US" sz="1967" dirty="0">
                <a:cs typeface="Helvetica"/>
              </a:rPr>
              <a:t>Panel questions/concerns were addressed in most recent SA version</a:t>
            </a:r>
          </a:p>
          <a:p>
            <a:pPr marL="1070610" lvl="2" indent="-306705"/>
            <a:r>
              <a:rPr lang="en-US" dirty="0">
                <a:cs typeface="Helvetica"/>
              </a:rPr>
              <a:t>TLM document created outlining the segmentation of the system and trip settings</a:t>
            </a:r>
          </a:p>
          <a:p>
            <a:pPr marL="683260" lvl="1" indent="-306705"/>
            <a:r>
              <a:rPr lang="en-US" sz="2100" dirty="0">
                <a:cs typeface="Helvetica"/>
              </a:rPr>
              <a:t>Simulations of the Booster connection and energy extension nearing completion</a:t>
            </a:r>
            <a:endParaRPr lang="en-US" sz="1967" dirty="0">
              <a:cs typeface="Helvetica"/>
            </a:endParaRPr>
          </a:p>
          <a:p>
            <a:pPr marL="1069975" lvl="2" indent="-306705"/>
            <a:r>
              <a:rPr lang="en-US" sz="1950" dirty="0">
                <a:cs typeface="Helvetica"/>
              </a:rPr>
              <a:t>SA document being written</a:t>
            </a:r>
            <a:endParaRPr lang="en-US" dirty="0">
              <a:cs typeface="Helvetica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and Commissioning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10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4842" y="6504214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AA8B92AF-0637-46B7-9164-2FED01F691A4}"/>
              </a:ext>
            </a:extLst>
          </p:cNvPr>
          <p:cNvSpPr txBox="1">
            <a:spLocks/>
          </p:cNvSpPr>
          <p:nvPr/>
        </p:nvSpPr>
        <p:spPr>
          <a:xfrm>
            <a:off x="523698" y="870180"/>
            <a:ext cx="7298397" cy="48320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  <a:latin typeface="Calibri" charset="0"/>
              </a:rPr>
              <a:t>Beam Transfer/Absorber Line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Finalizing the BTL Collimator Design.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Working on the 25 KW  absorber drawings.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  <a:latin typeface="Calibri" charset="0"/>
              </a:rPr>
              <a:t>Booster</a:t>
            </a:r>
            <a:endParaRPr lang="en-US" sz="2000" dirty="0">
              <a:solidFill>
                <a:srgbClr val="50504E"/>
              </a:solidFill>
              <a:latin typeface="Calibri" charset="0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Working on the </a:t>
            </a:r>
            <a:r>
              <a:rPr lang="en-US" sz="2000" dirty="0" err="1">
                <a:solidFill>
                  <a:srgbClr val="50504E"/>
                </a:solidFill>
                <a:latin typeface="Calibri" charset="0"/>
              </a:rPr>
              <a:t>stripline</a:t>
            </a: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 connections of the ORBUMP magnets.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Started the Booster Gradient magnet design.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Preparing for Booster Gradient magnet testing in E4R.</a:t>
            </a:r>
          </a:p>
          <a:p>
            <a:pPr marL="1200150" lvl="2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50504E"/>
                </a:solidFill>
                <a:latin typeface="Calibri" charset="0"/>
              </a:rPr>
              <a:t>Installing gates and interlocks.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  <a:latin typeface="Calibri" charset="0"/>
              </a:rPr>
              <a:t>MI/RR/Booster RF</a:t>
            </a:r>
            <a:endParaRPr lang="en-US" sz="2000" dirty="0">
              <a:solidFill>
                <a:srgbClr val="50504E"/>
              </a:solidFill>
              <a:latin typeface="Calibri" charset="0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MI prototype modulator ready for testing with the test station.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Preparing for the RR 53 MHz cavity PDR Review.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Ordering parts for the  200 KW PAs. </a:t>
            </a:r>
            <a:r>
              <a:rPr lang="en-US" sz="2000">
                <a:solidFill>
                  <a:srgbClr val="50504E"/>
                </a:solidFill>
                <a:latin typeface="Calibri" charset="0"/>
              </a:rPr>
              <a:t>Scheduled </a:t>
            </a:r>
            <a:r>
              <a:rPr lang="en-US" sz="2000" dirty="0">
                <a:solidFill>
                  <a:srgbClr val="50504E"/>
                </a:solidFill>
                <a:latin typeface="Calibri" charset="0"/>
              </a:rPr>
              <a:t>to receive the parts of the first batch by the end of April. Received 7 vacuum tubes (out of 40 total).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3087"/>
              </a:solidFill>
              <a:latin typeface="Calibri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2DDC0-1832-4FD5-92DF-593076C80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159" y="956706"/>
            <a:ext cx="2723322" cy="1140296"/>
          </a:xfrm>
          <a:prstGeom prst="rect">
            <a:avLst/>
          </a:prstGeom>
        </p:spPr>
      </p:pic>
      <p:pic>
        <p:nvPicPr>
          <p:cNvPr id="9" name="Picture 2" descr="Image preview">
            <a:extLst>
              <a:ext uri="{FF2B5EF4-FFF2-40B4-BE49-F238E27FC236}">
                <a16:creationId xmlns:a16="http://schemas.microsoft.com/office/drawing/2014/main" id="{0C732AAB-93B7-4276-87F7-5B714E35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07007" y="2910059"/>
            <a:ext cx="2575614" cy="25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C43B9F-0829-4CEC-8D9E-280360F54050}"/>
              </a:ext>
            </a:extLst>
          </p:cNvPr>
          <p:cNvSpPr txBox="1"/>
          <p:nvPr/>
        </p:nvSpPr>
        <p:spPr>
          <a:xfrm>
            <a:off x="8398565" y="2205244"/>
            <a:ext cx="2723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3-D model of the Booster Gradient Magnet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D3E587-517A-4B2C-9AAF-2E1737CAEEF7}"/>
              </a:ext>
            </a:extLst>
          </p:cNvPr>
          <p:cNvSpPr txBox="1"/>
          <p:nvPr/>
        </p:nvSpPr>
        <p:spPr>
          <a:xfrm>
            <a:off x="8312902" y="5597049"/>
            <a:ext cx="2723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MI Prototype Modulator ready for testing </a:t>
            </a:r>
          </a:p>
        </p:txBody>
      </p:sp>
    </p:spTree>
    <p:extLst>
      <p:ext uri="{BB962C8B-B14F-4D97-AF65-F5344CB8AC3E}">
        <p14:creationId xmlns:p14="http://schemas.microsoft.com/office/powerpoint/2010/main" val="3781446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70" y="816801"/>
            <a:ext cx="6981500" cy="5353050"/>
          </a:xfrm>
        </p:spPr>
        <p:txBody>
          <a:bodyPr lIns="0" tIns="0" rIns="0" bIns="0" anchor="t">
            <a:normAutofit fontScale="77500" lnSpcReduction="20000"/>
          </a:bodyPr>
          <a:lstStyle/>
          <a:p>
            <a:pPr marL="306705" indent="-306705"/>
            <a:r>
              <a:rPr lang="en-US" b="1" dirty="0">
                <a:cs typeface="Helvetica"/>
              </a:rPr>
              <a:t>WBS 121.06.07.02 - Cryogenic Plant Building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2400" dirty="0">
                <a:cs typeface="Helvetica"/>
              </a:rPr>
              <a:t>Electrical equipment ship dates slipped due to production delays.  1st batch shipped on February 11th, but further slippage has been reported with some gear not shipped until late May 2022.</a:t>
            </a:r>
          </a:p>
          <a:p>
            <a:pPr marL="683260" lvl="1" indent="-306705"/>
            <a:r>
              <a:rPr lang="en-US" sz="2400" dirty="0">
                <a:cs typeface="Helvetica"/>
              </a:rPr>
              <a:t>Developing recovery plan</a:t>
            </a:r>
          </a:p>
          <a:p>
            <a:pPr marL="683260" lvl="1" indent="-306705"/>
            <a:r>
              <a:rPr lang="en-US" sz="2400" dirty="0">
                <a:cs typeface="Helvetica"/>
              </a:rPr>
              <a:t>Completion now anticipated for July 2022 </a:t>
            </a:r>
          </a:p>
          <a:p>
            <a:pPr marL="683260" lvl="1" indent="-306705"/>
            <a:endParaRPr lang="en-US" dirty="0">
              <a:cs typeface="Helvetica"/>
            </a:endParaRPr>
          </a:p>
          <a:p>
            <a:pPr marL="306705" indent="-306705"/>
            <a:r>
              <a:rPr lang="en-US" b="1" dirty="0">
                <a:cs typeface="Helvetica"/>
              </a:rPr>
              <a:t>WBS 121.06.07.01 - Site Work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2400" dirty="0">
                <a:cs typeface="Helvetica"/>
              </a:rPr>
              <a:t>Sediment removal at </a:t>
            </a:r>
            <a:r>
              <a:rPr lang="en-US" sz="2400" dirty="0" err="1">
                <a:cs typeface="Helvetica"/>
              </a:rPr>
              <a:t>AZero</a:t>
            </a:r>
            <a:r>
              <a:rPr lang="en-US" sz="2400" dirty="0">
                <a:cs typeface="Helvetica"/>
              </a:rPr>
              <a:t> pond work continues</a:t>
            </a:r>
          </a:p>
          <a:p>
            <a:pPr marL="683260" lvl="1" indent="-306705"/>
            <a:r>
              <a:rPr lang="en-US" sz="2400" dirty="0">
                <a:cs typeface="Helvetica"/>
              </a:rPr>
              <a:t>Completion scheduled for October 2022</a:t>
            </a:r>
          </a:p>
          <a:p>
            <a:pPr marL="683260" lvl="1" indent="-306705"/>
            <a:endParaRPr lang="en-US" dirty="0">
              <a:cs typeface="Helvetica"/>
            </a:endParaRPr>
          </a:p>
          <a:p>
            <a:pPr marL="306705" indent="-306705"/>
            <a:r>
              <a:rPr lang="en-US" b="1" dirty="0">
                <a:cs typeface="Helvetica"/>
              </a:rPr>
              <a:t>WBS 121.06.05 - </a:t>
            </a:r>
            <a:r>
              <a:rPr lang="en-US" b="1" dirty="0" err="1">
                <a:cs typeface="Helvetica"/>
              </a:rPr>
              <a:t>Linac</a:t>
            </a:r>
            <a:r>
              <a:rPr lang="en-US" b="1" dirty="0">
                <a:cs typeface="Helvetica"/>
              </a:rPr>
              <a:t> Complex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2600" dirty="0">
                <a:cs typeface="Helvetica"/>
              </a:rPr>
              <a:t>Design completed in February 2022</a:t>
            </a:r>
          </a:p>
          <a:p>
            <a:pPr marL="683260" lvl="1" indent="-306705"/>
            <a:r>
              <a:rPr lang="en-US" sz="2600" dirty="0">
                <a:cs typeface="Helvetica"/>
              </a:rPr>
              <a:t>RFP documents approved by DOE</a:t>
            </a:r>
          </a:p>
          <a:p>
            <a:pPr marL="683260" lvl="1" indent="-306705"/>
            <a:r>
              <a:rPr lang="en-US" sz="2600" dirty="0">
                <a:cs typeface="Helvetica"/>
              </a:rPr>
              <a:t>Anticipate issuing for proposals in April 2022</a:t>
            </a:r>
          </a:p>
          <a:p>
            <a:pPr marL="683260" lvl="1" indent="-306705"/>
            <a:endParaRPr lang="en-US" dirty="0">
              <a:cs typeface="Helvetica"/>
            </a:endParaRPr>
          </a:p>
          <a:p>
            <a:pPr marL="306705" indent="-306705"/>
            <a:r>
              <a:rPr lang="en-US" b="1" dirty="0">
                <a:cs typeface="Helvetica"/>
              </a:rPr>
              <a:t>WBS 121.06.06 - Booster Connection</a:t>
            </a:r>
            <a:endParaRPr lang="en-US" dirty="0">
              <a:cs typeface="Helvetica"/>
            </a:endParaRPr>
          </a:p>
          <a:p>
            <a:pPr marL="683260" lvl="1" indent="-306705"/>
            <a:r>
              <a:rPr lang="en-US" sz="2600" dirty="0">
                <a:cs typeface="Helvetica"/>
              </a:rPr>
              <a:t>Design completed in February 2022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4842" y="6504214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330506-B7F0-4437-BD27-3997C5DBE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153" y="1758629"/>
            <a:ext cx="2691009" cy="347644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6F2813A-967E-4F89-A819-1312047FB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153" y="104115"/>
            <a:ext cx="2691009" cy="15036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0F51537-0BD2-4B7A-A86E-2E9647C44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962" y="2549546"/>
            <a:ext cx="3025035" cy="35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32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6FC93D-5AF1-43B5-8F75-9A8605FA9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1" y="952500"/>
            <a:ext cx="8672513" cy="507818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B0568-66D1-4AF6-BA74-1B8C109A9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8D5DF-EC1D-4382-B229-A71230EC5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0F4830-823C-48A3-A841-9023385A8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4842" y="6504214"/>
            <a:ext cx="6262118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1B92C3F-F51F-8F4F-A715-078133570ACF}"/>
              </a:ext>
            </a:extLst>
          </p:cNvPr>
          <p:cNvSpPr txBox="1">
            <a:spLocks/>
          </p:cNvSpPr>
          <p:nvPr/>
        </p:nvSpPr>
        <p:spPr>
          <a:xfrm>
            <a:off x="144168" y="679630"/>
            <a:ext cx="11889377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910" lvl="1">
              <a:spcBef>
                <a:spcPts val="1176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/>
              <a:t>Approved DCRs: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No new DCR’s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DCR-2022-001:  “HB650 jacketed cavity chimney to tee connection revision - UKRI specific” has been approved</a:t>
            </a:r>
          </a:p>
          <a:p>
            <a:pPr marL="306910" lvl="1">
              <a:spcBef>
                <a:spcPts val="1176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/>
              <a:t>Requirements Updates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ED016058-- PIP-II Ion Source Power Cabinets FRS developed &amp; released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ED0003531-C PIP-II Cryogenic Plant L3 FRS updated</a:t>
            </a:r>
          </a:p>
          <a:p>
            <a:pPr marL="306910" lvl="1">
              <a:spcBef>
                <a:spcPts val="1176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/>
              <a:t>ISD Development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50 ISDs have been identified across the project and all have been completed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19 ISDs are for systems at the FDR stage (an ISD is a deliverable for a system Final Design Review)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All others have been completed with the latest information known at this time and will be updated as they approach their FDRs and interfaces are further refined</a:t>
            </a:r>
          </a:p>
          <a:p>
            <a:pPr marL="306910" lvl="1">
              <a:spcBef>
                <a:spcPts val="1176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1800" b="1" dirty="0"/>
              <a:t>Integration Reviews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Recently completed Integration Reviews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CF Process/Tunnel-Gallery Integrated Review PDR and RF Integrated Systems Review FDR (both held February 22nd)</a:t>
            </a:r>
          </a:p>
          <a:p>
            <a:pPr marL="730240" lvl="2" indent="-342900">
              <a:spcBef>
                <a:spcPts val="400"/>
              </a:spcBef>
              <a:buFont typeface="Wingdings" pitchFamily="2" charset="2"/>
              <a:buChar char="Ø"/>
            </a:pPr>
            <a:r>
              <a:rPr lang="en-US" sz="1500" dirty="0">
                <a:ea typeface="Geneva" charset="0"/>
              </a:rPr>
              <a:t>Upcoming Integration Reviews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Timing-DAQ Integrated Systems Review PDR (April 12th)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Vacuum Systems Integrated System Review PDR (April 19th)</a:t>
            </a:r>
          </a:p>
          <a:p>
            <a:pPr marL="1187440" lvl="3" indent="-342900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sz="1300" dirty="0">
                <a:ea typeface="Geneva" charset="0"/>
              </a:rPr>
              <a:t>Controls Integrated System Review PDR (April 25th)</a:t>
            </a:r>
          </a:p>
        </p:txBody>
      </p:sp>
    </p:spTree>
    <p:extLst>
      <p:ext uri="{BB962C8B-B14F-4D97-AF65-F5344CB8AC3E}">
        <p14:creationId xmlns:p14="http://schemas.microsoft.com/office/powerpoint/2010/main" val="1377733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10D0E-85C9-4BCD-915B-ED4488B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EVMS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9344D-EAD6-469D-9D67-5505ACC47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61236-E6AF-4638-9A4A-9E90404E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285E57-5493-414F-8B3C-B31AAFF00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942110"/>
              </p:ext>
            </p:extLst>
          </p:nvPr>
        </p:nvGraphicFramePr>
        <p:xfrm>
          <a:off x="1842781" y="684145"/>
          <a:ext cx="8571670" cy="4550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835">
                  <a:extLst>
                    <a:ext uri="{9D8B030D-6E8A-4147-A177-3AD203B41FA5}">
                      <a16:colId xmlns:a16="http://schemas.microsoft.com/office/drawing/2014/main" val="2764045650"/>
                    </a:ext>
                  </a:extLst>
                </a:gridCol>
                <a:gridCol w="4285835">
                  <a:extLst>
                    <a:ext uri="{9D8B030D-6E8A-4147-A177-3AD203B41FA5}">
                      <a16:colId xmlns:a16="http://schemas.microsoft.com/office/drawing/2014/main" val="1689131445"/>
                    </a:ext>
                  </a:extLst>
                </a:gridCol>
              </a:tblGrid>
              <a:tr h="1516931">
                <a:tc>
                  <a:txBody>
                    <a:bodyPr/>
                    <a:lstStyle/>
                    <a:p>
                      <a:endParaRPr 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74460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19916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609778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CEC11876-D597-4463-B8FE-F037814D3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714" y="2737123"/>
            <a:ext cx="63657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8C72CED-4C96-434A-9AA7-3D2D8B2AC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5714" y="2856909"/>
            <a:ext cx="43697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9F3A38-1095-4653-BD7A-1DF71C86446B}"/>
              </a:ext>
            </a:extLst>
          </p:cNvPr>
          <p:cNvSpPr/>
          <p:nvPr/>
        </p:nvSpPr>
        <p:spPr>
          <a:xfrm>
            <a:off x="5482873" y="3076928"/>
            <a:ext cx="6217311" cy="3118773"/>
          </a:xfrm>
          <a:prstGeom prst="rect">
            <a:avLst/>
          </a:prstGeom>
        </p:spPr>
        <p:txBody>
          <a:bodyPr wrap="square">
            <a:normAutofit fontScale="92500" lnSpcReduction="20000"/>
          </a:bodyPr>
          <a:lstStyle/>
          <a:p>
            <a:pPr marL="306910" indent="-306910" defTabSz="609585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CPI -0.03, SPI +0.001 since prior month</a:t>
            </a:r>
          </a:p>
          <a:p>
            <a:pPr marL="306910" indent="-306910" defTabSz="609585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solidFill>
                  <a:srgbClr val="505050"/>
                </a:solidFill>
                <a:latin typeface="Helvetica"/>
              </a:rPr>
              <a:t>Current Period Red Variances: </a:t>
            </a:r>
            <a:endParaRPr lang="en-US" sz="1800" dirty="0">
              <a:solidFill>
                <a:srgbClr val="505050"/>
              </a:solidFill>
              <a:latin typeface="Helvetica"/>
              <a:ea typeface="ＭＳ Ｐゴシック" charset="0"/>
            </a:endParaRP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All areas: CV from correction of missing labor costs</a:t>
            </a: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SSR2: Positive SV from design reviews, cavity procurement vendor performance</a:t>
            </a: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LB650: Positive SV from cavity procurement</a:t>
            </a: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HB650: Negative SV for CM assembly, tooling, vacuum vessel</a:t>
            </a: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AccSys</a:t>
            </a: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: Negative SV for Instrumentation, LLRF</a:t>
            </a:r>
          </a:p>
          <a:p>
            <a:pPr marL="683667" lvl="1" indent="-306910" defTabSz="609585">
              <a:spcBef>
                <a:spcPct val="20000"/>
              </a:spcBef>
              <a:buFont typeface="Arial" charset="0"/>
              <a:buChar char="–"/>
            </a:pPr>
            <a:r>
              <a:rPr lang="en-US" sz="18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CF: Positive SV for Linac Complex and Booster Connection Design, Cryoplant Building.  Negative SV for Site Work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60A3A36-A651-4ACF-8E78-831D5060F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81" y="2791506"/>
            <a:ext cx="66851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99CC1B0-7F02-41CE-8857-807F9712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369342"/>
            <a:ext cx="67141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D9FFD463-45E8-4A72-8096-8FCEB081F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1" y="3391047"/>
            <a:ext cx="71646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B13A0F05-F8AE-4B4C-B2C1-37BA7C955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362" y="2926339"/>
            <a:ext cx="69620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9E4969E-EB80-40F9-98D5-AB9E7838B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472" y="2260454"/>
            <a:ext cx="64986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EFBE50-18D5-4BC5-B52C-10D9FB9F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777"/>
            <a:ext cx="12192000" cy="1955738"/>
          </a:xfrm>
          <a:prstGeom prst="rect">
            <a:avLst/>
          </a:prstGeom>
        </p:spPr>
      </p:pic>
      <p:pic>
        <p:nvPicPr>
          <p:cNvPr id="17" name="Picture 1">
            <a:extLst>
              <a:ext uri="{FF2B5EF4-FFF2-40B4-BE49-F238E27FC236}">
                <a16:creationId xmlns:a16="http://schemas.microsoft.com/office/drawing/2014/main" id="{90CA24FF-5E9A-4287-926A-726493573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" y="3242127"/>
            <a:ext cx="5066122" cy="303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EB3E1A17-F478-43D4-96BE-83FDC4C7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71" y="2868229"/>
            <a:ext cx="64846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11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A4FF3F-D69B-2448-B63C-5739D5E5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251" y="860905"/>
            <a:ext cx="8595179" cy="3666252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7CBF35-44CB-47CF-AC9B-EA9EC7E2A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2161" y="6504214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27A6960-72F6-42AB-AC56-C5917089E071}"/>
              </a:ext>
            </a:extLst>
          </p:cNvPr>
          <p:cNvSpPr txBox="1">
            <a:spLocks/>
          </p:cNvSpPr>
          <p:nvPr/>
        </p:nvSpPr>
        <p:spPr>
          <a:xfrm>
            <a:off x="457200" y="217721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BCRs and Contingency Usage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EAEC7-0094-4A15-B179-288EFE8A25B2}"/>
              </a:ext>
            </a:extLst>
          </p:cNvPr>
          <p:cNvSpPr txBox="1"/>
          <p:nvPr/>
        </p:nvSpPr>
        <p:spPr>
          <a:xfrm>
            <a:off x="5254832" y="3306038"/>
            <a:ext cx="3293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Contingency Usage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A797F6-3C8D-4C41-B107-1A25BC310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3" y="806268"/>
            <a:ext cx="1024255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E55ED-1DF1-4F2D-85A1-622372531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44" y="3696150"/>
            <a:ext cx="5102794" cy="26154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87806-3803-41DB-A98C-A6672B49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3173" y="3701659"/>
            <a:ext cx="4711552" cy="26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5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6E9F02-8934-439B-8EFE-A8087C76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76" y="971550"/>
            <a:ext cx="7755147" cy="5309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Construction</a:t>
            </a:r>
          </a:p>
          <a:p>
            <a:r>
              <a:rPr lang="en-US" dirty="0"/>
              <a:t>Increased site construction activity and increase in observations, normalized the trend lines. Findings included:</a:t>
            </a:r>
          </a:p>
          <a:p>
            <a:pPr lvl="1"/>
            <a:r>
              <a:rPr lang="en-US" dirty="0"/>
              <a:t>2- instances of housekeeping, 1- improperly stored fall arrest harness, 1- not wearing hi-vis vest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ESH</a:t>
            </a:r>
          </a:p>
          <a:p>
            <a:r>
              <a:rPr lang="en-US" dirty="0"/>
              <a:t>DOE Workplace safety and reentry framework released.  Relaxing masking requirements though masking still required for close quarters work. Testing requirements remain in effect for unvaccinated.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3831F-E6C8-4902-8399-BFE54701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68F84-A3E0-4C83-91E3-94E27BA8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9D2E7-1BEB-4D9F-8910-DAC2F120EB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BC06-AC59-4024-A630-96C061831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157" y="902314"/>
            <a:ext cx="3753043" cy="410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3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027AB8-ECDF-47B7-9EC2-B99BF2329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cs typeface="Helvetica"/>
              </a:rPr>
              <a:t>PIP-II QA Plan Status:</a:t>
            </a:r>
          </a:p>
          <a:p>
            <a:r>
              <a:rPr lang="en-US" dirty="0">
                <a:cs typeface="Helvetica"/>
              </a:rPr>
              <a:t>Five of six PIP-II Partners have approved and released PIP-II QA Plans.</a:t>
            </a:r>
          </a:p>
          <a:p>
            <a:r>
              <a:rPr lang="en-US" dirty="0">
                <a:cs typeface="Helvetica"/>
              </a:rPr>
              <a:t>The final PIP-II QA Plan is near final. Detailed discussion held to review current comments and feedback. The Partner is addressing those comments.</a:t>
            </a:r>
          </a:p>
          <a:p>
            <a:pPr marL="0" indent="0">
              <a:buNone/>
            </a:pPr>
            <a:endParaRPr lang="en-US" dirty="0">
              <a:cs typeface="Helvetica"/>
            </a:endParaRPr>
          </a:p>
          <a:p>
            <a:pPr marL="0" indent="0">
              <a:buNone/>
            </a:pPr>
            <a:r>
              <a:rPr lang="en-US" dirty="0">
                <a:cs typeface="Helvetica"/>
              </a:rPr>
              <a:t>QCCG – March meeting occurred on 10 March 2022.</a:t>
            </a:r>
            <a:endParaRPr lang="en-US" dirty="0"/>
          </a:p>
          <a:p>
            <a:r>
              <a:rPr lang="en-US" dirty="0">
                <a:cs typeface="Helvetica"/>
              </a:rPr>
              <a:t>QC Alignment Matrix is evolving. Completed the one-on-one meetings with Partners and Fermilab Technical Teams. Improvements made to the matrix for enhanced user navigation and use.</a:t>
            </a:r>
          </a:p>
          <a:p>
            <a:r>
              <a:rPr lang="en-US" dirty="0">
                <a:cs typeface="Helvetica"/>
              </a:rPr>
              <a:t>Finalizing the PIP-II Partner Traveler Exchange Process document. Received input from SPMs. Process Partner Responsibilities Matrix is integrated and in process of being populated.</a:t>
            </a:r>
          </a:p>
          <a:p>
            <a:r>
              <a:rPr lang="en-US" dirty="0">
                <a:cs typeface="Helvetica"/>
              </a:rPr>
              <a:t>An overview of Manufacturing Inspection Plans (MIPs) was provided.  Discussed the definition, significance, use, and development. Partners shared examples of MIPs used in their processes with vendors.</a:t>
            </a:r>
          </a:p>
          <a:p>
            <a:endParaRPr lang="en-US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  <a:p>
            <a:pPr marL="0" indent="0">
              <a:buNone/>
            </a:pPr>
            <a:endParaRPr lang="en-US" dirty="0"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50B51-9DF5-47AF-989C-F01D4E98E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A572D-ED4D-4DD7-9C46-9EA204953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C1837-0080-45C5-BAA2-D44536BFF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0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899318"/>
            <a:ext cx="11563351" cy="5059363"/>
          </a:xfrm>
        </p:spPr>
        <p:txBody>
          <a:bodyPr/>
          <a:lstStyle/>
          <a:p>
            <a:r>
              <a:rPr lang="en-US" dirty="0"/>
              <a:t>14-March – DOE-FNAL-DAE meeting to introduce Dr. Harriet Kung to the DAE leadership:</a:t>
            </a:r>
          </a:p>
          <a:p>
            <a:pPr lvl="1"/>
            <a:r>
              <a:rPr lang="en-US" dirty="0"/>
              <a:t>DOE-FNAL Participants: </a:t>
            </a:r>
          </a:p>
          <a:p>
            <a:pPr lvl="2"/>
            <a:r>
              <a:rPr lang="en-US" dirty="0"/>
              <a:t>Dr. Harriet Kung, Deputy Director for Science Programs, DOE Office of Science (SC)</a:t>
            </a:r>
          </a:p>
          <a:p>
            <a:pPr lvl="2"/>
            <a:r>
              <a:rPr lang="en-US" dirty="0"/>
              <a:t>Dr. Jim Siegrist, Associate Director, DOE Office of High Energy Physics</a:t>
            </a:r>
          </a:p>
          <a:p>
            <a:pPr lvl="2"/>
            <a:r>
              <a:rPr lang="en-US" dirty="0"/>
              <a:t>Dr. Nigel Lockyer, Director of Fermilab</a:t>
            </a:r>
          </a:p>
          <a:p>
            <a:pPr lvl="2"/>
            <a:r>
              <a:rPr lang="en-US" dirty="0"/>
              <a:t>Dr. Lia </a:t>
            </a:r>
            <a:r>
              <a:rPr lang="en-US" dirty="0" err="1"/>
              <a:t>Merminga</a:t>
            </a:r>
            <a:r>
              <a:rPr lang="en-US" dirty="0"/>
              <a:t>, PIP-II, Project Director</a:t>
            </a:r>
          </a:p>
          <a:p>
            <a:pPr lvl="2"/>
            <a:r>
              <a:rPr lang="en-US" dirty="0"/>
              <a:t>Ms. Hema </a:t>
            </a:r>
            <a:r>
              <a:rPr lang="en-US" dirty="0" err="1"/>
              <a:t>Ramamoorthi</a:t>
            </a:r>
            <a:r>
              <a:rPr lang="en-US" dirty="0"/>
              <a:t>, Chief of Staff &amp; Director for International Engagements </a:t>
            </a:r>
          </a:p>
          <a:p>
            <a:pPr lvl="1"/>
            <a:r>
              <a:rPr lang="en-US" dirty="0"/>
              <a:t> DAE-BARC-RRCAT Participants: </a:t>
            </a:r>
          </a:p>
          <a:p>
            <a:pPr lvl="2"/>
            <a:r>
              <a:rPr lang="en-US" dirty="0"/>
              <a:t>Dr. K.N. Vyas, Chairman, DAE</a:t>
            </a:r>
          </a:p>
          <a:p>
            <a:pPr lvl="2"/>
            <a:r>
              <a:rPr lang="en-US" dirty="0"/>
              <a:t>Dr. </a:t>
            </a:r>
            <a:r>
              <a:rPr lang="en-US" dirty="0" err="1"/>
              <a:t>Ajit</a:t>
            </a:r>
            <a:r>
              <a:rPr lang="en-US" dirty="0"/>
              <a:t> Kumar Mohanty, Director, BARC</a:t>
            </a:r>
          </a:p>
          <a:p>
            <a:pPr lvl="2"/>
            <a:r>
              <a:rPr lang="en-US" dirty="0"/>
              <a:t>Dr. Shankar </a:t>
            </a:r>
            <a:r>
              <a:rPr lang="en-US" dirty="0" err="1"/>
              <a:t>Nakhe</a:t>
            </a:r>
            <a:r>
              <a:rPr lang="en-US" dirty="0"/>
              <a:t>, Director RRCAT</a:t>
            </a:r>
          </a:p>
          <a:p>
            <a:pPr lvl="2"/>
            <a:r>
              <a:rPr lang="en-US" dirty="0"/>
              <a:t>Dr. Srinivas </a:t>
            </a:r>
            <a:r>
              <a:rPr lang="en-US" dirty="0" err="1"/>
              <a:t>Krishnagopal</a:t>
            </a:r>
            <a:r>
              <a:rPr lang="en-US" dirty="0"/>
              <a:t>, Scientist and IIFC Technical Coordinator, BARC</a:t>
            </a:r>
          </a:p>
          <a:p>
            <a:pPr lvl="2"/>
            <a:r>
              <a:rPr lang="en-US" dirty="0"/>
              <a:t>Dr. </a:t>
            </a:r>
            <a:r>
              <a:rPr lang="en-US" dirty="0" err="1"/>
              <a:t>Purushottam</a:t>
            </a:r>
            <a:r>
              <a:rPr lang="en-US" dirty="0"/>
              <a:t> Shrivastava, Scientist and IIFC Technical Coordinator, RRCAT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4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PIP-II PMG | March 2022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57BF-E35F-480A-B24E-6AFB196C6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49" y="899318"/>
            <a:ext cx="11563351" cy="5059363"/>
          </a:xfrm>
        </p:spPr>
        <p:txBody>
          <a:bodyPr/>
          <a:lstStyle/>
          <a:p>
            <a:r>
              <a:rPr lang="en-US" dirty="0"/>
              <a:t>15 March – P2PEB#11 meeting focusing on starting execution &amp; project updates:</a:t>
            </a:r>
          </a:p>
          <a:p>
            <a:pPr lvl="1"/>
            <a:r>
              <a:rPr lang="en-US" dirty="0"/>
              <a:t>CD-3 review comments/recommendations </a:t>
            </a:r>
          </a:p>
          <a:p>
            <a:pPr marL="457200" lvl="1" indent="0">
              <a:buNone/>
            </a:pPr>
            <a:r>
              <a:rPr lang="en-US" dirty="0"/>
              <a:t>    closeout with impact on IKC Partners;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 in progress to finalize docs in Spring/Summer 2022:</a:t>
            </a:r>
          </a:p>
          <a:p>
            <a:pPr lvl="1"/>
            <a:r>
              <a:rPr lang="en-US" dirty="0"/>
              <a:t>PPDs with CEA and CNRS;</a:t>
            </a:r>
          </a:p>
          <a:p>
            <a:pPr lvl="1"/>
            <a:r>
              <a:rPr lang="en-US" dirty="0"/>
              <a:t>PPDs with DAE;</a:t>
            </a:r>
          </a:p>
          <a:p>
            <a:pPr lvl="1"/>
            <a:r>
              <a:rPr lang="en-US" dirty="0"/>
              <a:t>DAE QAP;</a:t>
            </a:r>
          </a:p>
          <a:p>
            <a:pPr lvl="1"/>
            <a:r>
              <a:rPr lang="en-US" dirty="0"/>
              <a:t>Acceptance plans, Acceptance criteria &amp; SAR1/SAR2  Acceptance Criteria checklist</a:t>
            </a:r>
          </a:p>
          <a:p>
            <a:pPr lvl="1"/>
            <a:r>
              <a:rPr lang="en-US" dirty="0"/>
              <a:t>IKC Risk Register scrubbing incl. technical team:</a:t>
            </a:r>
          </a:p>
          <a:p>
            <a:pPr lvl="2"/>
            <a:r>
              <a:rPr lang="en-US" dirty="0"/>
              <a:t>US and partner experts to review the total schedule impacts estimated by IKC Partners, to compare/assess it with CD-3 IPR estimation.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CB0FAA-C046-D746-AC9E-DFCE09878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61" y="1342362"/>
            <a:ext cx="3505201" cy="19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88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7279B-B4F5-4585-B711-D96BA685D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0247" y="5737881"/>
            <a:ext cx="4030266" cy="600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Red= Behind schedule; actively working major issues              </a:t>
            </a:r>
            <a:r>
              <a:rPr lang="en-US" b="1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Green= On-Schedule; No major issues identified</a:t>
            </a:r>
            <a:endParaRPr lang="en-US" b="1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defRPr/>
            </a:pPr>
            <a:r>
              <a:rPr lang="en-US" b="1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Yellow= On-Schedule; Potential issues identified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C025D4-EF09-4541-AFC8-52D44CDD5879}"/>
              </a:ext>
            </a:extLst>
          </p:cNvPr>
          <p:cNvSpPr txBox="1">
            <a:spLocks/>
          </p:cNvSpPr>
          <p:nvPr/>
        </p:nvSpPr>
        <p:spPr>
          <a:xfrm>
            <a:off x="2952752" y="1406375"/>
            <a:ext cx="6447235" cy="376257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CFAD51-3706-4B09-BDA5-68240E0F1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25028"/>
              </p:ext>
            </p:extLst>
          </p:nvPr>
        </p:nvGraphicFramePr>
        <p:xfrm>
          <a:off x="1108926" y="638097"/>
          <a:ext cx="9541631" cy="4608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454">
                  <a:extLst>
                    <a:ext uri="{9D8B030D-6E8A-4147-A177-3AD203B41FA5}">
                      <a16:colId xmlns:a16="http://schemas.microsoft.com/office/drawing/2014/main" val="2488906208"/>
                    </a:ext>
                  </a:extLst>
                </a:gridCol>
                <a:gridCol w="545338">
                  <a:extLst>
                    <a:ext uri="{9D8B030D-6E8A-4147-A177-3AD203B41FA5}">
                      <a16:colId xmlns:a16="http://schemas.microsoft.com/office/drawing/2014/main" val="3531926273"/>
                    </a:ext>
                  </a:extLst>
                </a:gridCol>
                <a:gridCol w="745092">
                  <a:extLst>
                    <a:ext uri="{9D8B030D-6E8A-4147-A177-3AD203B41FA5}">
                      <a16:colId xmlns:a16="http://schemas.microsoft.com/office/drawing/2014/main" val="2892230289"/>
                    </a:ext>
                  </a:extLst>
                </a:gridCol>
                <a:gridCol w="795108">
                  <a:extLst>
                    <a:ext uri="{9D8B030D-6E8A-4147-A177-3AD203B41FA5}">
                      <a16:colId xmlns:a16="http://schemas.microsoft.com/office/drawing/2014/main" val="1341046835"/>
                    </a:ext>
                  </a:extLst>
                </a:gridCol>
                <a:gridCol w="4476144">
                  <a:extLst>
                    <a:ext uri="{9D8B030D-6E8A-4147-A177-3AD203B41FA5}">
                      <a16:colId xmlns:a16="http://schemas.microsoft.com/office/drawing/2014/main" val="1821329187"/>
                    </a:ext>
                  </a:extLst>
                </a:gridCol>
                <a:gridCol w="1334495">
                  <a:extLst>
                    <a:ext uri="{9D8B030D-6E8A-4147-A177-3AD203B41FA5}">
                      <a16:colId xmlns:a16="http://schemas.microsoft.com/office/drawing/2014/main" val="211841494"/>
                    </a:ext>
                  </a:extLst>
                </a:gridCol>
              </a:tblGrid>
              <a:tr h="74053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400" dirty="0">
                          <a:latin typeface="Calibri"/>
                        </a:rPr>
                        <a:t>Item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</a:rPr>
                        <a:t>Req #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Calibri"/>
                        </a:rPr>
                        <a:t>Est </a:t>
                      </a:r>
                      <a:r>
                        <a:rPr lang="en-US" sz="1400" dirty="0" err="1">
                          <a:latin typeface="Calibri"/>
                        </a:rPr>
                        <a:t>SubK</a:t>
                      </a:r>
                      <a:r>
                        <a:rPr lang="en-US" sz="1400" dirty="0">
                          <a:latin typeface="Calibri"/>
                        </a:rPr>
                        <a:t> Value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/>
                        </a:rPr>
                        <a:t>Status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/>
                        </a:rPr>
                        <a:t>Expected Award/Delivery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47004323"/>
                  </a:ext>
                </a:extLst>
              </a:tr>
              <a:tr h="697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SSR2 Resonator </a:t>
                      </a:r>
                    </a:p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Cavities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305165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$960K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Significant concerns persist on RI’s ability to make per our technical specifications.  Parallel PO to </a:t>
                      </a:r>
                      <a:r>
                        <a:rPr lang="en-US" sz="1000" b="0" i="0" u="none" strike="noStrike" dirty="0" err="1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Zanon</a:t>
                      </a:r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 in approval process currently while keeping existing PO with RI and moving out delivery to late 2022/early 2023.  RI has agreed to this path.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January 2023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(delivery)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401138001"/>
                  </a:ext>
                </a:extLst>
              </a:tr>
              <a:tr h="5263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SSR2 Resonator Cavities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305165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$665K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Awarded PO# 673794 to Zanon on 1/15/2021.  Delivery in July 2022.   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July 2022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(delivery)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560979089"/>
                  </a:ext>
                </a:extLst>
              </a:tr>
              <a:tr h="722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 err="1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Linac</a:t>
                      </a: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Complex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327242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$72M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Approval of RFP from HCA given on 2/18/2022.  Anticipate issuing RFP in April 2022 with award in October 2022.   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lvl="0" algn="ctr" defTabSz="457200" eaLnBrk="1" fontAlgn="ctr" latinLnBrk="0" hangingPunct="1"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October 2022 (award)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912935944"/>
                  </a:ext>
                </a:extLst>
              </a:tr>
              <a:tr h="72217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b="0" i="0" u="none" strike="noStrike" kern="1200" dirty="0">
                        <a:solidFill>
                          <a:srgbClr val="004C97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HB 650 Vacuum Vessel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316651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$573K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Award made on 6/28/2021.  Schedule moved out by vendor again due to issues with their subcontractor staffing.  Current schedule shows shipping from vendor (Ohio) by late March 18, 2022.  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lvl="0" algn="ctr" defTabSz="457200" eaLnBrk="1" fontAlgn="ctr" latinLnBrk="0" hangingPunct="1"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March 18, 2022 (delivery)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136172734"/>
                  </a:ext>
                </a:extLst>
              </a:tr>
              <a:tr h="47737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HB 650 Vacuum Vessel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000" dirty="0"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322645</a:t>
                      </a:r>
                    </a:p>
                    <a:p>
                      <a:pPr lvl="0">
                        <a:buNone/>
                      </a:pPr>
                      <a:endParaRPr lang="en-US" sz="1000" b="0" i="0" u="none" strike="noStrike" kern="1200" dirty="0">
                        <a:solidFill>
                          <a:srgbClr val="004C97"/>
                        </a:solidFill>
                        <a:effectLst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$189K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l" fontAlgn="ctr">
                        <a:buNone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Award made to Wuxi October 2021 as a backup to the PHPK order.  Vessel is in transit from Wuxi with expected delivery in April.  Transportation issues with shipping vessels are causing unexpected delays.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lvl="0" algn="ctr" defTabSz="457200" eaLnBrk="1" fontAlgn="ctr" latinLnBrk="0" hangingPunct="1"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April 2022 (delivery)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9170576"/>
                  </a:ext>
                </a:extLst>
              </a:tr>
              <a:tr h="72217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Helium Vessels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000" b="0" i="0" u="none" strike="noStrike" noProof="0" dirty="0">
                        <a:solidFill>
                          <a:srgbClr val="003087"/>
                        </a:solidFill>
                        <a:latin typeface="Arial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309207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000" b="0" i="0" u="none" strike="noStrike" kern="1200" dirty="0">
                          <a:solidFill>
                            <a:srgbClr val="004C97"/>
                          </a:solidFill>
                          <a:effectLst/>
                          <a:latin typeface="Arial"/>
                          <a:ea typeface="+mn-ea"/>
                          <a:cs typeface="+mn-cs"/>
                        </a:rPr>
                        <a:t>$386K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4C97"/>
                          </a:solidFill>
                          <a:effectLst/>
                          <a:latin typeface="Arial"/>
                        </a:rPr>
                        <a:t>PO# 673026 with Roark is late.  We have seen partial deliveries with quality issues.  Communication directly with Roark ownership to ensure we are a priority.  Final delivery of all pieces to be complete by April 2022.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>
                          <a:solidFill>
                            <a:srgbClr val="004C97"/>
                          </a:solidFill>
                          <a:effectLst/>
                          <a:latin typeface="Arial"/>
                          <a:cs typeface="Arial"/>
                        </a:rPr>
                        <a:t>April 2022 (delivery)</a:t>
                      </a:r>
                      <a:endParaRPr lang="en-US" sz="1000" b="0" i="0" u="none" strike="noStrike" dirty="0">
                        <a:solidFill>
                          <a:srgbClr val="004C97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31907217"/>
                  </a:ext>
                </a:extLst>
              </a:tr>
            </a:tbl>
          </a:graphicData>
        </a:graphic>
      </p:graphicFrame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BBB4F6C0-0810-460F-A2EC-8F2335906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19838" y="789185"/>
            <a:ext cx="197025" cy="39405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576FD3A-A004-4DF8-987C-F943542F0970}"/>
              </a:ext>
            </a:extLst>
          </p:cNvPr>
          <p:cNvSpPr/>
          <p:nvPr/>
        </p:nvSpPr>
        <p:spPr>
          <a:xfrm>
            <a:off x="2953417" y="1605066"/>
            <a:ext cx="197025" cy="20487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8000"/>
              </a:highlight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B19184F-B1C1-40C4-85FF-2C045224255A}"/>
              </a:ext>
            </a:extLst>
          </p:cNvPr>
          <p:cNvSpPr/>
          <p:nvPr/>
        </p:nvSpPr>
        <p:spPr>
          <a:xfrm>
            <a:off x="2955786" y="2226028"/>
            <a:ext cx="204683" cy="2166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highlight>
                <a:srgbClr val="008000"/>
              </a:highlight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A01553-3EFC-426C-B742-EE0534BEEF34}"/>
              </a:ext>
            </a:extLst>
          </p:cNvPr>
          <p:cNvSpPr/>
          <p:nvPr/>
        </p:nvSpPr>
        <p:spPr>
          <a:xfrm>
            <a:off x="2955784" y="2902085"/>
            <a:ext cx="204683" cy="21663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575E44D-8E0E-4742-B3CD-C9808324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867" y="208012"/>
            <a:ext cx="6515100" cy="336550"/>
          </a:xfrm>
        </p:spPr>
        <p:txBody>
          <a:bodyPr/>
          <a:lstStyle/>
          <a:p>
            <a:r>
              <a:rPr lang="en-US" sz="2800" dirty="0"/>
              <a:t>Procurements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DB594E0-A9B0-4D28-BE18-2EBBDBFF7349}"/>
              </a:ext>
            </a:extLst>
          </p:cNvPr>
          <p:cNvSpPr txBox="1">
            <a:spLocks/>
          </p:cNvSpPr>
          <p:nvPr/>
        </p:nvSpPr>
        <p:spPr>
          <a:xfrm>
            <a:off x="2952752" y="6428989"/>
            <a:ext cx="6002841" cy="242873"/>
          </a:xfrm>
          <a:prstGeom prst="rect">
            <a:avLst/>
          </a:prstGeom>
        </p:spPr>
        <p:txBody>
          <a:bodyPr anchor="t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800" dirty="0"/>
              <a:t>PIP-II PMG | March 2022</a:t>
            </a:r>
            <a:endParaRPr lang="en-US" sz="8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98373-D8F1-4140-9DA4-D4F46C4B1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7D3A257-670F-4922-A4B9-3737B38C929E}"/>
              </a:ext>
            </a:extLst>
          </p:cNvPr>
          <p:cNvSpPr/>
          <p:nvPr/>
        </p:nvSpPr>
        <p:spPr>
          <a:xfrm>
            <a:off x="2955786" y="3571311"/>
            <a:ext cx="204683" cy="21663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A50E23-341D-4709-98AC-342D050FAA37}"/>
              </a:ext>
            </a:extLst>
          </p:cNvPr>
          <p:cNvSpPr/>
          <p:nvPr/>
        </p:nvSpPr>
        <p:spPr>
          <a:xfrm>
            <a:off x="2955782" y="4154456"/>
            <a:ext cx="204683" cy="21663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2955781" y="4693431"/>
            <a:ext cx="204683" cy="216632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910689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64E24DD9464F49A022D03D0CA74FBE" ma:contentTypeVersion="2" ma:contentTypeDescription="Create a new document." ma:contentTypeScope="" ma:versionID="0b28c0bd7bb263d42200fe63aabe965c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E32E485-51AA-487E-8786-81193A4387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1B1CEC2-E11A-4396-9EB3-963CD769587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3233</TotalTime>
  <Words>2561</Words>
  <Application>Microsoft Office PowerPoint</Application>
  <PresentationFormat>Widescreen</PresentationFormat>
  <Paragraphs>385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Courier New</vt:lpstr>
      <vt:lpstr>Helvetica</vt:lpstr>
      <vt:lpstr>Times New Roman</vt:lpstr>
      <vt:lpstr>Wingdings</vt:lpstr>
      <vt:lpstr>Fermilab_PPT_090815</vt:lpstr>
      <vt:lpstr>2_Fermilab_PPT_090915</vt:lpstr>
      <vt:lpstr>PowerPoint Presentation</vt:lpstr>
      <vt:lpstr>WBS 121.01 Project Management</vt:lpstr>
      <vt:lpstr>EVMS</vt:lpstr>
      <vt:lpstr>PowerPoint Presentation</vt:lpstr>
      <vt:lpstr>ESH</vt:lpstr>
      <vt:lpstr>QA</vt:lpstr>
      <vt:lpstr>International</vt:lpstr>
      <vt:lpstr>International</vt:lpstr>
      <vt:lpstr>Procurements</vt:lpstr>
      <vt:lpstr>SRFCryo Systems – SSR1 HWR</vt:lpstr>
      <vt:lpstr>SRFCryo Systems – pSSR2</vt:lpstr>
      <vt:lpstr>Visit at Zanon</vt:lpstr>
      <vt:lpstr>SRFCryo Systems – pLB650</vt:lpstr>
      <vt:lpstr>SRFCryo Systems – pHB650</vt:lpstr>
      <vt:lpstr>SRFCryo Systems – pHB650</vt:lpstr>
      <vt:lpstr>SRFCryo Systems – pHB650</vt:lpstr>
      <vt:lpstr>SRFCryo Systems – Cryogenics</vt:lpstr>
      <vt:lpstr>Accelerator Systems</vt:lpstr>
      <vt:lpstr>Accelerator Systems</vt:lpstr>
      <vt:lpstr>Installation and Commissioning</vt:lpstr>
      <vt:lpstr>Installation and Commissioning</vt:lpstr>
      <vt:lpstr>Installation and Commissioning</vt:lpstr>
      <vt:lpstr>Installation and Commissioning</vt:lpstr>
      <vt:lpstr>Accelerator Complex</vt:lpstr>
      <vt:lpstr>Conventional Facilities</vt:lpstr>
      <vt:lpstr>Technical Integration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Traci L Langford</cp:lastModifiedBy>
  <cp:revision>33</cp:revision>
  <cp:lastPrinted>2014-01-20T19:40:21Z</cp:lastPrinted>
  <dcterms:created xsi:type="dcterms:W3CDTF">2019-12-16T19:54:36Z</dcterms:created>
  <dcterms:modified xsi:type="dcterms:W3CDTF">2022-03-17T19:49:16Z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0x010100DE64E24DD9464F49A022D03D0CA74FBE</vt:lpwstr>
  </property>
</Properties>
</file>