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9" r:id="rId5"/>
    <p:sldMasterId id="2147483669" r:id="rId6"/>
    <p:sldMasterId id="2147483684" r:id="rId7"/>
    <p:sldMasterId id="2147483698" r:id="rId8"/>
    <p:sldMasterId id="2147483705" r:id="rId9"/>
  </p:sldMasterIdLst>
  <p:notesMasterIdLst>
    <p:notesMasterId r:id="rId46"/>
  </p:notesMasterIdLst>
  <p:handoutMasterIdLst>
    <p:handoutMasterId r:id="rId47"/>
  </p:handoutMasterIdLst>
  <p:sldIdLst>
    <p:sldId id="263" r:id="rId10"/>
    <p:sldId id="794" r:id="rId11"/>
    <p:sldId id="1087" r:id="rId12"/>
    <p:sldId id="1521" r:id="rId13"/>
    <p:sldId id="1565" r:id="rId14"/>
    <p:sldId id="785" r:id="rId15"/>
    <p:sldId id="1568" r:id="rId16"/>
    <p:sldId id="1569" r:id="rId17"/>
    <p:sldId id="387" r:id="rId18"/>
    <p:sldId id="789" r:id="rId19"/>
    <p:sldId id="1091" r:id="rId20"/>
    <p:sldId id="1571" r:id="rId21"/>
    <p:sldId id="1152" r:id="rId22"/>
    <p:sldId id="1123" r:id="rId23"/>
    <p:sldId id="664" r:id="rId24"/>
    <p:sldId id="1134" r:id="rId25"/>
    <p:sldId id="1045" r:id="rId26"/>
    <p:sldId id="536" r:id="rId27"/>
    <p:sldId id="554" r:id="rId28"/>
    <p:sldId id="1140" r:id="rId29"/>
    <p:sldId id="1170" r:id="rId30"/>
    <p:sldId id="1145" r:id="rId31"/>
    <p:sldId id="1572" r:id="rId32"/>
    <p:sldId id="1151" r:id="rId33"/>
    <p:sldId id="1131" r:id="rId34"/>
    <p:sldId id="1567" r:id="rId35"/>
    <p:sldId id="1570" r:id="rId36"/>
    <p:sldId id="1085" r:id="rId37"/>
    <p:sldId id="1573" r:id="rId38"/>
    <p:sldId id="532" r:id="rId39"/>
    <p:sldId id="1144" r:id="rId40"/>
    <p:sldId id="1124" r:id="rId41"/>
    <p:sldId id="1136" r:id="rId42"/>
    <p:sldId id="1150" r:id="rId43"/>
    <p:sldId id="1126" r:id="rId44"/>
    <p:sldId id="1143" r:id="rId4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Baldini" initials="MB" lastIdx="1" clrIdx="0">
    <p:extLst>
      <p:ext uri="{19B8F6BF-5375-455C-9EA6-DF929625EA0E}">
        <p15:presenceInfo xmlns:p15="http://schemas.microsoft.com/office/powerpoint/2012/main" userId="S::mbaldini@services.fnal.gov::5828f898-10ca-4ebe-9420-c9a8ee02c5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0000"/>
    <a:srgbClr val="009900"/>
    <a:srgbClr val="FFE699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65" autoAdjust="0"/>
    <p:restoredTop sz="96407" autoAdjust="0"/>
  </p:normalViewPr>
  <p:slideViewPr>
    <p:cSldViewPr snapToObjects="1" showGuides="1">
      <p:cViewPr varScale="1">
        <p:scale>
          <a:sx n="83" d="100"/>
          <a:sy n="83" d="100"/>
        </p:scale>
        <p:origin x="736" y="4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1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26/10/2022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44.98383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2-08-23T19:00:03.945"/>
    </inkml:context>
    <inkml:brush xml:id="br0">
      <inkml:brushProperty name="width" value="0.1" units="cm"/>
      <inkml:brushProperty name="height" value="0.2" units="cm"/>
      <inkml:brushProperty name="color" value="#CA1100"/>
      <inkml:brushProperty name="tip" value="rectangle"/>
      <inkml:brushProperty name="rasterOp" value="maskPen"/>
      <inkml:brushProperty name="fitToCurve" value="1"/>
    </inkml:brush>
  </inkml:definitions>
  <inkml:trace contextRef="#ctx0" brushRef="#br0">261 0 0,'0'8'719,"-8"-8"-516,-1 0-125,9 8-16,-8-8-62,8 8 32,0 0-17,0 0 16,-9-8 1,9 8 171,0 0-172,-8-8-15,8 8-1,-9-8 1,1 0 0,8 8 15,0 0-16,-8-8 1,-1 0 15,9 8-31,-8 1 203,8-1-187,-9-8 15,9 7-15,-8-7 0,8 9-1,-9-9 1,9 8 15,-8-8-15,8 8-1,0 0 17,-8-8-1,8 8 16,0 0 31,-9-8-63,9 8 1,0 0 0,-8-8 15,8 8-15,0 0-16,-9-8 15,1 0-15,-1 0 31,9 8-15,0 0 15,-8 0 16,-1-8-31,9 8-1,-8-8 17,0 9-1,-1-9 0,9 7-15,-8-7 15,-1 0 32,9 8 405,-16 1-452,7-9 0,9 8-1,-8-8 1,8 8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44.98383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2-08-23T19:00:10.833"/>
    </inkml:context>
    <inkml:brush xml:id="br0">
      <inkml:brushProperty name="width" value="0.1" units="cm"/>
      <inkml:brushProperty name="height" value="0.2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0,'0'8'219,"9"0"-188,-1-8-31,0 8 31,1 0-15,-9 0 0,8-8-1,-8 9 1,0-2 0,9-7-1,-9 8 1,8-8-16,0 0 15,-8 9-15,9-9 16,-9 7 0,0 2-16,0-1 62,8-8-62,1 0 31,-9 8 32,0 0 140,0 0-187,8-8-16,-8 8 15,8-8 1,-8 8-16,0 0 16,0 0-1,9-8 1,-1 8-1,-8 0 48,0 0-32,9-8 32,-9 8-48,0 0 48,0 0-48,0 1 32,0-2-31,8-7 0,0 0 15,1 0 0,-1 9-15,-8-1-16,9-1 31,-9 2-31,8-9 16,-8 8 15,0 0-31,9-8 31,-9 8-31,8-8 16,-8 8-1,8-8 32,-8 8-16,9-8-15,-9 8 0,8-8 15,1 0-15,-9 8-1,0 0 1,8-8-1,-8 8 1,9-8 0,-9 8-16,0 0 31,0 0 47,8 0-47,-8 0-15,0 0 0,8 0-1,-8 1 1,9-9-1,-9 8 1,0-1 0,8-7-1,-8 9 1,0-1 31,0 0-32,0 0 17,0 0-1,9-8-15,-9 8-16,0 0 15,8 0 1,-8 0-1,9-8-15,-9 8 16,8-8 15,-8 8-15,9 0 0,-9 0-1,0 0 1,0 1 15,8-9-31,-8 7 16,0 1 15,0 1 0,0-1-15,8-8-1,-8 8 1,0 0 0,9-8-1,-9 8-15,0 0 32,8-8-1,-8 8-31,9 0 15,-9 0 1,0 0 47,8-8-17,-8 8-30,9-8 0,-9 8-1,0 0 17,0 0 30,0 0-46,0 0 15,0 0 47,0 1-62,0-2-1,0 1 1,0 1 15,0-2-15,0 2 15,0-1-15,0 0 31,0 0 15,0 0-15,0 0-16,0 8 32,8-16-63,-8 8 15,0 0-15,0 0 16,8-8 0,-8 8-1,9 0 32,-9 0-31,8 0-1,-8 1-15,0-2 16,0 2 0,9-9-16,-9 8 15,0-1 1,0 2-1,0-1 17,0 0-17,0 0 1,0 8 31,0-8-32,0 0 1,0 0 0,0 0-16,0 0 15,0 0 1,0 0 0,0 0-16,0 0 15,0 0 1,8-8 15,-8 8 0,0 1 1,0-1 14,0 0 1,0 0-31,0 0 0,0 0-1,0 0 32,0 0-31,0 0-1,0 0-15,0 0 16,9-8-16,-9 8 16,0 8-1,0 0-15,0-8 16,0 1-16,0-2 15,8-7-15,-8 8 16,0 9 0,0-9-16,0 0 31,0 0-31,8 0 31,-8 0 157,0 0-157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26/10/2022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30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48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0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Lumi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35696" y="6344260"/>
            <a:ext cx="5900220" cy="372090"/>
          </a:xfrm>
        </p:spPr>
        <p:txBody>
          <a:bodyPr/>
          <a:lstStyle/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3D700-EE58-9942-92CD-DF1F7062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751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89872" y="6356350"/>
            <a:ext cx="534212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G. Ambrosio - MQXFA magnets - ASC 2022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905000" y="6263451"/>
            <a:ext cx="1168023" cy="50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67401"/>
            <a:ext cx="456510" cy="44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35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G. Ambrosio - MQXFA magnets - ASC 2022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5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1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G. Ambrosio - MQXFA magnets - ASC 2022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10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5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32460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371600" y="838200"/>
            <a:ext cx="74676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6" t="18308" r="8845" b="72769"/>
          <a:stretch/>
        </p:blipFill>
        <p:spPr bwMode="auto">
          <a:xfrm>
            <a:off x="7277683" y="0"/>
            <a:ext cx="1866317" cy="70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642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29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Ambrosio - MQXFA magnets - ASC 2022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1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97155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3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4765103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Ambrosio - MQXFA magnets - ASC 2022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2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BE033F-487A-4401-970D-B6C842BD8F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1838" y="1"/>
            <a:ext cx="832161" cy="90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1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958852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5"/>
            <a:ext cx="675368" cy="241300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5" y="6504215"/>
            <a:ext cx="6262119" cy="250031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G. Ambrosio - MQXFA magnets - ASC 2022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31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Ambrosio - MQXFA magnets - ASC 2022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72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5"/>
            <a:ext cx="675368" cy="241300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6" y="6504216"/>
            <a:ext cx="6260399" cy="242873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G. Ambrosio - MQXFA magnets - ASC 2022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1"/>
            <a:ext cx="8675688" cy="580292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53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6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G. Ambrosio - MQXFA magnets - ASC 2022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07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1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0" baseline="0">
                <a:solidFill>
                  <a:schemeClr val="accent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1" y="6356350"/>
            <a:ext cx="608072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2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3" y="476672"/>
            <a:ext cx="4048095" cy="1896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83573D-854A-4C61-B3B7-2CBCB6AA2BDD}"/>
              </a:ext>
            </a:extLst>
          </p:cNvPr>
          <p:cNvSpPr/>
          <p:nvPr/>
        </p:nvSpPr>
        <p:spPr>
          <a:xfrm>
            <a:off x="0" y="6165304"/>
            <a:ext cx="13716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031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2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39952" y="6356350"/>
            <a:ext cx="4392048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93F3F2-3156-4CCA-9FFB-33FB73546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3809" y="6165306"/>
            <a:ext cx="639919" cy="591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044DD3-CADA-47CC-84EE-596A0AA20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3728" y="6255974"/>
            <a:ext cx="173751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76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205740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E33E18-C9A2-451C-9A6B-D39158041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380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69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813954-B0CB-4016-B535-BDE242BD9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37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816CAA-2881-4B1D-B534-7399FA0A5F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35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1" y="4648200"/>
            <a:ext cx="7918450" cy="381000"/>
          </a:xfrm>
        </p:spPr>
        <p:txBody>
          <a:bodyPr/>
          <a:lstStyle>
            <a:lvl1pPr>
              <a:buFontTx/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9B40DA-0308-42AE-8E50-C2701538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0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147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896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365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6461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248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186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1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0" baseline="0">
                <a:solidFill>
                  <a:schemeClr val="accent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1" y="6356350"/>
            <a:ext cx="608072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2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3" y="476672"/>
            <a:ext cx="4048095" cy="1896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83573D-854A-4C61-B3B7-2CBCB6AA2BDD}"/>
              </a:ext>
            </a:extLst>
          </p:cNvPr>
          <p:cNvSpPr/>
          <p:nvPr/>
        </p:nvSpPr>
        <p:spPr>
          <a:xfrm>
            <a:off x="0" y="6165304"/>
            <a:ext cx="13716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3122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2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93F3F2-3156-4CCA-9FFB-33FB73546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8D81352-506E-4AC6-B67B-06B98711ED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16" y="6233313"/>
            <a:ext cx="1737704" cy="4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61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205740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E33E18-C9A2-451C-9A6B-D39158041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82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813954-B0CB-4016-B535-BDE242BD9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3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816CAA-2881-4B1D-B534-7399FA0A5F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8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1" y="4648200"/>
            <a:ext cx="7918450" cy="381000"/>
          </a:xfrm>
        </p:spPr>
        <p:txBody>
          <a:bodyPr/>
          <a:lstStyle>
            <a:lvl1pPr>
              <a:buFontTx/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9B40DA-0308-42AE-8E50-C2701538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2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6" name="Image 11" descr="HLU-logoN-title.png">
            <a:extLst>
              <a:ext uri="{FF2B5EF4-FFF2-40B4-BE49-F238E27FC236}">
                <a16:creationId xmlns:a16="http://schemas.microsoft.com/office/drawing/2014/main" id="{E648E206-9737-7940-BEF3-1C621346E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370" y="548680"/>
            <a:ext cx="3540430" cy="15343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4CF305-757A-C44A-B525-5072C9F78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010" y="548680"/>
            <a:ext cx="4057610" cy="16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2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ilumi-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5904215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G. Ambrosio - MQXFA magnets - ASC 2022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273172" y="6284350"/>
            <a:ext cx="1168023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dirty="0"/>
              <a:t>Slide title – line 1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  <a:br>
              <a:rPr lang="en-GB" noProof="0" dirty="0"/>
            </a:br>
            <a:r>
              <a:rPr lang="en-GB" noProof="0" dirty="0"/>
              <a:t>Slide title – line 2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G. Ambrosio - MQXFA magnets - ASC 2022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C2580D-4E86-A944-9207-F70927A3F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08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6" y="6504216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Ambrosio - MQXFA magnets - ASC 2022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4477486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6227810"/>
            <a:ext cx="8699500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504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1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82ECA5-1535-4B50-BC38-7FADCF7EA7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64664"/>
            <a:ext cx="1434505" cy="67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77831-B09B-4D91-8BBA-DDE409E6AE9C}"/>
              </a:ext>
            </a:extLst>
          </p:cNvPr>
          <p:cNvPicPr>
            <a:picLocks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212900"/>
            <a:ext cx="1826399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2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5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35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2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7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1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82ECA5-1535-4B50-BC38-7FADCF7EA7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64664"/>
            <a:ext cx="1434505" cy="67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77831-B09B-4D91-8BBA-DDE409E6AE9C}"/>
              </a:ext>
            </a:extLst>
          </p:cNvPr>
          <p:cNvPicPr>
            <a:picLocks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16" y="6183700"/>
            <a:ext cx="1697696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5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35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2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5.png"/><Relationship Id="rId7" Type="http://schemas.openxmlformats.org/officeDocument/2006/relationships/image" Target="../media/image42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10.png"/><Relationship Id="rId4" Type="http://schemas.openxmlformats.org/officeDocument/2006/relationships/customXml" Target="../ink/ink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10333" y="2064996"/>
            <a:ext cx="6656784" cy="1453053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 and Lessons Learned from fabrication, test and analysis of ~10 MQXFA Low Beta Quadrupoles for HL-LHC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12954" y="3678460"/>
            <a:ext cx="6480000" cy="624746"/>
          </a:xfrm>
        </p:spPr>
        <p:txBody>
          <a:bodyPr>
            <a:normAutofit/>
          </a:bodyPr>
          <a:lstStyle/>
          <a:p>
            <a:r>
              <a:rPr lang="en-GB" dirty="0"/>
              <a:t>Giorgio Ambrosio and the MQXFA team</a:t>
            </a:r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066" y="116632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1706" y="116632"/>
            <a:ext cx="4057610" cy="1691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09504F-32FE-43E3-8CA5-95EC35746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86964"/>
            <a:ext cx="9144000" cy="25984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2CF4-7E3D-48A4-83FE-D0F11A30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11328"/>
            <a:ext cx="7920000" cy="720000"/>
          </a:xfrm>
        </p:spPr>
        <p:txBody>
          <a:bodyPr/>
          <a:lstStyle/>
          <a:p>
            <a:r>
              <a:rPr lang="en-US" dirty="0"/>
              <a:t>Vertical Test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A4009-E95D-4874-B20A-8E02D3E5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35" y="727001"/>
            <a:ext cx="8136464" cy="494235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Magnets are accepted for use in LMQXFA Cold Mass if they meet all Vertical Test Requirements</a:t>
            </a:r>
          </a:p>
          <a:p>
            <a:pPr lvl="1"/>
            <a:r>
              <a:rPr lang="en-US" dirty="0"/>
              <a:t>Hold current at nominal current + 300 A </a:t>
            </a:r>
          </a:p>
          <a:p>
            <a:pPr lvl="1"/>
            <a:r>
              <a:rPr lang="en-US" dirty="0"/>
              <a:t>Field Quality</a:t>
            </a:r>
          </a:p>
          <a:p>
            <a:pPr lvl="1"/>
            <a:r>
              <a:rPr lang="en-US" dirty="0"/>
              <a:t>Integrated gradient</a:t>
            </a:r>
          </a:p>
          <a:p>
            <a:pPr lvl="1"/>
            <a:r>
              <a:rPr lang="en-US" dirty="0"/>
              <a:t>Ramp to/from </a:t>
            </a:r>
            <a:r>
              <a:rPr lang="en-US" dirty="0" err="1"/>
              <a:t>I_nom</a:t>
            </a:r>
            <a:r>
              <a:rPr lang="en-US" dirty="0"/>
              <a:t> at  ±30 A/s</a:t>
            </a:r>
          </a:p>
          <a:p>
            <a:pPr lvl="1"/>
            <a:r>
              <a:rPr lang="en-US" dirty="0"/>
              <a:t>100 A/s ramp down w/o quench </a:t>
            </a:r>
            <a:r>
              <a:rPr lang="en-US" sz="1800" dirty="0">
                <a:solidFill>
                  <a:srgbClr val="5A5A5A"/>
                </a:solidFill>
              </a:rPr>
              <a:t>(max for power supply) </a:t>
            </a:r>
            <a:endParaRPr lang="en-US" dirty="0"/>
          </a:p>
          <a:p>
            <a:pPr lvl="1"/>
            <a:r>
              <a:rPr lang="en-US" dirty="0"/>
              <a:t>Temperature margin </a:t>
            </a:r>
          </a:p>
          <a:p>
            <a:pPr lvl="1"/>
            <a:r>
              <a:rPr lang="en-US" dirty="0"/>
              <a:t>Training memory</a:t>
            </a:r>
          </a:p>
          <a:p>
            <a:pPr lvl="1"/>
            <a:r>
              <a:rPr lang="en-US" dirty="0"/>
              <a:t>Splice resistance </a:t>
            </a:r>
            <a:r>
              <a:rPr lang="en-US" sz="1800" dirty="0"/>
              <a:t>(less than 1 </a:t>
            </a:r>
            <a:r>
              <a:rPr lang="en-US" sz="1800" dirty="0" err="1"/>
              <a:t>n</a:t>
            </a:r>
            <a:r>
              <a:rPr lang="en-US" sz="1800" dirty="0" err="1">
                <a:latin typeface="Symbol" panose="05050102010706020507" pitchFamily="18" charset="2"/>
              </a:rPr>
              <a:t>W</a:t>
            </a:r>
            <a:r>
              <a:rPr lang="en-US" sz="1800" dirty="0"/>
              <a:t>)</a:t>
            </a:r>
            <a:endParaRPr lang="en-US" dirty="0"/>
          </a:p>
          <a:p>
            <a:pPr lvl="1"/>
            <a:r>
              <a:rPr lang="en-US" dirty="0"/>
              <a:t>All electrical requirements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80381-3E57-4FE2-8819-17716613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F5597-9BEF-4466-AC23-E573A44BC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6604" y="6414269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G. Ambrosio - MQXFA magnets - ASC 2022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8AA2C7-EC0D-457E-985E-F85693857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116" y="2052741"/>
            <a:ext cx="432854" cy="3840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9ECF0D-C2EE-46BB-98E2-5C9BE0665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740" y="2535226"/>
            <a:ext cx="432854" cy="3840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0C5462-7160-4BFA-B8C8-D1C2CC68D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740" y="3436493"/>
            <a:ext cx="432854" cy="384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4D52EA-2482-426F-A116-EF9ED124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59" y="3879614"/>
            <a:ext cx="432854" cy="3840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673040-F529-4B8A-8BAC-C6FB49D97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144" y="4729322"/>
            <a:ext cx="432854" cy="3840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906E95-F141-4B75-B952-3D911123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116" y="5133751"/>
            <a:ext cx="432854" cy="3840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97B3A6-F2C9-44F7-8AFE-54986DBD2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139" y="4296737"/>
            <a:ext cx="432854" cy="3840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D4BA06-F0C3-49A8-9A24-8AA4C709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59" y="2987746"/>
            <a:ext cx="432854" cy="3840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5D3E35-C956-4822-A79E-054A2ABEB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116" y="1623700"/>
            <a:ext cx="432854" cy="384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A0E45B-6EF7-48D9-A857-93EA84424B64}"/>
              </a:ext>
            </a:extLst>
          </p:cNvPr>
          <p:cNvSpPr txBox="1"/>
          <p:nvPr/>
        </p:nvSpPr>
        <p:spPr>
          <a:xfrm>
            <a:off x="731902" y="5877272"/>
            <a:ext cx="736646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S. Feher et al., “AUP first pre-series Cryo-Assembly Design Production and Test Overview”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2LOr2A-04</a:t>
            </a:r>
          </a:p>
        </p:txBody>
      </p:sp>
    </p:spTree>
    <p:extLst>
      <p:ext uri="{BB962C8B-B14F-4D97-AF65-F5344CB8AC3E}">
        <p14:creationId xmlns:p14="http://schemas.microsoft.com/office/powerpoint/2010/main" val="138076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6DDBE-B4D4-425E-A62E-1124B32B3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1837"/>
            <a:ext cx="7518098" cy="720000"/>
          </a:xfrm>
        </p:spPr>
        <p:txBody>
          <a:bodyPr/>
          <a:lstStyle/>
          <a:p>
            <a:r>
              <a:rPr lang="en-US" dirty="0"/>
              <a:t>Vertical Test: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78B0B-F8F5-4E92-B8A4-59FB0082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E8023-2662-4AD0-B14D-E5EA70732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AF2BA9-1F4E-4C23-A6A5-160E5CEB8ABF}"/>
              </a:ext>
            </a:extLst>
          </p:cNvPr>
          <p:cNvCxnSpPr>
            <a:cxnSpLocks/>
          </p:cNvCxnSpPr>
          <p:nvPr/>
        </p:nvCxnSpPr>
        <p:spPr>
          <a:xfrm flipH="1" flipV="1">
            <a:off x="4067944" y="2789071"/>
            <a:ext cx="1728192" cy="1215993"/>
          </a:xfrm>
          <a:prstGeom prst="straightConnector1">
            <a:avLst/>
          </a:prstGeom>
          <a:ln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69D191-9736-428A-96EE-68B73E305461}"/>
              </a:ext>
            </a:extLst>
          </p:cNvPr>
          <p:cNvSpPr txBox="1">
            <a:spLocks/>
          </p:cNvSpPr>
          <p:nvPr/>
        </p:nvSpPr>
        <p:spPr>
          <a:xfrm>
            <a:off x="1331640" y="5790800"/>
            <a:ext cx="7684009" cy="1055363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GB" sz="2400" dirty="0"/>
              <a:t>MQXFA03-06 and MQXFA10-11 </a:t>
            </a:r>
            <a:r>
              <a:rPr lang="en-GB" sz="2400" u="sng" dirty="0"/>
              <a:t>reached and held Acceptance Current</a:t>
            </a:r>
            <a:r>
              <a:rPr lang="en-GB" sz="2400" dirty="0"/>
              <a:t> and met all requirements tested at BNL</a:t>
            </a:r>
          </a:p>
          <a:p>
            <a:pPr marL="0" indent="0">
              <a:buNone/>
              <a:defRPr/>
            </a:pPr>
            <a:r>
              <a:rPr lang="en-GB" sz="2400" dirty="0"/>
              <a:t>	6 out of 8 magnets tested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2CFAAB-2F65-4F7F-A5C3-BE99D88CB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571" y="692696"/>
            <a:ext cx="7510858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94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2302-506B-406C-9D65-23B7C6F9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24" y="7358"/>
            <a:ext cx="7920000" cy="720000"/>
          </a:xfrm>
        </p:spPr>
        <p:txBody>
          <a:bodyPr/>
          <a:lstStyle/>
          <a:p>
            <a:r>
              <a:rPr lang="en-US" dirty="0"/>
              <a:t>Integrated Gradient &amp; Field Quality @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8AD7F-8670-45C6-9353-571745C44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88" y="5230070"/>
            <a:ext cx="5264461" cy="89757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Mechanical data and analysis: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B60EA-B6B0-4641-B432-B2EA0FE9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498000"/>
            <a:ext cx="6627000" cy="360000"/>
          </a:xfrm>
        </p:spPr>
        <p:txBody>
          <a:bodyPr/>
          <a:lstStyle/>
          <a:p>
            <a:r>
              <a:rPr lang="en-US" noProof="0" dirty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1ED89-E08C-42FD-9A74-560A3EF6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A5F9C-70BC-41FC-92C7-910F071E10F2}"/>
              </a:ext>
            </a:extLst>
          </p:cNvPr>
          <p:cNvSpPr txBox="1"/>
          <p:nvPr/>
        </p:nvSpPr>
        <p:spPr>
          <a:xfrm>
            <a:off x="1619671" y="6137852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L. Garcia Fajardo et al., “Analysis of the mechanical performance of the 4.5 m long MQXFA Pre-Series magnets for the Hi-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Lumi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LHC Upgrade”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3LPo1A-01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6EBDC8-CEE2-4F89-A60D-7FF6A355D710}"/>
              </a:ext>
            </a:extLst>
          </p:cNvPr>
          <p:cNvSpPr/>
          <p:nvPr/>
        </p:nvSpPr>
        <p:spPr>
          <a:xfrm>
            <a:off x="5554432" y="4231738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Average IG at 16.23 kA: 561.92 T</a:t>
            </a:r>
          </a:p>
          <a:p>
            <a:r>
              <a:rPr lang="en-US" sz="1200" dirty="0"/>
              <a:t>In order to obtain a consistent comparison, correction factors were applied to several magnets to account for measurements taken at different currents as well as changes in the measurement setup and coil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311611-C6FE-48CC-A98D-26899D7DE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08" y="578479"/>
            <a:ext cx="5178892" cy="3638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A47A7-3F73-41AC-AEAD-F645B8B52872}"/>
              </a:ext>
            </a:extLst>
          </p:cNvPr>
          <p:cNvSpPr txBox="1"/>
          <p:nvPr/>
        </p:nvSpPr>
        <p:spPr>
          <a:xfrm>
            <a:off x="2303428" y="808417"/>
            <a:ext cx="1800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G. Sabbi and  A. Ben Yahia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5C3344-D4C9-47A7-B25D-856E746FBF61}"/>
              </a:ext>
            </a:extLst>
          </p:cNvPr>
          <p:cNvSpPr/>
          <p:nvPr/>
        </p:nvSpPr>
        <p:spPr>
          <a:xfrm>
            <a:off x="323528" y="1414533"/>
            <a:ext cx="36415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Field Quality in Straight Section vs expectation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F3C01-1159-44E4-BCB0-09A6FDF3B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324"/>
            <a:ext cx="4139952" cy="3207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6A00E0-BEB2-4516-8F13-795A9D6F913F}"/>
              </a:ext>
            </a:extLst>
          </p:cNvPr>
          <p:cNvSpPr txBox="1"/>
          <p:nvPr/>
        </p:nvSpPr>
        <p:spPr>
          <a:xfrm>
            <a:off x="195745" y="5042538"/>
            <a:ext cx="308930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Before b6 correction in cross-section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C69F19-E659-42C1-9260-8F08D5A82AF0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740399" y="3933056"/>
            <a:ext cx="95297" cy="1109482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88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85672-EC2D-4627-AEB7-ED055F26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5938-0C22-44CF-A39E-E917F40BF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79323"/>
            <a:ext cx="7920000" cy="37458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MQXFA magnets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Fabrication and test status</a:t>
            </a:r>
          </a:p>
          <a:p>
            <a:r>
              <a:rPr lang="en-US" dirty="0"/>
              <a:t>Analysis of magnets with limited performance</a:t>
            </a:r>
          </a:p>
          <a:p>
            <a:pPr lvl="1"/>
            <a:r>
              <a:rPr lang="en-US" dirty="0"/>
              <a:t>MQXFA07 and MQXFA08</a:t>
            </a:r>
          </a:p>
          <a:p>
            <a:r>
              <a:rPr lang="en-US" dirty="0"/>
              <a:t>Lessons learned and corrective actions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MQXFA endurance &amp; resilience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226AF-4900-4642-92A5-6DC88340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3879559" cy="360000"/>
          </a:xfrm>
        </p:spPr>
        <p:txBody>
          <a:bodyPr/>
          <a:lstStyle/>
          <a:p>
            <a:r>
              <a:rPr lang="en-US" noProof="0" dirty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08257-4049-45FF-A791-E0A37EB8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6ECE2-45C5-4010-A8A3-10C64C55B940}"/>
              </a:ext>
            </a:extLst>
          </p:cNvPr>
          <p:cNvSpPr txBox="1"/>
          <p:nvPr/>
        </p:nvSpPr>
        <p:spPr>
          <a:xfrm>
            <a:off x="3018209" y="5771666"/>
            <a:ext cx="28862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US-HiLumi-doc-4293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CERN EDMS 2777612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309816-77E3-48AA-9146-4276667C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524" y="3717032"/>
            <a:ext cx="2998669" cy="31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41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78B0B-F8F5-4E92-B8A4-59FB0082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E8023-2662-4AD0-B14D-E5EA70732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2136" y="649800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G. Ambrosio - MQXFA magnets - ASC 2022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B8E53-C24C-4FF1-B5C3-96B754EB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16416" cy="5529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565C32-29A4-41DC-964B-5911CCED0E55}"/>
              </a:ext>
            </a:extLst>
          </p:cNvPr>
          <p:cNvSpPr txBox="1"/>
          <p:nvPr/>
        </p:nvSpPr>
        <p:spPr>
          <a:xfrm>
            <a:off x="7127353" y="5307763"/>
            <a:ext cx="1800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J. Muratore and A. Ben Yahia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683AB1-1E51-499F-8987-2C1CFF8EC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82" t="34348" b="23663"/>
          <a:stretch/>
        </p:blipFill>
        <p:spPr>
          <a:xfrm>
            <a:off x="6732240" y="1844824"/>
            <a:ext cx="2195313" cy="1728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9DF007-B775-40A8-937A-9BDD9A0E7A0F}"/>
              </a:ext>
            </a:extLst>
          </p:cNvPr>
          <p:cNvSpPr/>
          <p:nvPr/>
        </p:nvSpPr>
        <p:spPr>
          <a:xfrm>
            <a:off x="7740352" y="2204864"/>
            <a:ext cx="720080" cy="1008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6C1E5-22CE-47AE-ADAD-9BE92D41A7DA}"/>
              </a:ext>
            </a:extLst>
          </p:cNvPr>
          <p:cNvSpPr txBox="1"/>
          <p:nvPr/>
        </p:nvSpPr>
        <p:spPr>
          <a:xfrm>
            <a:off x="6724027" y="3481844"/>
            <a:ext cx="235863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Location based on Quench Antenna and Voltage Taps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A072ED-8168-44E4-85CD-676977832626}"/>
              </a:ext>
            </a:extLst>
          </p:cNvPr>
          <p:cNvCxnSpPr>
            <a:cxnSpLocks/>
          </p:cNvCxnSpPr>
          <p:nvPr/>
        </p:nvCxnSpPr>
        <p:spPr>
          <a:xfrm flipV="1">
            <a:off x="3923928" y="3023149"/>
            <a:ext cx="3812318" cy="87984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144210A-7EB5-447D-8E00-86DEFBB65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5608157"/>
            <a:ext cx="6192688" cy="1167428"/>
          </a:xfrm>
        </p:spPr>
        <p:txBody>
          <a:bodyPr>
            <a:normAutofit fontScale="92500" lnSpcReduction="10000"/>
          </a:bodyPr>
          <a:lstStyle/>
          <a:p>
            <a:r>
              <a:rPr lang="en-GB" sz="2600" u="sng" dirty="0"/>
              <a:t>Reverse temperature dependence</a:t>
            </a:r>
          </a:p>
          <a:p>
            <a:r>
              <a:rPr lang="en-GB" sz="2600" u="sng" dirty="0"/>
              <a:t>Reverse ramp-rate dependence</a:t>
            </a:r>
          </a:p>
          <a:p>
            <a:r>
              <a:rPr lang="en-GB" sz="2600" dirty="0"/>
              <a:t>Same features and location in MQXFA08</a:t>
            </a:r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0D1A72-F497-4BC4-90DC-A74C93FF9A9A}"/>
              </a:ext>
            </a:extLst>
          </p:cNvPr>
          <p:cNvCxnSpPr>
            <a:cxnSpLocks/>
          </p:cNvCxnSpPr>
          <p:nvPr/>
        </p:nvCxnSpPr>
        <p:spPr>
          <a:xfrm flipV="1">
            <a:off x="2206207" y="1844824"/>
            <a:ext cx="1573705" cy="3703249"/>
          </a:xfrm>
          <a:prstGeom prst="straightConnector1">
            <a:avLst/>
          </a:prstGeom>
          <a:ln>
            <a:solidFill>
              <a:schemeClr val="tx2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E6248A-E957-4279-AA2D-B97BC80490D9}"/>
              </a:ext>
            </a:extLst>
          </p:cNvPr>
          <p:cNvCxnSpPr>
            <a:cxnSpLocks/>
          </p:cNvCxnSpPr>
          <p:nvPr/>
        </p:nvCxnSpPr>
        <p:spPr>
          <a:xfrm flipV="1">
            <a:off x="2269571" y="1556792"/>
            <a:ext cx="1888637" cy="4496286"/>
          </a:xfrm>
          <a:prstGeom prst="straightConnector1">
            <a:avLst/>
          </a:prstGeom>
          <a:ln>
            <a:solidFill>
              <a:schemeClr val="tx2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22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86CA-5FEC-48FE-8909-F7A0C4B5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 “Mechanism”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2D4EF-2EAA-4F57-BC85-FFD6D7AFD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00000"/>
            <a:ext cx="7920000" cy="50734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Self-field</a:t>
            </a:r>
            <a:r>
              <a:rPr lang="en-US" b="1" dirty="0"/>
              <a:t> instability </a:t>
            </a:r>
            <a:r>
              <a:rPr lang="en-US" dirty="0"/>
              <a:t>triggered by a </a:t>
            </a:r>
            <a:r>
              <a:rPr lang="en-US" b="1" dirty="0"/>
              <a:t>local issue</a:t>
            </a:r>
            <a:r>
              <a:rPr lang="en-US" dirty="0"/>
              <a:t>, likely affecting only some strands, that pushes </a:t>
            </a:r>
            <a:r>
              <a:rPr lang="en-US" u="sng" dirty="0"/>
              <a:t>more current in adjacent strand(s)</a:t>
            </a:r>
          </a:p>
          <a:p>
            <a:pPr lvl="1"/>
            <a:r>
              <a:rPr lang="en-US" dirty="0"/>
              <a:t>Field in quenching turn is between 6 and 9 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Similar mechanism in other magnets:</a:t>
            </a:r>
          </a:p>
          <a:p>
            <a:pPr lvl="1"/>
            <a:r>
              <a:rPr lang="en-US" dirty="0"/>
              <a:t>MQXFS03 showed a reversible component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LARP Long Quadrupole #2 showed “enhanced thermo-magnetic instability” in mid-plane block</a:t>
            </a:r>
          </a:p>
          <a:p>
            <a:pPr lvl="1"/>
            <a:r>
              <a:rPr lang="en-US" dirty="0"/>
              <a:t>With flux jumps </a:t>
            </a:r>
          </a:p>
          <a:p>
            <a:pPr marL="457200" lvl="1" indent="0">
              <a:buNone/>
            </a:pPr>
            <a:r>
              <a:rPr lang="en-US" sz="1900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026E23-3D53-4299-BFB9-EE92F472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ASC 2022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C5DFE-2C64-46BE-A899-8F14D9DF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673052-E646-455D-B264-B8BEA1A103EC}"/>
              </a:ext>
            </a:extLst>
          </p:cNvPr>
          <p:cNvSpPr txBox="1"/>
          <p:nvPr/>
        </p:nvSpPr>
        <p:spPr>
          <a:xfrm>
            <a:off x="971600" y="3941776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H. Bajas et al., “Test Results of the Short Models MQXFS3 and MQXFS5 for the HL-LHC Upgrade”, IEEE Trans. Appl. </a:t>
            </a:r>
            <a:r>
              <a:rPr lang="en-US" sz="1200" dirty="0" err="1"/>
              <a:t>Superc</a:t>
            </a:r>
            <a:r>
              <a:rPr lang="en-US" sz="1200" dirty="0"/>
              <a:t>. Vol 28, # 4007006 (2018)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6E14E4-E8AD-452F-921D-961F4212C75E}"/>
              </a:ext>
            </a:extLst>
          </p:cNvPr>
          <p:cNvSpPr txBox="1"/>
          <p:nvPr/>
        </p:nvSpPr>
        <p:spPr>
          <a:xfrm>
            <a:off x="930858" y="5693496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Ref: G. Ambrosio et al., “Progress in the Long Nb</a:t>
            </a:r>
            <a:r>
              <a:rPr lang="en-US" sz="1200" baseline="-25000" dirty="0"/>
              <a:t>3</a:t>
            </a:r>
            <a:r>
              <a:rPr lang="en-US" sz="1200" dirty="0"/>
              <a:t>Sn Quadrupole R&amp;D by LARP”, IEEE Trans Appl, </a:t>
            </a:r>
            <a:r>
              <a:rPr lang="en-US" sz="1200" dirty="0" err="1"/>
              <a:t>Superc</a:t>
            </a:r>
            <a:r>
              <a:rPr lang="en-US" sz="1200" dirty="0"/>
              <a:t>. Vol 22, # 4003804 (2012)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E2912-CDAC-42AD-8E6E-26461C34D1B8}"/>
              </a:ext>
            </a:extLst>
          </p:cNvPr>
          <p:cNvSpPr txBox="1"/>
          <p:nvPr/>
        </p:nvSpPr>
        <p:spPr>
          <a:xfrm>
            <a:off x="971600" y="2391271"/>
            <a:ext cx="56166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B. Bordini, et al., IEEE </a:t>
            </a:r>
            <a:r>
              <a:rPr lang="en-US" sz="1200" dirty="0"/>
              <a:t>Trans. Appl. </a:t>
            </a:r>
            <a:r>
              <a:rPr lang="en-US" sz="1200" dirty="0" err="1"/>
              <a:t>Superc</a:t>
            </a:r>
            <a:r>
              <a:rPr lang="nl-NL" sz="1200" dirty="0"/>
              <a:t>., vol. 22, 2012, # 4705804</a:t>
            </a:r>
          </a:p>
          <a:p>
            <a:r>
              <a:rPr lang="en-US" sz="1200" dirty="0"/>
              <a:t>A. K. Ghosh, IEEE Trans. Appl. </a:t>
            </a:r>
            <a:r>
              <a:rPr lang="en-US" sz="1200" dirty="0" err="1"/>
              <a:t>Superc</a:t>
            </a:r>
            <a:r>
              <a:rPr lang="en-US" sz="1200" dirty="0"/>
              <a:t>., vol. 23, 2013, # 7100407</a:t>
            </a:r>
          </a:p>
        </p:txBody>
      </p:sp>
    </p:spTree>
    <p:extLst>
      <p:ext uri="{BB962C8B-B14F-4D97-AF65-F5344CB8AC3E}">
        <p14:creationId xmlns:p14="http://schemas.microsoft.com/office/powerpoint/2010/main" val="408363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550"/>
            <a:ext cx="7920000" cy="720000"/>
          </a:xfrm>
        </p:spPr>
        <p:txBody>
          <a:bodyPr/>
          <a:lstStyle/>
          <a:p>
            <a:r>
              <a:rPr lang="en-US" dirty="0"/>
              <a:t>Coil Fabrication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728391"/>
            <a:ext cx="8074800" cy="33486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few discrepancies during fabrication:</a:t>
            </a:r>
          </a:p>
          <a:p>
            <a:pPr lvl="1"/>
            <a:r>
              <a:rPr lang="en-US" dirty="0"/>
              <a:t>Some strands popped out during winding, were fixed, popped out overnight and were fixed a second time (BNL DR AM-164) </a:t>
            </a:r>
          </a:p>
          <a:p>
            <a:pPr lvl="1"/>
            <a:r>
              <a:rPr lang="en-US" dirty="0"/>
              <a:t>Limiting coil was affected by COVID lockdown</a:t>
            </a:r>
          </a:p>
          <a:p>
            <a:pPr lvl="2"/>
            <a:r>
              <a:rPr lang="en-US" dirty="0"/>
              <a:t>14 weeks stop after winding &amp; curing of inner layer</a:t>
            </a:r>
          </a:p>
          <a:p>
            <a:pPr lvl="1"/>
            <a:r>
              <a:rPr lang="en-US" dirty="0"/>
              <a:t>No other NCR nor traveler data anomaly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8FB876-871F-4238-B206-24F750EB6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6" b="12582"/>
          <a:stretch/>
        </p:blipFill>
        <p:spPr>
          <a:xfrm>
            <a:off x="3608424" y="3786634"/>
            <a:ext cx="5322269" cy="3071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F35337-EB8E-4123-96F8-151FFE1224D4}"/>
              </a:ext>
            </a:extLst>
          </p:cNvPr>
          <p:cNvSpPr txBox="1"/>
          <p:nvPr/>
        </p:nvSpPr>
        <p:spPr>
          <a:xfrm>
            <a:off x="3707904" y="6477886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coil 214 as it was setup for the lab shutdown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DDD2F-67F1-4B52-BDCD-7CF6CE713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2" t="16759" r="304" b="15314"/>
          <a:stretch/>
        </p:blipFill>
        <p:spPr>
          <a:xfrm>
            <a:off x="16632" y="3779898"/>
            <a:ext cx="3591792" cy="2331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3CE112-ADFF-4450-934E-C66C96E2D2F2}"/>
              </a:ext>
            </a:extLst>
          </p:cNvPr>
          <p:cNvSpPr txBox="1"/>
          <p:nvPr/>
        </p:nvSpPr>
        <p:spPr>
          <a:xfrm>
            <a:off x="23172" y="5941406"/>
            <a:ext cx="359179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Inner layer coil showing in yellow the position of coil-214 cable affected by DR AM-164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C3C5EF-7742-42AA-BBEE-FF59A7C71E55}"/>
              </a:ext>
            </a:extLst>
          </p:cNvPr>
          <p:cNvSpPr txBox="1"/>
          <p:nvPr/>
        </p:nvSpPr>
        <p:spPr>
          <a:xfrm>
            <a:off x="2755061" y="3771088"/>
            <a:ext cx="188894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J. Schmalzle</a:t>
            </a:r>
          </a:p>
        </p:txBody>
      </p:sp>
    </p:spTree>
    <p:extLst>
      <p:ext uri="{BB962C8B-B14F-4D97-AF65-F5344CB8AC3E}">
        <p14:creationId xmlns:p14="http://schemas.microsoft.com/office/powerpoint/2010/main" val="750560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E7C1-D7F7-4163-834E-481404B5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064"/>
            <a:ext cx="8071474" cy="720000"/>
          </a:xfrm>
        </p:spPr>
        <p:txBody>
          <a:bodyPr/>
          <a:lstStyle/>
          <a:p>
            <a:r>
              <a:rPr lang="en-US" dirty="0"/>
              <a:t>Structure Analysis &amp; MQXFA07 Disassembly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007441-C721-4BCD-B7B9-B7914BE92A03}"/>
              </a:ext>
            </a:extLst>
          </p:cNvPr>
          <p:cNvPicPr/>
          <p:nvPr/>
        </p:nvPicPr>
        <p:blipFill rotWithShape="1">
          <a:blip r:embed="rId2"/>
          <a:srcRect l="14287" t="46667" r="13293" b="9206"/>
          <a:stretch/>
        </p:blipFill>
        <p:spPr bwMode="auto">
          <a:xfrm>
            <a:off x="533400" y="1005710"/>
            <a:ext cx="8251677" cy="3153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D574C-DDA1-4FF8-8789-D8F69F4D9B2C}"/>
              </a:ext>
            </a:extLst>
          </p:cNvPr>
          <p:cNvSpPr txBox="1"/>
          <p:nvPr/>
        </p:nvSpPr>
        <p:spPr>
          <a:xfrm>
            <a:off x="457200" y="1158111"/>
            <a:ext cx="608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CEC06-4BEF-4150-B0F9-190B7A3FBBB1}"/>
              </a:ext>
            </a:extLst>
          </p:cNvPr>
          <p:cNvSpPr txBox="1"/>
          <p:nvPr/>
        </p:nvSpPr>
        <p:spPr>
          <a:xfrm>
            <a:off x="457200" y="3672711"/>
            <a:ext cx="83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shell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C3D7B-2149-465D-A3F0-2A62D22F4596}"/>
              </a:ext>
            </a:extLst>
          </p:cNvPr>
          <p:cNvSpPr txBox="1"/>
          <p:nvPr/>
        </p:nvSpPr>
        <p:spPr>
          <a:xfrm>
            <a:off x="2895600" y="1158111"/>
            <a:ext cx="87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 key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CD7B0C-8246-4BEE-8B2B-B17573E96ADA}"/>
              </a:ext>
            </a:extLst>
          </p:cNvPr>
          <p:cNvCxnSpPr>
            <a:cxnSpLocks/>
          </p:cNvCxnSpPr>
          <p:nvPr/>
        </p:nvCxnSpPr>
        <p:spPr>
          <a:xfrm>
            <a:off x="753057" y="1412026"/>
            <a:ext cx="725014" cy="29618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2A90A5-CD1F-49C1-9436-E3A8BD53FB63}"/>
              </a:ext>
            </a:extLst>
          </p:cNvPr>
          <p:cNvCxnSpPr>
            <a:cxnSpLocks/>
          </p:cNvCxnSpPr>
          <p:nvPr/>
        </p:nvCxnSpPr>
        <p:spPr>
          <a:xfrm flipH="1">
            <a:off x="2880986" y="1493495"/>
            <a:ext cx="451592" cy="25855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45ABDE-8CFB-4244-A1A1-DD97D0360C14}"/>
              </a:ext>
            </a:extLst>
          </p:cNvPr>
          <p:cNvCxnSpPr>
            <a:cxnSpLocks/>
          </p:cNvCxnSpPr>
          <p:nvPr/>
        </p:nvCxnSpPr>
        <p:spPr>
          <a:xfrm flipH="1">
            <a:off x="774860" y="3524947"/>
            <a:ext cx="229095" cy="21565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AEAC73-3215-40F6-871F-A1C4B1B33A40}"/>
              </a:ext>
            </a:extLst>
          </p:cNvPr>
          <p:cNvSpPr txBox="1"/>
          <p:nvPr/>
        </p:nvSpPr>
        <p:spPr>
          <a:xfrm>
            <a:off x="2978739" y="3549600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A06A0F-4529-4CE8-81B7-018182FEC157}"/>
              </a:ext>
            </a:extLst>
          </p:cNvPr>
          <p:cNvCxnSpPr>
            <a:cxnSpLocks/>
          </p:cNvCxnSpPr>
          <p:nvPr/>
        </p:nvCxnSpPr>
        <p:spPr>
          <a:xfrm flipH="1" flipV="1">
            <a:off x="2761989" y="3386700"/>
            <a:ext cx="344269" cy="51218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B6FFF7A-02C5-44A2-B180-254890CC1970}"/>
              </a:ext>
            </a:extLst>
          </p:cNvPr>
          <p:cNvSpPr txBox="1"/>
          <p:nvPr/>
        </p:nvSpPr>
        <p:spPr>
          <a:xfrm>
            <a:off x="3881612" y="3549662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21B417-F886-4AB7-A1B3-FD4693808C91}"/>
              </a:ext>
            </a:extLst>
          </p:cNvPr>
          <p:cNvSpPr txBox="1"/>
          <p:nvPr/>
        </p:nvSpPr>
        <p:spPr>
          <a:xfrm>
            <a:off x="3840841" y="1272163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A806C9-A3FD-4E41-AED2-4E3A57AB00CE}"/>
              </a:ext>
            </a:extLst>
          </p:cNvPr>
          <p:cNvSpPr txBox="1"/>
          <p:nvPr/>
        </p:nvSpPr>
        <p:spPr>
          <a:xfrm>
            <a:off x="4750107" y="1284220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 key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9B600E-3F8B-4B1A-BC1E-4875CC1E712E}"/>
              </a:ext>
            </a:extLst>
          </p:cNvPr>
          <p:cNvSpPr txBox="1"/>
          <p:nvPr/>
        </p:nvSpPr>
        <p:spPr>
          <a:xfrm>
            <a:off x="4929597" y="3549662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Axial rod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D48781-CAB9-4397-B894-9EC390F97687}"/>
              </a:ext>
            </a:extLst>
          </p:cNvPr>
          <p:cNvCxnSpPr>
            <a:cxnSpLocks/>
          </p:cNvCxnSpPr>
          <p:nvPr/>
        </p:nvCxnSpPr>
        <p:spPr>
          <a:xfrm>
            <a:off x="4086674" y="1578933"/>
            <a:ext cx="378855" cy="37353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EEA58F-1100-408D-AF0E-9D1BF17EFC4E}"/>
              </a:ext>
            </a:extLst>
          </p:cNvPr>
          <p:cNvCxnSpPr>
            <a:cxnSpLocks/>
          </p:cNvCxnSpPr>
          <p:nvPr/>
        </p:nvCxnSpPr>
        <p:spPr>
          <a:xfrm flipH="1">
            <a:off x="5062603" y="1576689"/>
            <a:ext cx="141961" cy="64717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2C1D60-6CFE-4F21-9387-47A76C8FB8D4}"/>
              </a:ext>
            </a:extLst>
          </p:cNvPr>
          <p:cNvCxnSpPr>
            <a:cxnSpLocks/>
          </p:cNvCxnSpPr>
          <p:nvPr/>
        </p:nvCxnSpPr>
        <p:spPr>
          <a:xfrm flipH="1">
            <a:off x="4270882" y="3139311"/>
            <a:ext cx="309488" cy="46841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29CCB01-C356-414F-8053-75F96C991967}"/>
              </a:ext>
            </a:extLst>
          </p:cNvPr>
          <p:cNvCxnSpPr>
            <a:cxnSpLocks/>
          </p:cNvCxnSpPr>
          <p:nvPr/>
        </p:nvCxnSpPr>
        <p:spPr>
          <a:xfrm>
            <a:off x="5205095" y="3126847"/>
            <a:ext cx="129752" cy="50592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37E667E-F829-491D-8D9F-FFB14E9C35B6}"/>
              </a:ext>
            </a:extLst>
          </p:cNvPr>
          <p:cNvSpPr txBox="1"/>
          <p:nvPr/>
        </p:nvSpPr>
        <p:spPr>
          <a:xfrm>
            <a:off x="5752997" y="996141"/>
            <a:ext cx="808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2337EB-7510-4B6A-92C7-B0D7B9EDF7B7}"/>
              </a:ext>
            </a:extLst>
          </p:cNvPr>
          <p:cNvSpPr txBox="1"/>
          <p:nvPr/>
        </p:nvSpPr>
        <p:spPr>
          <a:xfrm>
            <a:off x="8268934" y="3482506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05E712A-4DAA-4C80-BD1F-339F8BC86091}"/>
              </a:ext>
            </a:extLst>
          </p:cNvPr>
          <p:cNvCxnSpPr>
            <a:cxnSpLocks/>
          </p:cNvCxnSpPr>
          <p:nvPr/>
        </p:nvCxnSpPr>
        <p:spPr>
          <a:xfrm>
            <a:off x="6236669" y="1525417"/>
            <a:ext cx="696487" cy="25795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B25FDC-63BE-45F5-B9BE-1FA19BB3B3BE}"/>
              </a:ext>
            </a:extLst>
          </p:cNvPr>
          <p:cNvCxnSpPr>
            <a:cxnSpLocks/>
          </p:cNvCxnSpPr>
          <p:nvPr/>
        </p:nvCxnSpPr>
        <p:spPr>
          <a:xfrm>
            <a:off x="6244225" y="1532848"/>
            <a:ext cx="641627" cy="33582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98B6D27-E77D-499A-9859-1352FB062093}"/>
              </a:ext>
            </a:extLst>
          </p:cNvPr>
          <p:cNvCxnSpPr>
            <a:cxnSpLocks/>
          </p:cNvCxnSpPr>
          <p:nvPr/>
        </p:nvCxnSpPr>
        <p:spPr>
          <a:xfrm>
            <a:off x="8116866" y="2747873"/>
            <a:ext cx="446191" cy="81126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D918940-ECAF-45BA-B7AB-E6B5A54750AE}"/>
              </a:ext>
            </a:extLst>
          </p:cNvPr>
          <p:cNvSpPr txBox="1"/>
          <p:nvPr/>
        </p:nvSpPr>
        <p:spPr>
          <a:xfrm>
            <a:off x="7915806" y="908720"/>
            <a:ext cx="84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011812-C47B-4A30-8DCA-593FD17423C9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8111647" y="1493495"/>
            <a:ext cx="228314" cy="76440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7D4C4-B422-410A-967E-D2FCEFD3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G. Ambrosio - MQXFA magnets - ASC 2022</a:t>
            </a:r>
            <a:endParaRPr lang="en-GB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2D26BD-92D6-40EE-B8F2-ED7081F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2F0031-9E5E-4C2F-B043-6D8ADF0F1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348" y="4221088"/>
            <a:ext cx="4589100" cy="263629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5789B7-2388-4617-B302-A9570FADE51D}"/>
              </a:ext>
            </a:extLst>
          </p:cNvPr>
          <p:cNvSpPr/>
          <p:nvPr/>
        </p:nvSpPr>
        <p:spPr>
          <a:xfrm>
            <a:off x="4835374" y="2027391"/>
            <a:ext cx="454457" cy="447307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3A99CE-734B-4E38-8051-BECED458523B}"/>
              </a:ext>
            </a:extLst>
          </p:cNvPr>
          <p:cNvCxnSpPr>
            <a:stCxn id="11" idx="4"/>
          </p:cNvCxnSpPr>
          <p:nvPr/>
        </p:nvCxnSpPr>
        <p:spPr>
          <a:xfrm flipH="1">
            <a:off x="4929597" y="2474698"/>
            <a:ext cx="133006" cy="1784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459D6A-2438-47C4-A683-AFE0EDBF4352}"/>
              </a:ext>
            </a:extLst>
          </p:cNvPr>
          <p:cNvSpPr txBox="1"/>
          <p:nvPr/>
        </p:nvSpPr>
        <p:spPr>
          <a:xfrm>
            <a:off x="260398" y="4558690"/>
            <a:ext cx="3447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pole-key gap asymmetry was found during MQXFA07 and MQXFA08 disassembly:</a:t>
            </a:r>
          </a:p>
          <a:p>
            <a:r>
              <a:rPr lang="en-US" dirty="0"/>
              <a:t>- Gaps closed in quadrant 3</a:t>
            </a:r>
          </a:p>
          <a:p>
            <a:r>
              <a:rPr lang="en-US" dirty="0"/>
              <a:t>- Gaps open in other quadrants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0AA727-E28A-46C1-BE27-5076DA01A829}"/>
              </a:ext>
            </a:extLst>
          </p:cNvPr>
          <p:cNvSpPr txBox="1"/>
          <p:nvPr/>
        </p:nvSpPr>
        <p:spPr>
          <a:xfrm>
            <a:off x="3130953" y="6383021"/>
            <a:ext cx="18889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P. Ferracin and D. Cheng</a:t>
            </a:r>
          </a:p>
        </p:txBody>
      </p:sp>
    </p:spTree>
    <p:extLst>
      <p:ext uri="{BB962C8B-B14F-4D97-AF65-F5344CB8AC3E}">
        <p14:creationId xmlns:p14="http://schemas.microsoft.com/office/powerpoint/2010/main" val="3988172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13682"/>
            <a:ext cx="7920000" cy="720000"/>
          </a:xfrm>
        </p:spPr>
        <p:txBody>
          <a:bodyPr/>
          <a:lstStyle/>
          <a:p>
            <a:r>
              <a:rPr lang="en-US" dirty="0"/>
              <a:t>Pole-key gaps in MQXFA07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04048" y="6356350"/>
            <a:ext cx="352795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G. Ambrosio - MQXFA magnets - ASC 2022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429000"/>
            <a:ext cx="7776424" cy="278442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The measured </a:t>
            </a:r>
            <a:r>
              <a:rPr lang="en-GB" b="1" dirty="0"/>
              <a:t>pole-key</a:t>
            </a:r>
            <a:r>
              <a:rPr lang="en-GB" dirty="0"/>
              <a:t> </a:t>
            </a:r>
            <a:r>
              <a:rPr lang="en-GB" b="1" dirty="0"/>
              <a:t>gaps</a:t>
            </a:r>
            <a:r>
              <a:rPr lang="en-GB" dirty="0"/>
              <a:t> were not as </a:t>
            </a:r>
            <a:r>
              <a:rPr lang="en-GB" b="1" dirty="0"/>
              <a:t>uniform</a:t>
            </a:r>
            <a:r>
              <a:rPr lang="en-GB" dirty="0"/>
              <a:t> in MQXFA07 and MQXFA08 as in past magnets; this is particularly apparent on the </a:t>
            </a:r>
            <a:r>
              <a:rPr lang="en-GB" b="1" dirty="0"/>
              <a:t>limiting</a:t>
            </a:r>
            <a:r>
              <a:rPr lang="en-GB" dirty="0"/>
              <a:t> </a:t>
            </a:r>
            <a:r>
              <a:rPr lang="en-GB" b="1" dirty="0"/>
              <a:t>coils</a:t>
            </a:r>
            <a:r>
              <a:rPr lang="en-GB" dirty="0"/>
              <a:t> (</a:t>
            </a:r>
            <a:r>
              <a:rPr lang="en-GB" b="1" dirty="0"/>
              <a:t>Q3</a:t>
            </a:r>
            <a:r>
              <a:rPr lang="en-GB" dirty="0"/>
              <a:t> for both magnets)</a:t>
            </a:r>
          </a:p>
          <a:p>
            <a:pPr lvl="2"/>
            <a:endParaRPr lang="en-GB" dirty="0"/>
          </a:p>
          <a:p>
            <a:r>
              <a:rPr lang="en-GB" dirty="0"/>
              <a:t>Only the </a:t>
            </a:r>
            <a:r>
              <a:rPr lang="en-GB" b="1" dirty="0"/>
              <a:t>total</a:t>
            </a:r>
            <a:r>
              <a:rPr lang="en-GB" dirty="0"/>
              <a:t> </a:t>
            </a:r>
            <a:r>
              <a:rPr lang="en-GB" b="1" dirty="0"/>
              <a:t>average</a:t>
            </a:r>
            <a:r>
              <a:rPr lang="en-GB" dirty="0"/>
              <a:t> (on the 4 keys) was targeted in the </a:t>
            </a:r>
            <a:r>
              <a:rPr lang="en-GB" b="1" dirty="0"/>
              <a:t>specification</a:t>
            </a:r>
            <a:r>
              <a:rPr lang="en-GB" dirty="0"/>
              <a:t>. The underlying assumption was that the </a:t>
            </a:r>
            <a:r>
              <a:rPr lang="en-GB" b="1" dirty="0"/>
              <a:t>gaps </a:t>
            </a:r>
            <a:r>
              <a:rPr lang="en-GB" dirty="0"/>
              <a:t>would be </a:t>
            </a:r>
            <a:r>
              <a:rPr lang="en-GB" b="1" dirty="0"/>
              <a:t>redistributed</a:t>
            </a:r>
            <a:r>
              <a:rPr lang="en-GB" dirty="0"/>
              <a:t> across coils during </a:t>
            </a:r>
            <a:r>
              <a:rPr lang="en-GB" b="1" dirty="0"/>
              <a:t>loading</a:t>
            </a:r>
            <a:r>
              <a:rPr lang="en-GB" dirty="0"/>
              <a:t>.</a:t>
            </a:r>
          </a:p>
          <a:p>
            <a:pPr lvl="2"/>
            <a:endParaRPr lang="en-GB" dirty="0"/>
          </a:p>
          <a:p>
            <a:r>
              <a:rPr lang="en-GB" b="1" dirty="0"/>
              <a:t>Investigation </a:t>
            </a:r>
            <a:r>
              <a:rPr lang="en-GB" dirty="0"/>
              <a:t>of the effect of this non-uniformity on the mechanical performances with </a:t>
            </a:r>
            <a:r>
              <a:rPr lang="en-GB" b="1" dirty="0"/>
              <a:t>2D</a:t>
            </a:r>
            <a:r>
              <a:rPr lang="en-GB" dirty="0"/>
              <a:t> and </a:t>
            </a:r>
            <a:r>
              <a:rPr lang="en-GB" b="1" dirty="0"/>
              <a:t>3D</a:t>
            </a:r>
            <a:r>
              <a:rPr lang="en-GB" dirty="0"/>
              <a:t> FE </a:t>
            </a:r>
            <a:r>
              <a:rPr lang="en-GB" b="1" dirty="0"/>
              <a:t>models</a:t>
            </a:r>
          </a:p>
          <a:p>
            <a:pPr lvl="1"/>
            <a:r>
              <a:rPr lang="en-GB" b="1" dirty="0"/>
              <a:t>2D effect: preload variation within acceptable range 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582B5F3-18C0-8848-A37A-C0151A34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91677"/>
            <a:ext cx="3594925" cy="261326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3B6D3BE0-6843-4D84-BC4B-61F66EA6AED7}"/>
              </a:ext>
            </a:extLst>
          </p:cNvPr>
          <p:cNvSpPr/>
          <p:nvPr/>
        </p:nvSpPr>
        <p:spPr>
          <a:xfrm>
            <a:off x="4427984" y="1844824"/>
            <a:ext cx="437525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284BD-CD7F-4D14-8842-E113CF7C23B3}"/>
              </a:ext>
            </a:extLst>
          </p:cNvPr>
          <p:cNvSpPr txBox="1"/>
          <p:nvPr/>
        </p:nvSpPr>
        <p:spPr>
          <a:xfrm>
            <a:off x="3048570" y="6305517"/>
            <a:ext cx="18889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P. Ferracin and D. Cheng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67AA2B-AFD2-43BF-A88D-7FFB9A5D8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411" y="791677"/>
            <a:ext cx="3579029" cy="2601776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5FCC928-B9F1-402F-A5F6-90632179420B}"/>
              </a:ext>
            </a:extLst>
          </p:cNvPr>
          <p:cNvSpPr/>
          <p:nvPr/>
        </p:nvSpPr>
        <p:spPr>
          <a:xfrm>
            <a:off x="7750656" y="4221088"/>
            <a:ext cx="1296144" cy="1080120"/>
          </a:xfrm>
          <a:prstGeom prst="triangle">
            <a:avLst/>
          </a:prstGeom>
          <a:solidFill>
            <a:srgbClr val="FFC000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LL1</a:t>
            </a:r>
          </a:p>
        </p:txBody>
      </p:sp>
    </p:spTree>
    <p:extLst>
      <p:ext uri="{BB962C8B-B14F-4D97-AF65-F5344CB8AC3E}">
        <p14:creationId xmlns:p14="http://schemas.microsoft.com/office/powerpoint/2010/main" val="1117126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57" y="12984"/>
            <a:ext cx="7920000" cy="720000"/>
          </a:xfrm>
        </p:spPr>
        <p:txBody>
          <a:bodyPr/>
          <a:lstStyle/>
          <a:p>
            <a:r>
              <a:rPr lang="en-US" dirty="0"/>
              <a:t>Possible Damage at Wedge-Spacer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G. Ambrosio - MQXFA magnets - ASC 2022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114" y="3897052"/>
            <a:ext cx="8308286" cy="2572669"/>
          </a:xfrm>
        </p:spPr>
        <p:txBody>
          <a:bodyPr>
            <a:normAutofit/>
          </a:bodyPr>
          <a:lstStyle/>
          <a:p>
            <a:r>
              <a:rPr lang="en-GB" sz="1800" b="1" dirty="0"/>
              <a:t>At cold </a:t>
            </a:r>
            <a:r>
              <a:rPr lang="en-GB" sz="1800" dirty="0"/>
              <a:t>the </a:t>
            </a:r>
            <a:r>
              <a:rPr lang="en-GB" sz="1800" u="sng" dirty="0"/>
              <a:t>coil with less azimuthal preload</a:t>
            </a:r>
            <a:r>
              <a:rPr lang="en-GB" sz="1800" dirty="0"/>
              <a:t> ends up with </a:t>
            </a:r>
            <a:r>
              <a:rPr lang="en-GB" sz="1800" b="1" dirty="0"/>
              <a:t>less longitudinal preload </a:t>
            </a:r>
          </a:p>
          <a:p>
            <a:r>
              <a:rPr lang="en-GB" sz="1800" b="1" dirty="0"/>
              <a:t>At nominal current </a:t>
            </a:r>
            <a:r>
              <a:rPr lang="en-GB" sz="1800" dirty="0"/>
              <a:t>tension develops between the inner wedge and the end spacer, and a (small) </a:t>
            </a:r>
            <a:r>
              <a:rPr lang="en-GB" sz="1800" b="1" dirty="0"/>
              <a:t>gap</a:t>
            </a:r>
            <a:r>
              <a:rPr lang="en-GB" sz="1800" dirty="0"/>
              <a:t> may open</a:t>
            </a:r>
            <a:endParaRPr lang="en-GB" sz="1400" b="1" dirty="0"/>
          </a:p>
          <a:p>
            <a:r>
              <a:rPr lang="en-GB" sz="1800" dirty="0"/>
              <a:t>This may result in high </a:t>
            </a:r>
            <a:r>
              <a:rPr lang="en-GB" sz="1800" b="1" dirty="0"/>
              <a:t>longitudinal</a:t>
            </a:r>
            <a:r>
              <a:rPr lang="en-GB" sz="1800" dirty="0"/>
              <a:t> </a:t>
            </a:r>
            <a:r>
              <a:rPr lang="en-GB" sz="1800" b="1" dirty="0"/>
              <a:t>strain</a:t>
            </a:r>
            <a:r>
              <a:rPr lang="en-GB" sz="1800" dirty="0"/>
              <a:t> (up to</a:t>
            </a:r>
            <a:r>
              <a:rPr lang="en-GB" sz="1800" b="1" dirty="0"/>
              <a:t> 0.4%</a:t>
            </a:r>
            <a:r>
              <a:rPr lang="en-GB" sz="1800" dirty="0"/>
              <a:t>)</a:t>
            </a:r>
            <a:r>
              <a:rPr lang="en-GB" sz="1800" b="1" dirty="0"/>
              <a:t> </a:t>
            </a:r>
            <a:r>
              <a:rPr lang="en-GB" sz="1800" dirty="0"/>
              <a:t>in that location</a:t>
            </a:r>
          </a:p>
          <a:p>
            <a:pPr lvl="1"/>
            <a:r>
              <a:rPr lang="en-GB" sz="1400" dirty="0"/>
              <a:t>This location is consistent with quench data</a:t>
            </a:r>
          </a:p>
          <a:p>
            <a:pPr lvl="1"/>
            <a:r>
              <a:rPr lang="en-GB" sz="1400" dirty="0"/>
              <a:t>Effect is larger on the pole block, but also visible on the mid plane block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0F571-C79A-E44D-BF08-EA6A96C47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00" y="831420"/>
            <a:ext cx="3289300" cy="25527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D74BDC-9CA9-403D-B59B-CF9781E7CF2A}"/>
              </a:ext>
            </a:extLst>
          </p:cNvPr>
          <p:cNvCxnSpPr>
            <a:cxnSpLocks/>
          </p:cNvCxnSpPr>
          <p:nvPr/>
        </p:nvCxnSpPr>
        <p:spPr>
          <a:xfrm flipH="1" flipV="1">
            <a:off x="1187624" y="1819706"/>
            <a:ext cx="1495429" cy="2977446"/>
          </a:xfrm>
          <a:prstGeom prst="straightConnector1">
            <a:avLst/>
          </a:prstGeom>
          <a:ln>
            <a:solidFill>
              <a:schemeClr val="tx2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16282D8-1B7C-4EFC-BE27-A4BF4AA98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083" y="867126"/>
            <a:ext cx="3367574" cy="256187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BA0CAD-35F8-40FD-BD01-7E54E467D445}"/>
              </a:ext>
            </a:extLst>
          </p:cNvPr>
          <p:cNvCxnSpPr>
            <a:cxnSpLocks/>
          </p:cNvCxnSpPr>
          <p:nvPr/>
        </p:nvCxnSpPr>
        <p:spPr>
          <a:xfrm flipV="1">
            <a:off x="3563888" y="2276872"/>
            <a:ext cx="2304256" cy="3405415"/>
          </a:xfrm>
          <a:prstGeom prst="straightConnector1">
            <a:avLst/>
          </a:prstGeom>
          <a:ln>
            <a:solidFill>
              <a:schemeClr val="tx2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0C8A35C-5C1E-4E68-8031-59253395B0AB}"/>
              </a:ext>
            </a:extLst>
          </p:cNvPr>
          <p:cNvSpPr txBox="1"/>
          <p:nvPr/>
        </p:nvSpPr>
        <p:spPr>
          <a:xfrm>
            <a:off x="2683053" y="6150339"/>
            <a:ext cx="18889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G. Vallone and P. Ferracin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F036016E-AA7C-4E00-8859-DA9CCD565FE6}"/>
              </a:ext>
            </a:extLst>
          </p:cNvPr>
          <p:cNvSpPr/>
          <p:nvPr/>
        </p:nvSpPr>
        <p:spPr>
          <a:xfrm>
            <a:off x="7639005" y="4972856"/>
            <a:ext cx="1296144" cy="1080120"/>
          </a:xfrm>
          <a:prstGeom prst="triangle">
            <a:avLst/>
          </a:prstGeom>
          <a:solidFill>
            <a:srgbClr val="FFC000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LL2</a:t>
            </a:r>
          </a:p>
        </p:txBody>
      </p:sp>
    </p:spTree>
    <p:extLst>
      <p:ext uri="{BB962C8B-B14F-4D97-AF65-F5344CB8AC3E}">
        <p14:creationId xmlns:p14="http://schemas.microsoft.com/office/powerpoint/2010/main" val="265432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FD1F4-1A76-4A94-B9C3-B11BFF9B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41A9A-7A48-4C7D-A0E1-A6CCA323A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95" y="975518"/>
            <a:ext cx="8784976" cy="511777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US HL-LHC Accelerator Upgrade Project (AUP)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BNL</a:t>
            </a:r>
            <a:r>
              <a:rPr lang="en-US" dirty="0"/>
              <a:t>: K. Amm, M. Anerella, A. Ben Yahia, H. Hocker, P. Joshi, J. Muratore, J. Schmalzle, H. Song, P. Wanderer </a:t>
            </a:r>
            <a:endParaRPr lang="en-GB" altLang="en-US" dirty="0">
              <a:solidFill>
                <a:srgbClr val="FF0000"/>
              </a:solidFill>
              <a:sym typeface="Symbol"/>
            </a:endParaRP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FNAL: </a:t>
            </a:r>
            <a:r>
              <a:rPr lang="en-GB" altLang="en-US" dirty="0">
                <a:sym typeface="Symbol"/>
              </a:rPr>
              <a:t>G. Ambrosio, G. Apollinari, M. Baldini, J. Blowers, R. Bossert, R. Carcagno, G. Chlachidze, J. DiMarco, S. Feher, S. Krave, V. Lombardo, </a:t>
            </a:r>
            <a:r>
              <a:rPr lang="en-US" dirty="0"/>
              <a:t>C. Narug, </a:t>
            </a:r>
            <a:r>
              <a:rPr lang="en-GB" altLang="en-US" dirty="0">
                <a:sym typeface="Symbol"/>
              </a:rPr>
              <a:t> A. Nobrega, V. Marinozzi, C. Orozco, T. Page M. Parker, S. Stoynev, T. Strauss, M. Turenne, D. Turrioni, A. Vouris, M. Yu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LBNL: </a:t>
            </a:r>
            <a:r>
              <a:rPr lang="en-US" dirty="0"/>
              <a:t>D. Cheng, P. Ferracin, L. Garcia Fajardo, E. Lee, M. Marchevsky, M. Naus, H. Pan, I. Pong, S. Prestemon, K. Ray, G. </a:t>
            </a:r>
            <a:r>
              <a:rPr lang="en-US" dirty="0" err="1"/>
              <a:t>Sabbi</a:t>
            </a:r>
            <a:r>
              <a:rPr lang="en-US" dirty="0"/>
              <a:t>, </a:t>
            </a:r>
            <a:r>
              <a:rPr lang="en-GB" altLang="en-US" dirty="0">
                <a:sym typeface="Symbol"/>
              </a:rPr>
              <a:t>G. Vallone, </a:t>
            </a:r>
            <a:r>
              <a:rPr lang="en-US" dirty="0"/>
              <a:t>X. Wang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NHMFL: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L. Cooley, J. Levitan, J. Lu, R. Walsh</a:t>
            </a:r>
            <a:endParaRPr lang="en-GB" altLang="en-US" dirty="0">
              <a:solidFill>
                <a:schemeClr val="tx1">
                  <a:lumMod val="65000"/>
                  <a:lumOff val="35000"/>
                </a:schemeClr>
              </a:solidFill>
              <a:sym typeface="Symbol"/>
            </a:endParaRPr>
          </a:p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CERN: HL-LHC Project</a:t>
            </a:r>
          </a:p>
          <a:p>
            <a:pPr lvl="1">
              <a:defRPr/>
            </a:pPr>
            <a:r>
              <a:rPr lang="en-GB" altLang="en-US" dirty="0">
                <a:sym typeface="Symbol"/>
              </a:rPr>
              <a:t>G. Arnau Izquierdo, A. Ballarino, M. </a:t>
            </a:r>
            <a:r>
              <a:rPr lang="en-GB" altLang="en-US" dirty="0" err="1">
                <a:sym typeface="Symbol"/>
              </a:rPr>
              <a:t>Bajko</a:t>
            </a:r>
            <a:r>
              <a:rPr lang="en-GB" altLang="en-US" dirty="0">
                <a:sym typeface="Symbol"/>
              </a:rPr>
              <a:t>, C. Barth, N. Bourcey, B. Bulat, M. </a:t>
            </a:r>
            <a:r>
              <a:rPr lang="en-GB" altLang="en-US" dirty="0" err="1">
                <a:sym typeface="Symbol"/>
              </a:rPr>
              <a:t>Cruovizier</a:t>
            </a:r>
            <a:r>
              <a:rPr lang="en-GB" altLang="en-US" dirty="0">
                <a:sym typeface="Symbol"/>
              </a:rPr>
              <a:t>, A. Devred, H. Felice, S. Ferradas Troitino, L. </a:t>
            </a:r>
            <a:r>
              <a:rPr lang="en-GB" altLang="en-US" dirty="0" err="1">
                <a:sym typeface="Symbol"/>
              </a:rPr>
              <a:t>Fiscarelli</a:t>
            </a:r>
            <a:r>
              <a:rPr lang="en-GB" altLang="en-US" dirty="0">
                <a:sym typeface="Symbol"/>
              </a:rPr>
              <a:t>, J. Fleiter, M. Guinchard, O. </a:t>
            </a:r>
            <a:r>
              <a:rPr lang="en-GB" altLang="en-US" dirty="0" err="1">
                <a:sym typeface="Symbol"/>
              </a:rPr>
              <a:t>Housiaux</a:t>
            </a:r>
            <a:r>
              <a:rPr lang="en-GB" altLang="en-US" dirty="0">
                <a:sym typeface="Symbol"/>
              </a:rPr>
              <a:t>, S. Izquierdo Bermudez, N. Lusa, F. Mangiarotti, A. Milanese, A. Moros, P. Moyret, C. </a:t>
            </a:r>
            <a:r>
              <a:rPr lang="en-GB" altLang="en-US" dirty="0" err="1">
                <a:sym typeface="Symbol"/>
              </a:rPr>
              <a:t>Petrone</a:t>
            </a:r>
            <a:r>
              <a:rPr lang="en-GB" altLang="en-US" dirty="0">
                <a:sym typeface="Symbol"/>
              </a:rPr>
              <a:t>, J.C. Perez, H. </a:t>
            </a:r>
            <a:r>
              <a:rPr lang="en-GB" altLang="en-US" dirty="0" err="1">
                <a:sym typeface="Symbol"/>
              </a:rPr>
              <a:t>Prin</a:t>
            </a:r>
            <a:r>
              <a:rPr lang="en-GB" altLang="en-US" dirty="0">
                <a:sym typeface="Symbol"/>
              </a:rPr>
              <a:t>, R. Principe, </a:t>
            </a:r>
            <a:r>
              <a:rPr lang="en-US" dirty="0"/>
              <a:t>E. Ravaioli, </a:t>
            </a:r>
            <a:r>
              <a:rPr lang="en-GB" altLang="en-US" dirty="0">
                <a:sym typeface="Symbol"/>
              </a:rPr>
              <a:t>T. </a:t>
            </a:r>
            <a:r>
              <a:rPr lang="en-GB" altLang="en-US" dirty="0" err="1">
                <a:sym typeface="Symbol"/>
              </a:rPr>
              <a:t>Sahner</a:t>
            </a:r>
            <a:r>
              <a:rPr lang="en-GB" altLang="en-US" dirty="0">
                <a:sym typeface="Symbol"/>
              </a:rPr>
              <a:t>, S. Sgobba,</a:t>
            </a:r>
            <a:r>
              <a:rPr lang="pt-BR" altLang="en-US" dirty="0">
                <a:sym typeface="Symbol"/>
              </a:rPr>
              <a:t> P. Tavares Coutinho Borges De Sousa,</a:t>
            </a:r>
            <a:r>
              <a:rPr lang="en-GB" altLang="en-US" dirty="0">
                <a:sym typeface="Symbol"/>
              </a:rPr>
              <a:t> E. </a:t>
            </a:r>
            <a:r>
              <a:rPr lang="en-GB" altLang="en-US" dirty="0" err="1">
                <a:sym typeface="Symbol"/>
              </a:rPr>
              <a:t>Todesco</a:t>
            </a:r>
            <a:r>
              <a:rPr lang="en-GB" altLang="en-US" dirty="0">
                <a:sym typeface="Symbol"/>
              </a:rPr>
              <a:t>, J. Ferradas Troitino, </a:t>
            </a:r>
            <a:r>
              <a:rPr lang="en-US" dirty="0"/>
              <a:t>R. Van Weelderen, </a:t>
            </a:r>
            <a:r>
              <a:rPr lang="en-GB" altLang="en-US" dirty="0">
                <a:sym typeface="Symbol"/>
              </a:rPr>
              <a:t>G. </a:t>
            </a:r>
            <a:r>
              <a:rPr lang="en-GB" altLang="en-US" dirty="0" err="1">
                <a:sym typeface="Symbol"/>
              </a:rPr>
              <a:t>Willering</a:t>
            </a:r>
            <a:endParaRPr lang="en-GB" altLang="en-US" dirty="0">
              <a:solidFill>
                <a:schemeClr val="bg2"/>
              </a:solidFill>
              <a:sym typeface="Symbo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9883D-174A-4A20-A241-7A93B16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67E78-1842-404F-8042-D10626D47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G. Ambrosio - MQXFA magnets - ASC 2022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1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02CF-6F4E-4ABF-BDD3-27808692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7" y="38350"/>
            <a:ext cx="7920000" cy="720000"/>
          </a:xfrm>
        </p:spPr>
        <p:txBody>
          <a:bodyPr/>
          <a:lstStyle/>
          <a:p>
            <a:r>
              <a:rPr lang="en-US" dirty="0"/>
              <a:t>Micrographic Analysis of Coil 214 Lead End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8FE3E0-4684-4784-903D-61E033D9D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88" y="692696"/>
            <a:ext cx="5694158" cy="356646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4C837-DBE6-433E-BFA9-44149110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70D28-E16C-4DD1-8358-E7E47CD1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C7E328-C029-4737-AD45-53175803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896833"/>
            <a:ext cx="4744597" cy="2961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6A5732-BB18-4CC5-BEF1-D442B795B331}"/>
              </a:ext>
            </a:extLst>
          </p:cNvPr>
          <p:cNvSpPr txBox="1"/>
          <p:nvPr/>
        </p:nvSpPr>
        <p:spPr>
          <a:xfrm>
            <a:off x="1331640" y="4913511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anomalies found in cross-section #1.</a:t>
            </a:r>
          </a:p>
          <a:p>
            <a:r>
              <a:rPr lang="en-US" dirty="0"/>
              <a:t>Therefore, we did </a:t>
            </a:r>
            <a:r>
              <a:rPr lang="en-US" dirty="0">
                <a:solidFill>
                  <a:srgbClr val="FF0000"/>
                </a:solidFill>
              </a:rPr>
              <a:t>longitudinal sections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E46D4-0033-461E-A850-1D3A6A0F802C}"/>
              </a:ext>
            </a:extLst>
          </p:cNvPr>
          <p:cNvSpPr txBox="1"/>
          <p:nvPr/>
        </p:nvSpPr>
        <p:spPr>
          <a:xfrm>
            <a:off x="5687870" y="2939335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started with sample #1: wedge-spacer interface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11DE78-B20B-4577-9256-E7784CA0EDE1}"/>
              </a:ext>
            </a:extLst>
          </p:cNvPr>
          <p:cNvSpPr txBox="1"/>
          <p:nvPr/>
        </p:nvSpPr>
        <p:spPr>
          <a:xfrm>
            <a:off x="5784472" y="873841"/>
            <a:ext cx="3164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CT-scan, dye-penetrant test and metallurgical analysis by </a:t>
            </a:r>
            <a:r>
              <a:rPr lang="en-US" b="1" dirty="0"/>
              <a:t>CERN teams</a:t>
            </a:r>
          </a:p>
          <a:p>
            <a:r>
              <a:rPr lang="en-US" b="1" dirty="0"/>
              <a:t>OUTSTANDING!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AC6312A-9B5A-4ECD-8639-685FDB126E64}"/>
              </a:ext>
            </a:extLst>
          </p:cNvPr>
          <p:cNvSpPr txBox="1"/>
          <p:nvPr/>
        </p:nvSpPr>
        <p:spPr>
          <a:xfrm>
            <a:off x="1475657" y="6577850"/>
            <a:ext cx="3405788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en-GB" sz="1200" kern="0" dirty="0">
                <a:solidFill>
                  <a:schemeClr val="bg2"/>
                </a:solidFill>
              </a:rPr>
              <a:t>By </a:t>
            </a:r>
            <a:r>
              <a:rPr lang="nl-NL" sz="1200" dirty="0">
                <a:solidFill>
                  <a:schemeClr val="bg2"/>
                </a:solidFill>
              </a:rPr>
              <a:t>M. Crouvizier, A. Moros, S. Sgobba, CERN </a:t>
            </a:r>
            <a:endParaRPr lang="en-GB" sz="1200" kern="0" dirty="0">
              <a:solidFill>
                <a:schemeClr val="bg2"/>
              </a:solidFill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8B9341A-1829-4419-A343-9F42B41C24FC}"/>
              </a:ext>
            </a:extLst>
          </p:cNvPr>
          <p:cNvSpPr txBox="1"/>
          <p:nvPr/>
        </p:nvSpPr>
        <p:spPr>
          <a:xfrm>
            <a:off x="1389460" y="4283854"/>
            <a:ext cx="1526356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en-GB" sz="1200" kern="0" dirty="0">
                <a:solidFill>
                  <a:schemeClr val="bg2"/>
                </a:solidFill>
              </a:rPr>
              <a:t>By </a:t>
            </a:r>
            <a:r>
              <a:rPr lang="nl-NL" sz="1200" dirty="0">
                <a:solidFill>
                  <a:schemeClr val="bg2"/>
                </a:solidFill>
              </a:rPr>
              <a:t>B. Bulat, CERN </a:t>
            </a:r>
            <a:endParaRPr lang="en-GB" sz="1200" kern="0" dirty="0">
              <a:solidFill>
                <a:schemeClr val="bg2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925753-7CBC-4F8E-BD91-206C7035FD20}"/>
              </a:ext>
            </a:extLst>
          </p:cNvPr>
          <p:cNvCxnSpPr>
            <a:cxnSpLocks/>
          </p:cNvCxnSpPr>
          <p:nvPr/>
        </p:nvCxnSpPr>
        <p:spPr>
          <a:xfrm flipV="1">
            <a:off x="3554365" y="5513675"/>
            <a:ext cx="3249883" cy="448164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0240F5-BE02-4E51-9ED2-27EA544D77D2}"/>
              </a:ext>
            </a:extLst>
          </p:cNvPr>
          <p:cNvCxnSpPr>
            <a:cxnSpLocks/>
          </p:cNvCxnSpPr>
          <p:nvPr/>
        </p:nvCxnSpPr>
        <p:spPr>
          <a:xfrm>
            <a:off x="3554365" y="5961839"/>
            <a:ext cx="3910061" cy="217301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0751F8-6FE4-473C-9600-575A3D9DED13}"/>
              </a:ext>
            </a:extLst>
          </p:cNvPr>
          <p:cNvSpPr txBox="1"/>
          <p:nvPr/>
        </p:nvSpPr>
        <p:spPr>
          <a:xfrm>
            <a:off x="5755493" y="2060431"/>
            <a:ext cx="33843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S. Sgobba et al., “</a:t>
            </a:r>
            <a:r>
              <a:rPr lang="en-US" sz="1200" dirty="0"/>
              <a:t>Advanced Examination of Nb</a:t>
            </a:r>
            <a:r>
              <a:rPr lang="en-US" sz="1200" baseline="-25000" dirty="0"/>
              <a:t>3</a:t>
            </a:r>
            <a:r>
              <a:rPr lang="en-US" sz="1200" dirty="0"/>
              <a:t>Sn Coils and Conductors for the LHC luminosity upgrade: Computed Tomography and </a:t>
            </a:r>
            <a:r>
              <a:rPr lang="en-US" sz="1200" dirty="0" err="1"/>
              <a:t>Materialographic</a:t>
            </a:r>
            <a:r>
              <a:rPr lang="en-US" sz="1200" dirty="0"/>
              <a:t> Analyses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”,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this session</a:t>
            </a:r>
          </a:p>
        </p:txBody>
      </p:sp>
    </p:spTree>
    <p:extLst>
      <p:ext uri="{BB962C8B-B14F-4D97-AF65-F5344CB8AC3E}">
        <p14:creationId xmlns:p14="http://schemas.microsoft.com/office/powerpoint/2010/main" val="297275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FE813-4E92-4F3C-A8EF-422239D1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26" y="58120"/>
            <a:ext cx="7920000" cy="720000"/>
          </a:xfrm>
        </p:spPr>
        <p:txBody>
          <a:bodyPr/>
          <a:lstStyle/>
          <a:p>
            <a:r>
              <a:rPr lang="en-GB" dirty="0"/>
              <a:t>Metallurgical inspection: the smoking gun!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FB1D-8D99-47D8-BDCC-E9433ACBE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32" y="822273"/>
            <a:ext cx="8352928" cy="14897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Longitudinal cuts on cables adjacent to the end-spacer/copper-wedge transition</a:t>
            </a:r>
          </a:p>
          <a:p>
            <a:pPr lvl="1"/>
            <a:r>
              <a:rPr lang="en-US" dirty="0"/>
              <a:t>Localized field of </a:t>
            </a:r>
            <a:r>
              <a:rPr lang="en-US" dirty="0">
                <a:solidFill>
                  <a:schemeClr val="bg2"/>
                </a:solidFill>
              </a:rPr>
              <a:t>broken filaments (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red dots</a:t>
            </a:r>
            <a:r>
              <a:rPr lang="en-US" dirty="0">
                <a:solidFill>
                  <a:schemeClr val="bg2"/>
                </a:solidFill>
              </a:rPr>
              <a:t>)</a:t>
            </a:r>
            <a:r>
              <a:rPr lang="en-US" dirty="0"/>
              <a:t>, especially at pole block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FD56E-89CA-4D84-A7A3-47FBD56C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E8E91-583C-416A-95C0-904F5BCEE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5260B-633B-494A-BAD3-9437B74C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94" y="2420888"/>
            <a:ext cx="4299632" cy="2448272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26FFEFD-1709-4D8A-9F1B-FE42EF2FE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61" y="2430105"/>
            <a:ext cx="4338165" cy="24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CF14D6-E7F5-4EE3-8B5D-D386EA425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789040"/>
            <a:ext cx="1352806" cy="1008112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DB0356BE-52A2-4D77-94D9-DE6A509FC6BD}"/>
              </a:ext>
            </a:extLst>
          </p:cNvPr>
          <p:cNvSpPr txBox="1"/>
          <p:nvPr/>
        </p:nvSpPr>
        <p:spPr>
          <a:xfrm>
            <a:off x="5508104" y="2140389"/>
            <a:ext cx="344972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en-GB" sz="1200" kern="0" dirty="0">
                <a:solidFill>
                  <a:schemeClr val="bg2"/>
                </a:solidFill>
              </a:rPr>
              <a:t>By </a:t>
            </a:r>
            <a:r>
              <a:rPr lang="nl-NL" sz="1200" dirty="0">
                <a:solidFill>
                  <a:schemeClr val="bg2"/>
                </a:solidFill>
              </a:rPr>
              <a:t>M. Crouvizier, A. Moros, S. Sgobba, CERN </a:t>
            </a:r>
            <a:endParaRPr lang="en-GB" sz="1200" kern="0" dirty="0">
              <a:solidFill>
                <a:schemeClr val="bg2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BFDA5AB-42A5-47E1-B359-C56DAEB21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309416"/>
              </p:ext>
            </p:extLst>
          </p:nvPr>
        </p:nvGraphicFramePr>
        <p:xfrm>
          <a:off x="-36512" y="4999188"/>
          <a:ext cx="8738648" cy="186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469">
                  <a:extLst>
                    <a:ext uri="{9D8B030D-6E8A-4147-A177-3AD203B41FA5}">
                      <a16:colId xmlns:a16="http://schemas.microsoft.com/office/drawing/2014/main" val="1830206674"/>
                    </a:ext>
                  </a:extLst>
                </a:gridCol>
                <a:gridCol w="6561580">
                  <a:extLst>
                    <a:ext uri="{9D8B030D-6E8A-4147-A177-3AD203B41FA5}">
                      <a16:colId xmlns:a16="http://schemas.microsoft.com/office/drawing/2014/main" val="3345762729"/>
                    </a:ext>
                  </a:extLst>
                </a:gridCol>
                <a:gridCol w="1817599">
                  <a:extLst>
                    <a:ext uri="{9D8B030D-6E8A-4147-A177-3AD203B41FA5}">
                      <a16:colId xmlns:a16="http://schemas.microsoft.com/office/drawing/2014/main" val="6064778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#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Samples adjacent to W-S transition from coil 214 Lead End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Number of cracked filaments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731182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Layer-jump side, cable in midplane block, side adjacent to W-S transition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252657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Layer-jump side, cable in </a:t>
                      </a:r>
                      <a:r>
                        <a:rPr lang="en-US" sz="1400" b="1" dirty="0">
                          <a:effectLst/>
                        </a:rPr>
                        <a:t>pole block, side adjacent to W-S transition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532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708232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Non-layer-jump side, cable in midplane block, side adjacent to W-S transition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351208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Non-layer-jump side, cable in </a:t>
                      </a:r>
                      <a:r>
                        <a:rPr lang="en-US" sz="1400" b="1" dirty="0">
                          <a:effectLst/>
                        </a:rPr>
                        <a:t>pole block, side adjacent to W-S transition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728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648356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Same cable of sample 4, side opposite to the W-S transition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2253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984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3F19-3D1F-4216-AEAB-20F53539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0485"/>
            <a:ext cx="7920000" cy="720000"/>
          </a:xfrm>
        </p:spPr>
        <p:txBody>
          <a:bodyPr/>
          <a:lstStyle/>
          <a:p>
            <a:r>
              <a:rPr lang="en-US" dirty="0"/>
              <a:t>MQXFA08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3CFD-B119-4045-A790-6D6628189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00" y="661358"/>
            <a:ext cx="8074800" cy="1400553"/>
          </a:xfrm>
        </p:spPr>
        <p:txBody>
          <a:bodyPr>
            <a:normAutofit/>
          </a:bodyPr>
          <a:lstStyle/>
          <a:p>
            <a:r>
              <a:rPr lang="en-US" sz="2400" dirty="0"/>
              <a:t>Same features as in MQXFA07</a:t>
            </a:r>
          </a:p>
          <a:p>
            <a:r>
              <a:rPr lang="en-US" sz="2400" dirty="0"/>
              <a:t>Metallographic analysis of lead end shows broken filaments at wedge-spacer interface 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7932D-B382-439D-B246-80849CB0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DE029-B9BB-4C0C-996D-69CEF99D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077EDD-1C47-4866-BF41-D35960605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522"/>
            <a:ext cx="8831610" cy="496778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5C4ADE28-D830-4F17-BBB2-6E6C36EC60C1}"/>
              </a:ext>
            </a:extLst>
          </p:cNvPr>
          <p:cNvSpPr txBox="1"/>
          <p:nvPr/>
        </p:nvSpPr>
        <p:spPr>
          <a:xfrm>
            <a:off x="5594406" y="2132856"/>
            <a:ext cx="3466688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en-GB" sz="1200" kern="0" dirty="0">
                <a:solidFill>
                  <a:schemeClr val="bg2"/>
                </a:solidFill>
              </a:rPr>
              <a:t>By </a:t>
            </a:r>
            <a:r>
              <a:rPr lang="nl-NL" sz="1200" dirty="0">
                <a:solidFill>
                  <a:schemeClr val="bg2"/>
                </a:solidFill>
              </a:rPr>
              <a:t>M. Crouvizier, A. Moros, S. Sgobba, CERN </a:t>
            </a:r>
            <a:endParaRPr lang="en-GB" sz="1200" kern="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A047E-82A9-41B7-8478-0EA60AAE5681}"/>
              </a:ext>
            </a:extLst>
          </p:cNvPr>
          <p:cNvSpPr txBox="1"/>
          <p:nvPr/>
        </p:nvSpPr>
        <p:spPr>
          <a:xfrm>
            <a:off x="971600" y="6397639"/>
            <a:ext cx="6627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S. Sgobba et al., “</a:t>
            </a:r>
            <a:r>
              <a:rPr lang="en-US" sz="1200" dirty="0"/>
              <a:t>Advanced Examination of Nb</a:t>
            </a:r>
            <a:r>
              <a:rPr lang="en-US" sz="1200" baseline="-25000" dirty="0"/>
              <a:t>3</a:t>
            </a:r>
            <a:r>
              <a:rPr lang="en-US" sz="1200" dirty="0"/>
              <a:t>Sn Coils and Conductors for the LHC luminosity upgrade: Computed Tomography and </a:t>
            </a:r>
            <a:r>
              <a:rPr lang="en-US" sz="1200" dirty="0" err="1"/>
              <a:t>Materialographic</a:t>
            </a:r>
            <a:r>
              <a:rPr lang="en-US" sz="1200" dirty="0"/>
              <a:t> Analyses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”,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this session</a:t>
            </a:r>
          </a:p>
        </p:txBody>
      </p:sp>
    </p:spTree>
    <p:extLst>
      <p:ext uri="{BB962C8B-B14F-4D97-AF65-F5344CB8AC3E}">
        <p14:creationId xmlns:p14="http://schemas.microsoft.com/office/powerpoint/2010/main" val="556964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0DBB-2C67-48EC-A0A0-D45C3511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0"/>
            <a:ext cx="7920000" cy="720000"/>
          </a:xfrm>
        </p:spPr>
        <p:txBody>
          <a:bodyPr/>
          <a:lstStyle/>
          <a:p>
            <a:r>
              <a:rPr lang="en-US" dirty="0"/>
              <a:t>Covid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A0CAE-8357-40BF-B340-E36EB42FC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20001"/>
            <a:ext cx="8424936" cy="46532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Changes to assembly procedures caused by COVID requirements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#1: change in bolting procedure for increasing tech distance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#2: </a:t>
            </a:r>
            <a:r>
              <a:rPr lang="en-US" u="sng" dirty="0">
                <a:sym typeface="Wingdings" panose="05000000000000000000" pitchFamily="2" charset="2"/>
              </a:rPr>
              <a:t>the technician who had been leading the coil-pack assembly operations was removed from that task </a:t>
            </a:r>
            <a:r>
              <a:rPr lang="en-US" dirty="0">
                <a:sym typeface="Wingdings" panose="05000000000000000000" pitchFamily="2" charset="2"/>
              </a:rPr>
              <a:t>(starting from MQXFA06) because not vaccinated.</a:t>
            </a:r>
          </a:p>
          <a:p>
            <a:r>
              <a:rPr lang="en-US" dirty="0"/>
              <a:t>COVID lockdown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Stop in fabrication of coil 214 after Inner-Layer was cured may have weakened wedge-spacer bond</a:t>
            </a:r>
          </a:p>
          <a:p>
            <a:r>
              <a:rPr lang="en-US" dirty="0"/>
              <a:t>Less supervision caused by COVID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 i</a:t>
            </a:r>
            <a:r>
              <a:rPr lang="en-US" dirty="0"/>
              <a:t>ncreased probability of non-uniform pole-key gaps and other differences.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AF612-4E46-4873-A95E-53208829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313D-63F1-45EC-AAD5-1652A1808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44648" y="6356350"/>
            <a:ext cx="2375824" cy="40703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G. Ambrosio - MQXFA magnets - ASC 2022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04DD4E-2279-41B5-BF0E-96D1FB7C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68" y="5013176"/>
            <a:ext cx="5009508" cy="1950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3CCE1-DC2B-489C-8C92-BA8822008F2D}"/>
              </a:ext>
            </a:extLst>
          </p:cNvPr>
          <p:cNvSpPr txBox="1"/>
          <p:nvPr/>
        </p:nvSpPr>
        <p:spPr>
          <a:xfrm>
            <a:off x="6789401" y="5475780"/>
            <a:ext cx="18889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P. Ferracin and D. Cheng</a:t>
            </a:r>
          </a:p>
        </p:txBody>
      </p:sp>
    </p:spTree>
    <p:extLst>
      <p:ext uri="{BB962C8B-B14F-4D97-AF65-F5344CB8AC3E}">
        <p14:creationId xmlns:p14="http://schemas.microsoft.com/office/powerpoint/2010/main" val="3451615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E781-A52C-4482-AE44-7B015877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7" y="-3393"/>
            <a:ext cx="7920000" cy="720000"/>
          </a:xfrm>
        </p:spPr>
        <p:txBody>
          <a:bodyPr/>
          <a:lstStyle/>
          <a:p>
            <a:r>
              <a:rPr lang="en-US" dirty="0"/>
              <a:t>Preventive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BC07-21C6-4E74-85A8-2C3718C76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10" y="638367"/>
            <a:ext cx="8726658" cy="25030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In order to prevent reoccurrence of this issue,</a:t>
            </a:r>
          </a:p>
          <a:p>
            <a:r>
              <a:rPr lang="en-US" dirty="0"/>
              <a:t>Design change for </a:t>
            </a:r>
            <a:r>
              <a:rPr lang="en-US" u="sng" dirty="0"/>
              <a:t>larger pole-key gaps:</a:t>
            </a:r>
            <a:endParaRPr lang="en-US" dirty="0"/>
          </a:p>
          <a:p>
            <a:pPr lvl="1"/>
            <a:r>
              <a:rPr lang="en-US" dirty="0"/>
              <a:t>From 200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to 400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- average pole key gap per side</a:t>
            </a:r>
          </a:p>
          <a:p>
            <a:r>
              <a:rPr lang="en-US" dirty="0"/>
              <a:t>Revised MQXFA Series Magnet Production Specification:</a:t>
            </a:r>
          </a:p>
          <a:p>
            <a:pPr lvl="1"/>
            <a:r>
              <a:rPr lang="en-US" dirty="0"/>
              <a:t>Added </a:t>
            </a:r>
            <a:r>
              <a:rPr lang="en-US" u="sng" dirty="0"/>
              <a:t>spec for minimum gap</a:t>
            </a:r>
            <a:r>
              <a:rPr lang="en-US" dirty="0"/>
              <a:t> on each coil at each longitudinal location: 300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per side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40DE8-7D62-4A61-A2AB-8F9B7FEC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8E497-804D-4450-BBFE-24BED177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645023"/>
            <a:ext cx="4552813" cy="2874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033206-1106-435C-BD36-5F1B38E18749}"/>
              </a:ext>
            </a:extLst>
          </p:cNvPr>
          <p:cNvSpPr txBox="1"/>
          <p:nvPr/>
        </p:nvSpPr>
        <p:spPr>
          <a:xfrm>
            <a:off x="6409118" y="5230840"/>
            <a:ext cx="26526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MQXFA10 Quench History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A2841-A5CD-4351-A38C-9519FFEFB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48" y="3928418"/>
            <a:ext cx="3550187" cy="2580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565B63-EA05-45E8-86C6-F7FA986764D7}"/>
              </a:ext>
            </a:extLst>
          </p:cNvPr>
          <p:cNvSpPr txBox="1"/>
          <p:nvPr/>
        </p:nvSpPr>
        <p:spPr>
          <a:xfrm>
            <a:off x="971600" y="4014715"/>
            <a:ext cx="2582604" cy="3385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MQXFA10 Pole-key gaps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A006C-940F-4ED3-85AB-F2DD57FCDB5E}"/>
              </a:ext>
            </a:extLst>
          </p:cNvPr>
          <p:cNvSpPr txBox="1"/>
          <p:nvPr/>
        </p:nvSpPr>
        <p:spPr>
          <a:xfrm>
            <a:off x="6110226" y="6536350"/>
            <a:ext cx="198067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A. Ben Yahia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9BB4B-56CC-4D8B-8704-DA07CD096631}"/>
              </a:ext>
            </a:extLst>
          </p:cNvPr>
          <p:cNvSpPr txBox="1"/>
          <p:nvPr/>
        </p:nvSpPr>
        <p:spPr>
          <a:xfrm>
            <a:off x="1979712" y="6519520"/>
            <a:ext cx="18002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P. Ferracin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69DDC2-BD59-427F-81EC-68DC7680DEE4}"/>
              </a:ext>
            </a:extLst>
          </p:cNvPr>
          <p:cNvSpPr txBox="1"/>
          <p:nvPr/>
        </p:nvSpPr>
        <p:spPr>
          <a:xfrm>
            <a:off x="1187624" y="3140209"/>
            <a:ext cx="7200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D. Cheng et al., “The challenges and solutions of meeting the assembly specifications for the 4.5 m long MQXFA magnets for the Hi-Luminosity LHC”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2LOr2A-02</a:t>
            </a:r>
          </a:p>
        </p:txBody>
      </p:sp>
    </p:spTree>
    <p:extLst>
      <p:ext uri="{BB962C8B-B14F-4D97-AF65-F5344CB8AC3E}">
        <p14:creationId xmlns:p14="http://schemas.microsoft.com/office/powerpoint/2010/main" val="638972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50C3-FCFE-41DA-88F1-720A5EB3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0"/>
            <a:ext cx="7920000" cy="720000"/>
          </a:xfrm>
        </p:spPr>
        <p:txBody>
          <a:bodyPr/>
          <a:lstStyle/>
          <a:p>
            <a:r>
              <a:rPr lang="en-US" dirty="0"/>
              <a:t>Endurance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A2BC6-819E-47B1-9087-EE4FD8E3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4" y="620689"/>
            <a:ext cx="7920000" cy="1872208"/>
          </a:xfrm>
        </p:spPr>
        <p:txBody>
          <a:bodyPr>
            <a:normAutofit/>
          </a:bodyPr>
          <a:lstStyle/>
          <a:p>
            <a:r>
              <a:rPr lang="en-US" sz="2400" dirty="0"/>
              <a:t>Previous endurance tests were successfully performed on short models</a:t>
            </a:r>
          </a:p>
          <a:p>
            <a:r>
              <a:rPr lang="en-US" sz="2400" dirty="0"/>
              <a:t>MQXFA05 met requirements after </a:t>
            </a:r>
            <a:r>
              <a:rPr lang="en-US" sz="2400" u="sng" dirty="0"/>
              <a:t>5 thermal cycles</a:t>
            </a:r>
            <a:r>
              <a:rPr lang="en-US" sz="2400" dirty="0"/>
              <a:t>,    </a:t>
            </a:r>
            <a:r>
              <a:rPr lang="en-US" sz="2400" u="sng" dirty="0"/>
              <a:t>52 quenches</a:t>
            </a:r>
            <a:r>
              <a:rPr lang="en-US" sz="2400" dirty="0"/>
              <a:t> and </a:t>
            </a:r>
            <a:r>
              <a:rPr lang="en-US" sz="2400" u="sng" dirty="0"/>
              <a:t>79 powering cycles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0DCE2-2443-4C5B-B13E-4C110DD4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8CD94-F086-43E0-A28F-85F864FD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23A1BD-7ACF-477C-B631-7A505A4ED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77" y="2204864"/>
            <a:ext cx="7074841" cy="4620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7F62F-AC03-4BA1-AD31-152EC6A18951}"/>
              </a:ext>
            </a:extLst>
          </p:cNvPr>
          <p:cNvSpPr txBox="1"/>
          <p:nvPr/>
        </p:nvSpPr>
        <p:spPr>
          <a:xfrm>
            <a:off x="2123728" y="5315956"/>
            <a:ext cx="345638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 Thermal cycles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52 quenches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(10 spontaneous + 42 induced)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79 power cycles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(52 quenches + 27 cycles w/o quench) above 10 kA.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0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C77F7-6862-4081-A89C-E3BB25C89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8B581B-CCC8-48DE-9F0B-5F17A905A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9" b="20364"/>
          <a:stretch/>
        </p:blipFill>
        <p:spPr bwMode="auto">
          <a:xfrm>
            <a:off x="2051720" y="3851688"/>
            <a:ext cx="3744416" cy="299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1459FE-72AA-4DA5-8A90-4FA06E492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" b="9643"/>
          <a:stretch/>
        </p:blipFill>
        <p:spPr bwMode="auto">
          <a:xfrm>
            <a:off x="5796136" y="3654083"/>
            <a:ext cx="3152775" cy="32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464B4-CB9E-415E-B2FE-90F3F8CD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319CEE-AFF3-4DC1-BD32-72DD0C67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9059"/>
            <a:ext cx="7920000" cy="720000"/>
          </a:xfrm>
        </p:spPr>
        <p:txBody>
          <a:bodyPr/>
          <a:lstStyle/>
          <a:p>
            <a:r>
              <a:rPr lang="en-US" dirty="0"/>
              <a:t>MQXFA11 </a:t>
            </a:r>
            <a:r>
              <a:rPr lang="en-US" i="1" dirty="0"/>
              <a:t>“Resilience Test”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855A98-30CF-4400-9EEB-3A7F55B81BE2}"/>
              </a:ext>
            </a:extLst>
          </p:cNvPr>
          <p:cNvSpPr/>
          <p:nvPr/>
        </p:nvSpPr>
        <p:spPr>
          <a:xfrm>
            <a:off x="8229600" y="-1544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33D52-730E-47FF-87F2-6B751D1FF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24" y="692696"/>
            <a:ext cx="8892480" cy="315899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truck transporting the MQXFA11 magnet from LBNL to BNL was rear ended by another truck.  </a:t>
            </a:r>
          </a:p>
          <a:p>
            <a:r>
              <a:rPr lang="en-US" sz="2000" dirty="0"/>
              <a:t>The main hit took place on the right back corner. During the incident the truck rear axle disengaged as displayed below. Nobody was injured.</a:t>
            </a:r>
          </a:p>
          <a:p>
            <a:r>
              <a:rPr lang="en-US" sz="2000" dirty="0"/>
              <a:t>The magnet was moved to FNAL. Upon arrival a visual inspection was performed followed by electrical checkout, metrology survey, analysis of the fiber optic sensors and accelerometer data analysis </a:t>
            </a:r>
          </a:p>
          <a:p>
            <a:pPr lvl="1"/>
            <a:r>
              <a:rPr lang="en-US" sz="1600" dirty="0"/>
              <a:t>Max shock: 6 or 10 g vertical (depending on the device in the same accelerometer unit)</a:t>
            </a:r>
          </a:p>
          <a:p>
            <a:pPr lvl="1"/>
            <a:r>
              <a:rPr lang="en-US" sz="1600" dirty="0"/>
              <a:t>Duration: 5 </a:t>
            </a:r>
            <a:r>
              <a:rPr lang="en-US" sz="1600" dirty="0" err="1"/>
              <a:t>ms</a:t>
            </a:r>
            <a:endParaRPr lang="en-US" sz="1600" dirty="0"/>
          </a:p>
          <a:p>
            <a:r>
              <a:rPr lang="en-US" sz="2000" dirty="0"/>
              <a:t>All tests and analyses were OK. Magnet was shipped to BNL 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E2F6A-4E4A-4320-99CE-DD42B76BC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2" r="19984"/>
          <a:stretch/>
        </p:blipFill>
        <p:spPr>
          <a:xfrm>
            <a:off x="-1649" y="4057599"/>
            <a:ext cx="2036132" cy="1603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0387F1-9DE1-4AF5-B8F6-20DE2961A8DD}"/>
              </a:ext>
            </a:extLst>
          </p:cNvPr>
          <p:cNvSpPr txBox="1"/>
          <p:nvPr/>
        </p:nvSpPr>
        <p:spPr>
          <a:xfrm>
            <a:off x="5004048" y="6580461"/>
            <a:ext cx="18002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J. Blowers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13A164-9C9B-4986-A51E-F4501089C17D}"/>
              </a:ext>
            </a:extLst>
          </p:cNvPr>
          <p:cNvSpPr txBox="1"/>
          <p:nvPr/>
        </p:nvSpPr>
        <p:spPr>
          <a:xfrm>
            <a:off x="113631" y="5661248"/>
            <a:ext cx="18002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T. Cruise</a:t>
            </a:r>
          </a:p>
        </p:txBody>
      </p:sp>
    </p:spTree>
    <p:extLst>
      <p:ext uri="{BB962C8B-B14F-4D97-AF65-F5344CB8AC3E}">
        <p14:creationId xmlns:p14="http://schemas.microsoft.com/office/powerpoint/2010/main" val="3389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3CF2-7D8E-4DC6-A406-997A1CE36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MQXFA11 </a:t>
            </a:r>
            <a:r>
              <a:rPr lang="en-US" i="1" dirty="0"/>
              <a:t>“Maverick” </a:t>
            </a:r>
            <a:r>
              <a:rPr lang="en-US" dirty="0"/>
              <a:t>Quench History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152C1-7F0F-4DBB-9CCD-7BB22144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7D949-083C-4939-B7D6-998E6B1D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5A33F-ACDC-4D9F-B3EA-9015B640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9377"/>
            <a:ext cx="7435218" cy="4820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B2B0E-3CE3-4143-8CDC-042D7B485E4F}"/>
              </a:ext>
            </a:extLst>
          </p:cNvPr>
          <p:cNvSpPr txBox="1"/>
          <p:nvPr/>
        </p:nvSpPr>
        <p:spPr>
          <a:xfrm>
            <a:off x="6354564" y="5849974"/>
            <a:ext cx="20162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A. Ben Yahia</a:t>
            </a:r>
          </a:p>
        </p:txBody>
      </p:sp>
    </p:spTree>
    <p:extLst>
      <p:ext uri="{BB962C8B-B14F-4D97-AF65-F5344CB8AC3E}">
        <p14:creationId xmlns:p14="http://schemas.microsoft.com/office/powerpoint/2010/main" val="2128490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34610-12F4-4333-94D7-707C3268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6" y="0"/>
            <a:ext cx="7920000" cy="720000"/>
          </a:xfrm>
        </p:spPr>
        <p:txBody>
          <a:bodyPr/>
          <a:lstStyle/>
          <a:p>
            <a:r>
              <a:rPr lang="en-US" dirty="0"/>
              <a:t>Conclusions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6B648-30E2-4B09-8BC3-1B9CF5756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193" y="729394"/>
            <a:ext cx="8899319" cy="5579926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AUP is close to 50% MQXFA magnet fabrication</a:t>
            </a:r>
          </a:p>
          <a:p>
            <a:pPr>
              <a:spcBef>
                <a:spcPts val="1200"/>
              </a:spcBef>
            </a:pPr>
            <a:r>
              <a:rPr lang="en-US" dirty="0"/>
              <a:t>6 out 8 magnets met vertical test requirements </a:t>
            </a:r>
          </a:p>
          <a:p>
            <a:pPr>
              <a:spcBef>
                <a:spcPts val="1200"/>
              </a:spcBef>
            </a:pPr>
            <a:r>
              <a:rPr lang="en-US" dirty="0"/>
              <a:t>MQXFA07/08 </a:t>
            </a:r>
            <a:r>
              <a:rPr lang="en-US" u="sng" dirty="0"/>
              <a:t>“smoking gun” was found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Mechanism is understood </a:t>
            </a:r>
            <a:endParaRPr lang="en-US" u="sng" dirty="0"/>
          </a:p>
          <a:p>
            <a:pPr lvl="1">
              <a:spcBef>
                <a:spcPts val="1200"/>
              </a:spcBef>
            </a:pPr>
            <a:r>
              <a:rPr lang="en-US" dirty="0"/>
              <a:t>Covid restrictions and lockdown contributed to the degradation mechanism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Design change (larger gaps) and Specification revision (minimum gaps spec.) are going to prevent reoccurrence in future magnets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MQXFA10 &amp; MQXFA11 demonstrated that this issue is over</a:t>
            </a:r>
          </a:p>
          <a:p>
            <a:pPr>
              <a:spcBef>
                <a:spcPts val="1200"/>
              </a:spcBef>
            </a:pPr>
            <a:r>
              <a:rPr lang="en-US" dirty="0"/>
              <a:t>MQXFA05 demonstrated </a:t>
            </a:r>
            <a:r>
              <a:rPr lang="en-US" b="1" dirty="0"/>
              <a:t>Endurance</a:t>
            </a:r>
          </a:p>
          <a:p>
            <a:pPr>
              <a:spcBef>
                <a:spcPts val="1200"/>
              </a:spcBef>
            </a:pPr>
            <a:r>
              <a:rPr lang="en-US" dirty="0"/>
              <a:t>MQXFA11 demonstrated </a:t>
            </a:r>
            <a:r>
              <a:rPr lang="en-US" b="1" dirty="0"/>
              <a:t>Resilience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59108-75D9-4DCA-BF51-71E01BF4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8F098-8128-470C-A095-D6B3182D8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G. Ambrosio - MQXFA magnets - ASC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6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39B5-A062-4BF1-ACCD-A819DE7E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&amp;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DC919-A1FD-4079-A9DD-B16B7DFD8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74693"/>
            <a:ext cx="8291264" cy="4906963"/>
          </a:xfrm>
        </p:spPr>
        <p:txBody>
          <a:bodyPr/>
          <a:lstStyle/>
          <a:p>
            <a:r>
              <a:rPr lang="en-US" dirty="0"/>
              <a:t>Is it possible to fabricate Nb</a:t>
            </a:r>
            <a:r>
              <a:rPr lang="en-US" baseline="-25000" dirty="0"/>
              <a:t>3</a:t>
            </a:r>
            <a:r>
              <a:rPr lang="en-US" dirty="0"/>
              <a:t>Sn magnets for particle accelerator?</a:t>
            </a:r>
          </a:p>
          <a:p>
            <a:r>
              <a:rPr lang="en-US" dirty="0"/>
              <a:t>Yes!</a:t>
            </a:r>
          </a:p>
          <a:p>
            <a:pPr lvl="1"/>
            <a:r>
              <a:rPr lang="en-US" dirty="0"/>
              <a:t>It is challenging because Nb</a:t>
            </a:r>
            <a:r>
              <a:rPr lang="en-US" baseline="-25000" dirty="0"/>
              <a:t>3</a:t>
            </a:r>
            <a:r>
              <a:rPr lang="en-US" dirty="0"/>
              <a:t>Sn is strain sensitive and brittle</a:t>
            </a:r>
          </a:p>
          <a:p>
            <a:pPr lvl="1"/>
            <a:r>
              <a:rPr lang="en-US" dirty="0"/>
              <a:t>Therefore, design and specifications must assure that </a:t>
            </a:r>
            <a:r>
              <a:rPr lang="en-US" b="1" dirty="0"/>
              <a:t>all points in the acceptable-tolerance space are safe</a:t>
            </a:r>
          </a:p>
          <a:p>
            <a:pPr lvl="2"/>
            <a:r>
              <a:rPr lang="en-US" dirty="0"/>
              <a:t>Including: parts tolerances, assembly tolerances, procedure variabilities, operation variabilities, …</a:t>
            </a:r>
          </a:p>
          <a:p>
            <a:pPr lvl="1"/>
            <a:r>
              <a:rPr lang="en-US" dirty="0"/>
              <a:t>And cost per magnet should be reduced 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AFC1B-4514-40CC-BC57-71394FC1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24300-7965-43CD-99C1-83059AB89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4EE1F-B860-4890-9881-D9D2E2134155}"/>
              </a:ext>
            </a:extLst>
          </p:cNvPr>
          <p:cNvSpPr txBox="1"/>
          <p:nvPr/>
        </p:nvSpPr>
        <p:spPr>
          <a:xfrm>
            <a:off x="1132990" y="5301208"/>
            <a:ext cx="7200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G. Ambrosio et al., “Development and demonstration of next generation technology for Nb</a:t>
            </a:r>
            <a:r>
              <a:rPr lang="en-US" sz="1200" baseline="-25000" dirty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Sn accelerator magnets with lower cost, improved performance uniformity, and higher operating point in the 12-14 T range”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http://arxiv.org/abs/2203.07352</a:t>
            </a:r>
          </a:p>
        </p:txBody>
      </p:sp>
    </p:spTree>
    <p:extLst>
      <p:ext uri="{BB962C8B-B14F-4D97-AF65-F5344CB8AC3E}">
        <p14:creationId xmlns:p14="http://schemas.microsoft.com/office/powerpoint/2010/main" val="15572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85672-EC2D-4627-AEB7-ED055F26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5938-0C22-44CF-A39E-E917F40BF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52736"/>
            <a:ext cx="7920000" cy="5040560"/>
          </a:xfrm>
        </p:spPr>
        <p:txBody>
          <a:bodyPr>
            <a:normAutofit/>
          </a:bodyPr>
          <a:lstStyle/>
          <a:p>
            <a:r>
              <a:rPr lang="en-US" dirty="0"/>
              <a:t>MQXFA magnets</a:t>
            </a:r>
          </a:p>
          <a:p>
            <a:r>
              <a:rPr lang="en-US" dirty="0"/>
              <a:t>Fabrication and test status</a:t>
            </a:r>
          </a:p>
          <a:p>
            <a:r>
              <a:rPr lang="en-US" dirty="0"/>
              <a:t>Analysis of magnets with limited performance</a:t>
            </a:r>
          </a:p>
          <a:p>
            <a:r>
              <a:rPr lang="en-US" dirty="0"/>
              <a:t>Lessons learned and corrective actions</a:t>
            </a:r>
          </a:p>
          <a:p>
            <a:r>
              <a:rPr lang="en-US" dirty="0"/>
              <a:t>MQXFA endurance and resilience</a:t>
            </a:r>
          </a:p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226AF-4900-4642-92A5-6DC88340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08257-4049-45FF-A791-E0A37EB8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0358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4897F-B30E-4848-86B0-E9163DD6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0092-50C2-4387-BB4B-BFD79576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B55A8-6B29-4253-98DB-268487CD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A85D9-3333-49FC-B35D-326525AF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31885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73680-16C5-44D9-A83A-001F8E06C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33" y="476672"/>
            <a:ext cx="7920000" cy="583264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i="1" dirty="0"/>
              <a:t>Based on these findings, we understand that </a:t>
            </a:r>
            <a:r>
              <a:rPr lang="en-US" i="1" u="sng" dirty="0"/>
              <a:t>coil 214 pole-key gaps were closed at cold</a:t>
            </a:r>
            <a:r>
              <a:rPr lang="en-US" i="1" dirty="0"/>
              <a:t>, whereas those of other coils were open. During magnet energization this difference caused </a:t>
            </a:r>
            <a:r>
              <a:rPr lang="en-US" i="1" u="sng" dirty="0"/>
              <a:t>tensile strain at wedge-spacer interfaces </a:t>
            </a:r>
            <a:r>
              <a:rPr lang="en-US" i="1" dirty="0"/>
              <a:t>in coil 214 ends. In early ramps to quench (possibly before or during ramp #4) </a:t>
            </a:r>
            <a:r>
              <a:rPr lang="en-US" i="1" u="sng" dirty="0"/>
              <a:t>the bonding between the copper wedge and the resin </a:t>
            </a:r>
            <a:r>
              <a:rPr lang="en-US" i="1" dirty="0"/>
              <a:t>(filled with S-e glass)</a:t>
            </a:r>
            <a:r>
              <a:rPr lang="en-US" i="1" u="sng" dirty="0"/>
              <a:t> gave away in the lead end </a:t>
            </a:r>
            <a:r>
              <a:rPr lang="en-US" i="1" dirty="0"/>
              <a:t>increasing the strain on the strands closest to that interface. The “</a:t>
            </a:r>
            <a:r>
              <a:rPr lang="en-US" i="1" u="sng" dirty="0"/>
              <a:t>increased” strain degraded some strands </a:t>
            </a:r>
            <a:r>
              <a:rPr lang="en-US" i="1" dirty="0"/>
              <a:t>and triggered the enhanced self-field instability behavior.  This mechanism caused quench #4 and all subsequent quenches at 1.9 K and 20 A/s.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i="1" dirty="0"/>
              <a:t>These quenches with hot-spot close to the wedge-spacer interface may have exacerbated this mechanism increasing the local strain and strand damage, and therefore causing the current drop (~1 kA) from quench #4 to #8.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D81A1-D0DB-4BCA-BD16-75BD310F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9BFAA-29A2-4820-B055-8DCC9C641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619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A88C-4F12-4FB4-95C7-74EA117C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MQXFA08 Quench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56780-224F-4FAE-82A0-5D4EEE58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DDDC4-B996-438E-8D18-CDE26936D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pic>
        <p:nvPicPr>
          <p:cNvPr id="1027" name="Picture 1" descr="image001">
            <a:extLst>
              <a:ext uri="{FF2B5EF4-FFF2-40B4-BE49-F238E27FC236}">
                <a16:creationId xmlns:a16="http://schemas.microsoft.com/office/drawing/2014/main" id="{00827ABB-A0A4-4775-A33B-D10F5405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3" y="980728"/>
            <a:ext cx="913447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0B263F-8294-450A-B313-1E68BCA28C89}"/>
              </a:ext>
            </a:extLst>
          </p:cNvPr>
          <p:cNvSpPr txBox="1"/>
          <p:nvPr/>
        </p:nvSpPr>
        <p:spPr>
          <a:xfrm>
            <a:off x="6016934" y="3202058"/>
            <a:ext cx="216023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Fixed 42-nohm splice to test facility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F1E936-293C-45A1-ADC3-96D30FA1DC40}"/>
              </a:ext>
            </a:extLst>
          </p:cNvPr>
          <p:cNvSpPr txBox="1"/>
          <p:nvPr/>
        </p:nvSpPr>
        <p:spPr>
          <a:xfrm>
            <a:off x="7097054" y="3867561"/>
            <a:ext cx="202656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Connected voltage taps to coil 213 LE</a:t>
            </a:r>
          </a:p>
        </p:txBody>
      </p:sp>
    </p:spTree>
    <p:extLst>
      <p:ext uri="{BB962C8B-B14F-4D97-AF65-F5344CB8AC3E}">
        <p14:creationId xmlns:p14="http://schemas.microsoft.com/office/powerpoint/2010/main" val="32310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BD7E-D7B9-4AA8-8F9C-42BBDD4B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3" y="115618"/>
            <a:ext cx="7920000" cy="720000"/>
          </a:xfrm>
        </p:spPr>
        <p:txBody>
          <a:bodyPr/>
          <a:lstStyle/>
          <a:p>
            <a:r>
              <a:rPr lang="en-US" dirty="0"/>
              <a:t>Magnet Dis-assembly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B91CC-0829-4B51-B292-81B921B7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3" y="3786408"/>
            <a:ext cx="4752529" cy="2423294"/>
          </a:xfrm>
        </p:spPr>
        <p:txBody>
          <a:bodyPr/>
          <a:lstStyle/>
          <a:p>
            <a:r>
              <a:rPr lang="en-US" dirty="0"/>
              <a:t>Pressure imprint in Q3 pole-key gaps</a:t>
            </a:r>
          </a:p>
          <a:p>
            <a:pPr lvl="2"/>
            <a:endParaRPr lang="en-US" dirty="0"/>
          </a:p>
          <a:p>
            <a:r>
              <a:rPr lang="en-US" dirty="0"/>
              <a:t>Unusual marks at wedge-spacer interface in lead end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57AD1-3F8A-473A-9296-98E14D0B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51102-D566-4FF8-BB3B-A989FA46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30BF8-EFD6-479D-BA61-635A1957C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50529" y="3493055"/>
            <a:ext cx="2889206" cy="38506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5DC1AB2-9D57-4585-95B5-8DD5C92ACBF3}"/>
              </a:ext>
            </a:extLst>
          </p:cNvPr>
          <p:cNvGrpSpPr/>
          <p:nvPr/>
        </p:nvGrpSpPr>
        <p:grpSpPr>
          <a:xfrm>
            <a:off x="6565623" y="913051"/>
            <a:ext cx="2556676" cy="2350193"/>
            <a:chOff x="3563888" y="908719"/>
            <a:chExt cx="5587822" cy="53729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B5A67D-644F-4C6F-96D3-C328D4927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524" t="22638" r="37779" b="20358"/>
            <a:stretch/>
          </p:blipFill>
          <p:spPr>
            <a:xfrm>
              <a:off x="3563888" y="908719"/>
              <a:ext cx="5587822" cy="537290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8759344-B34F-44A5-BEE5-BE838F80D9D2}"/>
                    </a:ext>
                  </a:extLst>
                </p14:cNvPr>
                <p14:cNvContentPartPr/>
                <p14:nvPr/>
              </p14:nvContentPartPr>
              <p14:xfrm>
                <a:off x="7434563" y="2332477"/>
                <a:ext cx="205560" cy="225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8759344-B34F-44A5-BEE5-BE838F80D9D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395334" y="2250397"/>
                  <a:ext cx="283233" cy="3890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F659F5F-758D-44B4-B87A-6FBF27E7E3D3}"/>
                    </a:ext>
                  </a:extLst>
                </p14:cNvPr>
                <p14:cNvContentPartPr/>
                <p14:nvPr/>
              </p14:nvContentPartPr>
              <p14:xfrm>
                <a:off x="7474163" y="2584117"/>
                <a:ext cx="364680" cy="1020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F659F5F-758D-44B4-B87A-6FBF27E7E3D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434866" y="2501848"/>
                  <a:ext cx="442489" cy="1184676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5E5DD5-4E3E-4EC3-BBCC-F4722E4DC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4" y="865502"/>
            <a:ext cx="6579550" cy="263550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F92633-441F-4A80-B1F3-F2C595B46610}"/>
              </a:ext>
            </a:extLst>
          </p:cNvPr>
          <p:cNvCxnSpPr/>
          <p:nvPr/>
        </p:nvCxnSpPr>
        <p:spPr>
          <a:xfrm flipV="1">
            <a:off x="6519621" y="1821002"/>
            <a:ext cx="1892420" cy="963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B17996-2AA1-40F9-918D-447BA0AFE140}"/>
              </a:ext>
            </a:extLst>
          </p:cNvPr>
          <p:cNvCxnSpPr/>
          <p:nvPr/>
        </p:nvCxnSpPr>
        <p:spPr>
          <a:xfrm flipV="1">
            <a:off x="4427984" y="4509120"/>
            <a:ext cx="2664296" cy="720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633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92B74-F418-4FEB-8BD8-24F6A6F03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7176"/>
            <a:ext cx="7920000" cy="720000"/>
          </a:xfrm>
        </p:spPr>
        <p:txBody>
          <a:bodyPr/>
          <a:lstStyle/>
          <a:p>
            <a:r>
              <a:rPr lang="en-US" dirty="0" err="1"/>
              <a:t>Covid</a:t>
            </a:r>
            <a:r>
              <a:rPr lang="en-US" dirty="0"/>
              <a:t> impact on Magnet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9E7D2-C8FE-4824-814F-F2D327E4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698898"/>
            <a:ext cx="7920000" cy="4257192"/>
          </a:xfrm>
        </p:spPr>
        <p:txBody>
          <a:bodyPr/>
          <a:lstStyle/>
          <a:p>
            <a:r>
              <a:rPr lang="en-US" dirty="0"/>
              <a:t>Changes to magnet assembly procedures due to </a:t>
            </a:r>
            <a:r>
              <a:rPr lang="en-US" dirty="0" err="1"/>
              <a:t>Covid</a:t>
            </a:r>
            <a:r>
              <a:rPr lang="en-US" dirty="0"/>
              <a:t> requirements:</a:t>
            </a:r>
          </a:p>
          <a:p>
            <a:r>
              <a:rPr lang="en-US" dirty="0"/>
              <a:t>#1: change in bolting procedure for increasing tech distance</a:t>
            </a:r>
          </a:p>
          <a:p>
            <a:r>
              <a:rPr lang="en-US" dirty="0"/>
              <a:t>#2: the </a:t>
            </a:r>
            <a:r>
              <a:rPr lang="en-US" u="sng" dirty="0"/>
              <a:t>technician who had been leading the coil-pack assembly</a:t>
            </a:r>
            <a:r>
              <a:rPr lang="en-US" dirty="0"/>
              <a:t> operations up to magnet MQXFA05 was </a:t>
            </a:r>
            <a:r>
              <a:rPr lang="en-US" b="1" dirty="0"/>
              <a:t>removed from that task </a:t>
            </a:r>
            <a:r>
              <a:rPr lang="en-US" dirty="0"/>
              <a:t>(starting from MQXFA06) because not vaccinated.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07266-A55E-4ED1-869D-48D8753E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68E0E-7D4D-4297-9DDA-52E019F8E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21"/>
          <a:stretch/>
        </p:blipFill>
        <p:spPr>
          <a:xfrm>
            <a:off x="72008" y="5271967"/>
            <a:ext cx="3779912" cy="944962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61D04B88-6823-4596-B208-6D9AF8E1A8E1}"/>
              </a:ext>
            </a:extLst>
          </p:cNvPr>
          <p:cNvSpPr/>
          <p:nvPr/>
        </p:nvSpPr>
        <p:spPr>
          <a:xfrm rot="420602">
            <a:off x="2663268" y="5050570"/>
            <a:ext cx="648072" cy="576064"/>
          </a:xfrm>
          <a:prstGeom prst="arc">
            <a:avLst/>
          </a:prstGeom>
          <a:ln>
            <a:headEnd type="none"/>
            <a:tailEnd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9F38B5FE-BEFB-4383-8D35-22EF9830AB9E}"/>
              </a:ext>
            </a:extLst>
          </p:cNvPr>
          <p:cNvSpPr/>
          <p:nvPr/>
        </p:nvSpPr>
        <p:spPr>
          <a:xfrm rot="16200000">
            <a:off x="2709443" y="5090741"/>
            <a:ext cx="648072" cy="576064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057D3B6-06C8-4118-B67C-7F8A36AFDAEC}"/>
              </a:ext>
            </a:extLst>
          </p:cNvPr>
          <p:cNvSpPr/>
          <p:nvPr/>
        </p:nvSpPr>
        <p:spPr>
          <a:xfrm rot="187664">
            <a:off x="2019793" y="4855179"/>
            <a:ext cx="1278600" cy="1053809"/>
          </a:xfrm>
          <a:prstGeom prst="arc">
            <a:avLst/>
          </a:prstGeom>
          <a:ln>
            <a:headEnd type="stealth"/>
            <a:tailEnd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C3937-9FE1-406C-AC33-F09032D0D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551522" y="5943085"/>
            <a:ext cx="792549" cy="725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804C0C-EF6B-4149-807E-36DD8037B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5271967"/>
            <a:ext cx="3779848" cy="944962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D4FC52AA-E767-4AA1-9EE2-70C95511B62C}"/>
              </a:ext>
            </a:extLst>
          </p:cNvPr>
          <p:cNvSpPr/>
          <p:nvPr/>
        </p:nvSpPr>
        <p:spPr>
          <a:xfrm rot="420602">
            <a:off x="7275573" y="5026640"/>
            <a:ext cx="648072" cy="576064"/>
          </a:xfrm>
          <a:prstGeom prst="arc">
            <a:avLst/>
          </a:prstGeom>
          <a:ln>
            <a:headEnd type="none"/>
            <a:tailEnd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9817992-3B06-4101-9557-0FAF036B1CD6}"/>
              </a:ext>
            </a:extLst>
          </p:cNvPr>
          <p:cNvSpPr/>
          <p:nvPr/>
        </p:nvSpPr>
        <p:spPr>
          <a:xfrm rot="16200000">
            <a:off x="7321748" y="5066811"/>
            <a:ext cx="648072" cy="576064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AB13197A-ECFB-48E2-8BED-8C77DF3F07BE}"/>
              </a:ext>
            </a:extLst>
          </p:cNvPr>
          <p:cNvSpPr/>
          <p:nvPr/>
        </p:nvSpPr>
        <p:spPr>
          <a:xfrm rot="187664">
            <a:off x="6632098" y="4831249"/>
            <a:ext cx="1278600" cy="1053809"/>
          </a:xfrm>
          <a:prstGeom prst="arc">
            <a:avLst/>
          </a:prstGeom>
          <a:ln>
            <a:headEnd type="stealth"/>
            <a:tailEnd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C81021-1DCD-4397-826E-A127042DD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430085">
            <a:off x="6752681" y="5950075"/>
            <a:ext cx="798645" cy="7254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31C556-37DB-4C3E-9E26-4E4C64E0A378}"/>
              </a:ext>
            </a:extLst>
          </p:cNvPr>
          <p:cNvSpPr txBox="1"/>
          <p:nvPr/>
        </p:nvSpPr>
        <p:spPr>
          <a:xfrm>
            <a:off x="407826" y="484338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change #1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EA9BE6-C2F5-4984-9044-3579C63F6CA3}"/>
              </a:ext>
            </a:extLst>
          </p:cNvPr>
          <p:cNvSpPr txBox="1"/>
          <p:nvPr/>
        </p:nvSpPr>
        <p:spPr>
          <a:xfrm>
            <a:off x="4473303" y="484678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change #1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1BD8E-5423-4DED-86DC-3F9274AD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76599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5007"/>
            <a:ext cx="7920000" cy="720000"/>
          </a:xfrm>
        </p:spPr>
        <p:txBody>
          <a:bodyPr/>
          <a:lstStyle/>
          <a:p>
            <a:r>
              <a:rPr lang="en-US" dirty="0"/>
              <a:t>Assessment of MQXFA Data &amp; Travelers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6924"/>
            <a:ext cx="8147248" cy="3764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Completed assessment of travelers for Coil Fabrication at BNL, and Magnet Assembly at LBNL:</a:t>
            </a:r>
          </a:p>
          <a:p>
            <a:r>
              <a:rPr lang="en-US" dirty="0"/>
              <a:t>Assessment of coil parameters, which are being tracked, did not show any anomaly</a:t>
            </a:r>
          </a:p>
          <a:p>
            <a:r>
              <a:rPr lang="en-US" dirty="0"/>
              <a:t>Coil traveler assessment did not show any issue in addition to known DRs</a:t>
            </a:r>
          </a:p>
          <a:p>
            <a:r>
              <a:rPr lang="en-US" dirty="0"/>
              <a:t>Assessment of magnet assembly &amp; preload data in next slides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C1610-6AF7-467A-8A49-3CE5AEAE4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" y="4882725"/>
            <a:ext cx="4608975" cy="197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84262-631D-4598-B987-4DFAE2A9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775" y="4216082"/>
            <a:ext cx="3615673" cy="26269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E556E0-F3EC-47AD-AFD1-7662512EBCDE}"/>
              </a:ext>
            </a:extLst>
          </p:cNvPr>
          <p:cNvSpPr/>
          <p:nvPr/>
        </p:nvSpPr>
        <p:spPr>
          <a:xfrm>
            <a:off x="2195736" y="5301208"/>
            <a:ext cx="360040" cy="154178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28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53DCA7-E722-4F65-98FA-12E15CE4F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677" y="-2155"/>
            <a:ext cx="5853491" cy="450003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4A017-A3B3-4889-9DA4-9B0AD474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FE6EE-8A57-4FF0-87D7-E8E5EC3F3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67089-3E05-42E6-B92D-8C83D53FE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12"/>
          <a:stretch/>
        </p:blipFill>
        <p:spPr>
          <a:xfrm>
            <a:off x="6304046" y="357885"/>
            <a:ext cx="2376264" cy="42232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2FE89-3F7F-4A3C-98AD-1F0DE9E6E390}"/>
              </a:ext>
            </a:extLst>
          </p:cNvPr>
          <p:cNvSpPr/>
          <p:nvPr/>
        </p:nvSpPr>
        <p:spPr>
          <a:xfrm>
            <a:off x="0" y="4581128"/>
            <a:ext cx="9144000" cy="13542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Left: coil section after samples were extracted for metallographic inspection.  </a:t>
            </a:r>
          </a:p>
          <a:p>
            <a:r>
              <a:rPr lang="en-US" sz="1600" dirty="0"/>
              <a:t>Center: color scheme used to show the position of filament cracks with respect to the W-S transition in the following figure.  A: End spacer + ceramic coating ≈ 0,5 mm; B: resin (filled with S-2 glass) between end spacer and wedge ≈ 1,5 mm; C: copper wedge.</a:t>
            </a:r>
          </a:p>
          <a:p>
            <a:r>
              <a:rPr lang="en-US" sz="1600" dirty="0"/>
              <a:t>Right: color scheme applied on sample with broken filaments.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EE044-2CAD-45AB-AA9C-82948ECA1542}"/>
              </a:ext>
            </a:extLst>
          </p:cNvPr>
          <p:cNvSpPr txBox="1"/>
          <p:nvPr/>
        </p:nvSpPr>
        <p:spPr>
          <a:xfrm>
            <a:off x="4645814" y="705528"/>
            <a:ext cx="98755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Copper wedge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CA34D-DA9E-40BF-9FE9-FC1A45A126C9}"/>
              </a:ext>
            </a:extLst>
          </p:cNvPr>
          <p:cNvSpPr txBox="1"/>
          <p:nvPr/>
        </p:nvSpPr>
        <p:spPr>
          <a:xfrm>
            <a:off x="3115349" y="3152364"/>
            <a:ext cx="14566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End spacer &amp; ceramic coating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59EFE-D345-472D-810D-5AAC8793AAC4}"/>
              </a:ext>
            </a:extLst>
          </p:cNvPr>
          <p:cNvSpPr txBox="1"/>
          <p:nvPr/>
        </p:nvSpPr>
        <p:spPr>
          <a:xfrm>
            <a:off x="3642760" y="1924696"/>
            <a:ext cx="1289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Resin with S-2 glass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D21E09-4E35-48CE-B6BE-365A01AB7B74}"/>
              </a:ext>
            </a:extLst>
          </p:cNvPr>
          <p:cNvCxnSpPr>
            <a:stCxn id="2" idx="1"/>
          </p:cNvCxnSpPr>
          <p:nvPr/>
        </p:nvCxnSpPr>
        <p:spPr>
          <a:xfrm flipH="1">
            <a:off x="2195736" y="1029564"/>
            <a:ext cx="2450078" cy="95180"/>
          </a:xfrm>
          <a:prstGeom prst="straightConnector1">
            <a:avLst/>
          </a:prstGeom>
          <a:ln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BD92F7-3071-4A54-83C8-82A5524BFF66}"/>
              </a:ext>
            </a:extLst>
          </p:cNvPr>
          <p:cNvCxnSpPr>
            <a:cxnSpLocks/>
          </p:cNvCxnSpPr>
          <p:nvPr/>
        </p:nvCxnSpPr>
        <p:spPr>
          <a:xfrm flipH="1" flipV="1">
            <a:off x="1979712" y="1923175"/>
            <a:ext cx="2088232" cy="152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D30199-4E73-4EBA-8774-D060212A6308}"/>
              </a:ext>
            </a:extLst>
          </p:cNvPr>
          <p:cNvCxnSpPr>
            <a:cxnSpLocks/>
          </p:cNvCxnSpPr>
          <p:nvPr/>
        </p:nvCxnSpPr>
        <p:spPr>
          <a:xfrm flipH="1" flipV="1">
            <a:off x="1763688" y="3103275"/>
            <a:ext cx="1944216" cy="347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:a16="http://schemas.microsoft.com/office/drawing/2014/main" id="{EADF7F95-6318-4324-91BB-FAE7BA5E3053}"/>
              </a:ext>
            </a:extLst>
          </p:cNvPr>
          <p:cNvSpPr txBox="1"/>
          <p:nvPr/>
        </p:nvSpPr>
        <p:spPr>
          <a:xfrm>
            <a:off x="5782242" y="5636927"/>
            <a:ext cx="341987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en-GB" sz="1200" kern="0" dirty="0">
                <a:solidFill>
                  <a:schemeClr val="bg2"/>
                </a:solidFill>
              </a:rPr>
              <a:t>By </a:t>
            </a:r>
            <a:r>
              <a:rPr lang="nl-NL" sz="1200" dirty="0">
                <a:solidFill>
                  <a:schemeClr val="bg2"/>
                </a:solidFill>
              </a:rPr>
              <a:t>M. Crouvizier, A. Moros, S. Sgobba, CERN </a:t>
            </a:r>
            <a:endParaRPr lang="en-GB" sz="1200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6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C6F3127-B4F5-0E4D-9325-A70A732DF3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67" y="553775"/>
            <a:ext cx="5329069" cy="3768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C612A-2220-044A-B7F9-ABE6B4EE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B49D0B-6471-EE44-AA72-AA818AA5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dirty="0"/>
              <a:t>US Contribution to HL-LHC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834F8-BFE8-9041-B05E-02A1812F251A}"/>
              </a:ext>
            </a:extLst>
          </p:cNvPr>
          <p:cNvSpPr txBox="1"/>
          <p:nvPr/>
        </p:nvSpPr>
        <p:spPr>
          <a:xfrm>
            <a:off x="170174" y="3934847"/>
            <a:ext cx="21804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/>
              <a:t>From HL-LHC Project Leader</a:t>
            </a:r>
          </a:p>
          <a:p>
            <a:r>
              <a:rPr lang="en-US" sz="1200" i="1" dirty="0"/>
              <a:t>O. </a:t>
            </a:r>
            <a:r>
              <a:rPr lang="en-US" sz="1200" i="1" dirty="0" err="1"/>
              <a:t>Bruning</a:t>
            </a:r>
            <a:r>
              <a:rPr lang="en-US" sz="1200" i="1" dirty="0"/>
              <a:t> - CERN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526876-4C43-6C4B-A527-45B358175D6D}"/>
              </a:ext>
            </a:extLst>
          </p:cNvPr>
          <p:cNvGrpSpPr/>
          <p:nvPr/>
        </p:nvGrpSpPr>
        <p:grpSpPr>
          <a:xfrm>
            <a:off x="2627784" y="640622"/>
            <a:ext cx="2643069" cy="2284322"/>
            <a:chOff x="3675992" y="764703"/>
            <a:chExt cx="2862750" cy="25380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C4AB55-338D-5B4F-8590-F61699C06807}"/>
                </a:ext>
              </a:extLst>
            </p:cNvPr>
            <p:cNvGrpSpPr/>
            <p:nvPr/>
          </p:nvGrpSpPr>
          <p:grpSpPr>
            <a:xfrm>
              <a:off x="3675992" y="764704"/>
              <a:ext cx="1112032" cy="2538021"/>
              <a:chOff x="3675992" y="1196752"/>
              <a:chExt cx="1112032" cy="2538021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4B7F355-F8F0-EB43-A948-1F551196113B}"/>
                  </a:ext>
                </a:extLst>
              </p:cNvPr>
              <p:cNvSpPr/>
              <p:nvPr/>
            </p:nvSpPr>
            <p:spPr>
              <a:xfrm>
                <a:off x="3675992" y="2510637"/>
                <a:ext cx="1112032" cy="1224136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CA893BCB-ECA9-4A45-B407-E96A8530BD9D}"/>
                  </a:ext>
                </a:extLst>
              </p:cNvPr>
              <p:cNvSpPr/>
              <p:nvPr/>
            </p:nvSpPr>
            <p:spPr>
              <a:xfrm>
                <a:off x="3675992" y="1196752"/>
                <a:ext cx="1112031" cy="1224136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E8CFE8-30DA-6A4B-847E-22FE1E6A7BC6}"/>
                </a:ext>
              </a:extLst>
            </p:cNvPr>
            <p:cNvSpPr txBox="1"/>
            <p:nvPr/>
          </p:nvSpPr>
          <p:spPr>
            <a:xfrm>
              <a:off x="4839040" y="764703"/>
              <a:ext cx="1699702" cy="4103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/>
                <a:t>HL-LHC AUP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0DBFCE-C4F4-6345-A570-B69DFA859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74" y="4581129"/>
            <a:ext cx="8516626" cy="1636248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HL-LHC: from 300 fb</a:t>
            </a:r>
            <a:r>
              <a:rPr lang="en-US" sz="2400" baseline="30000" dirty="0"/>
              <a:t>-1</a:t>
            </a:r>
            <a:r>
              <a:rPr lang="en-US" sz="2400" dirty="0"/>
              <a:t> to 3000/4000 fb</a:t>
            </a:r>
            <a:r>
              <a:rPr lang="en-US" sz="2400" baseline="30000" dirty="0"/>
              <a:t>-1</a:t>
            </a:r>
          </a:p>
          <a:p>
            <a:r>
              <a:rPr lang="en-US" sz="2400" dirty="0"/>
              <a:t>LARP (DOE supported R&amp;D Program) established the necessary technology for the HL-LHC Focusing Magnets and Crab Cavities</a:t>
            </a:r>
          </a:p>
          <a:p>
            <a:r>
              <a:rPr lang="en-US" sz="2400" dirty="0"/>
              <a:t>DOE baselined </a:t>
            </a:r>
            <a:r>
              <a:rPr lang="en-US" sz="2400" b="1" dirty="0"/>
              <a:t>HL-LHC Accelerator Upgrade Project (AUP)</a:t>
            </a:r>
            <a:r>
              <a:rPr lang="en-US" sz="2400" dirty="0"/>
              <a:t>, coordinating efforts from US Labs (FNAL, BNL, LBNL with contributions from SLAC, JLAB, ODU &amp; FSU)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2E9662-5240-6842-9C42-A438A103EF15}"/>
              </a:ext>
            </a:extLst>
          </p:cNvPr>
          <p:cNvGrpSpPr/>
          <p:nvPr/>
        </p:nvGrpSpPr>
        <p:grpSpPr>
          <a:xfrm>
            <a:off x="5930292" y="2430080"/>
            <a:ext cx="2949619" cy="2079040"/>
            <a:chOff x="6086877" y="732415"/>
            <a:chExt cx="2949619" cy="207904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B28FD96-B8EE-3846-B7A6-49EC5CB1E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113" y="737599"/>
              <a:ext cx="1610583" cy="955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703CECBC-7AB6-AF4B-9183-DBC5DD58E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334" y="1763957"/>
              <a:ext cx="1792162" cy="1047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3779F007-2061-EE4A-9673-229F6E2FA0F1}"/>
                </a:ext>
              </a:extLst>
            </p:cNvPr>
            <p:cNvSpPr/>
            <p:nvPr/>
          </p:nvSpPr>
          <p:spPr>
            <a:xfrm>
              <a:off x="6948264" y="732415"/>
              <a:ext cx="360040" cy="207904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2C4425-2772-214F-8BC5-27447F985285}"/>
                </a:ext>
              </a:extLst>
            </p:cNvPr>
            <p:cNvSpPr txBox="1"/>
            <p:nvPr/>
          </p:nvSpPr>
          <p:spPr>
            <a:xfrm>
              <a:off x="6086877" y="1447400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Crab</a:t>
              </a:r>
            </a:p>
            <a:p>
              <a:r>
                <a:rPr lang="en-US" dirty="0"/>
                <a:t>Cavities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773EB9-2940-8346-AFB6-9C6E009175C3}"/>
              </a:ext>
            </a:extLst>
          </p:cNvPr>
          <p:cNvGrpSpPr/>
          <p:nvPr/>
        </p:nvGrpSpPr>
        <p:grpSpPr>
          <a:xfrm>
            <a:off x="5930292" y="966403"/>
            <a:ext cx="2936508" cy="1171522"/>
            <a:chOff x="6012160" y="3337598"/>
            <a:chExt cx="2936508" cy="117152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5483C66C-6423-6E4A-8852-5B8DD4EEA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296" y="3337598"/>
              <a:ext cx="1851503" cy="583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352753-9223-6F48-8675-B39D42E26FE8}"/>
                </a:ext>
              </a:extLst>
            </p:cNvPr>
            <p:cNvSpPr/>
            <p:nvPr/>
          </p:nvSpPr>
          <p:spPr>
            <a:xfrm>
              <a:off x="7709591" y="3635732"/>
              <a:ext cx="809067" cy="369332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10F8A5-0EBB-3245-84B7-18366B156C33}"/>
                </a:ext>
              </a:extLst>
            </p:cNvPr>
            <p:cNvSpPr txBox="1"/>
            <p:nvPr/>
          </p:nvSpPr>
          <p:spPr>
            <a:xfrm>
              <a:off x="7584496" y="4139788"/>
              <a:ext cx="1364172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CH" b="1" dirty="0" err="1"/>
                <a:t>Beam</a:t>
              </a:r>
              <a:r>
                <a:rPr lang="fr-CH" b="1" dirty="0"/>
                <a:t> size</a:t>
              </a:r>
              <a:endParaRPr lang="en-GB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E9F9FB-FFCE-D24E-8E6F-3DE34A576EAB}"/>
                </a:ext>
              </a:extLst>
            </p:cNvPr>
            <p:cNvSpPr txBox="1"/>
            <p:nvPr/>
          </p:nvSpPr>
          <p:spPr>
            <a:xfrm>
              <a:off x="6012160" y="3406287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Quad</a:t>
              </a:r>
            </a:p>
            <a:p>
              <a:r>
                <a:rPr lang="en-US" dirty="0"/>
                <a:t>Magnets</a:t>
              </a:r>
            </a:p>
          </p:txBody>
        </p:sp>
      </p:grp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5297D52-1D62-6C40-B8CC-8E3B8BF62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7DE605-3859-49B5-9D38-446979C3A203}"/>
              </a:ext>
            </a:extLst>
          </p:cNvPr>
          <p:cNvSpPr txBox="1"/>
          <p:nvPr/>
        </p:nvSpPr>
        <p:spPr>
          <a:xfrm>
            <a:off x="6347213" y="6029413"/>
            <a:ext cx="20781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/>
              <a:t>Slide by G. Apollinari</a:t>
            </a:r>
          </a:p>
        </p:txBody>
      </p:sp>
    </p:spTree>
    <p:extLst>
      <p:ext uri="{BB962C8B-B14F-4D97-AF65-F5344CB8AC3E}">
        <p14:creationId xmlns:p14="http://schemas.microsoft.com/office/powerpoint/2010/main" val="1211866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98" y="-148187"/>
            <a:ext cx="8434800" cy="1160178"/>
          </a:xfrm>
        </p:spPr>
        <p:txBody>
          <a:bodyPr/>
          <a:lstStyle/>
          <a:p>
            <a:r>
              <a:rPr lang="en-US" dirty="0"/>
              <a:t>20 MQXFA Magnets for HL-LHC Inner Triplets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01C5C1-E505-415E-AF11-81A614A6FB00}"/>
              </a:ext>
            </a:extLst>
          </p:cNvPr>
          <p:cNvSpPr/>
          <p:nvPr/>
        </p:nvSpPr>
        <p:spPr>
          <a:xfrm>
            <a:off x="487913" y="750381"/>
            <a:ext cx="804254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B963C"/>
              </a:buClr>
              <a:buFont typeface="Wingdings" charset="2"/>
              <a:buChar char="§"/>
            </a:pPr>
            <a:r>
              <a:rPr lang="en-US" sz="2800" dirty="0">
                <a:solidFill>
                  <a:srgbClr val="5A5A5A"/>
                </a:solidFill>
              </a:rPr>
              <a:t>10 Q1/Q3 Cryo-assemblies (including 2 spares)</a:t>
            </a:r>
          </a:p>
          <a:p>
            <a:pPr marL="342900" indent="-342900">
              <a:spcBef>
                <a:spcPct val="20000"/>
              </a:spcBef>
              <a:buClr>
                <a:srgbClr val="FB963C"/>
              </a:buClr>
              <a:buFont typeface="Wingdings" charset="2"/>
              <a:buChar char="§"/>
            </a:pPr>
            <a:r>
              <a:rPr lang="en-US" sz="2800" dirty="0">
                <a:solidFill>
                  <a:srgbClr val="5A5A5A"/>
                </a:solidFill>
              </a:rPr>
              <a:t>2 magnets in each cryo-assembly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FBE184-9899-4E73-AA53-8F0FEC2FE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ASC 2022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FD478-B0A1-412E-920F-DE4F117E3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10658"/>
            <a:ext cx="8434800" cy="2470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E4B960-8A1E-4B12-8BEE-9719F5AF2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7" y="5085184"/>
            <a:ext cx="8933157" cy="1943642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566E9012-30BC-420E-9660-7B871283F295}"/>
              </a:ext>
            </a:extLst>
          </p:cNvPr>
          <p:cNvSpPr/>
          <p:nvPr/>
        </p:nvSpPr>
        <p:spPr>
          <a:xfrm rot="19887839">
            <a:off x="6596262" y="4121062"/>
            <a:ext cx="250533" cy="199587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C2BA1C9-A9AB-4BE1-B054-BF7756B75C4E}"/>
              </a:ext>
            </a:extLst>
          </p:cNvPr>
          <p:cNvSpPr/>
          <p:nvPr/>
        </p:nvSpPr>
        <p:spPr>
          <a:xfrm rot="3135419">
            <a:off x="4653141" y="3821085"/>
            <a:ext cx="234113" cy="2340581"/>
          </a:xfrm>
          <a:prstGeom prst="downArrow">
            <a:avLst>
              <a:gd name="adj1" fmla="val 56220"/>
              <a:gd name="adj2" fmla="val 5000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5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5616184" cy="720000"/>
          </a:xfrm>
        </p:spPr>
        <p:txBody>
          <a:bodyPr/>
          <a:lstStyle/>
          <a:p>
            <a:r>
              <a:rPr lang="en-US" dirty="0"/>
              <a:t>MQXFA/B Design</a:t>
            </a: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790969"/>
              </p:ext>
            </p:extLst>
          </p:nvPr>
        </p:nvGraphicFramePr>
        <p:xfrm>
          <a:off x="19050" y="908720"/>
          <a:ext cx="5562599" cy="4443173"/>
        </p:xfrm>
        <a:graphic>
          <a:graphicData uri="http://schemas.openxmlformats.org/drawingml/2006/table">
            <a:tbl>
              <a:tblPr firstCol="1" bandRow="1">
                <a:solidFill>
                  <a:schemeClr val="accent1">
                    <a:lumMod val="20000"/>
                    <a:lumOff val="80000"/>
                  </a:schemeClr>
                </a:solidFill>
              </a:tblPr>
              <a:tblGrid>
                <a:gridCol w="3231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small" dirty="0">
                          <a:effectLst/>
                        </a:rPr>
                        <a:t>Parameter</a:t>
                      </a:r>
                      <a:endParaRPr lang="en-US" sz="1800" cap="small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Unit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MQXFA/B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Coil aperture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Magnetic length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4.2/7.15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layers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turns Inner-Outer layer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</a:t>
                      </a:r>
                      <a:r>
                        <a:rPr lang="en-US" sz="1800" baseline="0" dirty="0">
                          <a:effectLst/>
                        </a:rPr>
                        <a:t>-</a:t>
                      </a:r>
                      <a:r>
                        <a:rPr lang="en-US" sz="1800" dirty="0">
                          <a:effectLst/>
                        </a:rPr>
                        <a:t>28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Operation temperature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gradient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132.2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kA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16.23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Peak field at nom.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11.3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Stored energy at nom. </a:t>
                      </a:r>
                      <a:r>
                        <a:rPr lang="en-US" sz="1800" dirty="0" err="1">
                          <a:effectLst/>
                        </a:rPr>
                        <a:t>curr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MJ/m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Diff. inductance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 diameter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0.85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</a:t>
                      </a:r>
                      <a:r>
                        <a:rPr lang="en-US" sz="1800" baseline="0" dirty="0">
                          <a:effectLst/>
                        </a:rPr>
                        <a:t> number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width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18.15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Cable mid thickness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1.525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Keystone angle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13" b="5868"/>
          <a:stretch/>
        </p:blipFill>
        <p:spPr>
          <a:xfrm>
            <a:off x="5580112" y="4413279"/>
            <a:ext cx="3581400" cy="244472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6294" y="6423128"/>
            <a:ext cx="360000" cy="360000"/>
          </a:xfrm>
        </p:spPr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46" y="5404532"/>
            <a:ext cx="56949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P. Ferracin et al., “</a:t>
            </a:r>
            <a:r>
              <a:rPr lang="x-none" sz="1200" dirty="0"/>
              <a:t>Development of MQXF, the Nb</a:t>
            </a:r>
            <a:r>
              <a:rPr lang="x-none" sz="1200" baseline="-25000" dirty="0"/>
              <a:t>3</a:t>
            </a:r>
            <a:r>
              <a:rPr lang="x-none" sz="1200" dirty="0"/>
              <a:t>Sn Low-β Quadrupole for the HiLumi LHC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” IEEE Trans App.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Supercond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. Vol. 26, no. 4, 4000207</a:t>
            </a:r>
          </a:p>
        </p:txBody>
      </p:sp>
      <p:pic>
        <p:nvPicPr>
          <p:cNvPr id="16" name="Picture 15" descr="C:\Documents and Settings\bbordini\Local Settings\Temporary Internet Files\Content.Word\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 bwMode="auto">
          <a:xfrm>
            <a:off x="5614009" y="3624262"/>
            <a:ext cx="1262247" cy="12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86166" y="3933906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Conductor</a:t>
            </a:r>
          </a:p>
          <a:p>
            <a:r>
              <a:rPr lang="en-US" dirty="0"/>
              <a:t>RRP 108/127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78BC6-2180-472B-9EC1-4648E0CB02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1" t="1147" r="13208" b="2441"/>
          <a:stretch/>
        </p:blipFill>
        <p:spPr>
          <a:xfrm>
            <a:off x="5592600" y="2160"/>
            <a:ext cx="3551400" cy="3547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40B8C5-1861-42C9-AABB-69B5F202C67D}"/>
              </a:ext>
            </a:extLst>
          </p:cNvPr>
          <p:cNvSpPr/>
          <p:nvPr/>
        </p:nvSpPr>
        <p:spPr>
          <a:xfrm>
            <a:off x="1403648" y="6661047"/>
            <a:ext cx="648072" cy="196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881816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G. Ambrosio et al., “First Test Results of the 150 mm Aperture IR Quadrupole Models for the High Luminosity LHC” NAPAC16, FERMILAB-CONF-16-440-TD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66DC0-6698-4D1C-907E-0CF6CD34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6091" y="6513619"/>
            <a:ext cx="3743337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G. Ambrosio - MQXFA magnets - ASC 2022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6C11B5-2D92-47E5-A01D-1B4EE1939E55}"/>
              </a:ext>
            </a:extLst>
          </p:cNvPr>
          <p:cNvSpPr/>
          <p:nvPr/>
        </p:nvSpPr>
        <p:spPr>
          <a:xfrm>
            <a:off x="4572000" y="1174304"/>
            <a:ext cx="648072" cy="36004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355DFC-7B61-45C0-9774-C2F482416A8C}"/>
              </a:ext>
            </a:extLst>
          </p:cNvPr>
          <p:cNvSpPr/>
          <p:nvPr/>
        </p:nvSpPr>
        <p:spPr>
          <a:xfrm>
            <a:off x="4572000" y="3083078"/>
            <a:ext cx="648072" cy="36004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BEAEEF-0316-4804-ADCB-9A7D1AD5A2DC}"/>
              </a:ext>
            </a:extLst>
          </p:cNvPr>
          <p:cNvSpPr/>
          <p:nvPr/>
        </p:nvSpPr>
        <p:spPr>
          <a:xfrm>
            <a:off x="4608019" y="3939670"/>
            <a:ext cx="648072" cy="36004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180B04-4DA6-47DB-B924-4EEAAC476FE2}"/>
              </a:ext>
            </a:extLst>
          </p:cNvPr>
          <p:cNvSpPr/>
          <p:nvPr/>
        </p:nvSpPr>
        <p:spPr>
          <a:xfrm>
            <a:off x="4434757" y="1498313"/>
            <a:ext cx="432048" cy="287904"/>
          </a:xfrm>
          <a:prstGeom prst="ellipse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7EA8E2-B092-4E7B-9522-31E41C50175A}"/>
              </a:ext>
            </a:extLst>
          </p:cNvPr>
          <p:cNvSpPr/>
          <p:nvPr/>
        </p:nvSpPr>
        <p:spPr>
          <a:xfrm>
            <a:off x="2915816" y="188640"/>
            <a:ext cx="402508" cy="432048"/>
          </a:xfrm>
          <a:prstGeom prst="ellipse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F49F34-BC64-4B9F-AF11-390814D0F2CD}"/>
              </a:ext>
            </a:extLst>
          </p:cNvPr>
          <p:cNvSpPr txBox="1"/>
          <p:nvPr/>
        </p:nvSpPr>
        <p:spPr>
          <a:xfrm>
            <a:off x="-1" y="6351711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E. Takala et al., “Mechanical Comparison of Short Models of Nb3 Sn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Low-β Quadrupole for the Hi-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Lumi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LHC” IEEE TAS. Vol. 31, no. 5, 4000306</a:t>
            </a:r>
          </a:p>
        </p:txBody>
      </p:sp>
    </p:spTree>
    <p:extLst>
      <p:ext uri="{BB962C8B-B14F-4D97-AF65-F5344CB8AC3E}">
        <p14:creationId xmlns:p14="http://schemas.microsoft.com/office/powerpoint/2010/main" val="356680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5E0E-B881-4872-8834-DB95252EB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 Fabrication Status 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E0B6F-B780-4722-9F3C-7965F6CD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4790472" cy="360000"/>
          </a:xfrm>
        </p:spPr>
        <p:txBody>
          <a:bodyPr/>
          <a:lstStyle/>
          <a:p>
            <a:r>
              <a:rPr lang="en-US" noProof="0" dirty="0"/>
              <a:t>G. Ambrosio - MQXFA magnets - ASC 2022</a:t>
            </a:r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15776C-06D4-4084-A68C-68D2B706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824159"/>
            <a:ext cx="2339751" cy="50338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8A033-0AFF-44FF-AB73-C581103A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4EFE-57AB-4C2C-B2C5-BCF1957DF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19201"/>
            <a:ext cx="7920000" cy="3073896"/>
          </a:xfrm>
        </p:spPr>
        <p:txBody>
          <a:bodyPr/>
          <a:lstStyle/>
          <a:p>
            <a:r>
              <a:rPr lang="en-US" dirty="0"/>
              <a:t>Conductor: </a:t>
            </a:r>
            <a:r>
              <a:rPr lang="en-US" b="1" dirty="0"/>
              <a:t>2560 Km </a:t>
            </a:r>
            <a:r>
              <a:rPr lang="en-US" dirty="0"/>
              <a:t>received out of 2660 Km</a:t>
            </a:r>
          </a:p>
          <a:p>
            <a:r>
              <a:rPr lang="en-US" dirty="0"/>
              <a:t>Cables: </a:t>
            </a:r>
            <a:r>
              <a:rPr lang="en-US" b="1" dirty="0"/>
              <a:t>97</a:t>
            </a:r>
            <a:r>
              <a:rPr lang="en-US" dirty="0"/>
              <a:t> fabricated out of 109 </a:t>
            </a:r>
            <a:r>
              <a:rPr lang="en-US" b="1" dirty="0"/>
              <a:t>(89%)</a:t>
            </a:r>
          </a:p>
          <a:p>
            <a:pPr lvl="1"/>
            <a:r>
              <a:rPr lang="en-US" dirty="0"/>
              <a:t>Yield is 91.9%</a:t>
            </a:r>
          </a:p>
          <a:p>
            <a:r>
              <a:rPr lang="en-US" dirty="0"/>
              <a:t>Coils: </a:t>
            </a:r>
            <a:r>
              <a:rPr lang="en-US" b="1" dirty="0"/>
              <a:t>83</a:t>
            </a:r>
            <a:r>
              <a:rPr lang="en-US" dirty="0"/>
              <a:t> fabricated out of 102 </a:t>
            </a:r>
            <a:r>
              <a:rPr lang="en-US" b="1" dirty="0"/>
              <a:t>(81%)</a:t>
            </a:r>
          </a:p>
          <a:p>
            <a:pPr lvl="1"/>
            <a:r>
              <a:rPr lang="en-US" dirty="0"/>
              <a:t>Fabrication yield is 85.5%</a:t>
            </a:r>
          </a:p>
          <a:p>
            <a:pPr lvl="1"/>
            <a:r>
              <a:rPr lang="en-US" dirty="0"/>
              <a:t>Yield after magnet assembly &amp; test is 78.9%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DE1FD-2E84-4949-B907-C9CA56CC81D6}"/>
              </a:ext>
            </a:extLst>
          </p:cNvPr>
          <p:cNvSpPr txBox="1"/>
          <p:nvPr/>
        </p:nvSpPr>
        <p:spPr>
          <a:xfrm>
            <a:off x="1043608" y="4437112"/>
            <a:ext cx="547260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Conductor verification and test at FNAL &amp; FSU</a:t>
            </a:r>
          </a:p>
          <a:p>
            <a:r>
              <a:rPr lang="en-US" dirty="0">
                <a:solidFill>
                  <a:srgbClr val="002060"/>
                </a:solidFill>
              </a:rPr>
              <a:t>Cabling at LBNL</a:t>
            </a:r>
          </a:p>
          <a:p>
            <a:r>
              <a:rPr lang="en-US" dirty="0">
                <a:solidFill>
                  <a:srgbClr val="002060"/>
                </a:solidFill>
              </a:rPr>
              <a:t>Coil parts procurement at FNAL</a:t>
            </a:r>
          </a:p>
          <a:p>
            <a:r>
              <a:rPr lang="en-US" dirty="0">
                <a:solidFill>
                  <a:srgbClr val="002060"/>
                </a:solidFill>
              </a:rPr>
              <a:t>Coil fabrication at BNL &amp; FNAL</a:t>
            </a:r>
          </a:p>
          <a:p>
            <a:r>
              <a:rPr lang="en-US" dirty="0">
                <a:solidFill>
                  <a:srgbClr val="002060"/>
                </a:solidFill>
              </a:rPr>
              <a:t>Structure procurement &amp; Magnet assembly at LBNL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1EEE7E-4AF7-4198-813E-2BC01F955EF3}"/>
              </a:ext>
            </a:extLst>
          </p:cNvPr>
          <p:cNvSpPr txBox="1"/>
          <p:nvPr/>
        </p:nvSpPr>
        <p:spPr>
          <a:xfrm>
            <a:off x="6977853" y="6577850"/>
            <a:ext cx="188894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A. Nobrega</a:t>
            </a:r>
          </a:p>
        </p:txBody>
      </p:sp>
    </p:spTree>
    <p:extLst>
      <p:ext uri="{BB962C8B-B14F-4D97-AF65-F5344CB8AC3E}">
        <p14:creationId xmlns:p14="http://schemas.microsoft.com/office/powerpoint/2010/main" val="427775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5E0E-B881-4872-8834-DB95252E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0" y="0"/>
            <a:ext cx="7920000" cy="720000"/>
          </a:xfrm>
        </p:spPr>
        <p:txBody>
          <a:bodyPr/>
          <a:lstStyle/>
          <a:p>
            <a:r>
              <a:rPr lang="en-US" dirty="0"/>
              <a:t>MQXFA Fabrication Status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4EFE-57AB-4C2C-B2C5-BCF1957DF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33247"/>
            <a:ext cx="8074800" cy="358784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9</a:t>
            </a:r>
            <a:r>
              <a:rPr lang="en-US" dirty="0"/>
              <a:t> magnets have been </a:t>
            </a:r>
            <a:r>
              <a:rPr lang="en-US" u="sng" dirty="0"/>
              <a:t>assembled</a:t>
            </a:r>
            <a:r>
              <a:rPr lang="en-US" dirty="0"/>
              <a:t>: MQXFA03-11</a:t>
            </a:r>
          </a:p>
          <a:p>
            <a:r>
              <a:rPr lang="en-US" b="1" dirty="0"/>
              <a:t>1</a:t>
            </a:r>
            <a:r>
              <a:rPr lang="en-US" dirty="0"/>
              <a:t> magnet has been disassembled after preload</a:t>
            </a:r>
          </a:p>
          <a:p>
            <a:pPr lvl="1"/>
            <a:r>
              <a:rPr lang="en-US" dirty="0"/>
              <a:t>MQXFA09 </a:t>
            </a:r>
          </a:p>
          <a:p>
            <a:r>
              <a:rPr lang="en-US" b="1" dirty="0"/>
              <a:t>8</a:t>
            </a:r>
            <a:r>
              <a:rPr lang="en-US" dirty="0"/>
              <a:t> magnets have been </a:t>
            </a:r>
            <a:r>
              <a:rPr lang="en-US" u="sng" dirty="0"/>
              <a:t>tested</a:t>
            </a:r>
          </a:p>
          <a:p>
            <a:pPr lvl="1"/>
            <a:r>
              <a:rPr lang="en-US" dirty="0"/>
              <a:t>MQXFA03-08 and MQXFA10-11</a:t>
            </a:r>
          </a:p>
          <a:p>
            <a:r>
              <a:rPr lang="en-US" b="1" dirty="0"/>
              <a:t>1</a:t>
            </a:r>
            <a:r>
              <a:rPr lang="en-US" dirty="0"/>
              <a:t> magnet has been dis-assembled after test &amp; </a:t>
            </a:r>
            <a:r>
              <a:rPr lang="en-US" u="sng" dirty="0"/>
              <a:t>re-assembled</a:t>
            </a:r>
            <a:r>
              <a:rPr lang="en-US" dirty="0"/>
              <a:t> with a new coil</a:t>
            </a:r>
          </a:p>
          <a:p>
            <a:pPr lvl="1"/>
            <a:r>
              <a:rPr lang="en-US" dirty="0"/>
              <a:t>MQXFA08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MQXFA08b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E0B6F-B780-4722-9F3C-7965F6CD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6497" y="5667565"/>
            <a:ext cx="6627000" cy="360000"/>
          </a:xfrm>
        </p:spPr>
        <p:txBody>
          <a:bodyPr/>
          <a:lstStyle/>
          <a:p>
            <a:r>
              <a:rPr lang="en-US" noProof="0"/>
              <a:t>G. Ambrosio - MQXFA magnets - ASC 2022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8A033-0AFF-44FF-AB73-C581103A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7" name="Picture 6" descr="A large machine in a room&#10;&#10;Description automatically generated">
            <a:extLst>
              <a:ext uri="{FF2B5EF4-FFF2-40B4-BE49-F238E27FC236}">
                <a16:creationId xmlns:a16="http://schemas.microsoft.com/office/drawing/2014/main" id="{A155E146-7EDD-4AB4-ACB0-3F8CB65E3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2" t="25200" r="1797" b="39101"/>
          <a:stretch/>
        </p:blipFill>
        <p:spPr>
          <a:xfrm>
            <a:off x="747868" y="4149080"/>
            <a:ext cx="7444532" cy="2114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36009-C829-43F2-A24A-A8991AC99BE0}"/>
              </a:ext>
            </a:extLst>
          </p:cNvPr>
          <p:cNvSpPr txBox="1"/>
          <p:nvPr/>
        </p:nvSpPr>
        <p:spPr>
          <a:xfrm>
            <a:off x="736983" y="5898562"/>
            <a:ext cx="45750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MQXFA03 during final preparation at LBNL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7A574-E24E-46B1-8DAD-296A7C450AE8}"/>
              </a:ext>
            </a:extLst>
          </p:cNvPr>
          <p:cNvSpPr txBox="1"/>
          <p:nvPr/>
        </p:nvSpPr>
        <p:spPr>
          <a:xfrm>
            <a:off x="1717227" y="6394550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K. Ray et al., “Applied metrology for the assembly of Nb</a:t>
            </a:r>
            <a:r>
              <a:rPr lang="en-US" sz="1200" baseline="-25000" dirty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Sn MQXFA quadrupole magnets for the HL-LHC AUP”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3LPo1A-02</a:t>
            </a:r>
          </a:p>
        </p:txBody>
      </p:sp>
    </p:spTree>
    <p:extLst>
      <p:ext uri="{BB962C8B-B14F-4D97-AF65-F5344CB8AC3E}">
        <p14:creationId xmlns:p14="http://schemas.microsoft.com/office/powerpoint/2010/main" val="381661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20E96-8E1D-4C73-8160-3986013E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60D61-F4FB-420A-90EB-5CB20644C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5696" y="6318000"/>
            <a:ext cx="46085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International Review on the Inner Triplet Quadrupoles (MQXF) for HL-LHC– July 15th–17th 2019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EE8A5B-7806-410D-90CE-D03CEB12D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9196"/>
            <a:ext cx="6912328" cy="720000"/>
          </a:xfrm>
        </p:spPr>
        <p:txBody>
          <a:bodyPr/>
          <a:lstStyle/>
          <a:p>
            <a:r>
              <a:rPr lang="en-US" dirty="0"/>
              <a:t>MQXFA Vertical Test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9FE090-76CC-4A85-933C-85AC47346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796878"/>
            <a:ext cx="7920000" cy="4906963"/>
          </a:xfrm>
        </p:spPr>
        <p:txBody>
          <a:bodyPr/>
          <a:lstStyle/>
          <a:p>
            <a:pPr lvl="1"/>
            <a:r>
              <a:rPr lang="en-US" dirty="0"/>
              <a:t>MQXFA magnets are vertically tested at BNL</a:t>
            </a:r>
          </a:p>
          <a:p>
            <a:pPr lvl="1"/>
            <a:r>
              <a:rPr lang="en-US" dirty="0"/>
              <a:t>Test plan demonstrates: </a:t>
            </a:r>
          </a:p>
          <a:p>
            <a:pPr lvl="2"/>
            <a:r>
              <a:rPr lang="en-US" dirty="0"/>
              <a:t>Holding at </a:t>
            </a:r>
            <a:r>
              <a:rPr lang="en-US" b="1" dirty="0"/>
              <a:t>Acceptance Current</a:t>
            </a:r>
            <a:r>
              <a:rPr lang="en-US" dirty="0"/>
              <a:t>: Nominal + 300 A</a:t>
            </a:r>
          </a:p>
          <a:p>
            <a:pPr lvl="2"/>
            <a:r>
              <a:rPr lang="en-US" b="1" dirty="0"/>
              <a:t>Temperature margin</a:t>
            </a:r>
            <a:r>
              <a:rPr lang="en-US" dirty="0"/>
              <a:t>: Nominal </a:t>
            </a:r>
            <a:r>
              <a:rPr lang="en-US" dirty="0" err="1"/>
              <a:t>curr</a:t>
            </a:r>
            <a:r>
              <a:rPr lang="en-US" dirty="0"/>
              <a:t>. at 4.5 K	</a:t>
            </a:r>
          </a:p>
          <a:p>
            <a:pPr lvl="2"/>
            <a:r>
              <a:rPr lang="en-US" b="1" dirty="0"/>
              <a:t>Memory after thermal cycle</a:t>
            </a:r>
          </a:p>
          <a:p>
            <a:pPr lvl="2"/>
            <a:r>
              <a:rPr lang="en-US" dirty="0"/>
              <a:t>Other requirements (next slide)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D60615-C75B-4BC4-8402-A3B75E65C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24536"/>
            <a:ext cx="1835697" cy="6833464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ED2531-0F5E-4B8B-B631-85C62BB4C827}"/>
              </a:ext>
            </a:extLst>
          </p:cNvPr>
          <p:cNvSpPr txBox="1">
            <a:spLocks/>
          </p:cNvSpPr>
          <p:nvPr/>
        </p:nvSpPr>
        <p:spPr>
          <a:xfrm flipH="1">
            <a:off x="8748464" y="6573771"/>
            <a:ext cx="288032" cy="23611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BFDCA1C4-9514-7B4F-976F-D92F7E296653}" type="slidenum">
              <a:rPr lang="fr-FR" b="1" smtClean="0">
                <a:solidFill>
                  <a:schemeClr val="tx2"/>
                </a:solidFill>
                <a:latin typeface="Arial"/>
              </a:rPr>
              <a:pPr algn="ctr">
                <a:defRPr/>
              </a:pPr>
              <a:t>9</a:t>
            </a:fld>
            <a:endParaRPr lang="fr-FR" b="1" dirty="0">
              <a:solidFill>
                <a:schemeClr val="tx2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E8E70-222B-4408-A678-1383FC499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445" y="3284984"/>
            <a:ext cx="5419795" cy="35409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8215C4-0878-400C-AC02-3A4A7039DE59}"/>
              </a:ext>
            </a:extLst>
          </p:cNvPr>
          <p:cNvCxnSpPr/>
          <p:nvPr/>
        </p:nvCxnSpPr>
        <p:spPr>
          <a:xfrm>
            <a:off x="2195736" y="1988840"/>
            <a:ext cx="1224136" cy="216024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ECA074-A673-4853-A474-13B43C523E97}"/>
              </a:ext>
            </a:extLst>
          </p:cNvPr>
          <p:cNvCxnSpPr>
            <a:cxnSpLocks/>
          </p:cNvCxnSpPr>
          <p:nvPr/>
        </p:nvCxnSpPr>
        <p:spPr>
          <a:xfrm flipH="1">
            <a:off x="4716016" y="2348880"/>
            <a:ext cx="540060" cy="1872208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57A59F-F8BB-4F97-9143-2E4B089A9791}"/>
              </a:ext>
            </a:extLst>
          </p:cNvPr>
          <p:cNvCxnSpPr>
            <a:cxnSpLocks/>
          </p:cNvCxnSpPr>
          <p:nvPr/>
        </p:nvCxnSpPr>
        <p:spPr>
          <a:xfrm>
            <a:off x="3572272" y="2750158"/>
            <a:ext cx="1359768" cy="1478612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3B4120C-8E55-47F4-8E95-BBEC0DC8B609}"/>
              </a:ext>
            </a:extLst>
          </p:cNvPr>
          <p:cNvSpPr txBox="1"/>
          <p:nvPr/>
        </p:nvSpPr>
        <p:spPr>
          <a:xfrm>
            <a:off x="6873769" y="6485861"/>
            <a:ext cx="18746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MQXFA @ BNL </a:t>
            </a:r>
          </a:p>
        </p:txBody>
      </p:sp>
    </p:spTree>
    <p:extLst>
      <p:ext uri="{BB962C8B-B14F-4D97-AF65-F5344CB8AC3E}">
        <p14:creationId xmlns:p14="http://schemas.microsoft.com/office/powerpoint/2010/main" val="10399300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C0BA59F-F041-4A4A-B5A7-70988B318AC9}" vid="{1D599B4C-3A8E-4AAF-AAD1-A7248040689F}"/>
    </a:ext>
  </a:extLst>
</a:theme>
</file>

<file path=ppt/theme/theme4.xml><?xml version="1.0" encoding="utf-8"?>
<a:theme xmlns:a="http://schemas.openxmlformats.org/drawingml/2006/main" name="5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54797</TotalTime>
  <Words>3339</Words>
  <Application>Microsoft Office PowerPoint</Application>
  <PresentationFormat>On-screen Show (4:3)</PresentationFormat>
  <Paragraphs>414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</vt:lpstr>
      <vt:lpstr>Helvetica</vt:lpstr>
      <vt:lpstr>Symbol</vt:lpstr>
      <vt:lpstr>Times New Roman</vt:lpstr>
      <vt:lpstr>Wingdings</vt:lpstr>
      <vt:lpstr>Thème Office</vt:lpstr>
      <vt:lpstr>1_Thème Office</vt:lpstr>
      <vt:lpstr>Fermilab_PPT_090915</vt:lpstr>
      <vt:lpstr>5_Thème Office</vt:lpstr>
      <vt:lpstr>4_Thème Office</vt:lpstr>
      <vt:lpstr>6_Thème Office</vt:lpstr>
      <vt:lpstr>Challenges and Lessons Learned from fabrication, test and analysis of ~10 MQXFA Low Beta Quadrupoles for HL-LHC</vt:lpstr>
      <vt:lpstr>Acknowledgement</vt:lpstr>
      <vt:lpstr>Outline</vt:lpstr>
      <vt:lpstr>US Contribution to HL-LHC</vt:lpstr>
      <vt:lpstr>20 MQXFA Magnets for HL-LHC Inner Triplets</vt:lpstr>
      <vt:lpstr>MQXFA/B Design</vt:lpstr>
      <vt:lpstr>MQXFA Fabrication Status I</vt:lpstr>
      <vt:lpstr>MQXFA Fabrication Status II</vt:lpstr>
      <vt:lpstr>MQXFA Vertical Test</vt:lpstr>
      <vt:lpstr>Vertical Test Summary</vt:lpstr>
      <vt:lpstr>Vertical Test: Training</vt:lpstr>
      <vt:lpstr>Integrated Gradient &amp; Field Quality @ BNL</vt:lpstr>
      <vt:lpstr>Outline</vt:lpstr>
      <vt:lpstr>PowerPoint Presentation</vt:lpstr>
      <vt:lpstr>Limitation “Mechanism”</vt:lpstr>
      <vt:lpstr>Coil Fabrication Analysis</vt:lpstr>
      <vt:lpstr>Structure Analysis &amp; MQXFA07 Disassembly</vt:lpstr>
      <vt:lpstr>Pole-key gaps in MQXFA07</vt:lpstr>
      <vt:lpstr>Possible Damage at Wedge-Spacer Interface</vt:lpstr>
      <vt:lpstr>Micrographic Analysis of Coil 214 Lead End</vt:lpstr>
      <vt:lpstr>Metallurgical inspection: the smoking gun!</vt:lpstr>
      <vt:lpstr>MQXFA08 Analysis</vt:lpstr>
      <vt:lpstr>Covid impact</vt:lpstr>
      <vt:lpstr>Preventive Actions</vt:lpstr>
      <vt:lpstr>Endurance Tests</vt:lpstr>
      <vt:lpstr>MQXFA11 “Resilience Test”</vt:lpstr>
      <vt:lpstr>MQXFA11 “Maverick” Quench History</vt:lpstr>
      <vt:lpstr>Conclusions - I</vt:lpstr>
      <vt:lpstr>Question &amp; Answer</vt:lpstr>
      <vt:lpstr>Backup Slides</vt:lpstr>
      <vt:lpstr>PowerPoint Presentation</vt:lpstr>
      <vt:lpstr>MQXFA08 Quench History</vt:lpstr>
      <vt:lpstr>Magnet Dis-assembly</vt:lpstr>
      <vt:lpstr>Covid impact on Magnet Assembly</vt:lpstr>
      <vt:lpstr>Assessment of MQXFA Data &amp; Travelers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Giorgio Ambrosio</cp:lastModifiedBy>
  <cp:revision>1159</cp:revision>
  <cp:lastPrinted>2017-02-20T21:06:17Z</cp:lastPrinted>
  <dcterms:created xsi:type="dcterms:W3CDTF">2016-03-23T12:58:39Z</dcterms:created>
  <dcterms:modified xsi:type="dcterms:W3CDTF">2022-10-27T00:39:33Z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