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57" r:id="rId3"/>
    <p:sldId id="260" r:id="rId4"/>
    <p:sldId id="261" r:id="rId5"/>
    <p:sldId id="258" r:id="rId6"/>
    <p:sldId id="262" r:id="rId7"/>
    <p:sldId id="263" r:id="rId8"/>
    <p:sldId id="264" r:id="rId9"/>
    <p:sldId id="267" r:id="rId10"/>
    <p:sldId id="266" r:id="rId11"/>
    <p:sldId id="270" r:id="rId12"/>
    <p:sldId id="269" r:id="rId13"/>
    <p:sldId id="271" r:id="rId14"/>
    <p:sldId id="272" r:id="rId15"/>
    <p:sldId id="265"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7D66CE-780B-4CF7-BEF5-64EF6F42C180}">
          <p14:sldIdLst>
            <p14:sldId id="256"/>
            <p14:sldId id="257"/>
            <p14:sldId id="260"/>
            <p14:sldId id="261"/>
            <p14:sldId id="258"/>
            <p14:sldId id="262"/>
            <p14:sldId id="263"/>
            <p14:sldId id="264"/>
            <p14:sldId id="267"/>
            <p14:sldId id="266"/>
            <p14:sldId id="270"/>
            <p14:sldId id="269"/>
            <p14:sldId id="271"/>
            <p14:sldId id="272"/>
          </p14:sldIdLst>
        </p14:section>
        <p14:section name="Back-up slides" id="{373F3C07-79D7-4B20-90EE-46A0ABB52AF7}">
          <p14:sldIdLst>
            <p14:sldId id="265"/>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98A1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3" autoAdjust="0"/>
    <p:restoredTop sz="94660"/>
  </p:normalViewPr>
  <p:slideViewPr>
    <p:cSldViewPr snapToGrid="0">
      <p:cViewPr>
        <p:scale>
          <a:sx n="70" d="100"/>
          <a:sy n="70" d="100"/>
        </p:scale>
        <p:origin x="516" y="82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B4A47-BF6B-488B-9653-8208F29C1A89}" type="datetimeFigureOut">
              <a:rPr lang="en-US" smtClean="0"/>
              <a:t>2022-10-18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EEDD7-6ADE-4249-B350-56E7512B73B0}" type="slidenum">
              <a:rPr lang="en-US" smtClean="0"/>
              <a:t>‹#›</a:t>
            </a:fld>
            <a:endParaRPr lang="en-US"/>
          </a:p>
        </p:txBody>
      </p:sp>
    </p:spTree>
    <p:extLst>
      <p:ext uri="{BB962C8B-B14F-4D97-AF65-F5344CB8AC3E}">
        <p14:creationId xmlns:p14="http://schemas.microsoft.com/office/powerpoint/2010/main" val="164382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close, leather, pan, gear&#10;&#10;Description automatically generated">
            <a:extLst>
              <a:ext uri="{FF2B5EF4-FFF2-40B4-BE49-F238E27FC236}">
                <a16:creationId xmlns:a16="http://schemas.microsoft.com/office/drawing/2014/main" id="{98179263-5B55-F336-123A-5196211868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924" t="-34" r="17744" b="34"/>
          <a:stretch/>
        </p:blipFill>
        <p:spPr>
          <a:xfrm rot="5400000">
            <a:off x="3085584" y="-3058038"/>
            <a:ext cx="6016627" cy="12196203"/>
          </a:xfrm>
          <a:prstGeom prst="rect">
            <a:avLst/>
          </a:prstGeom>
        </p:spPr>
      </p:pic>
      <p:sp>
        <p:nvSpPr>
          <p:cNvPr id="9" name="Google Shape;17;p4">
            <a:extLst>
              <a:ext uri="{FF2B5EF4-FFF2-40B4-BE49-F238E27FC236}">
                <a16:creationId xmlns:a16="http://schemas.microsoft.com/office/drawing/2014/main" id="{3F20544F-B656-4777-15EE-1C61A533D828}"/>
              </a:ext>
            </a:extLst>
          </p:cNvPr>
          <p:cNvSpPr/>
          <p:nvPr userDrawn="1"/>
        </p:nvSpPr>
        <p:spPr>
          <a:xfrm>
            <a:off x="-1" y="3656013"/>
            <a:ext cx="12187799" cy="2669740"/>
          </a:xfrm>
          <a:prstGeom prst="rect">
            <a:avLst/>
          </a:prstGeom>
          <a:gradFill>
            <a:gsLst>
              <a:gs pos="0">
                <a:schemeClr val="tx1"/>
              </a:gs>
              <a:gs pos="100000">
                <a:srgbClr val="A5A5A5">
                  <a:alpha val="47843"/>
                </a:srgbClr>
              </a:gs>
            </a:gsLst>
            <a:lin ang="16200000" scaled="0"/>
          </a:gradFill>
          <a:ln>
            <a:noFill/>
          </a:ln>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Libre Franklin"/>
              <a:buNone/>
            </a:pPr>
            <a:endParaRPr sz="3600" b="0" i="0" u="none" strike="noStrike" cap="none" dirty="0">
              <a:solidFill>
                <a:srgbClr val="000000"/>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99780BB0-97B1-17ED-E02B-1BA9D62ACC8B}"/>
              </a:ext>
            </a:extLst>
          </p:cNvPr>
          <p:cNvSpPr/>
          <p:nvPr userDrawn="1"/>
        </p:nvSpPr>
        <p:spPr>
          <a:xfrm>
            <a:off x="-1" y="2409825"/>
            <a:ext cx="12192001" cy="1381125"/>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2B78CD-7438-AB12-E677-0B54F36D476F}"/>
              </a:ext>
            </a:extLst>
          </p:cNvPr>
          <p:cNvSpPr>
            <a:spLocks noGrp="1"/>
          </p:cNvSpPr>
          <p:nvPr>
            <p:ph type="ctrTitle"/>
          </p:nvPr>
        </p:nvSpPr>
        <p:spPr>
          <a:xfrm>
            <a:off x="4199" y="2399146"/>
            <a:ext cx="12183599" cy="1391803"/>
          </a:xfrm>
          <a:solidFill>
            <a:schemeClr val="tx1"/>
          </a:solidFill>
        </p:spPr>
        <p:txBody>
          <a:bodyPr anchor="ctr">
            <a:normAutofit/>
          </a:bodyPr>
          <a:lstStyle>
            <a:lvl1pPr algn="ctr">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5BFA140-40FC-EBC7-30FA-092E4E0D8327}"/>
              </a:ext>
            </a:extLst>
          </p:cNvPr>
          <p:cNvSpPr>
            <a:spLocks noGrp="1"/>
          </p:cNvSpPr>
          <p:nvPr>
            <p:ph type="subTitle" idx="1"/>
          </p:nvPr>
        </p:nvSpPr>
        <p:spPr>
          <a:xfrm>
            <a:off x="1524000" y="4392613"/>
            <a:ext cx="9144000" cy="1655762"/>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569346D9-8585-5AF9-6CDA-FE1CAE31FA07}"/>
              </a:ext>
            </a:extLst>
          </p:cNvPr>
          <p:cNvSpPr>
            <a:spLocks noGrp="1"/>
          </p:cNvSpPr>
          <p:nvPr>
            <p:ph type="sldNum" sz="quarter" idx="12"/>
          </p:nvPr>
        </p:nvSpPr>
        <p:spPr/>
        <p:txBody>
          <a:bodyPr/>
          <a:lstStyle/>
          <a:p>
            <a:fld id="{1938D572-6E90-4CFC-B748-E5A2419AD3C3}" type="slidenum">
              <a:rPr lang="en-US" smtClean="0"/>
              <a:t>‹#›</a:t>
            </a:fld>
            <a:endParaRPr lang="en-US"/>
          </a:p>
        </p:txBody>
      </p:sp>
      <p:pic>
        <p:nvPicPr>
          <p:cNvPr id="7" name="Google Shape;15;p4" descr="RGB_White-Seal_White-Mark_SC_Horizontal–400dpi.png">
            <a:extLst>
              <a:ext uri="{FF2B5EF4-FFF2-40B4-BE49-F238E27FC236}">
                <a16:creationId xmlns:a16="http://schemas.microsoft.com/office/drawing/2014/main" id="{CD67CF29-1468-63B4-FB3A-42A47D0E1CA6}"/>
              </a:ext>
            </a:extLst>
          </p:cNvPr>
          <p:cNvPicPr preferRelativeResize="0"/>
          <p:nvPr userDrawn="1"/>
        </p:nvPicPr>
        <p:blipFill rotWithShape="1">
          <a:blip r:embed="rId3">
            <a:alphaModFix/>
          </a:blip>
          <a:srcRect/>
          <a:stretch/>
        </p:blipFill>
        <p:spPr>
          <a:xfrm>
            <a:off x="885076" y="6392947"/>
            <a:ext cx="2490584" cy="418063"/>
          </a:xfrm>
          <a:prstGeom prst="rect">
            <a:avLst/>
          </a:prstGeom>
          <a:noFill/>
          <a:ln>
            <a:noFill/>
          </a:ln>
        </p:spPr>
      </p:pic>
    </p:spTree>
    <p:extLst>
      <p:ext uri="{BB962C8B-B14F-4D97-AF65-F5344CB8AC3E}">
        <p14:creationId xmlns:p14="http://schemas.microsoft.com/office/powerpoint/2010/main" val="363891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Google Shape;26;p5">
            <a:extLst>
              <a:ext uri="{FF2B5EF4-FFF2-40B4-BE49-F238E27FC236}">
                <a16:creationId xmlns:a16="http://schemas.microsoft.com/office/drawing/2014/main" id="{A1CD272A-A506-0471-7A18-EB78408B0FBA}"/>
              </a:ext>
            </a:extLst>
          </p:cNvPr>
          <p:cNvSpPr/>
          <p:nvPr userDrawn="1"/>
        </p:nvSpPr>
        <p:spPr>
          <a:xfrm>
            <a:off x="4201" y="-5773"/>
            <a:ext cx="12187800" cy="1167823"/>
          </a:xfrm>
          <a:prstGeom prst="rect">
            <a:avLst/>
          </a:prstGeom>
          <a:solidFill>
            <a:schemeClr val="tx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400"/>
              <a:buFont typeface="Arial"/>
              <a:buNone/>
            </a:pPr>
            <a:endParaRPr sz="4400" b="0" i="0" u="none" strike="noStrike" cap="none">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03CDA7A-CA03-24F4-40E3-67F3E5300A5A}"/>
              </a:ext>
            </a:extLst>
          </p:cNvPr>
          <p:cNvSpPr>
            <a:spLocks noGrp="1"/>
          </p:cNvSpPr>
          <p:nvPr>
            <p:ph type="title"/>
          </p:nvPr>
        </p:nvSpPr>
        <p:spPr>
          <a:xfrm>
            <a:off x="641350" y="1"/>
            <a:ext cx="10909300" cy="116205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D27333-ABA8-0B5C-26C5-4F6379849E53}"/>
              </a:ext>
            </a:extLst>
          </p:cNvPr>
          <p:cNvSpPr>
            <a:spLocks noGrp="1"/>
          </p:cNvSpPr>
          <p:nvPr>
            <p:ph idx="1"/>
          </p:nvPr>
        </p:nvSpPr>
        <p:spPr>
          <a:xfrm>
            <a:off x="838200" y="1422400"/>
            <a:ext cx="10515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8A497B1-A15C-06CB-AED5-217ED8ED3AD5}"/>
              </a:ext>
            </a:extLst>
          </p:cNvPr>
          <p:cNvSpPr>
            <a:spLocks noGrp="1"/>
          </p:cNvSpPr>
          <p:nvPr>
            <p:ph type="dt" sz="half" idx="10"/>
          </p:nvPr>
        </p:nvSpPr>
        <p:spPr/>
        <p:txBody>
          <a:bodyPr/>
          <a:lstStyle>
            <a:lvl1pPr>
              <a:defRPr>
                <a:solidFill>
                  <a:schemeClr val="bg1"/>
                </a:solidFill>
              </a:defRPr>
            </a:lvl1pPr>
          </a:lstStyle>
          <a:p>
            <a:r>
              <a:rPr lang="en-US"/>
              <a:t>ASC Honolulu 2022 10 27 at 09:15</a:t>
            </a:r>
            <a:endParaRPr lang="en-US" dirty="0"/>
          </a:p>
        </p:txBody>
      </p:sp>
      <p:sp>
        <p:nvSpPr>
          <p:cNvPr id="5" name="Footer Placeholder 4">
            <a:extLst>
              <a:ext uri="{FF2B5EF4-FFF2-40B4-BE49-F238E27FC236}">
                <a16:creationId xmlns:a16="http://schemas.microsoft.com/office/drawing/2014/main" id="{83B30F7E-19BD-5731-1E8D-26297896A222}"/>
              </a:ext>
            </a:extLst>
          </p:cNvPr>
          <p:cNvSpPr>
            <a:spLocks noGrp="1"/>
          </p:cNvSpPr>
          <p:nvPr>
            <p:ph type="ftr" sz="quarter" idx="11"/>
          </p:nvPr>
        </p:nvSpPr>
        <p:spPr/>
        <p:txBody>
          <a:bodyPr/>
          <a:lstStyle>
            <a:lvl1pPr>
              <a:defRPr>
                <a:solidFill>
                  <a:schemeClr val="bg1"/>
                </a:solidFill>
              </a:defRPr>
            </a:lvl1pPr>
          </a:lstStyle>
          <a:p>
            <a:r>
              <a:rPr lang="en-US"/>
              <a:t>--          A. Baskys, I. Pong, C. Sanabria, E. Lee          -- Cable Imaging &amp; Analysis Capabilities at LBNL</a:t>
            </a:r>
            <a:endParaRPr lang="en-US" dirty="0"/>
          </a:p>
        </p:txBody>
      </p:sp>
      <p:sp>
        <p:nvSpPr>
          <p:cNvPr id="6" name="Slide Number Placeholder 5">
            <a:extLst>
              <a:ext uri="{FF2B5EF4-FFF2-40B4-BE49-F238E27FC236}">
                <a16:creationId xmlns:a16="http://schemas.microsoft.com/office/drawing/2014/main" id="{A7E25BF4-5FC4-596C-DB1D-9085467366A8}"/>
              </a:ext>
            </a:extLst>
          </p:cNvPr>
          <p:cNvSpPr>
            <a:spLocks noGrp="1"/>
          </p:cNvSpPr>
          <p:nvPr>
            <p:ph type="sldNum" sz="quarter" idx="12"/>
          </p:nvPr>
        </p:nvSpPr>
        <p:spPr/>
        <p:txBody>
          <a:bodyPr/>
          <a:lstStyle>
            <a:lvl1pPr>
              <a:defRPr>
                <a:solidFill>
                  <a:schemeClr val="bg1"/>
                </a:solidFill>
              </a:defRPr>
            </a:lvl1pPr>
          </a:lstStyle>
          <a:p>
            <a:fld id="{1938D572-6E90-4CFC-B748-E5A2419AD3C3}" type="slidenum">
              <a:rPr lang="en-US" smtClean="0"/>
              <a:pPr/>
              <a:t>‹#›</a:t>
            </a:fld>
            <a:endParaRPr lang="en-US"/>
          </a:p>
        </p:txBody>
      </p:sp>
    </p:spTree>
    <p:extLst>
      <p:ext uri="{BB962C8B-B14F-4D97-AF65-F5344CB8AC3E}">
        <p14:creationId xmlns:p14="http://schemas.microsoft.com/office/powerpoint/2010/main" val="53772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9C16-2A8B-F7F4-EB63-0D7E8BD3F4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37509-EB5E-6B25-8338-A09A92FA6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2B5D8-9038-2606-FC41-FE222B50E82C}"/>
              </a:ext>
            </a:extLst>
          </p:cNvPr>
          <p:cNvSpPr>
            <a:spLocks noGrp="1"/>
          </p:cNvSpPr>
          <p:nvPr>
            <p:ph type="dt" sz="half" idx="10"/>
          </p:nvPr>
        </p:nvSpPr>
        <p:spPr/>
        <p:txBody>
          <a:bodyPr/>
          <a:lstStyle/>
          <a:p>
            <a:r>
              <a:rPr lang="en-US"/>
              <a:t>ASC Honolulu 2022 10 27 at 09:15</a:t>
            </a:r>
            <a:endParaRPr lang="en-US" dirty="0"/>
          </a:p>
        </p:txBody>
      </p:sp>
      <p:sp>
        <p:nvSpPr>
          <p:cNvPr id="5" name="Footer Placeholder 4">
            <a:extLst>
              <a:ext uri="{FF2B5EF4-FFF2-40B4-BE49-F238E27FC236}">
                <a16:creationId xmlns:a16="http://schemas.microsoft.com/office/drawing/2014/main" id="{24803F95-5784-CC1E-E841-71ED38648924}"/>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6" name="Slide Number Placeholder 5">
            <a:extLst>
              <a:ext uri="{FF2B5EF4-FFF2-40B4-BE49-F238E27FC236}">
                <a16:creationId xmlns:a16="http://schemas.microsoft.com/office/drawing/2014/main" id="{98BD9D79-D1A0-9D65-8B8F-50A83733673F}"/>
              </a:ext>
            </a:extLst>
          </p:cNvPr>
          <p:cNvSpPr>
            <a:spLocks noGrp="1"/>
          </p:cNvSpPr>
          <p:nvPr>
            <p:ph type="sldNum" sz="quarter" idx="12"/>
          </p:nvPr>
        </p:nvSpPr>
        <p:spPr/>
        <p:txBody>
          <a:bodyPr/>
          <a:lstStyle/>
          <a:p>
            <a:fld id="{1938D572-6E90-4CFC-B748-E5A2419AD3C3}" type="slidenum">
              <a:rPr lang="en-US" smtClean="0"/>
              <a:t>‹#›</a:t>
            </a:fld>
            <a:endParaRPr lang="en-US"/>
          </a:p>
        </p:txBody>
      </p:sp>
    </p:spTree>
    <p:extLst>
      <p:ext uri="{BB962C8B-B14F-4D97-AF65-F5344CB8AC3E}">
        <p14:creationId xmlns:p14="http://schemas.microsoft.com/office/powerpoint/2010/main" val="131486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021DE-A4FD-71A8-C45B-46FD3C194BCA}"/>
              </a:ext>
            </a:extLst>
          </p:cNvPr>
          <p:cNvSpPr>
            <a:spLocks noGrp="1"/>
          </p:cNvSpPr>
          <p:nvPr>
            <p:ph type="dt" sz="half" idx="10"/>
          </p:nvPr>
        </p:nvSpPr>
        <p:spPr/>
        <p:txBody>
          <a:bodyPr/>
          <a:lstStyle/>
          <a:p>
            <a:r>
              <a:rPr lang="en-US"/>
              <a:t>ASC Honolulu 2022 10 27 at 09:15</a:t>
            </a:r>
          </a:p>
        </p:txBody>
      </p:sp>
      <p:sp>
        <p:nvSpPr>
          <p:cNvPr id="4" name="Footer Placeholder 3">
            <a:extLst>
              <a:ext uri="{FF2B5EF4-FFF2-40B4-BE49-F238E27FC236}">
                <a16:creationId xmlns:a16="http://schemas.microsoft.com/office/drawing/2014/main" id="{75CFA098-4282-7A1F-325F-EDD6A5A458C6}"/>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5" name="Slide Number Placeholder 4">
            <a:extLst>
              <a:ext uri="{FF2B5EF4-FFF2-40B4-BE49-F238E27FC236}">
                <a16:creationId xmlns:a16="http://schemas.microsoft.com/office/drawing/2014/main" id="{1482E2EB-4F80-1524-CC58-7494CCA4D953}"/>
              </a:ext>
            </a:extLst>
          </p:cNvPr>
          <p:cNvSpPr>
            <a:spLocks noGrp="1"/>
          </p:cNvSpPr>
          <p:nvPr>
            <p:ph type="sldNum" sz="quarter" idx="12"/>
          </p:nvPr>
        </p:nvSpPr>
        <p:spPr/>
        <p:txBody>
          <a:bodyPr/>
          <a:lstStyle/>
          <a:p>
            <a:fld id="{1938D572-6E90-4CFC-B748-E5A2419AD3C3}" type="slidenum">
              <a:rPr lang="en-US" smtClean="0"/>
              <a:t>‹#›</a:t>
            </a:fld>
            <a:endParaRPr lang="en-US"/>
          </a:p>
        </p:txBody>
      </p:sp>
      <p:sp>
        <p:nvSpPr>
          <p:cNvPr id="6" name="Google Shape;26;p5">
            <a:extLst>
              <a:ext uri="{FF2B5EF4-FFF2-40B4-BE49-F238E27FC236}">
                <a16:creationId xmlns:a16="http://schemas.microsoft.com/office/drawing/2014/main" id="{E2BAB203-C4A1-8D67-0AA4-6116A572B5A8}"/>
              </a:ext>
            </a:extLst>
          </p:cNvPr>
          <p:cNvSpPr/>
          <p:nvPr userDrawn="1"/>
        </p:nvSpPr>
        <p:spPr>
          <a:xfrm>
            <a:off x="4201" y="-5773"/>
            <a:ext cx="12187800" cy="1167823"/>
          </a:xfrm>
          <a:prstGeom prst="rect">
            <a:avLst/>
          </a:prstGeom>
          <a:solidFill>
            <a:schemeClr val="tx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4400"/>
              <a:buFont typeface="Arial"/>
              <a:buNone/>
            </a:pPr>
            <a:endParaRPr sz="4400" b="0" i="0" u="none" strike="noStrike" cap="none">
              <a:solidFill>
                <a:srgbClr val="000000"/>
              </a:solidFill>
              <a:latin typeface="Calibri"/>
              <a:ea typeface="Calibri"/>
              <a:cs typeface="Calibri"/>
              <a:sym typeface="Calibri"/>
            </a:endParaRPr>
          </a:p>
        </p:txBody>
      </p:sp>
      <p:sp>
        <p:nvSpPr>
          <p:cNvPr id="7" name="Title 1">
            <a:extLst>
              <a:ext uri="{FF2B5EF4-FFF2-40B4-BE49-F238E27FC236}">
                <a16:creationId xmlns:a16="http://schemas.microsoft.com/office/drawing/2014/main" id="{BF42F78D-59E0-F3F9-C10C-EA686D3A91CB}"/>
              </a:ext>
            </a:extLst>
          </p:cNvPr>
          <p:cNvSpPr>
            <a:spLocks noGrp="1"/>
          </p:cNvSpPr>
          <p:nvPr>
            <p:ph type="title"/>
          </p:nvPr>
        </p:nvSpPr>
        <p:spPr>
          <a:xfrm>
            <a:off x="641350" y="1"/>
            <a:ext cx="10909300" cy="11620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8712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5A3C3-17B3-2CF6-6134-65EDD1B4B335}"/>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E56829B4-1F77-F071-44BE-9141445848FB}"/>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537C213B-08A8-4634-8AB9-4CCD570A23F1}"/>
              </a:ext>
            </a:extLst>
          </p:cNvPr>
          <p:cNvSpPr>
            <a:spLocks noGrp="1"/>
          </p:cNvSpPr>
          <p:nvPr>
            <p:ph type="sldNum" sz="quarter" idx="12"/>
          </p:nvPr>
        </p:nvSpPr>
        <p:spPr/>
        <p:txBody>
          <a:bodyPr/>
          <a:lstStyle/>
          <a:p>
            <a:fld id="{1938D572-6E90-4CFC-B748-E5A2419AD3C3}" type="slidenum">
              <a:rPr lang="en-US" smtClean="0"/>
              <a:t>‹#›</a:t>
            </a:fld>
            <a:endParaRPr lang="en-US"/>
          </a:p>
        </p:txBody>
      </p:sp>
    </p:spTree>
    <p:extLst>
      <p:ext uri="{BB962C8B-B14F-4D97-AF65-F5344CB8AC3E}">
        <p14:creationId xmlns:p14="http://schemas.microsoft.com/office/powerpoint/2010/main" val="172456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Google Shape;6;p3">
            <a:extLst>
              <a:ext uri="{FF2B5EF4-FFF2-40B4-BE49-F238E27FC236}">
                <a16:creationId xmlns:a16="http://schemas.microsoft.com/office/drawing/2014/main" id="{316B812B-B10B-EB34-3E63-C8E967C1C8E5}"/>
              </a:ext>
            </a:extLst>
          </p:cNvPr>
          <p:cNvSpPr/>
          <p:nvPr userDrawn="1"/>
        </p:nvSpPr>
        <p:spPr>
          <a:xfrm>
            <a:off x="4201" y="6311900"/>
            <a:ext cx="12187800" cy="580673"/>
          </a:xfrm>
          <a:prstGeom prst="rect">
            <a:avLst/>
          </a:prstGeom>
          <a:solidFill>
            <a:schemeClr val="tx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67340EF9-D2A0-E89F-A6A1-E25D9FDDB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6DF544-8A0D-C4C0-CA6A-353C45A3E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8C8ED-2E99-1715-80AB-96974C7B5238}"/>
              </a:ext>
            </a:extLst>
          </p:cNvPr>
          <p:cNvSpPr>
            <a:spLocks noGrp="1"/>
          </p:cNvSpPr>
          <p:nvPr>
            <p:ph type="dt" sz="half" idx="2"/>
          </p:nvPr>
        </p:nvSpPr>
        <p:spPr>
          <a:xfrm>
            <a:off x="838200" y="6461125"/>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ASC Honolulu 2022 10 27 at 09:15</a:t>
            </a:r>
            <a:endParaRPr lang="en-US" dirty="0"/>
          </a:p>
        </p:txBody>
      </p:sp>
      <p:sp>
        <p:nvSpPr>
          <p:cNvPr id="5" name="Footer Placeholder 4">
            <a:extLst>
              <a:ext uri="{FF2B5EF4-FFF2-40B4-BE49-F238E27FC236}">
                <a16:creationId xmlns:a16="http://schemas.microsoft.com/office/drawing/2014/main" id="{74B05E55-7E19-B7C0-3531-CDDC8EB83C50}"/>
              </a:ext>
            </a:extLst>
          </p:cNvPr>
          <p:cNvSpPr>
            <a:spLocks noGrp="1"/>
          </p:cNvSpPr>
          <p:nvPr>
            <p:ph type="ftr" sz="quarter" idx="3"/>
          </p:nvPr>
        </p:nvSpPr>
        <p:spPr>
          <a:xfrm>
            <a:off x="4038600" y="6461125"/>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          A. Baskys, I. Pong, C. Sanabria, E. Lee          -- Cable Imaging &amp; Analysis Capabilities at LBNL</a:t>
            </a:r>
            <a:endParaRPr lang="en-US" dirty="0"/>
          </a:p>
        </p:txBody>
      </p:sp>
      <p:sp>
        <p:nvSpPr>
          <p:cNvPr id="6" name="Slide Number Placeholder 5">
            <a:extLst>
              <a:ext uri="{FF2B5EF4-FFF2-40B4-BE49-F238E27FC236}">
                <a16:creationId xmlns:a16="http://schemas.microsoft.com/office/drawing/2014/main" id="{F95D7185-6FEA-8C6F-3919-B618E80D9DC0}"/>
              </a:ext>
            </a:extLst>
          </p:cNvPr>
          <p:cNvSpPr>
            <a:spLocks noGrp="1"/>
          </p:cNvSpPr>
          <p:nvPr>
            <p:ph type="sldNum" sz="quarter" idx="4"/>
          </p:nvPr>
        </p:nvSpPr>
        <p:spPr>
          <a:xfrm>
            <a:off x="8610600" y="6461125"/>
            <a:ext cx="1285875" cy="365125"/>
          </a:xfrm>
          <a:prstGeom prst="rect">
            <a:avLst/>
          </a:prstGeom>
        </p:spPr>
        <p:txBody>
          <a:bodyPr vert="horz" lIns="91440" tIns="45720" rIns="91440" bIns="45720" rtlCol="0" anchor="ctr"/>
          <a:lstStyle>
            <a:lvl1pPr algn="r">
              <a:defRPr sz="1200">
                <a:solidFill>
                  <a:schemeClr val="bg1"/>
                </a:solidFill>
              </a:defRPr>
            </a:lvl1pPr>
          </a:lstStyle>
          <a:p>
            <a:fld id="{1938D572-6E90-4CFC-B748-E5A2419AD3C3}" type="slidenum">
              <a:rPr lang="en-US" smtClean="0"/>
              <a:pPr/>
              <a:t>‹#›</a:t>
            </a:fld>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97C89A18-0E72-6013-8ED2-7428873284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34346" y="6336091"/>
            <a:ext cx="2103120" cy="535141"/>
          </a:xfrm>
          <a:prstGeom prst="rect">
            <a:avLst/>
          </a:prstGeom>
        </p:spPr>
      </p:pic>
      <p:pic>
        <p:nvPicPr>
          <p:cNvPr id="13" name="Picture 12" descr="Logo, company name&#10;&#10;Description automatically generated">
            <a:extLst>
              <a:ext uri="{FF2B5EF4-FFF2-40B4-BE49-F238E27FC236}">
                <a16:creationId xmlns:a16="http://schemas.microsoft.com/office/drawing/2014/main" id="{993DF8BF-EE93-F8F2-C083-EB160B6F940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92" y="6311654"/>
            <a:ext cx="685714" cy="585216"/>
          </a:xfrm>
          <a:prstGeom prst="rect">
            <a:avLst/>
          </a:prstGeom>
        </p:spPr>
      </p:pic>
    </p:spTree>
    <p:extLst>
      <p:ext uri="{BB962C8B-B14F-4D97-AF65-F5344CB8AC3E}">
        <p14:creationId xmlns:p14="http://schemas.microsoft.com/office/powerpoint/2010/main" val="635369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F83D-FCA4-9E05-5FFD-EBF933D7CAC6}"/>
              </a:ext>
            </a:extLst>
          </p:cNvPr>
          <p:cNvSpPr>
            <a:spLocks noGrp="1"/>
          </p:cNvSpPr>
          <p:nvPr>
            <p:ph type="ctrTitle"/>
          </p:nvPr>
        </p:nvSpPr>
        <p:spPr/>
        <p:txBody>
          <a:bodyPr/>
          <a:lstStyle/>
          <a:p>
            <a:r>
              <a:rPr lang="en-GB" sz="4400" dirty="0"/>
              <a:t>Cable Imaging &amp; Analysis Capabilities at LBNL</a:t>
            </a:r>
            <a:endParaRPr lang="en-US" dirty="0"/>
          </a:p>
        </p:txBody>
      </p:sp>
      <p:sp>
        <p:nvSpPr>
          <p:cNvPr id="3" name="Subtitle 2">
            <a:extLst>
              <a:ext uri="{FF2B5EF4-FFF2-40B4-BE49-F238E27FC236}">
                <a16:creationId xmlns:a16="http://schemas.microsoft.com/office/drawing/2014/main" id="{EA41204C-8ED3-9F01-78FB-3B669F3320E4}"/>
              </a:ext>
            </a:extLst>
          </p:cNvPr>
          <p:cNvSpPr>
            <a:spLocks noGrp="1"/>
          </p:cNvSpPr>
          <p:nvPr>
            <p:ph type="subTitle" idx="1"/>
          </p:nvPr>
        </p:nvSpPr>
        <p:spPr/>
        <p:txBody>
          <a:bodyPr>
            <a:normAutofit/>
          </a:bodyPr>
          <a:lstStyle/>
          <a:p>
            <a:r>
              <a:rPr lang="en-US" sz="2400" dirty="0"/>
              <a:t>Algirdas Baskys, </a:t>
            </a:r>
            <a:r>
              <a:rPr lang="en-US" sz="2400" u="sng" dirty="0"/>
              <a:t>Ian Pong</a:t>
            </a:r>
            <a:r>
              <a:rPr lang="en-US" sz="2400" dirty="0"/>
              <a:t>, Charlie Sanabria, </a:t>
            </a:r>
            <a:r>
              <a:rPr lang="en-US" dirty="0"/>
              <a:t>Elizabeth Lee</a:t>
            </a:r>
          </a:p>
          <a:p>
            <a:r>
              <a:rPr lang="en-US" dirty="0"/>
              <a:t>(ipong@lbl.gov)</a:t>
            </a:r>
          </a:p>
          <a:p>
            <a:r>
              <a:rPr lang="en-US" dirty="0"/>
              <a:t>Lawrence Berkeley National Laboratory</a:t>
            </a:r>
          </a:p>
        </p:txBody>
      </p:sp>
      <p:sp>
        <p:nvSpPr>
          <p:cNvPr id="4" name="TextBox 3">
            <a:extLst>
              <a:ext uri="{FF2B5EF4-FFF2-40B4-BE49-F238E27FC236}">
                <a16:creationId xmlns:a16="http://schemas.microsoft.com/office/drawing/2014/main" id="{6BEAE24C-AF9B-DA50-32B2-90A0B8FA192B}"/>
              </a:ext>
            </a:extLst>
          </p:cNvPr>
          <p:cNvSpPr txBox="1"/>
          <p:nvPr/>
        </p:nvSpPr>
        <p:spPr>
          <a:xfrm>
            <a:off x="8529850" y="218364"/>
            <a:ext cx="3467616" cy="369332"/>
          </a:xfrm>
          <a:prstGeom prst="rect">
            <a:avLst/>
          </a:prstGeom>
          <a:noFill/>
        </p:spPr>
        <p:txBody>
          <a:bodyPr wrap="none" rtlCol="0">
            <a:spAutoFit/>
          </a:bodyPr>
          <a:lstStyle/>
          <a:p>
            <a:r>
              <a:rPr lang="en-US" dirty="0">
                <a:solidFill>
                  <a:schemeClr val="bg1"/>
                </a:solidFill>
              </a:rPr>
              <a:t>ASC 2022 Honolulu 4MOr1B-02</a:t>
            </a:r>
          </a:p>
        </p:txBody>
      </p:sp>
    </p:spTree>
    <p:extLst>
      <p:ext uri="{BB962C8B-B14F-4D97-AF65-F5344CB8AC3E}">
        <p14:creationId xmlns:p14="http://schemas.microsoft.com/office/powerpoint/2010/main" val="161911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C3B18-EFB9-330A-4E8F-5604F388FC8F}"/>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F4F1AD91-B24C-7871-2723-B8D3BD230670}"/>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87AC775C-1B13-C3AD-3919-FEDF68AAFA31}"/>
              </a:ext>
            </a:extLst>
          </p:cNvPr>
          <p:cNvSpPr>
            <a:spLocks noGrp="1"/>
          </p:cNvSpPr>
          <p:nvPr>
            <p:ph type="sldNum" sz="quarter" idx="12"/>
          </p:nvPr>
        </p:nvSpPr>
        <p:spPr/>
        <p:txBody>
          <a:bodyPr/>
          <a:lstStyle/>
          <a:p>
            <a:fld id="{1938D572-6E90-4CFC-B748-E5A2419AD3C3}" type="slidenum">
              <a:rPr lang="en-US" smtClean="0"/>
              <a:t>10</a:t>
            </a:fld>
            <a:endParaRPr lang="en-US"/>
          </a:p>
        </p:txBody>
      </p:sp>
      <p:sp>
        <p:nvSpPr>
          <p:cNvPr id="5" name="Title 4">
            <a:extLst>
              <a:ext uri="{FF2B5EF4-FFF2-40B4-BE49-F238E27FC236}">
                <a16:creationId xmlns:a16="http://schemas.microsoft.com/office/drawing/2014/main" id="{5FAEE4A1-E109-345F-4944-AE453C2C3E54}"/>
              </a:ext>
            </a:extLst>
          </p:cNvPr>
          <p:cNvSpPr>
            <a:spLocks noGrp="1"/>
          </p:cNvSpPr>
          <p:nvPr>
            <p:ph type="title"/>
          </p:nvPr>
        </p:nvSpPr>
        <p:spPr/>
        <p:txBody>
          <a:bodyPr/>
          <a:lstStyle/>
          <a:p>
            <a:pPr algn="ctr"/>
            <a:r>
              <a:rPr lang="en-US" dirty="0"/>
              <a:t>Case Study 2: Uneven Strand Tension</a:t>
            </a:r>
          </a:p>
        </p:txBody>
      </p:sp>
      <p:pic>
        <p:nvPicPr>
          <p:cNvPr id="6" name="Picture 5">
            <a:extLst>
              <a:ext uri="{FF2B5EF4-FFF2-40B4-BE49-F238E27FC236}">
                <a16:creationId xmlns:a16="http://schemas.microsoft.com/office/drawing/2014/main" id="{0317EA1F-82D6-AE4F-BE32-D59C29A6E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229351" y="1795235"/>
            <a:ext cx="5794374" cy="4138839"/>
          </a:xfrm>
          <a:prstGeom prst="rect">
            <a:avLst/>
          </a:prstGeom>
          <a:noFill/>
          <a:ln>
            <a:noFill/>
          </a:ln>
        </p:spPr>
      </p:pic>
      <p:pic>
        <p:nvPicPr>
          <p:cNvPr id="8" name="Picture 7">
            <a:extLst>
              <a:ext uri="{FF2B5EF4-FFF2-40B4-BE49-F238E27FC236}">
                <a16:creationId xmlns:a16="http://schemas.microsoft.com/office/drawing/2014/main" id="{9E144020-6639-7E74-C6E0-12DDB85535B3}"/>
              </a:ext>
            </a:extLst>
          </p:cNvPr>
          <p:cNvPicPr>
            <a:picLocks noChangeAspect="1"/>
          </p:cNvPicPr>
          <p:nvPr/>
        </p:nvPicPr>
        <p:blipFill rotWithShape="1">
          <a:blip r:embed="rId3">
            <a:extLst>
              <a:ext uri="{28A0092B-C50C-407E-A947-70E740481C1C}">
                <a14:useLocalDpi xmlns:a14="http://schemas.microsoft.com/office/drawing/2010/main" val="0"/>
              </a:ext>
            </a:extLst>
          </a:blip>
          <a:srcRect t="31829" r="8438" b="23148"/>
          <a:stretch/>
        </p:blipFill>
        <p:spPr>
          <a:xfrm>
            <a:off x="1148129" y="4548982"/>
            <a:ext cx="4237893" cy="1562894"/>
          </a:xfrm>
          <a:prstGeom prst="rect">
            <a:avLst/>
          </a:prstGeom>
        </p:spPr>
      </p:pic>
      <p:sp>
        <p:nvSpPr>
          <p:cNvPr id="9" name="TextBox 8">
            <a:extLst>
              <a:ext uri="{FF2B5EF4-FFF2-40B4-BE49-F238E27FC236}">
                <a16:creationId xmlns:a16="http://schemas.microsoft.com/office/drawing/2014/main" id="{34BFABC0-580C-0C1D-590A-FF045F8AA9C8}"/>
              </a:ext>
            </a:extLst>
          </p:cNvPr>
          <p:cNvSpPr txBox="1"/>
          <p:nvPr/>
        </p:nvSpPr>
        <p:spPr>
          <a:xfrm>
            <a:off x="304801" y="1382286"/>
            <a:ext cx="592455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Typical production: startup samples to “qualify” setup</a:t>
            </a:r>
          </a:p>
          <a:p>
            <a:pPr marL="342900" indent="-342900">
              <a:buFont typeface="Arial" panose="020B0604020202020204" pitchFamily="34" charset="0"/>
              <a:buChar char="•"/>
            </a:pPr>
            <a:r>
              <a:rPr lang="en-US" sz="2400" dirty="0"/>
              <a:t>Example: a large periodic oscillation in the facet size was observed</a:t>
            </a:r>
          </a:p>
          <a:p>
            <a:pPr marL="342900" indent="-342900">
              <a:buFont typeface="Arial" panose="020B0604020202020204" pitchFamily="34" charset="0"/>
              <a:buChar char="•"/>
            </a:pPr>
            <a:r>
              <a:rPr lang="en-US" sz="2400" dirty="0"/>
              <a:t>Periodicity matches twist-pitch length</a:t>
            </a:r>
          </a:p>
          <a:p>
            <a:pPr marL="342900" indent="-342900">
              <a:buFont typeface="Arial" panose="020B0604020202020204" pitchFamily="34" charset="0"/>
              <a:buChar char="•"/>
            </a:pPr>
            <a:r>
              <a:rPr lang="en-US" sz="2400" dirty="0"/>
              <a:t>Root cause: incorrect strand tension in just one of 40 strands on the machine</a:t>
            </a:r>
          </a:p>
          <a:p>
            <a:pPr marL="342900" indent="-342900">
              <a:buFont typeface="Arial" panose="020B0604020202020204" pitchFamily="34" charset="0"/>
              <a:buChar char="•"/>
            </a:pPr>
            <a:r>
              <a:rPr lang="en-US" sz="2400" dirty="0"/>
              <a:t>Takeaway: superb sensitivity</a:t>
            </a:r>
          </a:p>
        </p:txBody>
      </p:sp>
    </p:spTree>
    <p:extLst>
      <p:ext uri="{BB962C8B-B14F-4D97-AF65-F5344CB8AC3E}">
        <p14:creationId xmlns:p14="http://schemas.microsoft.com/office/powerpoint/2010/main" val="108188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C3B18-EFB9-330A-4E8F-5604F388FC8F}"/>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F4F1AD91-B24C-7871-2723-B8D3BD230670}"/>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87AC775C-1B13-C3AD-3919-FEDF68AAFA31}"/>
              </a:ext>
            </a:extLst>
          </p:cNvPr>
          <p:cNvSpPr>
            <a:spLocks noGrp="1"/>
          </p:cNvSpPr>
          <p:nvPr>
            <p:ph type="sldNum" sz="quarter" idx="12"/>
          </p:nvPr>
        </p:nvSpPr>
        <p:spPr/>
        <p:txBody>
          <a:bodyPr/>
          <a:lstStyle/>
          <a:p>
            <a:fld id="{1938D572-6E90-4CFC-B748-E5A2419AD3C3}" type="slidenum">
              <a:rPr lang="en-US" smtClean="0"/>
              <a:t>11</a:t>
            </a:fld>
            <a:endParaRPr lang="en-US"/>
          </a:p>
        </p:txBody>
      </p:sp>
      <p:sp>
        <p:nvSpPr>
          <p:cNvPr id="5" name="Title 4">
            <a:extLst>
              <a:ext uri="{FF2B5EF4-FFF2-40B4-BE49-F238E27FC236}">
                <a16:creationId xmlns:a16="http://schemas.microsoft.com/office/drawing/2014/main" id="{5FAEE4A1-E109-345F-4944-AE453C2C3E54}"/>
              </a:ext>
            </a:extLst>
          </p:cNvPr>
          <p:cNvSpPr>
            <a:spLocks noGrp="1"/>
          </p:cNvSpPr>
          <p:nvPr>
            <p:ph type="title"/>
          </p:nvPr>
        </p:nvSpPr>
        <p:spPr/>
        <p:txBody>
          <a:bodyPr/>
          <a:lstStyle/>
          <a:p>
            <a:pPr algn="ctr"/>
            <a:r>
              <a:rPr lang="en-US" dirty="0"/>
              <a:t>Case Study 3: Hardware Component Effect</a:t>
            </a:r>
          </a:p>
        </p:txBody>
      </p:sp>
      <p:sp>
        <p:nvSpPr>
          <p:cNvPr id="12" name="TextBox 11">
            <a:extLst>
              <a:ext uri="{FF2B5EF4-FFF2-40B4-BE49-F238E27FC236}">
                <a16:creationId xmlns:a16="http://schemas.microsoft.com/office/drawing/2014/main" id="{D23012D8-38CB-7176-6EC4-69EF9EE69C64}"/>
              </a:ext>
            </a:extLst>
          </p:cNvPr>
          <p:cNvSpPr txBox="1"/>
          <p:nvPr/>
        </p:nvSpPr>
        <p:spPr>
          <a:xfrm>
            <a:off x="305999" y="1382400"/>
            <a:ext cx="6053857"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Typical analysis: as shown previously</a:t>
            </a:r>
          </a:p>
          <a:p>
            <a:pPr marL="342900" indent="-342900">
              <a:buFont typeface="Arial" panose="020B0604020202020204" pitchFamily="34" charset="0"/>
              <a:buChar char="•"/>
            </a:pPr>
            <a:r>
              <a:rPr lang="en-US" sz="2400" dirty="0"/>
              <a:t>This example: frequency analysis (Fast Fourier Transform, FFT) </a:t>
            </a:r>
          </a:p>
          <a:p>
            <a:pPr marL="342900" indent="-342900">
              <a:buFont typeface="Arial" panose="020B0604020202020204" pitchFamily="34" charset="0"/>
              <a:buChar char="•"/>
            </a:pPr>
            <a:r>
              <a:rPr lang="en-US" sz="2400" dirty="0"/>
              <a:t>A prototype no-keystone cable: facet divergence, gaps between strands on top face, half-pitch difference</a:t>
            </a:r>
          </a:p>
          <a:p>
            <a:pPr marL="342900" indent="-342900">
              <a:buFont typeface="Arial" panose="020B0604020202020204" pitchFamily="34" charset="0"/>
              <a:buChar char="•"/>
            </a:pPr>
            <a:r>
              <a:rPr lang="en-US" sz="2400" dirty="0"/>
              <a:t>Adjustments made mid-run, esp. &lt;150 m</a:t>
            </a:r>
          </a:p>
          <a:p>
            <a:pPr marL="342900" indent="-342900">
              <a:buFont typeface="Arial" panose="020B0604020202020204" pitchFamily="34" charset="0"/>
              <a:buChar char="•"/>
            </a:pPr>
            <a:r>
              <a:rPr lang="en-US" sz="2400" dirty="0"/>
              <a:t>Correlation found with roller-mandrel alignment and drive train</a:t>
            </a:r>
          </a:p>
          <a:p>
            <a:pPr marL="342900" indent="-342900">
              <a:buFont typeface="Arial" panose="020B0604020202020204" pitchFamily="34" charset="0"/>
              <a:buChar char="•"/>
            </a:pPr>
            <a:r>
              <a:rPr lang="en-US" sz="2400" dirty="0"/>
              <a:t>Takeaway: FFT can indicate potential problems with machine hardware components</a:t>
            </a:r>
          </a:p>
        </p:txBody>
      </p:sp>
      <p:pic>
        <p:nvPicPr>
          <p:cNvPr id="6" name="Picture 5">
            <a:extLst>
              <a:ext uri="{FF2B5EF4-FFF2-40B4-BE49-F238E27FC236}">
                <a16:creationId xmlns:a16="http://schemas.microsoft.com/office/drawing/2014/main" id="{2D8F2096-F734-8C47-222D-C2BDD76F2B4F}"/>
              </a:ext>
            </a:extLst>
          </p:cNvPr>
          <p:cNvPicPr>
            <a:picLocks noChangeAspect="1"/>
          </p:cNvPicPr>
          <p:nvPr/>
        </p:nvPicPr>
        <p:blipFill>
          <a:blip r:embed="rId2"/>
          <a:stretch>
            <a:fillRect/>
          </a:stretch>
        </p:blipFill>
        <p:spPr>
          <a:xfrm>
            <a:off x="7509722" y="1641682"/>
            <a:ext cx="4469554" cy="3882817"/>
          </a:xfrm>
          <a:prstGeom prst="rect">
            <a:avLst/>
          </a:prstGeom>
        </p:spPr>
      </p:pic>
    </p:spTree>
    <p:extLst>
      <p:ext uri="{BB962C8B-B14F-4D97-AF65-F5344CB8AC3E}">
        <p14:creationId xmlns:p14="http://schemas.microsoft.com/office/powerpoint/2010/main" val="3689219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C3B18-EFB9-330A-4E8F-5604F388FC8F}"/>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F4F1AD91-B24C-7871-2723-B8D3BD230670}"/>
              </a:ext>
            </a:extLst>
          </p:cNvPr>
          <p:cNvSpPr>
            <a:spLocks noGrp="1"/>
          </p:cNvSpPr>
          <p:nvPr>
            <p:ph type="ftr" sz="quarter" idx="11"/>
          </p:nvPr>
        </p:nvSpPr>
        <p:spPr/>
        <p:txBody>
          <a:bodyPr/>
          <a:lstStyle/>
          <a:p>
            <a:r>
              <a:rPr lang="en-US" dirty="0"/>
              <a:t>--          A. Baskys, I. Pong, C. Sanabria, E. Lee          -- Cable Imaging &amp; Analysis Capabilities at LBNL</a:t>
            </a:r>
          </a:p>
        </p:txBody>
      </p:sp>
      <p:sp>
        <p:nvSpPr>
          <p:cNvPr id="4" name="Slide Number Placeholder 3">
            <a:extLst>
              <a:ext uri="{FF2B5EF4-FFF2-40B4-BE49-F238E27FC236}">
                <a16:creationId xmlns:a16="http://schemas.microsoft.com/office/drawing/2014/main" id="{87AC775C-1B13-C3AD-3919-FEDF68AAFA31}"/>
              </a:ext>
            </a:extLst>
          </p:cNvPr>
          <p:cNvSpPr>
            <a:spLocks noGrp="1"/>
          </p:cNvSpPr>
          <p:nvPr>
            <p:ph type="sldNum" sz="quarter" idx="12"/>
          </p:nvPr>
        </p:nvSpPr>
        <p:spPr/>
        <p:txBody>
          <a:bodyPr/>
          <a:lstStyle/>
          <a:p>
            <a:fld id="{1938D572-6E90-4CFC-B748-E5A2419AD3C3}" type="slidenum">
              <a:rPr lang="en-US" smtClean="0"/>
              <a:t>12</a:t>
            </a:fld>
            <a:endParaRPr lang="en-US"/>
          </a:p>
        </p:txBody>
      </p:sp>
      <p:sp>
        <p:nvSpPr>
          <p:cNvPr id="5" name="Title 4">
            <a:extLst>
              <a:ext uri="{FF2B5EF4-FFF2-40B4-BE49-F238E27FC236}">
                <a16:creationId xmlns:a16="http://schemas.microsoft.com/office/drawing/2014/main" id="{5FAEE4A1-E109-345F-4944-AE453C2C3E54}"/>
              </a:ext>
            </a:extLst>
          </p:cNvPr>
          <p:cNvSpPr>
            <a:spLocks noGrp="1"/>
          </p:cNvSpPr>
          <p:nvPr>
            <p:ph type="title"/>
          </p:nvPr>
        </p:nvSpPr>
        <p:spPr/>
        <p:txBody>
          <a:bodyPr/>
          <a:lstStyle/>
          <a:p>
            <a:pPr algn="ctr"/>
            <a:r>
              <a:rPr lang="en-US" dirty="0"/>
              <a:t>Case Study 3: Hardware Component Effect</a:t>
            </a:r>
          </a:p>
        </p:txBody>
      </p:sp>
      <p:pic>
        <p:nvPicPr>
          <p:cNvPr id="7" name="Picture 6">
            <a:extLst>
              <a:ext uri="{FF2B5EF4-FFF2-40B4-BE49-F238E27FC236}">
                <a16:creationId xmlns:a16="http://schemas.microsoft.com/office/drawing/2014/main" id="{1EB4230C-F3CF-4DC7-AD33-CE04CECF2575}"/>
              </a:ext>
            </a:extLst>
          </p:cNvPr>
          <p:cNvPicPr>
            <a:picLocks noChangeAspect="1"/>
          </p:cNvPicPr>
          <p:nvPr/>
        </p:nvPicPr>
        <p:blipFill>
          <a:blip r:embed="rId2"/>
          <a:stretch>
            <a:fillRect/>
          </a:stretch>
        </p:blipFill>
        <p:spPr>
          <a:xfrm>
            <a:off x="7509722" y="1641682"/>
            <a:ext cx="4469554" cy="3882817"/>
          </a:xfrm>
          <a:prstGeom prst="rect">
            <a:avLst/>
          </a:prstGeom>
        </p:spPr>
      </p:pic>
      <p:grpSp>
        <p:nvGrpSpPr>
          <p:cNvPr id="34" name="Group 33">
            <a:extLst>
              <a:ext uri="{FF2B5EF4-FFF2-40B4-BE49-F238E27FC236}">
                <a16:creationId xmlns:a16="http://schemas.microsoft.com/office/drawing/2014/main" id="{C84FC28D-26DA-D1CF-9A4D-84564C3C9CD1}"/>
              </a:ext>
            </a:extLst>
          </p:cNvPr>
          <p:cNvGrpSpPr/>
          <p:nvPr/>
        </p:nvGrpSpPr>
        <p:grpSpPr>
          <a:xfrm>
            <a:off x="304800" y="1371600"/>
            <a:ext cx="7204922" cy="1026349"/>
            <a:chOff x="304800" y="1371600"/>
            <a:chExt cx="7204922" cy="1026349"/>
          </a:xfrm>
        </p:grpSpPr>
        <p:grpSp>
          <p:nvGrpSpPr>
            <p:cNvPr id="33" name="Group 32">
              <a:extLst>
                <a:ext uri="{FF2B5EF4-FFF2-40B4-BE49-F238E27FC236}">
                  <a16:creationId xmlns:a16="http://schemas.microsoft.com/office/drawing/2014/main" id="{35168696-3134-AD25-0F8A-F1E7CD13EEFA}"/>
                </a:ext>
              </a:extLst>
            </p:cNvPr>
            <p:cNvGrpSpPr/>
            <p:nvPr/>
          </p:nvGrpSpPr>
          <p:grpSpPr>
            <a:xfrm>
              <a:off x="304800" y="1371600"/>
              <a:ext cx="5761778" cy="1015662"/>
              <a:chOff x="304800" y="1371600"/>
              <a:chExt cx="5761778" cy="1015662"/>
            </a:xfrm>
          </p:grpSpPr>
          <p:sp>
            <p:nvSpPr>
              <p:cNvPr id="9" name="TextBox 8">
                <a:extLst>
                  <a:ext uri="{FF2B5EF4-FFF2-40B4-BE49-F238E27FC236}">
                    <a16:creationId xmlns:a16="http://schemas.microsoft.com/office/drawing/2014/main" id="{34BFABC0-580C-0C1D-590A-FF045F8AA9C8}"/>
                  </a:ext>
                </a:extLst>
              </p:cNvPr>
              <p:cNvSpPr txBox="1"/>
              <p:nvPr/>
            </p:nvSpPr>
            <p:spPr>
              <a:xfrm>
                <a:off x="304800" y="1497082"/>
                <a:ext cx="1974157" cy="707886"/>
              </a:xfrm>
              <a:prstGeom prst="rect">
                <a:avLst/>
              </a:prstGeom>
              <a:noFill/>
            </p:spPr>
            <p:txBody>
              <a:bodyPr wrap="square" rtlCol="0">
                <a:spAutoFit/>
              </a:bodyPr>
              <a:lstStyle/>
              <a:p>
                <a:r>
                  <a:rPr lang="en-US" sz="2000" dirty="0"/>
                  <a:t>Facet size</a:t>
                </a:r>
              </a:p>
              <a:p>
                <a:r>
                  <a:rPr lang="en-US" sz="2000" dirty="0"/>
                  <a:t>imbalance</a:t>
                </a:r>
              </a:p>
            </p:txBody>
          </p:sp>
          <p:pic>
            <p:nvPicPr>
              <p:cNvPr id="8" name="Google Shape;189;p7" descr="A picture containing building, outdoor, sign&#10;&#10;Description automatically generated">
                <a:extLst>
                  <a:ext uri="{FF2B5EF4-FFF2-40B4-BE49-F238E27FC236}">
                    <a16:creationId xmlns:a16="http://schemas.microsoft.com/office/drawing/2014/main" id="{C8F14629-3962-4558-2AFE-3C8B95BC392B}"/>
                  </a:ext>
                </a:extLst>
              </p:cNvPr>
              <p:cNvPicPr preferRelativeResize="0"/>
              <p:nvPr/>
            </p:nvPicPr>
            <p:blipFill rotWithShape="1">
              <a:blip r:embed="rId3">
                <a:alphaModFix/>
              </a:blip>
              <a:srcRect l="5589" t="28132" r="87320" b="6945"/>
              <a:stretch/>
            </p:blipFill>
            <p:spPr>
              <a:xfrm rot="16200000">
                <a:off x="4080294" y="400977"/>
                <a:ext cx="455670" cy="3516899"/>
              </a:xfrm>
              <a:prstGeom prst="rect">
                <a:avLst/>
              </a:prstGeom>
              <a:noFill/>
              <a:ln>
                <a:noFill/>
              </a:ln>
            </p:spPr>
          </p:pic>
          <p:pic>
            <p:nvPicPr>
              <p:cNvPr id="10" name="Google Shape;190;p7" descr="A picture containing text, sign, white&#10;&#10;Description automatically generated">
                <a:extLst>
                  <a:ext uri="{FF2B5EF4-FFF2-40B4-BE49-F238E27FC236}">
                    <a16:creationId xmlns:a16="http://schemas.microsoft.com/office/drawing/2014/main" id="{A6F4D12B-CFDA-852D-082A-42ECE32C0B31}"/>
                  </a:ext>
                </a:extLst>
              </p:cNvPr>
              <p:cNvPicPr preferRelativeResize="0"/>
              <p:nvPr/>
            </p:nvPicPr>
            <p:blipFill rotWithShape="1">
              <a:blip r:embed="rId4">
                <a:alphaModFix/>
              </a:blip>
              <a:srcRect l="10237" t="19001" r="82649" b="16073"/>
              <a:stretch/>
            </p:blipFill>
            <p:spPr>
              <a:xfrm rot="16200000" flipH="1">
                <a:off x="4079543" y="-158264"/>
                <a:ext cx="457171" cy="3516899"/>
              </a:xfrm>
              <a:prstGeom prst="rect">
                <a:avLst/>
              </a:prstGeom>
              <a:noFill/>
              <a:ln>
                <a:noFill/>
              </a:ln>
            </p:spPr>
          </p:pic>
        </p:grpSp>
        <p:cxnSp>
          <p:nvCxnSpPr>
            <p:cNvPr id="13" name="Straight Arrow Connector 12">
              <a:extLst>
                <a:ext uri="{FF2B5EF4-FFF2-40B4-BE49-F238E27FC236}">
                  <a16:creationId xmlns:a16="http://schemas.microsoft.com/office/drawing/2014/main" id="{2D696D7B-ADDB-23A3-431A-6F4CB2E125C3}"/>
                </a:ext>
              </a:extLst>
            </p:cNvPr>
            <p:cNvCxnSpPr/>
            <p:nvPr/>
          </p:nvCxnSpPr>
          <p:spPr>
            <a:xfrm flipH="1" flipV="1">
              <a:off x="6337300" y="1828771"/>
              <a:ext cx="1172422" cy="5691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2807F8A-67DE-0BC7-AFCD-C49800968AD3}"/>
              </a:ext>
            </a:extLst>
          </p:cNvPr>
          <p:cNvGrpSpPr/>
          <p:nvPr/>
        </p:nvGrpSpPr>
        <p:grpSpPr>
          <a:xfrm>
            <a:off x="304800" y="2540000"/>
            <a:ext cx="7105223" cy="1934454"/>
            <a:chOff x="304800" y="2540000"/>
            <a:chExt cx="7105223" cy="1934454"/>
          </a:xfrm>
        </p:grpSpPr>
        <p:grpSp>
          <p:nvGrpSpPr>
            <p:cNvPr id="35" name="Group 34">
              <a:extLst>
                <a:ext uri="{FF2B5EF4-FFF2-40B4-BE49-F238E27FC236}">
                  <a16:creationId xmlns:a16="http://schemas.microsoft.com/office/drawing/2014/main" id="{FDB01551-537F-CB82-4AA5-C5EDDF45102D}"/>
                </a:ext>
              </a:extLst>
            </p:cNvPr>
            <p:cNvGrpSpPr/>
            <p:nvPr/>
          </p:nvGrpSpPr>
          <p:grpSpPr>
            <a:xfrm>
              <a:off x="304800" y="2708966"/>
              <a:ext cx="7105223" cy="1765488"/>
              <a:chOff x="304800" y="2708966"/>
              <a:chExt cx="7105223" cy="1765488"/>
            </a:xfrm>
          </p:grpSpPr>
          <p:pic>
            <p:nvPicPr>
              <p:cNvPr id="6" name="Google Shape;191;p7" descr="A picture containing building, outdoor, sign&#10;&#10;Description automatically generated">
                <a:extLst>
                  <a:ext uri="{FF2B5EF4-FFF2-40B4-BE49-F238E27FC236}">
                    <a16:creationId xmlns:a16="http://schemas.microsoft.com/office/drawing/2014/main" id="{80C07261-0B76-250E-EEA3-C622394A4A90}"/>
                  </a:ext>
                </a:extLst>
              </p:cNvPr>
              <p:cNvPicPr preferRelativeResize="0"/>
              <p:nvPr/>
            </p:nvPicPr>
            <p:blipFill rotWithShape="1">
              <a:blip r:embed="rId3">
                <a:alphaModFix/>
              </a:blip>
              <a:srcRect l="18091" t="21430" r="13335" b="-553"/>
              <a:stretch/>
            </p:blipFill>
            <p:spPr>
              <a:xfrm rot="16200000">
                <a:off x="3425385" y="2733089"/>
                <a:ext cx="1765488" cy="1717241"/>
              </a:xfrm>
              <a:prstGeom prst="rect">
                <a:avLst/>
              </a:prstGeom>
              <a:noFill/>
              <a:ln>
                <a:noFill/>
              </a:ln>
            </p:spPr>
          </p:pic>
          <p:cxnSp>
            <p:nvCxnSpPr>
              <p:cNvPr id="14" name="Straight Arrow Connector 13">
                <a:extLst>
                  <a:ext uri="{FF2B5EF4-FFF2-40B4-BE49-F238E27FC236}">
                    <a16:creationId xmlns:a16="http://schemas.microsoft.com/office/drawing/2014/main" id="{7D282435-55DD-31DA-3EE2-C56DA2180A31}"/>
                  </a:ext>
                </a:extLst>
              </p:cNvPr>
              <p:cNvCxnSpPr>
                <a:cxnSpLocks/>
              </p:cNvCxnSpPr>
              <p:nvPr/>
            </p:nvCxnSpPr>
            <p:spPr>
              <a:xfrm flipH="1">
                <a:off x="6136252" y="3442996"/>
                <a:ext cx="1273771" cy="130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D9D5005-9CC6-8D85-E512-37CCAF28B407}"/>
                  </a:ext>
                </a:extLst>
              </p:cNvPr>
              <p:cNvSpPr txBox="1"/>
              <p:nvPr/>
            </p:nvSpPr>
            <p:spPr>
              <a:xfrm>
                <a:off x="304800" y="3251230"/>
                <a:ext cx="1974157" cy="707886"/>
              </a:xfrm>
              <a:prstGeom prst="rect">
                <a:avLst/>
              </a:prstGeom>
              <a:noFill/>
            </p:spPr>
            <p:txBody>
              <a:bodyPr wrap="square" rtlCol="0">
                <a:spAutoFit/>
              </a:bodyPr>
              <a:lstStyle/>
              <a:p>
                <a:r>
                  <a:rPr lang="en-US" sz="2000" dirty="0"/>
                  <a:t>Gaps visible on top cable face</a:t>
                </a:r>
              </a:p>
            </p:txBody>
          </p:sp>
        </p:grpSp>
        <p:cxnSp>
          <p:nvCxnSpPr>
            <p:cNvPr id="21" name="Straight Connector 20">
              <a:extLst>
                <a:ext uri="{FF2B5EF4-FFF2-40B4-BE49-F238E27FC236}">
                  <a16:creationId xmlns:a16="http://schemas.microsoft.com/office/drawing/2014/main" id="{7215544D-57B2-52D1-F20F-D8CB125B862A}"/>
                </a:ext>
              </a:extLst>
            </p:cNvPr>
            <p:cNvCxnSpPr>
              <a:cxnSpLocks/>
            </p:cNvCxnSpPr>
            <p:nvPr/>
          </p:nvCxnSpPr>
          <p:spPr>
            <a:xfrm>
              <a:off x="393700" y="2540000"/>
              <a:ext cx="567287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C4F0B60-C7EB-4446-37D3-1B904AB2D0A6}"/>
              </a:ext>
            </a:extLst>
          </p:cNvPr>
          <p:cNvGrpSpPr/>
          <p:nvPr/>
        </p:nvGrpSpPr>
        <p:grpSpPr>
          <a:xfrm>
            <a:off x="304800" y="4501137"/>
            <a:ext cx="7177384" cy="1715963"/>
            <a:chOff x="304800" y="4501137"/>
            <a:chExt cx="7177384" cy="1715963"/>
          </a:xfrm>
        </p:grpSpPr>
        <p:grpSp>
          <p:nvGrpSpPr>
            <p:cNvPr id="36" name="Group 35">
              <a:extLst>
                <a:ext uri="{FF2B5EF4-FFF2-40B4-BE49-F238E27FC236}">
                  <a16:creationId xmlns:a16="http://schemas.microsoft.com/office/drawing/2014/main" id="{4E07D3FB-A433-6B43-23B0-6A57396B4B30}"/>
                </a:ext>
              </a:extLst>
            </p:cNvPr>
            <p:cNvGrpSpPr/>
            <p:nvPr/>
          </p:nvGrpSpPr>
          <p:grpSpPr>
            <a:xfrm>
              <a:off x="304800" y="4501137"/>
              <a:ext cx="7177384" cy="1715963"/>
              <a:chOff x="304800" y="4501137"/>
              <a:chExt cx="7177384" cy="1715963"/>
            </a:xfrm>
          </p:grpSpPr>
          <p:pic>
            <p:nvPicPr>
              <p:cNvPr id="11" name="Picture 10">
                <a:extLst>
                  <a:ext uri="{FF2B5EF4-FFF2-40B4-BE49-F238E27FC236}">
                    <a16:creationId xmlns:a16="http://schemas.microsoft.com/office/drawing/2014/main" id="{E8787D49-EDC7-98B4-7177-907A985C387A}"/>
                  </a:ext>
                </a:extLst>
              </p:cNvPr>
              <p:cNvPicPr>
                <a:picLocks noChangeAspect="1"/>
              </p:cNvPicPr>
              <p:nvPr/>
            </p:nvPicPr>
            <p:blipFill>
              <a:blip r:embed="rId5"/>
              <a:stretch>
                <a:fillRect/>
              </a:stretch>
            </p:blipFill>
            <p:spPr>
              <a:xfrm rot="5400000">
                <a:off x="3436452" y="3763773"/>
                <a:ext cx="1566554" cy="3340100"/>
              </a:xfrm>
              <a:prstGeom prst="rect">
                <a:avLst/>
              </a:prstGeom>
            </p:spPr>
          </p:pic>
          <p:cxnSp>
            <p:nvCxnSpPr>
              <p:cNvPr id="16" name="Straight Arrow Connector 15">
                <a:extLst>
                  <a:ext uri="{FF2B5EF4-FFF2-40B4-BE49-F238E27FC236}">
                    <a16:creationId xmlns:a16="http://schemas.microsoft.com/office/drawing/2014/main" id="{BA7357C1-7A68-7ABF-424C-D46413073B64}"/>
                  </a:ext>
                </a:extLst>
              </p:cNvPr>
              <p:cNvCxnSpPr>
                <a:cxnSpLocks/>
              </p:cNvCxnSpPr>
              <p:nvPr/>
            </p:nvCxnSpPr>
            <p:spPr>
              <a:xfrm flipH="1">
                <a:off x="6337300" y="4501137"/>
                <a:ext cx="1144884" cy="724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F88004F-AB79-C9B0-C9FC-EBC587DD9DC2}"/>
                  </a:ext>
                </a:extLst>
              </p:cNvPr>
              <p:cNvSpPr txBox="1"/>
              <p:nvPr/>
            </p:nvSpPr>
            <p:spPr>
              <a:xfrm>
                <a:off x="304800" y="5121771"/>
                <a:ext cx="1974157" cy="707886"/>
              </a:xfrm>
              <a:prstGeom prst="rect">
                <a:avLst/>
              </a:prstGeom>
              <a:noFill/>
            </p:spPr>
            <p:txBody>
              <a:bodyPr wrap="square" rtlCol="0">
                <a:spAutoFit/>
              </a:bodyPr>
              <a:lstStyle/>
              <a:p>
                <a:r>
                  <a:rPr lang="en-US" sz="2000" dirty="0"/>
                  <a:t>Half-pitch mismatch</a:t>
                </a:r>
              </a:p>
            </p:txBody>
          </p:sp>
        </p:grpSp>
        <p:cxnSp>
          <p:nvCxnSpPr>
            <p:cNvPr id="22" name="Straight Connector 21">
              <a:extLst>
                <a:ext uri="{FF2B5EF4-FFF2-40B4-BE49-F238E27FC236}">
                  <a16:creationId xmlns:a16="http://schemas.microsoft.com/office/drawing/2014/main" id="{A9CC817A-7AB6-4292-201A-9BBF9298A960}"/>
                </a:ext>
              </a:extLst>
            </p:cNvPr>
            <p:cNvCxnSpPr>
              <a:cxnSpLocks/>
            </p:cNvCxnSpPr>
            <p:nvPr/>
          </p:nvCxnSpPr>
          <p:spPr>
            <a:xfrm>
              <a:off x="304800" y="4678292"/>
              <a:ext cx="576177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5A0C797-4689-E340-1090-B50996EA1F4E}"/>
              </a:ext>
            </a:extLst>
          </p:cNvPr>
          <p:cNvGrpSpPr/>
          <p:nvPr/>
        </p:nvGrpSpPr>
        <p:grpSpPr>
          <a:xfrm>
            <a:off x="7179019" y="5553133"/>
            <a:ext cx="4708181" cy="560160"/>
            <a:chOff x="-59600" y="10491152"/>
            <a:chExt cx="15000152" cy="1784658"/>
          </a:xfrm>
        </p:grpSpPr>
        <p:sp>
          <p:nvSpPr>
            <p:cNvPr id="26" name="Google Shape;115;p3">
              <a:extLst>
                <a:ext uri="{FF2B5EF4-FFF2-40B4-BE49-F238E27FC236}">
                  <a16:creationId xmlns:a16="http://schemas.microsoft.com/office/drawing/2014/main" id="{84A30309-A550-E5FA-7943-C2F658FC29FD}"/>
                </a:ext>
              </a:extLst>
            </p:cNvPr>
            <p:cNvSpPr txBox="1"/>
            <p:nvPr/>
          </p:nvSpPr>
          <p:spPr>
            <a:xfrm>
              <a:off x="12185084" y="10491152"/>
              <a:ext cx="2755468" cy="17648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1500" b="0" i="0" u="none" strike="noStrike" cap="none" dirty="0">
                  <a:solidFill>
                    <a:srgbClr val="000000"/>
                  </a:solidFill>
                  <a:latin typeface="Calibri"/>
                  <a:ea typeface="Calibri"/>
                  <a:cs typeface="Calibri"/>
                  <a:sym typeface="Calibri"/>
                </a:rPr>
                <a:t>Mandrel tip</a:t>
              </a:r>
              <a:endParaRPr sz="1500" dirty="0"/>
            </a:p>
          </p:txBody>
        </p:sp>
        <p:grpSp>
          <p:nvGrpSpPr>
            <p:cNvPr id="27" name="Group 26">
              <a:extLst>
                <a:ext uri="{FF2B5EF4-FFF2-40B4-BE49-F238E27FC236}">
                  <a16:creationId xmlns:a16="http://schemas.microsoft.com/office/drawing/2014/main" id="{5B8BC52B-8992-4B07-9C0B-2FD0763566A9}"/>
                </a:ext>
              </a:extLst>
            </p:cNvPr>
            <p:cNvGrpSpPr/>
            <p:nvPr/>
          </p:nvGrpSpPr>
          <p:grpSpPr>
            <a:xfrm>
              <a:off x="-59600" y="10510915"/>
              <a:ext cx="12385712" cy="1764895"/>
              <a:chOff x="-59600" y="10510915"/>
              <a:chExt cx="12385712" cy="1764895"/>
            </a:xfrm>
          </p:grpSpPr>
          <p:sp>
            <p:nvSpPr>
              <p:cNvPr id="28" name="Google Shape;111;p3">
                <a:extLst>
                  <a:ext uri="{FF2B5EF4-FFF2-40B4-BE49-F238E27FC236}">
                    <a16:creationId xmlns:a16="http://schemas.microsoft.com/office/drawing/2014/main" id="{5E379897-D570-95D3-8E7A-E3D318001DF4}"/>
                  </a:ext>
                </a:extLst>
              </p:cNvPr>
              <p:cNvSpPr/>
              <p:nvPr/>
            </p:nvSpPr>
            <p:spPr>
              <a:xfrm>
                <a:off x="4953000" y="10601960"/>
                <a:ext cx="6496050" cy="1466850"/>
              </a:xfrm>
              <a:prstGeom prst="frame">
                <a:avLst>
                  <a:gd name="adj1" fmla="val 12500"/>
                </a:avLst>
              </a:prstGeom>
              <a:solidFill>
                <a:srgbClr val="7F7F7F"/>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endParaRPr sz="3600" b="0" i="0" u="none" strike="noStrike" cap="none">
                  <a:solidFill>
                    <a:schemeClr val="dk1"/>
                  </a:solidFill>
                  <a:latin typeface="Calibri"/>
                  <a:ea typeface="Calibri"/>
                  <a:cs typeface="Calibri"/>
                  <a:sym typeface="Calibri"/>
                </a:endParaRPr>
              </a:p>
            </p:txBody>
          </p:sp>
          <p:sp>
            <p:nvSpPr>
              <p:cNvPr id="29" name="Google Shape;112;p3">
                <a:extLst>
                  <a:ext uri="{FF2B5EF4-FFF2-40B4-BE49-F238E27FC236}">
                    <a16:creationId xmlns:a16="http://schemas.microsoft.com/office/drawing/2014/main" id="{5934F06D-D37D-24C5-4290-3D9A77C90561}"/>
                  </a:ext>
                </a:extLst>
              </p:cNvPr>
              <p:cNvSpPr/>
              <p:nvPr/>
            </p:nvSpPr>
            <p:spPr>
              <a:xfrm>
                <a:off x="5600700" y="10970418"/>
                <a:ext cx="5048250" cy="355917"/>
              </a:xfrm>
              <a:prstGeom prst="rect">
                <a:avLst/>
              </a:prstGeom>
              <a:solidFill>
                <a:srgbClr val="7F7F7F"/>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Calibri"/>
                  <a:buNone/>
                </a:pPr>
                <a:endParaRPr sz="3600" b="0" i="0" u="none" strike="noStrike" cap="none">
                  <a:solidFill>
                    <a:schemeClr val="lt1"/>
                  </a:solidFill>
                  <a:latin typeface="Calibri"/>
                  <a:ea typeface="Calibri"/>
                  <a:cs typeface="Calibri"/>
                  <a:sym typeface="Calibri"/>
                </a:endParaRPr>
              </a:p>
            </p:txBody>
          </p:sp>
          <p:sp>
            <p:nvSpPr>
              <p:cNvPr id="30" name="Google Shape;113;p3">
                <a:extLst>
                  <a:ext uri="{FF2B5EF4-FFF2-40B4-BE49-F238E27FC236}">
                    <a16:creationId xmlns:a16="http://schemas.microsoft.com/office/drawing/2014/main" id="{173FBE36-1683-0E89-023B-2AE5C1A4D73E}"/>
                  </a:ext>
                </a:extLst>
              </p:cNvPr>
              <p:cNvSpPr txBox="1"/>
              <p:nvPr/>
            </p:nvSpPr>
            <p:spPr>
              <a:xfrm>
                <a:off x="-59600" y="10510915"/>
                <a:ext cx="3617520" cy="17648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1500" b="0" i="0" u="none" strike="noStrike" cap="none" dirty="0">
                    <a:solidFill>
                      <a:srgbClr val="000000"/>
                    </a:solidFill>
                    <a:latin typeface="Calibri"/>
                    <a:ea typeface="Calibri"/>
                    <a:cs typeface="Calibri"/>
                    <a:sym typeface="Calibri"/>
                  </a:rPr>
                  <a:t>Roller aperture</a:t>
                </a:r>
                <a:endParaRPr sz="1500" dirty="0"/>
              </a:p>
            </p:txBody>
          </p:sp>
          <p:cxnSp>
            <p:nvCxnSpPr>
              <p:cNvPr id="31" name="Google Shape;114;p3">
                <a:extLst>
                  <a:ext uri="{FF2B5EF4-FFF2-40B4-BE49-F238E27FC236}">
                    <a16:creationId xmlns:a16="http://schemas.microsoft.com/office/drawing/2014/main" id="{53A8934C-D3D5-BABD-67FD-CB30237694AF}"/>
                  </a:ext>
                </a:extLst>
              </p:cNvPr>
              <p:cNvCxnSpPr/>
              <p:nvPr/>
            </p:nvCxnSpPr>
            <p:spPr>
              <a:xfrm>
                <a:off x="3108960" y="11466576"/>
                <a:ext cx="1844040" cy="2583"/>
              </a:xfrm>
              <a:prstGeom prst="straightConnector1">
                <a:avLst/>
              </a:prstGeom>
              <a:noFill/>
              <a:ln w="38100" cap="flat" cmpd="sng">
                <a:solidFill>
                  <a:schemeClr val="accent1"/>
                </a:solidFill>
                <a:prstDash val="solid"/>
                <a:miter lim="800000"/>
                <a:headEnd type="none" w="sm" len="sm"/>
                <a:tailEnd type="triangle" w="med" len="med"/>
              </a:ln>
            </p:spPr>
          </p:cxnSp>
          <p:cxnSp>
            <p:nvCxnSpPr>
              <p:cNvPr id="32" name="Google Shape;116;p3">
                <a:extLst>
                  <a:ext uri="{FF2B5EF4-FFF2-40B4-BE49-F238E27FC236}">
                    <a16:creationId xmlns:a16="http://schemas.microsoft.com/office/drawing/2014/main" id="{EAC5E95C-7553-5982-BEC4-59C44CFA4806}"/>
                  </a:ext>
                </a:extLst>
              </p:cNvPr>
              <p:cNvCxnSpPr/>
              <p:nvPr/>
            </p:nvCxnSpPr>
            <p:spPr>
              <a:xfrm rot="10800000">
                <a:off x="10648950" y="11145994"/>
                <a:ext cx="1677162" cy="0"/>
              </a:xfrm>
              <a:prstGeom prst="straightConnector1">
                <a:avLst/>
              </a:prstGeom>
              <a:noFill/>
              <a:ln w="38100" cap="flat" cmpd="sng">
                <a:solidFill>
                  <a:schemeClr val="accent1"/>
                </a:solidFill>
                <a:prstDash val="solid"/>
                <a:miter lim="800000"/>
                <a:headEnd type="none" w="sm" len="sm"/>
                <a:tailEnd type="triangle" w="med" len="med"/>
              </a:ln>
            </p:spPr>
          </p:cxnSp>
        </p:grpSp>
      </p:grpSp>
    </p:spTree>
    <p:extLst>
      <p:ext uri="{BB962C8B-B14F-4D97-AF65-F5344CB8AC3E}">
        <p14:creationId xmlns:p14="http://schemas.microsoft.com/office/powerpoint/2010/main" val="37499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C3B18-EFB9-330A-4E8F-5604F388FC8F}"/>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F4F1AD91-B24C-7871-2723-B8D3BD230670}"/>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87AC775C-1B13-C3AD-3919-FEDF68AAFA31}"/>
              </a:ext>
            </a:extLst>
          </p:cNvPr>
          <p:cNvSpPr>
            <a:spLocks noGrp="1"/>
          </p:cNvSpPr>
          <p:nvPr>
            <p:ph type="sldNum" sz="quarter" idx="12"/>
          </p:nvPr>
        </p:nvSpPr>
        <p:spPr/>
        <p:txBody>
          <a:bodyPr/>
          <a:lstStyle/>
          <a:p>
            <a:fld id="{1938D572-6E90-4CFC-B748-E5A2419AD3C3}" type="slidenum">
              <a:rPr lang="en-US" smtClean="0"/>
              <a:t>13</a:t>
            </a:fld>
            <a:endParaRPr lang="en-US"/>
          </a:p>
        </p:txBody>
      </p:sp>
      <p:sp>
        <p:nvSpPr>
          <p:cNvPr id="5" name="Title 4">
            <a:extLst>
              <a:ext uri="{FF2B5EF4-FFF2-40B4-BE49-F238E27FC236}">
                <a16:creationId xmlns:a16="http://schemas.microsoft.com/office/drawing/2014/main" id="{5FAEE4A1-E109-345F-4944-AE453C2C3E54}"/>
              </a:ext>
            </a:extLst>
          </p:cNvPr>
          <p:cNvSpPr>
            <a:spLocks noGrp="1"/>
          </p:cNvSpPr>
          <p:nvPr>
            <p:ph type="title"/>
          </p:nvPr>
        </p:nvSpPr>
        <p:spPr/>
        <p:txBody>
          <a:bodyPr/>
          <a:lstStyle/>
          <a:p>
            <a:pPr algn="ctr"/>
            <a:r>
              <a:rPr lang="en-US" dirty="0"/>
              <a:t>Case Study 3: Hardware Component Effect</a:t>
            </a:r>
          </a:p>
        </p:txBody>
      </p:sp>
      <p:pic>
        <p:nvPicPr>
          <p:cNvPr id="15" name="Picture 14">
            <a:extLst>
              <a:ext uri="{FF2B5EF4-FFF2-40B4-BE49-F238E27FC236}">
                <a16:creationId xmlns:a16="http://schemas.microsoft.com/office/drawing/2014/main" id="{4353E4F1-027F-F51B-9F47-512DD8AF4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04" y="1501670"/>
            <a:ext cx="5746919" cy="4104943"/>
          </a:xfrm>
          <a:prstGeom prst="rect">
            <a:avLst/>
          </a:prstGeom>
        </p:spPr>
      </p:pic>
      <p:pic>
        <p:nvPicPr>
          <p:cNvPr id="6" name="Picture 5">
            <a:extLst>
              <a:ext uri="{FF2B5EF4-FFF2-40B4-BE49-F238E27FC236}">
                <a16:creationId xmlns:a16="http://schemas.microsoft.com/office/drawing/2014/main" id="{6F4EB6C8-7F0B-E5DF-1FBB-D9A6B0E89E27}"/>
              </a:ext>
            </a:extLst>
          </p:cNvPr>
          <p:cNvPicPr>
            <a:picLocks noChangeAspect="1"/>
          </p:cNvPicPr>
          <p:nvPr/>
        </p:nvPicPr>
        <p:blipFill>
          <a:blip r:embed="rId3"/>
          <a:stretch>
            <a:fillRect/>
          </a:stretch>
        </p:blipFill>
        <p:spPr>
          <a:xfrm>
            <a:off x="7509722" y="1641682"/>
            <a:ext cx="4469554" cy="3882817"/>
          </a:xfrm>
          <a:prstGeom prst="rect">
            <a:avLst/>
          </a:prstGeom>
        </p:spPr>
      </p:pic>
      <p:cxnSp>
        <p:nvCxnSpPr>
          <p:cNvPr id="7" name="Straight Arrow Connector 6">
            <a:extLst>
              <a:ext uri="{FF2B5EF4-FFF2-40B4-BE49-F238E27FC236}">
                <a16:creationId xmlns:a16="http://schemas.microsoft.com/office/drawing/2014/main" id="{CF6B76D7-E0CA-C363-29C0-D20C411E8412}"/>
              </a:ext>
            </a:extLst>
          </p:cNvPr>
          <p:cNvCxnSpPr>
            <a:cxnSpLocks/>
          </p:cNvCxnSpPr>
          <p:nvPr/>
        </p:nvCxnSpPr>
        <p:spPr>
          <a:xfrm flipH="1">
            <a:off x="6087974" y="2397949"/>
            <a:ext cx="12773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4862883-EE2A-3E31-1E57-57C7213FAA9F}"/>
              </a:ext>
            </a:extLst>
          </p:cNvPr>
          <p:cNvCxnSpPr>
            <a:cxnSpLocks/>
          </p:cNvCxnSpPr>
          <p:nvPr/>
        </p:nvCxnSpPr>
        <p:spPr>
          <a:xfrm flipV="1">
            <a:off x="5935901" y="3583090"/>
            <a:ext cx="720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AB11F95-6B0E-7A0B-8298-9F19F80E6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997" y="2267120"/>
            <a:ext cx="5471459" cy="3126548"/>
          </a:xfrm>
          <a:prstGeom prst="rect">
            <a:avLst/>
          </a:prstGeom>
        </p:spPr>
      </p:pic>
    </p:spTree>
    <p:extLst>
      <p:ext uri="{BB962C8B-B14F-4D97-AF65-F5344CB8AC3E}">
        <p14:creationId xmlns:p14="http://schemas.microsoft.com/office/powerpoint/2010/main" val="305670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250"/>
                                        <p:tgtEl>
                                          <p:spTgt spid="9"/>
                                        </p:tgtEl>
                                      </p:cBhvr>
                                    </p:animEffect>
                                  </p:childTnLst>
                                </p:cTn>
                              </p:par>
                            </p:childTnLst>
                          </p:cTn>
                        </p:par>
                        <p:par>
                          <p:cTn id="15" fill="hold">
                            <p:stCondLst>
                              <p:cond delay="750"/>
                            </p:stCondLst>
                            <p:childTnLst>
                              <p:par>
                                <p:cTn id="16" presetID="22" presetClass="entr" presetSubtype="8"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C3B18-EFB9-330A-4E8F-5604F388FC8F}"/>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F4F1AD91-B24C-7871-2723-B8D3BD230670}"/>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87AC775C-1B13-C3AD-3919-FEDF68AAFA31}"/>
              </a:ext>
            </a:extLst>
          </p:cNvPr>
          <p:cNvSpPr>
            <a:spLocks noGrp="1"/>
          </p:cNvSpPr>
          <p:nvPr>
            <p:ph type="sldNum" sz="quarter" idx="12"/>
          </p:nvPr>
        </p:nvSpPr>
        <p:spPr/>
        <p:txBody>
          <a:bodyPr/>
          <a:lstStyle/>
          <a:p>
            <a:fld id="{1938D572-6E90-4CFC-B748-E5A2419AD3C3}" type="slidenum">
              <a:rPr lang="en-US" smtClean="0"/>
              <a:pPr/>
              <a:t>14</a:t>
            </a:fld>
            <a:endParaRPr lang="en-US"/>
          </a:p>
        </p:txBody>
      </p:sp>
      <p:sp>
        <p:nvSpPr>
          <p:cNvPr id="5" name="Title 4">
            <a:extLst>
              <a:ext uri="{FF2B5EF4-FFF2-40B4-BE49-F238E27FC236}">
                <a16:creationId xmlns:a16="http://schemas.microsoft.com/office/drawing/2014/main" id="{5FAEE4A1-E109-345F-4944-AE453C2C3E54}"/>
              </a:ext>
            </a:extLst>
          </p:cNvPr>
          <p:cNvSpPr>
            <a:spLocks noGrp="1"/>
          </p:cNvSpPr>
          <p:nvPr>
            <p:ph type="title"/>
          </p:nvPr>
        </p:nvSpPr>
        <p:spPr/>
        <p:txBody>
          <a:bodyPr/>
          <a:lstStyle/>
          <a:p>
            <a:pPr algn="ctr"/>
            <a:r>
              <a:rPr lang="en-US" dirty="0"/>
              <a:t>Conclusions</a:t>
            </a:r>
          </a:p>
        </p:txBody>
      </p:sp>
      <p:sp>
        <p:nvSpPr>
          <p:cNvPr id="23" name="TextBox 22">
            <a:extLst>
              <a:ext uri="{FF2B5EF4-FFF2-40B4-BE49-F238E27FC236}">
                <a16:creationId xmlns:a16="http://schemas.microsoft.com/office/drawing/2014/main" id="{AF40FEDE-EE0E-B3D3-9F86-5F582FD12F79}"/>
              </a:ext>
            </a:extLst>
          </p:cNvPr>
          <p:cNvSpPr txBox="1"/>
          <p:nvPr/>
        </p:nvSpPr>
        <p:spPr>
          <a:xfrm>
            <a:off x="174625" y="1747777"/>
            <a:ext cx="11522076" cy="4401205"/>
          </a:xfrm>
          <a:prstGeom prst="rect">
            <a:avLst/>
          </a:prstGeom>
          <a:noFill/>
        </p:spPr>
        <p:txBody>
          <a:bodyPr wrap="square" rtlCol="0">
            <a:spAutoFit/>
          </a:bodyPr>
          <a:lstStyle/>
          <a:p>
            <a:pPr marL="342900" indent="-342900">
              <a:buFont typeface="Arial" panose="020B0604020202020204" pitchFamily="34" charset="0"/>
              <a:buChar char="•"/>
            </a:pPr>
            <a:r>
              <a:rPr lang="en-US" sz="3200" dirty="0"/>
              <a:t>Image analysis is a powerful QC tool</a:t>
            </a:r>
          </a:p>
          <a:p>
            <a:pPr marL="800100" lvl="1" indent="-342900">
              <a:buFont typeface="Arial" panose="020B0604020202020204" pitchFamily="34" charset="0"/>
              <a:buChar char="•"/>
            </a:pPr>
            <a:r>
              <a:rPr lang="en-US" sz="3200" dirty="0"/>
              <a:t>Including superb sensitivity for strand tension anomalies</a:t>
            </a:r>
          </a:p>
          <a:p>
            <a:pPr marL="342900" indent="-342900">
              <a:buFont typeface="Arial" panose="020B0604020202020204" pitchFamily="34" charset="0"/>
              <a:buChar char="•"/>
            </a:pPr>
            <a:r>
              <a:rPr lang="en-US" sz="3200" dirty="0"/>
              <a:t>Insights into </a:t>
            </a:r>
          </a:p>
          <a:p>
            <a:pPr marL="800100" lvl="1" indent="-342900">
              <a:buFont typeface="Arial" panose="020B0604020202020204" pitchFamily="34" charset="0"/>
              <a:buChar char="•"/>
            </a:pPr>
            <a:r>
              <a:rPr lang="en-US" sz="2800" dirty="0"/>
              <a:t>Strand deformation state within the cable </a:t>
            </a:r>
          </a:p>
          <a:p>
            <a:pPr marL="800100" lvl="1" indent="-342900">
              <a:buFont typeface="Arial" panose="020B0604020202020204" pitchFamily="34" charset="0"/>
              <a:buChar char="•"/>
            </a:pPr>
            <a:r>
              <a:rPr lang="en-US" sz="2800" dirty="0"/>
              <a:t>The state of the components of cabling machine</a:t>
            </a:r>
            <a:endParaRPr lang="en-US" sz="3200" dirty="0"/>
          </a:p>
          <a:p>
            <a:pPr marL="342900" indent="-342900">
              <a:buFont typeface="Arial" panose="020B0604020202020204" pitchFamily="34" charset="0"/>
              <a:buChar char="•"/>
            </a:pPr>
            <a:r>
              <a:rPr lang="en-US" sz="3200" dirty="0"/>
              <a:t>Strand facet sizes as a predictor for RRR values</a:t>
            </a:r>
          </a:p>
          <a:p>
            <a:pPr marL="342900" indent="-342900">
              <a:buFont typeface="Arial" panose="020B0604020202020204" pitchFamily="34" charset="0"/>
              <a:buChar char="•"/>
            </a:pPr>
            <a:r>
              <a:rPr lang="en-US" sz="3200" dirty="0"/>
              <a:t>Presently: offline analysis.  But hybrid approach is being considered to provide real-time feedback</a:t>
            </a:r>
          </a:p>
          <a:p>
            <a:pPr marL="342900" indent="-342900">
              <a:buFont typeface="Arial" panose="020B0604020202020204" pitchFamily="34" charset="0"/>
              <a:buChar char="•"/>
            </a:pPr>
            <a:endParaRPr lang="en-US" sz="3200" dirty="0"/>
          </a:p>
        </p:txBody>
      </p:sp>
    </p:spTree>
    <p:extLst>
      <p:ext uri="{BB962C8B-B14F-4D97-AF65-F5344CB8AC3E}">
        <p14:creationId xmlns:p14="http://schemas.microsoft.com/office/powerpoint/2010/main" val="124837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483DC-0F05-ED97-438B-DE6960412997}"/>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C3DB21F2-2E72-60A4-60D3-2FDD666E6CBE}"/>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0A114163-3269-1D81-C73A-3950323A1456}"/>
              </a:ext>
            </a:extLst>
          </p:cNvPr>
          <p:cNvSpPr>
            <a:spLocks noGrp="1"/>
          </p:cNvSpPr>
          <p:nvPr>
            <p:ph type="sldNum" sz="quarter" idx="12"/>
          </p:nvPr>
        </p:nvSpPr>
        <p:spPr/>
        <p:txBody>
          <a:bodyPr/>
          <a:lstStyle/>
          <a:p>
            <a:fld id="{1938D572-6E90-4CFC-B748-E5A2419AD3C3}" type="slidenum">
              <a:rPr lang="en-US" smtClean="0"/>
              <a:t>15</a:t>
            </a:fld>
            <a:endParaRPr lang="en-US"/>
          </a:p>
        </p:txBody>
      </p:sp>
      <p:sp>
        <p:nvSpPr>
          <p:cNvPr id="5" name="Title 4">
            <a:extLst>
              <a:ext uri="{FF2B5EF4-FFF2-40B4-BE49-F238E27FC236}">
                <a16:creationId xmlns:a16="http://schemas.microsoft.com/office/drawing/2014/main" id="{AA5E9971-BDE4-542F-D0D4-8363A710B3A1}"/>
              </a:ext>
            </a:extLst>
          </p:cNvPr>
          <p:cNvSpPr>
            <a:spLocks noGrp="1"/>
          </p:cNvSpPr>
          <p:nvPr>
            <p:ph type="title"/>
          </p:nvPr>
        </p:nvSpPr>
        <p:spPr/>
        <p:txBody>
          <a:bodyPr/>
          <a:lstStyle/>
          <a:p>
            <a:pPr algn="ctr"/>
            <a:r>
              <a:rPr lang="en-US" dirty="0"/>
              <a:t>Backup slides: cross-over detection</a:t>
            </a:r>
          </a:p>
        </p:txBody>
      </p:sp>
      <p:pic>
        <p:nvPicPr>
          <p:cNvPr id="6" name="Picture 5" descr="Chart&#10;&#10;Description automatically generated">
            <a:extLst>
              <a:ext uri="{FF2B5EF4-FFF2-40B4-BE49-F238E27FC236}">
                <a16:creationId xmlns:a16="http://schemas.microsoft.com/office/drawing/2014/main" id="{07D9E44A-EB72-3C39-6221-C917275DA9D7}"/>
              </a:ext>
            </a:extLst>
          </p:cNvPr>
          <p:cNvPicPr>
            <a:picLocks noChangeAspect="1"/>
          </p:cNvPicPr>
          <p:nvPr/>
        </p:nvPicPr>
        <p:blipFill rotWithShape="1">
          <a:blip r:embed="rId2">
            <a:extLst>
              <a:ext uri="{28A0092B-C50C-407E-A947-70E740481C1C}">
                <a14:useLocalDpi xmlns:a14="http://schemas.microsoft.com/office/drawing/2010/main" val="0"/>
              </a:ext>
            </a:extLst>
          </a:blip>
          <a:srcRect l="14369" t="50585" b="6964"/>
          <a:stretch/>
        </p:blipFill>
        <p:spPr>
          <a:xfrm>
            <a:off x="6261100" y="1776163"/>
            <a:ext cx="4215022" cy="3657750"/>
          </a:xfrm>
          <a:prstGeom prst="rect">
            <a:avLst/>
          </a:prstGeom>
        </p:spPr>
      </p:pic>
      <p:pic>
        <p:nvPicPr>
          <p:cNvPr id="7" name="Picture 6" descr="Chart&#10;&#10;Description automatically generated">
            <a:extLst>
              <a:ext uri="{FF2B5EF4-FFF2-40B4-BE49-F238E27FC236}">
                <a16:creationId xmlns:a16="http://schemas.microsoft.com/office/drawing/2014/main" id="{E3DC8568-FA74-9CB2-B043-342A26D872CF}"/>
              </a:ext>
            </a:extLst>
          </p:cNvPr>
          <p:cNvPicPr>
            <a:picLocks noChangeAspect="1"/>
          </p:cNvPicPr>
          <p:nvPr/>
        </p:nvPicPr>
        <p:blipFill rotWithShape="1">
          <a:blip r:embed="rId2">
            <a:extLst>
              <a:ext uri="{28A0092B-C50C-407E-A947-70E740481C1C}">
                <a14:useLocalDpi xmlns:a14="http://schemas.microsoft.com/office/drawing/2010/main" val="0"/>
              </a:ext>
            </a:extLst>
          </a:blip>
          <a:srcRect l="33835" b="55139"/>
          <a:stretch/>
        </p:blipFill>
        <p:spPr>
          <a:xfrm>
            <a:off x="2043190" y="1765042"/>
            <a:ext cx="3256824" cy="3865437"/>
          </a:xfrm>
          <a:prstGeom prst="rect">
            <a:avLst/>
          </a:prstGeom>
        </p:spPr>
      </p:pic>
      <p:sp>
        <p:nvSpPr>
          <p:cNvPr id="22" name="TextBox 21">
            <a:extLst>
              <a:ext uri="{FF2B5EF4-FFF2-40B4-BE49-F238E27FC236}">
                <a16:creationId xmlns:a16="http://schemas.microsoft.com/office/drawing/2014/main" id="{DB05B491-4281-F9F1-3283-F66971E1F3B3}"/>
              </a:ext>
            </a:extLst>
          </p:cNvPr>
          <p:cNvSpPr txBox="1"/>
          <p:nvPr/>
        </p:nvSpPr>
        <p:spPr>
          <a:xfrm rot="16200000">
            <a:off x="1122397" y="3513094"/>
            <a:ext cx="1186962" cy="369332"/>
          </a:xfrm>
          <a:prstGeom prst="rect">
            <a:avLst/>
          </a:prstGeom>
          <a:noFill/>
        </p:spPr>
        <p:txBody>
          <a:bodyPr wrap="square" rtlCol="0">
            <a:spAutoFit/>
          </a:bodyPr>
          <a:lstStyle/>
          <a:p>
            <a:r>
              <a:rPr lang="en-US" dirty="0"/>
              <a:t>Distance</a:t>
            </a:r>
          </a:p>
        </p:txBody>
      </p:sp>
      <p:sp>
        <p:nvSpPr>
          <p:cNvPr id="23" name="TextBox 22">
            <a:extLst>
              <a:ext uri="{FF2B5EF4-FFF2-40B4-BE49-F238E27FC236}">
                <a16:creationId xmlns:a16="http://schemas.microsoft.com/office/drawing/2014/main" id="{02923452-73F7-DFA9-E6B7-59A8D06E4697}"/>
              </a:ext>
            </a:extLst>
          </p:cNvPr>
          <p:cNvSpPr txBox="1"/>
          <p:nvPr/>
        </p:nvSpPr>
        <p:spPr>
          <a:xfrm>
            <a:off x="2440952" y="5627301"/>
            <a:ext cx="896815" cy="369332"/>
          </a:xfrm>
          <a:prstGeom prst="rect">
            <a:avLst/>
          </a:prstGeom>
          <a:noFill/>
        </p:spPr>
        <p:txBody>
          <a:bodyPr wrap="square" rtlCol="0">
            <a:spAutoFit/>
          </a:bodyPr>
          <a:lstStyle/>
          <a:p>
            <a:r>
              <a:rPr lang="en-US" dirty="0"/>
              <a:t>Angle</a:t>
            </a:r>
          </a:p>
        </p:txBody>
      </p:sp>
      <p:sp>
        <p:nvSpPr>
          <p:cNvPr id="24" name="TextBox 23">
            <a:extLst>
              <a:ext uri="{FF2B5EF4-FFF2-40B4-BE49-F238E27FC236}">
                <a16:creationId xmlns:a16="http://schemas.microsoft.com/office/drawing/2014/main" id="{3E9CCF0D-7F2A-B364-4089-5768F989AB1C}"/>
              </a:ext>
            </a:extLst>
          </p:cNvPr>
          <p:cNvSpPr txBox="1"/>
          <p:nvPr/>
        </p:nvSpPr>
        <p:spPr>
          <a:xfrm>
            <a:off x="2002757" y="1346366"/>
            <a:ext cx="1689100" cy="646331"/>
          </a:xfrm>
          <a:prstGeom prst="rect">
            <a:avLst/>
          </a:prstGeom>
          <a:noFill/>
        </p:spPr>
        <p:txBody>
          <a:bodyPr wrap="square" rtlCol="0">
            <a:spAutoFit/>
          </a:bodyPr>
          <a:lstStyle/>
          <a:p>
            <a:pPr algn="ctr"/>
            <a:r>
              <a:rPr lang="en-US" dirty="0"/>
              <a:t>Gaps between strands</a:t>
            </a:r>
          </a:p>
        </p:txBody>
      </p:sp>
      <p:cxnSp>
        <p:nvCxnSpPr>
          <p:cNvPr id="26" name="Straight Arrow Connector 25">
            <a:extLst>
              <a:ext uri="{FF2B5EF4-FFF2-40B4-BE49-F238E27FC236}">
                <a16:creationId xmlns:a16="http://schemas.microsoft.com/office/drawing/2014/main" id="{E1C792EF-3C5B-4177-F527-11D0E8D3ED61}"/>
              </a:ext>
            </a:extLst>
          </p:cNvPr>
          <p:cNvCxnSpPr>
            <a:cxnSpLocks/>
          </p:cNvCxnSpPr>
          <p:nvPr/>
        </p:nvCxnSpPr>
        <p:spPr>
          <a:xfrm flipV="1">
            <a:off x="3175000" y="3605038"/>
            <a:ext cx="3530600" cy="370062"/>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361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C3B18-EFB9-330A-4E8F-5604F388FC8F}"/>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F4F1AD91-B24C-7871-2723-B8D3BD230670}"/>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87AC775C-1B13-C3AD-3919-FEDF68AAFA31}"/>
              </a:ext>
            </a:extLst>
          </p:cNvPr>
          <p:cNvSpPr>
            <a:spLocks noGrp="1"/>
          </p:cNvSpPr>
          <p:nvPr>
            <p:ph type="sldNum" sz="quarter" idx="12"/>
          </p:nvPr>
        </p:nvSpPr>
        <p:spPr/>
        <p:txBody>
          <a:bodyPr/>
          <a:lstStyle/>
          <a:p>
            <a:fld id="{1938D572-6E90-4CFC-B748-E5A2419AD3C3}" type="slidenum">
              <a:rPr lang="en-US" smtClean="0"/>
              <a:t>16</a:t>
            </a:fld>
            <a:endParaRPr lang="en-US"/>
          </a:p>
        </p:txBody>
      </p:sp>
      <p:sp>
        <p:nvSpPr>
          <p:cNvPr id="5" name="Title 4">
            <a:extLst>
              <a:ext uri="{FF2B5EF4-FFF2-40B4-BE49-F238E27FC236}">
                <a16:creationId xmlns:a16="http://schemas.microsoft.com/office/drawing/2014/main" id="{5FAEE4A1-E109-345F-4944-AE453C2C3E54}"/>
              </a:ext>
            </a:extLst>
          </p:cNvPr>
          <p:cNvSpPr>
            <a:spLocks noGrp="1"/>
          </p:cNvSpPr>
          <p:nvPr>
            <p:ph type="title"/>
          </p:nvPr>
        </p:nvSpPr>
        <p:spPr/>
        <p:txBody>
          <a:bodyPr/>
          <a:lstStyle/>
          <a:p>
            <a:pPr algn="ctr"/>
            <a:r>
              <a:rPr lang="en-US" dirty="0"/>
              <a:t>Case Study 3: Hardware Component Effect</a:t>
            </a:r>
          </a:p>
        </p:txBody>
      </p:sp>
      <p:pic>
        <p:nvPicPr>
          <p:cNvPr id="15" name="Picture 14">
            <a:extLst>
              <a:ext uri="{FF2B5EF4-FFF2-40B4-BE49-F238E27FC236}">
                <a16:creationId xmlns:a16="http://schemas.microsoft.com/office/drawing/2014/main" id="{4353E4F1-027F-F51B-9F47-512DD8AF4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0559" y="1273173"/>
            <a:ext cx="3750468" cy="2678906"/>
          </a:xfrm>
          <a:prstGeom prst="rect">
            <a:avLst/>
          </a:prstGeom>
        </p:spPr>
      </p:pic>
      <p:pic>
        <p:nvPicPr>
          <p:cNvPr id="20" name="Picture 19">
            <a:extLst>
              <a:ext uri="{FF2B5EF4-FFF2-40B4-BE49-F238E27FC236}">
                <a16:creationId xmlns:a16="http://schemas.microsoft.com/office/drawing/2014/main" id="{CAB11F95-6B0E-7A0B-8298-9F19F80E6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558" y="3952079"/>
            <a:ext cx="3750469" cy="2143125"/>
          </a:xfrm>
          <a:prstGeom prst="rect">
            <a:avLst/>
          </a:prstGeom>
        </p:spPr>
      </p:pic>
      <p:sp>
        <p:nvSpPr>
          <p:cNvPr id="23" name="TextBox 22">
            <a:extLst>
              <a:ext uri="{FF2B5EF4-FFF2-40B4-BE49-F238E27FC236}">
                <a16:creationId xmlns:a16="http://schemas.microsoft.com/office/drawing/2014/main" id="{AF40FEDE-EE0E-B3D3-9F86-5F582FD12F79}"/>
              </a:ext>
            </a:extLst>
          </p:cNvPr>
          <p:cNvSpPr txBox="1"/>
          <p:nvPr/>
        </p:nvSpPr>
        <p:spPr>
          <a:xfrm>
            <a:off x="180973" y="1382286"/>
            <a:ext cx="7578726" cy="4093428"/>
          </a:xfrm>
          <a:prstGeom prst="rect">
            <a:avLst/>
          </a:prstGeom>
          <a:noFill/>
        </p:spPr>
        <p:txBody>
          <a:bodyPr wrap="square" rtlCol="0">
            <a:spAutoFit/>
          </a:bodyPr>
          <a:lstStyle/>
          <a:p>
            <a:r>
              <a:rPr lang="en-US" sz="2000" dirty="0"/>
              <a:t>Additional frequency analysis (Fast Fourier Transform) can indicate potential problems with machinery. </a:t>
            </a:r>
          </a:p>
          <a:p>
            <a:pPr marL="342900" indent="-342900">
              <a:buFont typeface="Arial" panose="020B0604020202020204" pitchFamily="34" charset="0"/>
              <a:buChar char="•"/>
            </a:pPr>
            <a:r>
              <a:rPr lang="en-US" sz="2000" dirty="0"/>
              <a:t>Spectrum shown is dominated by the peak at 47.1 cm and its harmonics corresponding to the vertical roller circumference indicating a potential problem.</a:t>
            </a:r>
          </a:p>
          <a:p>
            <a:pPr marL="800100" lvl="1" indent="-342900">
              <a:buFont typeface="Arial" panose="020B0604020202020204" pitchFamily="34" charset="0"/>
              <a:buChar char="•"/>
            </a:pPr>
            <a:r>
              <a:rPr lang="en-US" sz="2000" dirty="0"/>
              <a:t>After roller investigation the problem was narrowed down to the compliance in the roller drive train due to large forces experienced.</a:t>
            </a:r>
          </a:p>
          <a:p>
            <a:pPr marL="342900" indent="-342900">
              <a:buFont typeface="Arial" panose="020B0604020202020204" pitchFamily="34" charset="0"/>
              <a:buChar char="•"/>
            </a:pPr>
            <a:r>
              <a:rPr lang="en-US" sz="2000" dirty="0"/>
              <a:t>Other peaks corresponding to twist-pitch periodicity and guide roller diameters were identified at much lower amplitude.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Spectrogram can even indicate how the amplitudes at given periodicities change during cable manufacture. </a:t>
            </a:r>
          </a:p>
        </p:txBody>
      </p:sp>
    </p:spTree>
    <p:extLst>
      <p:ext uri="{BB962C8B-B14F-4D97-AF65-F5344CB8AC3E}">
        <p14:creationId xmlns:p14="http://schemas.microsoft.com/office/powerpoint/2010/main" val="582697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380-4C63-B844-DCC7-D473503AED29}"/>
              </a:ext>
            </a:extLst>
          </p:cNvPr>
          <p:cNvSpPr>
            <a:spLocks noGrp="1"/>
          </p:cNvSpPr>
          <p:nvPr>
            <p:ph type="title"/>
          </p:nvPr>
        </p:nvSpPr>
        <p:spPr/>
        <p:txBody>
          <a:bodyPr/>
          <a:lstStyle/>
          <a:p>
            <a:r>
              <a:rPr lang="en-US" dirty="0"/>
              <a:t>Outline</a:t>
            </a:r>
          </a:p>
        </p:txBody>
      </p:sp>
      <p:sp>
        <p:nvSpPr>
          <p:cNvPr id="4" name="Footer Placeholder 3">
            <a:extLst>
              <a:ext uri="{FF2B5EF4-FFF2-40B4-BE49-F238E27FC236}">
                <a16:creationId xmlns:a16="http://schemas.microsoft.com/office/drawing/2014/main" id="{CC5AAB32-F03E-EEC6-6C01-D4FFCFF953A2}"/>
              </a:ext>
            </a:extLst>
          </p:cNvPr>
          <p:cNvSpPr>
            <a:spLocks noGrp="1"/>
          </p:cNvSpPr>
          <p:nvPr>
            <p:ph type="ftr" sz="quarter" idx="11"/>
          </p:nvPr>
        </p:nvSpPr>
        <p:spPr/>
        <p:txBody>
          <a:bodyPr/>
          <a:lstStyle/>
          <a:p>
            <a:r>
              <a:rPr lang="en-US" dirty="0"/>
              <a:t>--          A. Baskys, I. Pong, C. Sanabria, E. Lee          -- Cable Imaging &amp; Analysis Capabilities at LBNL</a:t>
            </a:r>
          </a:p>
        </p:txBody>
      </p:sp>
      <p:sp>
        <p:nvSpPr>
          <p:cNvPr id="5" name="Slide Number Placeholder 4">
            <a:extLst>
              <a:ext uri="{FF2B5EF4-FFF2-40B4-BE49-F238E27FC236}">
                <a16:creationId xmlns:a16="http://schemas.microsoft.com/office/drawing/2014/main" id="{A4E8388E-A08D-A07D-900C-25180C0D2CD3}"/>
              </a:ext>
            </a:extLst>
          </p:cNvPr>
          <p:cNvSpPr>
            <a:spLocks noGrp="1"/>
          </p:cNvSpPr>
          <p:nvPr>
            <p:ph type="sldNum" sz="quarter" idx="12"/>
          </p:nvPr>
        </p:nvSpPr>
        <p:spPr/>
        <p:txBody>
          <a:bodyPr/>
          <a:lstStyle/>
          <a:p>
            <a:fld id="{1938D572-6E90-4CFC-B748-E5A2419AD3C3}" type="slidenum">
              <a:rPr lang="en-US" smtClean="0"/>
              <a:pPr/>
              <a:t>2</a:t>
            </a:fld>
            <a:endParaRPr lang="en-US"/>
          </a:p>
        </p:txBody>
      </p:sp>
      <p:sp>
        <p:nvSpPr>
          <p:cNvPr id="6" name="Date Placeholder 5">
            <a:extLst>
              <a:ext uri="{FF2B5EF4-FFF2-40B4-BE49-F238E27FC236}">
                <a16:creationId xmlns:a16="http://schemas.microsoft.com/office/drawing/2014/main" id="{C3E60222-496F-9BD1-FB3E-1CE5AA684B1A}"/>
              </a:ext>
            </a:extLst>
          </p:cNvPr>
          <p:cNvSpPr>
            <a:spLocks noGrp="1"/>
          </p:cNvSpPr>
          <p:nvPr>
            <p:ph type="dt" sz="half" idx="10"/>
          </p:nvPr>
        </p:nvSpPr>
        <p:spPr/>
        <p:txBody>
          <a:bodyPr/>
          <a:lstStyle/>
          <a:p>
            <a:r>
              <a:rPr lang="en-US"/>
              <a:t>ASC Honolulu 2022 10 27 at 09:15</a:t>
            </a:r>
            <a:endParaRPr lang="en-US" dirty="0"/>
          </a:p>
        </p:txBody>
      </p:sp>
      <p:sp>
        <p:nvSpPr>
          <p:cNvPr id="7" name="Google Shape;1321;p1">
            <a:extLst>
              <a:ext uri="{FF2B5EF4-FFF2-40B4-BE49-F238E27FC236}">
                <a16:creationId xmlns:a16="http://schemas.microsoft.com/office/drawing/2014/main" id="{CE2BA0BD-31B7-55CF-D349-E78E1FE86E6C}"/>
              </a:ext>
            </a:extLst>
          </p:cNvPr>
          <p:cNvSpPr txBox="1"/>
          <p:nvPr/>
        </p:nvSpPr>
        <p:spPr>
          <a:xfrm>
            <a:off x="641350" y="1531885"/>
            <a:ext cx="9149642" cy="2400637"/>
          </a:xfrm>
          <a:prstGeom prst="rect">
            <a:avLst/>
          </a:prstGeom>
          <a:noFill/>
          <a:ln>
            <a:noFill/>
          </a:ln>
        </p:spPr>
        <p:txBody>
          <a:bodyPr spcFirstLastPara="1" wrap="square" lIns="45713" tIns="22850" rIns="45713" bIns="22850" anchor="t" anchorCtr="0">
            <a:spAutoFit/>
          </a:bodyPr>
          <a:lstStyle/>
          <a:p>
            <a:pPr marL="508000" indent="-457200">
              <a:lnSpc>
                <a:spcPct val="90000"/>
              </a:lnSpc>
              <a:buFont typeface="Arial" panose="020B0604020202020204" pitchFamily="34" charset="0"/>
              <a:buChar char="•"/>
            </a:pPr>
            <a:r>
              <a:rPr lang="en-US" sz="3400" dirty="0">
                <a:solidFill>
                  <a:schemeClr val="dk1"/>
                </a:solidFill>
                <a:latin typeface="Arial"/>
                <a:ea typeface="Arial"/>
                <a:cs typeface="Arial"/>
                <a:sym typeface="Arial"/>
              </a:rPr>
              <a:t>System overview</a:t>
            </a:r>
          </a:p>
          <a:p>
            <a:pPr marL="965200" lvl="1" indent="-457200">
              <a:lnSpc>
                <a:spcPct val="90000"/>
              </a:lnSpc>
              <a:buFont typeface="Courier New" panose="02070309020205020404" pitchFamily="49" charset="0"/>
              <a:buChar char="o"/>
            </a:pPr>
            <a:r>
              <a:rPr lang="en-US" sz="2800" dirty="0">
                <a:solidFill>
                  <a:schemeClr val="dk1"/>
                </a:solidFill>
                <a:latin typeface="Arial"/>
                <a:ea typeface="Arial"/>
                <a:cs typeface="Arial"/>
                <a:sym typeface="Arial"/>
              </a:rPr>
              <a:t>Imaging and Image analysis</a:t>
            </a:r>
            <a:endParaRPr lang="en-US" sz="3200" dirty="0">
              <a:solidFill>
                <a:schemeClr val="dk1"/>
              </a:solidFill>
              <a:latin typeface="Arial"/>
              <a:ea typeface="Arial"/>
              <a:cs typeface="Arial"/>
              <a:sym typeface="Arial"/>
            </a:endParaRPr>
          </a:p>
          <a:p>
            <a:pPr marL="508000" indent="-457200">
              <a:lnSpc>
                <a:spcPct val="90000"/>
              </a:lnSpc>
              <a:buFont typeface="Arial" panose="020B0604020202020204" pitchFamily="34" charset="0"/>
              <a:buChar char="•"/>
            </a:pPr>
            <a:r>
              <a:rPr lang="en-US" sz="3400" dirty="0">
                <a:solidFill>
                  <a:schemeClr val="dk1"/>
                </a:solidFill>
                <a:latin typeface="Arial"/>
                <a:ea typeface="Arial"/>
                <a:cs typeface="Arial"/>
                <a:sym typeface="Arial"/>
              </a:rPr>
              <a:t>3 Case studies</a:t>
            </a:r>
          </a:p>
          <a:p>
            <a:pPr marL="508000" indent="-457200">
              <a:lnSpc>
                <a:spcPct val="90000"/>
              </a:lnSpc>
              <a:buFont typeface="Arial" panose="020B0604020202020204" pitchFamily="34" charset="0"/>
              <a:buChar char="•"/>
            </a:pPr>
            <a:r>
              <a:rPr lang="en-US" sz="3400" dirty="0">
                <a:solidFill>
                  <a:schemeClr val="dk1"/>
                </a:solidFill>
                <a:latin typeface="Arial"/>
                <a:ea typeface="Arial"/>
                <a:cs typeface="Arial"/>
                <a:sym typeface="Arial"/>
              </a:rPr>
              <a:t>Conclusions</a:t>
            </a:r>
          </a:p>
          <a:p>
            <a:pPr marL="393700" indent="-342900">
              <a:lnSpc>
                <a:spcPct val="90000"/>
              </a:lnSpc>
              <a:buFont typeface="Arial" panose="020B0604020202020204" pitchFamily="34" charset="0"/>
              <a:buChar char="•"/>
            </a:pPr>
            <a:endParaRPr lang="en-US" sz="3400" dirty="0">
              <a:solidFill>
                <a:schemeClr val="dk1"/>
              </a:solidFill>
              <a:latin typeface="Arial"/>
              <a:ea typeface="Arial"/>
              <a:cs typeface="Arial"/>
              <a:sym typeface="Arial"/>
            </a:endParaRPr>
          </a:p>
        </p:txBody>
      </p:sp>
      <p:sp>
        <p:nvSpPr>
          <p:cNvPr id="3" name="TextBox 2">
            <a:extLst>
              <a:ext uri="{FF2B5EF4-FFF2-40B4-BE49-F238E27FC236}">
                <a16:creationId xmlns:a16="http://schemas.microsoft.com/office/drawing/2014/main" id="{AA4A91AA-99AB-E677-6EB4-099E0EBD3864}"/>
              </a:ext>
            </a:extLst>
          </p:cNvPr>
          <p:cNvSpPr txBox="1"/>
          <p:nvPr/>
        </p:nvSpPr>
        <p:spPr>
          <a:xfrm>
            <a:off x="0" y="3695846"/>
            <a:ext cx="12191999" cy="2862322"/>
          </a:xfrm>
          <a:prstGeom prst="rect">
            <a:avLst/>
          </a:prstGeom>
          <a:noFill/>
        </p:spPr>
        <p:txBody>
          <a:bodyPr wrap="square" rtlCol="0">
            <a:spAutoFit/>
          </a:bodyPr>
          <a:lstStyle/>
          <a:p>
            <a:r>
              <a:rPr lang="en-US" dirty="0"/>
              <a:t>Acknowledgement: </a:t>
            </a:r>
          </a:p>
          <a:p>
            <a:r>
              <a:rPr lang="en-US" dirty="0"/>
              <a:t>The authors gratefully acknowledge the contributions of Daryl Barth, Dan Dieterich, Hugh Higley, Mariusz </a:t>
            </a:r>
            <a:r>
              <a:rPr lang="en-US" dirty="0" err="1"/>
              <a:t>Juchno</a:t>
            </a:r>
            <a:r>
              <a:rPr lang="en-US" dirty="0"/>
              <a:t>, and Abdi Salehi who procured and set up the Keyence system, including the prisms and computer storage, and of Jonathan Lee, Ethan Sprague, and Edward Stafford, intern students who helped processed some of the acquired data.</a:t>
            </a:r>
          </a:p>
          <a:p>
            <a:endParaRPr lang="en-US" dirty="0"/>
          </a:p>
          <a:p>
            <a:r>
              <a:rPr lang="en-US" dirty="0"/>
              <a:t>The work performed at Lawrence Berkeley National Laboratory was supported by the Office of High Energy and Nuclear Physics, U. S. Department of Energy, under contract No. DE-AC02-05CH11231. This work was supported by the U.S. Department of Energy, Office of Science, Office of High Energy Physics, through the US LHC Accelerator Upgrade Project (AUP) and by the High Luminosity LHC project at CERN.</a:t>
            </a:r>
          </a:p>
          <a:p>
            <a:endParaRPr lang="en-US" dirty="0"/>
          </a:p>
        </p:txBody>
      </p:sp>
    </p:spTree>
    <p:extLst>
      <p:ext uri="{BB962C8B-B14F-4D97-AF65-F5344CB8AC3E}">
        <p14:creationId xmlns:p14="http://schemas.microsoft.com/office/powerpoint/2010/main" val="1637106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56D6-FEA7-787C-EBA7-46159500932C}"/>
              </a:ext>
            </a:extLst>
          </p:cNvPr>
          <p:cNvSpPr>
            <a:spLocks noGrp="1"/>
          </p:cNvSpPr>
          <p:nvPr>
            <p:ph type="title"/>
          </p:nvPr>
        </p:nvSpPr>
        <p:spPr/>
        <p:txBody>
          <a:bodyPr/>
          <a:lstStyle/>
          <a:p>
            <a:pPr algn="ctr"/>
            <a:r>
              <a:rPr lang="en-US" dirty="0"/>
              <a:t>Rutherford Cabling at LBNL</a:t>
            </a:r>
          </a:p>
        </p:txBody>
      </p:sp>
      <p:pic>
        <p:nvPicPr>
          <p:cNvPr id="7" name="Content Placeholder 5">
            <a:extLst>
              <a:ext uri="{FF2B5EF4-FFF2-40B4-BE49-F238E27FC236}">
                <a16:creationId xmlns:a16="http://schemas.microsoft.com/office/drawing/2014/main" id="{F6A926AF-686E-407C-4687-3AC4073C48B2}"/>
              </a:ext>
            </a:extLst>
          </p:cNvPr>
          <p:cNvPicPr>
            <a:picLocks noGrp="1" noChangeAspect="1"/>
          </p:cNvPicPr>
          <p:nvPr>
            <p:ph idx="1"/>
          </p:nvPr>
        </p:nvPicPr>
        <p:blipFill>
          <a:blip r:embed="rId2"/>
          <a:stretch>
            <a:fillRect/>
          </a:stretch>
        </p:blipFill>
        <p:spPr>
          <a:xfrm>
            <a:off x="1888740" y="1422400"/>
            <a:ext cx="8414520" cy="4754563"/>
          </a:xfrm>
        </p:spPr>
      </p:pic>
      <p:sp>
        <p:nvSpPr>
          <p:cNvPr id="4" name="Date Placeholder 3">
            <a:extLst>
              <a:ext uri="{FF2B5EF4-FFF2-40B4-BE49-F238E27FC236}">
                <a16:creationId xmlns:a16="http://schemas.microsoft.com/office/drawing/2014/main" id="{75A40076-7244-ABF7-E551-1F7346484F48}"/>
              </a:ext>
            </a:extLst>
          </p:cNvPr>
          <p:cNvSpPr>
            <a:spLocks noGrp="1"/>
          </p:cNvSpPr>
          <p:nvPr>
            <p:ph type="dt" sz="half" idx="10"/>
          </p:nvPr>
        </p:nvSpPr>
        <p:spPr/>
        <p:txBody>
          <a:bodyPr/>
          <a:lstStyle/>
          <a:p>
            <a:r>
              <a:rPr lang="en-US"/>
              <a:t>ASC Honolulu 2022 10 27 at 09:15</a:t>
            </a:r>
            <a:endParaRPr lang="en-US" dirty="0"/>
          </a:p>
        </p:txBody>
      </p:sp>
      <p:sp>
        <p:nvSpPr>
          <p:cNvPr id="5" name="Footer Placeholder 4">
            <a:extLst>
              <a:ext uri="{FF2B5EF4-FFF2-40B4-BE49-F238E27FC236}">
                <a16:creationId xmlns:a16="http://schemas.microsoft.com/office/drawing/2014/main" id="{C5B9D1EB-CE01-FF09-95C0-E589B8FECBC0}"/>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6" name="Slide Number Placeholder 5">
            <a:extLst>
              <a:ext uri="{FF2B5EF4-FFF2-40B4-BE49-F238E27FC236}">
                <a16:creationId xmlns:a16="http://schemas.microsoft.com/office/drawing/2014/main" id="{06726A0B-B34F-8A67-44C1-D32BFDC22366}"/>
              </a:ext>
            </a:extLst>
          </p:cNvPr>
          <p:cNvSpPr>
            <a:spLocks noGrp="1"/>
          </p:cNvSpPr>
          <p:nvPr>
            <p:ph type="sldNum" sz="quarter" idx="12"/>
          </p:nvPr>
        </p:nvSpPr>
        <p:spPr/>
        <p:txBody>
          <a:bodyPr/>
          <a:lstStyle/>
          <a:p>
            <a:fld id="{1938D572-6E90-4CFC-B748-E5A2419AD3C3}" type="slidenum">
              <a:rPr lang="en-US" smtClean="0"/>
              <a:pPr/>
              <a:t>3</a:t>
            </a:fld>
            <a:endParaRPr lang="en-US"/>
          </a:p>
        </p:txBody>
      </p:sp>
    </p:spTree>
    <p:extLst>
      <p:ext uri="{BB962C8B-B14F-4D97-AF65-F5344CB8AC3E}">
        <p14:creationId xmlns:p14="http://schemas.microsoft.com/office/powerpoint/2010/main" val="1126412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380-4C63-B844-DCC7-D473503AED29}"/>
              </a:ext>
            </a:extLst>
          </p:cNvPr>
          <p:cNvSpPr>
            <a:spLocks noGrp="1"/>
          </p:cNvSpPr>
          <p:nvPr>
            <p:ph type="title"/>
          </p:nvPr>
        </p:nvSpPr>
        <p:spPr/>
        <p:txBody>
          <a:bodyPr/>
          <a:lstStyle/>
          <a:p>
            <a:pPr algn="ctr"/>
            <a:r>
              <a:rPr lang="en-US" dirty="0"/>
              <a:t>Cable Imaging System Overview</a:t>
            </a:r>
          </a:p>
        </p:txBody>
      </p:sp>
      <p:sp>
        <p:nvSpPr>
          <p:cNvPr id="4" name="Footer Placeholder 3">
            <a:extLst>
              <a:ext uri="{FF2B5EF4-FFF2-40B4-BE49-F238E27FC236}">
                <a16:creationId xmlns:a16="http://schemas.microsoft.com/office/drawing/2014/main" id="{CC5AAB32-F03E-EEC6-6C01-D4FFCFF953A2}"/>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5" name="Slide Number Placeholder 4">
            <a:extLst>
              <a:ext uri="{FF2B5EF4-FFF2-40B4-BE49-F238E27FC236}">
                <a16:creationId xmlns:a16="http://schemas.microsoft.com/office/drawing/2014/main" id="{A4E8388E-A08D-A07D-900C-25180C0D2CD3}"/>
              </a:ext>
            </a:extLst>
          </p:cNvPr>
          <p:cNvSpPr>
            <a:spLocks noGrp="1"/>
          </p:cNvSpPr>
          <p:nvPr>
            <p:ph type="sldNum" sz="quarter" idx="12"/>
          </p:nvPr>
        </p:nvSpPr>
        <p:spPr/>
        <p:txBody>
          <a:bodyPr/>
          <a:lstStyle/>
          <a:p>
            <a:fld id="{1938D572-6E90-4CFC-B748-E5A2419AD3C3}" type="slidenum">
              <a:rPr lang="en-US" smtClean="0"/>
              <a:pPr/>
              <a:t>4</a:t>
            </a:fld>
            <a:endParaRPr lang="en-US"/>
          </a:p>
        </p:txBody>
      </p:sp>
      <p:sp>
        <p:nvSpPr>
          <p:cNvPr id="6" name="Date Placeholder 5">
            <a:extLst>
              <a:ext uri="{FF2B5EF4-FFF2-40B4-BE49-F238E27FC236}">
                <a16:creationId xmlns:a16="http://schemas.microsoft.com/office/drawing/2014/main" id="{C3E60222-496F-9BD1-FB3E-1CE5AA684B1A}"/>
              </a:ext>
            </a:extLst>
          </p:cNvPr>
          <p:cNvSpPr>
            <a:spLocks noGrp="1"/>
          </p:cNvSpPr>
          <p:nvPr>
            <p:ph type="dt" sz="half" idx="10"/>
          </p:nvPr>
        </p:nvSpPr>
        <p:spPr/>
        <p:txBody>
          <a:bodyPr/>
          <a:lstStyle/>
          <a:p>
            <a:r>
              <a:rPr lang="en-US"/>
              <a:t>ASC Honolulu 2022 10 27 at 09:15</a:t>
            </a:r>
            <a:endParaRPr lang="en-US" dirty="0"/>
          </a:p>
        </p:txBody>
      </p:sp>
      <p:sp>
        <p:nvSpPr>
          <p:cNvPr id="3" name="Content Placeholder 4">
            <a:extLst>
              <a:ext uri="{FF2B5EF4-FFF2-40B4-BE49-F238E27FC236}">
                <a16:creationId xmlns:a16="http://schemas.microsoft.com/office/drawing/2014/main" id="{8DF01BB6-A1A0-C96C-93D2-30F6CA018566}"/>
              </a:ext>
            </a:extLst>
          </p:cNvPr>
          <p:cNvSpPr>
            <a:spLocks noGrp="1"/>
          </p:cNvSpPr>
          <p:nvPr>
            <p:ph idx="1"/>
          </p:nvPr>
        </p:nvSpPr>
        <p:spPr>
          <a:xfrm>
            <a:off x="228600" y="1368000"/>
            <a:ext cx="6490038" cy="4641379"/>
          </a:xfrm>
        </p:spPr>
        <p:txBody>
          <a:bodyPr>
            <a:normAutofit/>
          </a:bodyPr>
          <a:lstStyle/>
          <a:p>
            <a:r>
              <a:rPr lang="en-US" dirty="0"/>
              <a:t>Keyence imaging system :</a:t>
            </a:r>
          </a:p>
          <a:p>
            <a:pPr lvl="1"/>
            <a:r>
              <a:rPr lang="en-US" dirty="0"/>
              <a:t>Images all 4 sides</a:t>
            </a:r>
          </a:p>
          <a:p>
            <a:pPr lvl="2"/>
            <a:r>
              <a:rPr lang="en-US" dirty="0"/>
              <a:t>Camera 1: Top Face + Minor Edge</a:t>
            </a:r>
          </a:p>
          <a:p>
            <a:pPr lvl="2"/>
            <a:r>
              <a:rPr lang="en-US" dirty="0"/>
              <a:t>Camera 2: Bottom Face + Major Edge</a:t>
            </a:r>
          </a:p>
          <a:p>
            <a:pPr lvl="1"/>
            <a:r>
              <a:rPr lang="en-US" dirty="0"/>
              <a:t>Image field of view ~2 cm</a:t>
            </a:r>
          </a:p>
          <a:p>
            <a:pPr lvl="1"/>
            <a:r>
              <a:rPr lang="en-US" dirty="0"/>
              <a:t>Complete coverage of the cable, </a:t>
            </a:r>
            <a:br>
              <a:rPr lang="en-US" dirty="0"/>
            </a:br>
            <a:r>
              <a:rPr lang="en-US" dirty="0"/>
              <a:t>capture triggered by encoder</a:t>
            </a:r>
          </a:p>
          <a:p>
            <a:pPr lvl="1"/>
            <a:r>
              <a:rPr lang="en-US" dirty="0"/>
              <a:t>~ 60 GB of images (~46,000 images) per </a:t>
            </a:r>
            <a:br>
              <a:rPr lang="en-US" dirty="0"/>
            </a:br>
            <a:r>
              <a:rPr lang="en-US" dirty="0"/>
              <a:t>typical 460 m cabling run </a:t>
            </a:r>
          </a:p>
          <a:p>
            <a:pPr lvl="1"/>
            <a:r>
              <a:rPr lang="en-US" dirty="0"/>
              <a:t>Images analyzed offline (automated analysis using Python scripts)</a:t>
            </a:r>
          </a:p>
          <a:p>
            <a:pPr lvl="1"/>
            <a:r>
              <a:rPr lang="en-US" b="1" dirty="0"/>
              <a:t>Non-destructive!</a:t>
            </a:r>
            <a:endParaRPr lang="en-US" dirty="0"/>
          </a:p>
        </p:txBody>
      </p:sp>
      <p:pic>
        <p:nvPicPr>
          <p:cNvPr id="8" name="Picture 7">
            <a:extLst>
              <a:ext uri="{FF2B5EF4-FFF2-40B4-BE49-F238E27FC236}">
                <a16:creationId xmlns:a16="http://schemas.microsoft.com/office/drawing/2014/main" id="{44769A1D-91E1-78A9-401B-29B296B4756B}"/>
              </a:ext>
            </a:extLst>
          </p:cNvPr>
          <p:cNvPicPr>
            <a:picLocks noChangeAspect="1"/>
          </p:cNvPicPr>
          <p:nvPr/>
        </p:nvPicPr>
        <p:blipFill>
          <a:blip r:embed="rId2"/>
          <a:stretch>
            <a:fillRect/>
          </a:stretch>
        </p:blipFill>
        <p:spPr>
          <a:xfrm>
            <a:off x="10363200" y="4345472"/>
            <a:ext cx="1676400" cy="1685925"/>
          </a:xfrm>
          <a:prstGeom prst="rect">
            <a:avLst/>
          </a:prstGeom>
        </p:spPr>
      </p:pic>
      <p:pic>
        <p:nvPicPr>
          <p:cNvPr id="9" name="Picture 8">
            <a:extLst>
              <a:ext uri="{FF2B5EF4-FFF2-40B4-BE49-F238E27FC236}">
                <a16:creationId xmlns:a16="http://schemas.microsoft.com/office/drawing/2014/main" id="{BC580C82-1B2F-A009-3CA3-54D49E93D1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40" b="20352"/>
          <a:stretch/>
        </p:blipFill>
        <p:spPr>
          <a:xfrm>
            <a:off x="9614605" y="1192836"/>
            <a:ext cx="2443174" cy="3082945"/>
          </a:xfrm>
          <a:prstGeom prst="rect">
            <a:avLst/>
          </a:prstGeom>
        </p:spPr>
      </p:pic>
      <p:pic>
        <p:nvPicPr>
          <p:cNvPr id="13" name="Picture 12">
            <a:extLst>
              <a:ext uri="{FF2B5EF4-FFF2-40B4-BE49-F238E27FC236}">
                <a16:creationId xmlns:a16="http://schemas.microsoft.com/office/drawing/2014/main" id="{DA94BF3B-6D7B-DDD1-1A5E-4DC7B751E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638" y="1192836"/>
            <a:ext cx="2869523" cy="4838561"/>
          </a:xfrm>
          <a:prstGeom prst="rect">
            <a:avLst/>
          </a:prstGeom>
        </p:spPr>
      </p:pic>
    </p:spTree>
    <p:extLst>
      <p:ext uri="{BB962C8B-B14F-4D97-AF65-F5344CB8AC3E}">
        <p14:creationId xmlns:p14="http://schemas.microsoft.com/office/powerpoint/2010/main" val="270729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6C53D2E-09EB-6CC8-6B7D-BF80606FEB01}"/>
              </a:ext>
            </a:extLst>
          </p:cNvPr>
          <p:cNvSpPr>
            <a:spLocks noGrp="1"/>
          </p:cNvSpPr>
          <p:nvPr>
            <p:ph type="dt" sz="half" idx="10"/>
          </p:nvPr>
        </p:nvSpPr>
        <p:spPr/>
        <p:txBody>
          <a:bodyPr/>
          <a:lstStyle/>
          <a:p>
            <a:r>
              <a:rPr lang="en-US"/>
              <a:t>ASC Honolulu 2022 10 27 at 09:15</a:t>
            </a:r>
          </a:p>
        </p:txBody>
      </p:sp>
      <p:sp>
        <p:nvSpPr>
          <p:cNvPr id="5" name="Footer Placeholder 4">
            <a:extLst>
              <a:ext uri="{FF2B5EF4-FFF2-40B4-BE49-F238E27FC236}">
                <a16:creationId xmlns:a16="http://schemas.microsoft.com/office/drawing/2014/main" id="{C7A5ABB3-2AEC-42CC-B9AF-3D0AC0389367}"/>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6" name="Slide Number Placeholder 5">
            <a:extLst>
              <a:ext uri="{FF2B5EF4-FFF2-40B4-BE49-F238E27FC236}">
                <a16:creationId xmlns:a16="http://schemas.microsoft.com/office/drawing/2014/main" id="{0E92A558-0646-83EB-CDC3-B12FFDC53403}"/>
              </a:ext>
            </a:extLst>
          </p:cNvPr>
          <p:cNvSpPr>
            <a:spLocks noGrp="1"/>
          </p:cNvSpPr>
          <p:nvPr>
            <p:ph type="sldNum" sz="quarter" idx="12"/>
          </p:nvPr>
        </p:nvSpPr>
        <p:spPr/>
        <p:txBody>
          <a:bodyPr/>
          <a:lstStyle/>
          <a:p>
            <a:fld id="{1938D572-6E90-4CFC-B748-E5A2419AD3C3}" type="slidenum">
              <a:rPr lang="en-US" smtClean="0"/>
              <a:pPr/>
              <a:t>5</a:t>
            </a:fld>
            <a:endParaRPr lang="en-US"/>
          </a:p>
        </p:txBody>
      </p:sp>
      <p:sp>
        <p:nvSpPr>
          <p:cNvPr id="4" name="Title 3">
            <a:extLst>
              <a:ext uri="{FF2B5EF4-FFF2-40B4-BE49-F238E27FC236}">
                <a16:creationId xmlns:a16="http://schemas.microsoft.com/office/drawing/2014/main" id="{AFFB2730-AD40-128E-977B-A8C0AE7C636B}"/>
              </a:ext>
            </a:extLst>
          </p:cNvPr>
          <p:cNvSpPr>
            <a:spLocks noGrp="1"/>
          </p:cNvSpPr>
          <p:nvPr>
            <p:ph type="title"/>
          </p:nvPr>
        </p:nvSpPr>
        <p:spPr/>
        <p:txBody>
          <a:bodyPr/>
          <a:lstStyle/>
          <a:p>
            <a:pPr algn="ctr"/>
            <a:r>
              <a:rPr lang="en-US" dirty="0"/>
              <a:t>Cable Imaging</a:t>
            </a:r>
          </a:p>
        </p:txBody>
      </p:sp>
      <p:pic>
        <p:nvPicPr>
          <p:cNvPr id="3" name="Picture 2">
            <a:extLst>
              <a:ext uri="{FF2B5EF4-FFF2-40B4-BE49-F238E27FC236}">
                <a16:creationId xmlns:a16="http://schemas.microsoft.com/office/drawing/2014/main" id="{5262D408-A700-0D01-F5EF-1DEF57F00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357" y="1356468"/>
            <a:ext cx="7030020" cy="3923422"/>
          </a:xfrm>
          <a:prstGeom prst="rect">
            <a:avLst/>
          </a:prstGeom>
        </p:spPr>
      </p:pic>
      <p:sp>
        <p:nvSpPr>
          <p:cNvPr id="9" name="TextBox 8">
            <a:extLst>
              <a:ext uri="{FF2B5EF4-FFF2-40B4-BE49-F238E27FC236}">
                <a16:creationId xmlns:a16="http://schemas.microsoft.com/office/drawing/2014/main" id="{2226B81E-86D1-5F6F-661F-3F275396D2C1}"/>
              </a:ext>
            </a:extLst>
          </p:cNvPr>
          <p:cNvSpPr txBox="1"/>
          <p:nvPr/>
        </p:nvSpPr>
        <p:spPr>
          <a:xfrm>
            <a:off x="171450" y="1987108"/>
            <a:ext cx="47244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Typical image from the camera</a:t>
            </a:r>
          </a:p>
          <a:p>
            <a:pPr marL="342900" indent="-342900">
              <a:buFont typeface="Arial" panose="020B0604020202020204" pitchFamily="34" charset="0"/>
              <a:buChar char="•"/>
            </a:pPr>
            <a:r>
              <a:rPr lang="en-US" sz="2400" dirty="0"/>
              <a:t>Cable edge via a prism </a:t>
            </a:r>
          </a:p>
          <a:p>
            <a:pPr marL="342900" indent="-342900">
              <a:buFont typeface="Arial" panose="020B0604020202020204" pitchFamily="34" charset="0"/>
              <a:buChar char="•"/>
            </a:pPr>
            <a:r>
              <a:rPr lang="en-US" sz="2400" dirty="0"/>
              <a:t>Step 1: images segmented, isolating the flattened strand faces in the compacted cable</a:t>
            </a:r>
          </a:p>
          <a:p>
            <a:pPr marL="342900" indent="-342900">
              <a:buFont typeface="Arial" panose="020B0604020202020204" pitchFamily="34" charset="0"/>
              <a:buChar char="•"/>
            </a:pPr>
            <a:r>
              <a:rPr lang="en-US" sz="2400" dirty="0"/>
              <a:t>Step 2: two separate analyses performed on the cable face and cable edge images. </a:t>
            </a:r>
          </a:p>
        </p:txBody>
      </p:sp>
    </p:spTree>
    <p:extLst>
      <p:ext uri="{BB962C8B-B14F-4D97-AF65-F5344CB8AC3E}">
        <p14:creationId xmlns:p14="http://schemas.microsoft.com/office/powerpoint/2010/main" val="250342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B2730-AD40-128E-977B-A8C0AE7C636B}"/>
              </a:ext>
            </a:extLst>
          </p:cNvPr>
          <p:cNvSpPr>
            <a:spLocks noGrp="1"/>
          </p:cNvSpPr>
          <p:nvPr>
            <p:ph type="title"/>
          </p:nvPr>
        </p:nvSpPr>
        <p:spPr/>
        <p:txBody>
          <a:bodyPr/>
          <a:lstStyle/>
          <a:p>
            <a:pPr algn="ctr"/>
            <a:r>
              <a:rPr lang="en-US" dirty="0"/>
              <a:t>Cable Image Analysis</a:t>
            </a:r>
          </a:p>
        </p:txBody>
      </p:sp>
      <p:sp>
        <p:nvSpPr>
          <p:cNvPr id="5" name="Footer Placeholder 4">
            <a:extLst>
              <a:ext uri="{FF2B5EF4-FFF2-40B4-BE49-F238E27FC236}">
                <a16:creationId xmlns:a16="http://schemas.microsoft.com/office/drawing/2014/main" id="{C7A5ABB3-2AEC-42CC-B9AF-3D0AC0389367}"/>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6" name="Slide Number Placeholder 5">
            <a:extLst>
              <a:ext uri="{FF2B5EF4-FFF2-40B4-BE49-F238E27FC236}">
                <a16:creationId xmlns:a16="http://schemas.microsoft.com/office/drawing/2014/main" id="{0E92A558-0646-83EB-CDC3-B12FFDC53403}"/>
              </a:ext>
            </a:extLst>
          </p:cNvPr>
          <p:cNvSpPr>
            <a:spLocks noGrp="1"/>
          </p:cNvSpPr>
          <p:nvPr>
            <p:ph type="sldNum" sz="quarter" idx="12"/>
          </p:nvPr>
        </p:nvSpPr>
        <p:spPr/>
        <p:txBody>
          <a:bodyPr/>
          <a:lstStyle/>
          <a:p>
            <a:fld id="{1938D572-6E90-4CFC-B748-E5A2419AD3C3}" type="slidenum">
              <a:rPr lang="en-US" smtClean="0"/>
              <a:t>6</a:t>
            </a:fld>
            <a:endParaRPr lang="en-US"/>
          </a:p>
        </p:txBody>
      </p:sp>
      <p:sp>
        <p:nvSpPr>
          <p:cNvPr id="7" name="Date Placeholder 6">
            <a:extLst>
              <a:ext uri="{FF2B5EF4-FFF2-40B4-BE49-F238E27FC236}">
                <a16:creationId xmlns:a16="http://schemas.microsoft.com/office/drawing/2014/main" id="{C6C53D2E-09EB-6CC8-6B7D-BF80606FEB01}"/>
              </a:ext>
            </a:extLst>
          </p:cNvPr>
          <p:cNvSpPr>
            <a:spLocks noGrp="1"/>
          </p:cNvSpPr>
          <p:nvPr>
            <p:ph type="dt" sz="half" idx="10"/>
          </p:nvPr>
        </p:nvSpPr>
        <p:spPr/>
        <p:txBody>
          <a:bodyPr/>
          <a:lstStyle/>
          <a:p>
            <a:r>
              <a:rPr lang="en-US"/>
              <a:t>ASC Honolulu 2022 10 27 at 09:15</a:t>
            </a:r>
          </a:p>
        </p:txBody>
      </p:sp>
      <p:sp>
        <p:nvSpPr>
          <p:cNvPr id="2" name="TextBox 1">
            <a:extLst>
              <a:ext uri="{FF2B5EF4-FFF2-40B4-BE49-F238E27FC236}">
                <a16:creationId xmlns:a16="http://schemas.microsoft.com/office/drawing/2014/main" id="{8A22623C-0FB1-99B0-DCD7-9E3B1BA00508}"/>
              </a:ext>
            </a:extLst>
          </p:cNvPr>
          <p:cNvSpPr txBox="1"/>
          <p:nvPr/>
        </p:nvSpPr>
        <p:spPr>
          <a:xfrm>
            <a:off x="306731" y="4829909"/>
            <a:ext cx="5272314"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Facet major and minor axis dimensions and length along the cable</a:t>
            </a:r>
          </a:p>
          <a:p>
            <a:pPr marL="285750" indent="-285750">
              <a:buFont typeface="Arial" panose="020B0604020202020204" pitchFamily="34" charset="0"/>
              <a:buChar char="•"/>
            </a:pPr>
            <a:r>
              <a:rPr lang="en-US" sz="2000" dirty="0"/>
              <a:t>On average images cover ~ 2 cm length, ~ 6 facets</a:t>
            </a:r>
          </a:p>
          <a:p>
            <a:pPr marL="285750" indent="-285750">
              <a:buFont typeface="Arial" panose="020B0604020202020204" pitchFamily="34" charset="0"/>
              <a:buChar char="•"/>
            </a:pPr>
            <a:endParaRPr lang="en-US" sz="2000" dirty="0"/>
          </a:p>
        </p:txBody>
      </p:sp>
      <p:cxnSp>
        <p:nvCxnSpPr>
          <p:cNvPr id="8" name="Straight Connector 7">
            <a:extLst>
              <a:ext uri="{FF2B5EF4-FFF2-40B4-BE49-F238E27FC236}">
                <a16:creationId xmlns:a16="http://schemas.microsoft.com/office/drawing/2014/main" id="{FEFEBF80-65BA-3514-C52C-E7E59E991466}"/>
              </a:ext>
            </a:extLst>
          </p:cNvPr>
          <p:cNvCxnSpPr>
            <a:cxnSpLocks/>
          </p:cNvCxnSpPr>
          <p:nvPr/>
        </p:nvCxnSpPr>
        <p:spPr>
          <a:xfrm>
            <a:off x="6096000" y="1524000"/>
            <a:ext cx="0" cy="470415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D51215-E2A2-6680-DE1D-D6062BDE825E}"/>
              </a:ext>
            </a:extLst>
          </p:cNvPr>
          <p:cNvSpPr txBox="1"/>
          <p:nvPr/>
        </p:nvSpPr>
        <p:spPr>
          <a:xfrm>
            <a:off x="6252114" y="4829909"/>
            <a:ext cx="584917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Strand angle (cable twist-pitch), adjusted by the cable alignment</a:t>
            </a:r>
          </a:p>
          <a:p>
            <a:pPr marL="285750" indent="-285750">
              <a:buFont typeface="Arial" panose="020B0604020202020204" pitchFamily="34" charset="0"/>
              <a:buChar char="•"/>
            </a:pPr>
            <a:r>
              <a:rPr lang="en-US" sz="2000" dirty="0"/>
              <a:t>Strand-to-strand distance</a:t>
            </a:r>
          </a:p>
        </p:txBody>
      </p:sp>
      <p:grpSp>
        <p:nvGrpSpPr>
          <p:cNvPr id="10" name="Group 9">
            <a:extLst>
              <a:ext uri="{FF2B5EF4-FFF2-40B4-BE49-F238E27FC236}">
                <a16:creationId xmlns:a16="http://schemas.microsoft.com/office/drawing/2014/main" id="{9B6E5BDC-36E6-2F01-4EBB-ED15E861BE0B}"/>
              </a:ext>
            </a:extLst>
          </p:cNvPr>
          <p:cNvGrpSpPr/>
          <p:nvPr/>
        </p:nvGrpSpPr>
        <p:grpSpPr>
          <a:xfrm>
            <a:off x="369874" y="1732564"/>
            <a:ext cx="10037761" cy="2779093"/>
            <a:chOff x="293674" y="1367439"/>
            <a:chExt cx="10037761" cy="2779093"/>
          </a:xfrm>
        </p:grpSpPr>
        <p:grpSp>
          <p:nvGrpSpPr>
            <p:cNvPr id="11" name="Group 10">
              <a:extLst>
                <a:ext uri="{FF2B5EF4-FFF2-40B4-BE49-F238E27FC236}">
                  <a16:creationId xmlns:a16="http://schemas.microsoft.com/office/drawing/2014/main" id="{7997248E-406D-2C42-1435-1BA0E2C976A3}"/>
                </a:ext>
              </a:extLst>
            </p:cNvPr>
            <p:cNvGrpSpPr/>
            <p:nvPr/>
          </p:nvGrpSpPr>
          <p:grpSpPr>
            <a:xfrm>
              <a:off x="293674" y="2106094"/>
              <a:ext cx="5207241" cy="1032595"/>
              <a:chOff x="1422400" y="2963821"/>
              <a:chExt cx="5123543" cy="1015997"/>
            </a:xfrm>
          </p:grpSpPr>
          <p:pic>
            <p:nvPicPr>
              <p:cNvPr id="17" name="Picture 16" descr="A picture containing ax, mollusk&#10;&#10;Description automatically generated">
                <a:extLst>
                  <a:ext uri="{FF2B5EF4-FFF2-40B4-BE49-F238E27FC236}">
                    <a16:creationId xmlns:a16="http://schemas.microsoft.com/office/drawing/2014/main" id="{DCA6AC7D-750A-11E2-0631-82419A597E15}"/>
                  </a:ext>
                </a:extLst>
              </p:cNvPr>
              <p:cNvPicPr>
                <a:picLocks noChangeAspect="1"/>
              </p:cNvPicPr>
              <p:nvPr/>
            </p:nvPicPr>
            <p:blipFill rotWithShape="1">
              <a:blip r:embed="rId2">
                <a:extLst>
                  <a:ext uri="{28A0092B-C50C-407E-A947-70E740481C1C}">
                    <a14:useLocalDpi xmlns:a14="http://schemas.microsoft.com/office/drawing/2010/main" val="0"/>
                  </a:ext>
                </a:extLst>
              </a:blip>
              <a:srcRect l="13673" t="20894" r="48887" b="42264"/>
              <a:stretch/>
            </p:blipFill>
            <p:spPr>
              <a:xfrm rot="5400000">
                <a:off x="3476173" y="910048"/>
                <a:ext cx="1015997" cy="5123543"/>
              </a:xfrm>
              <a:prstGeom prst="rect">
                <a:avLst/>
              </a:prstGeom>
            </p:spPr>
          </p:pic>
          <p:cxnSp>
            <p:nvCxnSpPr>
              <p:cNvPr id="18" name="Straight Arrow Connector 17">
                <a:extLst>
                  <a:ext uri="{FF2B5EF4-FFF2-40B4-BE49-F238E27FC236}">
                    <a16:creationId xmlns:a16="http://schemas.microsoft.com/office/drawing/2014/main" id="{5012B22B-A23B-F606-CE3C-6071BBE116F6}"/>
                  </a:ext>
                </a:extLst>
              </p:cNvPr>
              <p:cNvCxnSpPr>
                <a:cxnSpLocks/>
              </p:cNvCxnSpPr>
              <p:nvPr/>
            </p:nvCxnSpPr>
            <p:spPr>
              <a:xfrm>
                <a:off x="3219121" y="3172682"/>
                <a:ext cx="1398887" cy="612627"/>
              </a:xfrm>
              <a:prstGeom prst="straightConnector1">
                <a:avLst/>
              </a:prstGeom>
              <a:ln w="57150">
                <a:solidFill>
                  <a:schemeClr val="bg1"/>
                </a:solidFill>
                <a:headEnd type="triangle"/>
                <a:tailEnd type="triangle"/>
              </a:ln>
              <a:effectLst>
                <a:glow rad="165100">
                  <a:schemeClr val="tx1">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634E640-4972-DB66-95B3-4717D376B68B}"/>
                </a:ext>
              </a:extLst>
            </p:cNvPr>
            <p:cNvCxnSpPr>
              <a:cxnSpLocks/>
            </p:cNvCxnSpPr>
            <p:nvPr/>
          </p:nvCxnSpPr>
          <p:spPr>
            <a:xfrm>
              <a:off x="2103143" y="2164151"/>
              <a:ext cx="0" cy="156210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FBD883-6B18-DA7F-085A-0B4910BE4E16}"/>
                </a:ext>
              </a:extLst>
            </p:cNvPr>
            <p:cNvCxnSpPr>
              <a:cxnSpLocks/>
            </p:cNvCxnSpPr>
            <p:nvPr/>
          </p:nvCxnSpPr>
          <p:spPr>
            <a:xfrm>
              <a:off x="3622977" y="2164151"/>
              <a:ext cx="0" cy="156210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8FEB0BD-047D-8918-A9D0-B8CCF89374B0}"/>
                </a:ext>
              </a:extLst>
            </p:cNvPr>
            <p:cNvCxnSpPr>
              <a:cxnSpLocks/>
            </p:cNvCxnSpPr>
            <p:nvPr/>
          </p:nvCxnSpPr>
          <p:spPr>
            <a:xfrm>
              <a:off x="2110400" y="3370149"/>
              <a:ext cx="1512577" cy="38181"/>
            </a:xfrm>
            <a:prstGeom prst="straightConnector1">
              <a:avLst/>
            </a:prstGeom>
            <a:ln w="571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15DDE6-B6CA-E050-F943-CBDBE444405A}"/>
                </a:ext>
              </a:extLst>
            </p:cNvPr>
            <p:cNvCxnSpPr>
              <a:cxnSpLocks/>
            </p:cNvCxnSpPr>
            <p:nvPr/>
          </p:nvCxnSpPr>
          <p:spPr>
            <a:xfrm flipV="1">
              <a:off x="2753492" y="2421460"/>
              <a:ext cx="192414" cy="413657"/>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grate&#10;&#10;Description automatically generated">
              <a:extLst>
                <a:ext uri="{FF2B5EF4-FFF2-40B4-BE49-F238E27FC236}">
                  <a16:creationId xmlns:a16="http://schemas.microsoft.com/office/drawing/2014/main" id="{351905D8-7539-0FCE-94FD-B5E8E25AA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565" y="1367439"/>
              <a:ext cx="2461870" cy="2779093"/>
            </a:xfrm>
            <a:prstGeom prst="rect">
              <a:avLst/>
            </a:prstGeom>
          </p:spPr>
        </p:pic>
      </p:grpSp>
    </p:spTree>
    <p:extLst>
      <p:ext uri="{BB962C8B-B14F-4D97-AF65-F5344CB8AC3E}">
        <p14:creationId xmlns:p14="http://schemas.microsoft.com/office/powerpoint/2010/main" val="394942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483DC-0F05-ED97-438B-DE6960412997}"/>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C3DB21F2-2E72-60A4-60D3-2FDD666E6CBE}"/>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0A114163-3269-1D81-C73A-3950323A1456}"/>
              </a:ext>
            </a:extLst>
          </p:cNvPr>
          <p:cNvSpPr>
            <a:spLocks noGrp="1"/>
          </p:cNvSpPr>
          <p:nvPr>
            <p:ph type="sldNum" sz="quarter" idx="12"/>
          </p:nvPr>
        </p:nvSpPr>
        <p:spPr/>
        <p:txBody>
          <a:bodyPr/>
          <a:lstStyle/>
          <a:p>
            <a:fld id="{1938D572-6E90-4CFC-B748-E5A2419AD3C3}" type="slidenum">
              <a:rPr lang="en-US" smtClean="0"/>
              <a:t>7</a:t>
            </a:fld>
            <a:endParaRPr lang="en-US"/>
          </a:p>
        </p:txBody>
      </p:sp>
      <p:sp>
        <p:nvSpPr>
          <p:cNvPr id="5" name="Title 4">
            <a:extLst>
              <a:ext uri="{FF2B5EF4-FFF2-40B4-BE49-F238E27FC236}">
                <a16:creationId xmlns:a16="http://schemas.microsoft.com/office/drawing/2014/main" id="{AA5E9971-BDE4-542F-D0D4-8363A710B3A1}"/>
              </a:ext>
            </a:extLst>
          </p:cNvPr>
          <p:cNvSpPr>
            <a:spLocks noGrp="1"/>
          </p:cNvSpPr>
          <p:nvPr>
            <p:ph type="title"/>
          </p:nvPr>
        </p:nvSpPr>
        <p:spPr/>
        <p:txBody>
          <a:bodyPr/>
          <a:lstStyle/>
          <a:p>
            <a:pPr algn="ctr"/>
            <a:r>
              <a:rPr lang="en-US" dirty="0"/>
              <a:t>Defects Detection</a:t>
            </a:r>
          </a:p>
        </p:txBody>
      </p:sp>
      <p:grpSp>
        <p:nvGrpSpPr>
          <p:cNvPr id="8" name="Group 7">
            <a:extLst>
              <a:ext uri="{FF2B5EF4-FFF2-40B4-BE49-F238E27FC236}">
                <a16:creationId xmlns:a16="http://schemas.microsoft.com/office/drawing/2014/main" id="{BDEFD194-F30A-D3FB-B7FA-E86D7B8F80D4}"/>
              </a:ext>
            </a:extLst>
          </p:cNvPr>
          <p:cNvGrpSpPr/>
          <p:nvPr/>
        </p:nvGrpSpPr>
        <p:grpSpPr>
          <a:xfrm>
            <a:off x="4539215" y="2895600"/>
            <a:ext cx="3113569" cy="3065937"/>
            <a:chOff x="4347561" y="1382691"/>
            <a:chExt cx="3113569" cy="3065937"/>
          </a:xfrm>
        </p:grpSpPr>
        <p:sp>
          <p:nvSpPr>
            <p:cNvPr id="9" name="TextBox 8">
              <a:extLst>
                <a:ext uri="{FF2B5EF4-FFF2-40B4-BE49-F238E27FC236}">
                  <a16:creationId xmlns:a16="http://schemas.microsoft.com/office/drawing/2014/main" id="{FDD62A45-EB78-3875-AA0C-4E7C81D4ECA2}"/>
                </a:ext>
              </a:extLst>
            </p:cNvPr>
            <p:cNvSpPr txBox="1"/>
            <p:nvPr/>
          </p:nvSpPr>
          <p:spPr>
            <a:xfrm>
              <a:off x="4965568" y="1382691"/>
              <a:ext cx="2140198" cy="400110"/>
            </a:xfrm>
            <a:prstGeom prst="rect">
              <a:avLst/>
            </a:prstGeom>
            <a:noFill/>
          </p:spPr>
          <p:txBody>
            <a:bodyPr wrap="square">
              <a:spAutoFit/>
            </a:bodyPr>
            <a:lstStyle/>
            <a:p>
              <a:r>
                <a:rPr lang="en-US" sz="2000" dirty="0"/>
                <a:t>Popped strands</a:t>
              </a:r>
            </a:p>
          </p:txBody>
        </p:sp>
        <p:pic>
          <p:nvPicPr>
            <p:cNvPr id="10" name="Picture 9" descr="A picture containing accordion, skyscraper&#10;&#10;Description automatically generated">
              <a:extLst>
                <a:ext uri="{FF2B5EF4-FFF2-40B4-BE49-F238E27FC236}">
                  <a16:creationId xmlns:a16="http://schemas.microsoft.com/office/drawing/2014/main" id="{3DEFDBDD-9961-2B91-170D-6582EEF51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7561" y="1824115"/>
              <a:ext cx="3113569" cy="2624513"/>
            </a:xfrm>
            <a:prstGeom prst="rect">
              <a:avLst/>
            </a:prstGeom>
          </p:spPr>
        </p:pic>
        <p:cxnSp>
          <p:nvCxnSpPr>
            <p:cNvPr id="11" name="Straight Arrow Connector 10">
              <a:extLst>
                <a:ext uri="{FF2B5EF4-FFF2-40B4-BE49-F238E27FC236}">
                  <a16:creationId xmlns:a16="http://schemas.microsoft.com/office/drawing/2014/main" id="{D54D60D2-B1F7-720B-1EF0-55F85890F555}"/>
                </a:ext>
              </a:extLst>
            </p:cNvPr>
            <p:cNvCxnSpPr>
              <a:cxnSpLocks/>
            </p:cNvCxnSpPr>
            <p:nvPr/>
          </p:nvCxnSpPr>
          <p:spPr>
            <a:xfrm flipV="1">
              <a:off x="5579252" y="2433829"/>
              <a:ext cx="394398" cy="95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12C90F6-D6D3-10AC-1A27-569CA41606FE}"/>
              </a:ext>
            </a:extLst>
          </p:cNvPr>
          <p:cNvGrpSpPr/>
          <p:nvPr/>
        </p:nvGrpSpPr>
        <p:grpSpPr>
          <a:xfrm>
            <a:off x="1133686" y="2895600"/>
            <a:ext cx="3268915" cy="3079798"/>
            <a:chOff x="156000" y="1368831"/>
            <a:chExt cx="3268915" cy="3079798"/>
          </a:xfrm>
        </p:grpSpPr>
        <p:sp>
          <p:nvSpPr>
            <p:cNvPr id="13" name="TextBox 12">
              <a:extLst>
                <a:ext uri="{FF2B5EF4-FFF2-40B4-BE49-F238E27FC236}">
                  <a16:creationId xmlns:a16="http://schemas.microsoft.com/office/drawing/2014/main" id="{F7B7E0F2-35B9-7DF6-1C15-FE0183384D70}"/>
                </a:ext>
              </a:extLst>
            </p:cNvPr>
            <p:cNvSpPr txBox="1"/>
            <p:nvPr/>
          </p:nvSpPr>
          <p:spPr>
            <a:xfrm>
              <a:off x="1180088" y="1368831"/>
              <a:ext cx="1763486" cy="400110"/>
            </a:xfrm>
            <a:prstGeom prst="rect">
              <a:avLst/>
            </a:prstGeom>
            <a:noFill/>
          </p:spPr>
          <p:txBody>
            <a:bodyPr wrap="square">
              <a:spAutoFit/>
            </a:bodyPr>
            <a:lstStyle/>
            <a:p>
              <a:r>
                <a:rPr lang="en-US" sz="2000" dirty="0"/>
                <a:t>Cross-overs</a:t>
              </a:r>
            </a:p>
          </p:txBody>
        </p:sp>
        <p:pic>
          <p:nvPicPr>
            <p:cNvPr id="14" name="Picture 13" descr="A picture containing building, grate&#10;&#10;Description automatically generated">
              <a:extLst>
                <a:ext uri="{FF2B5EF4-FFF2-40B4-BE49-F238E27FC236}">
                  <a16:creationId xmlns:a16="http://schemas.microsoft.com/office/drawing/2014/main" id="{6314E550-C169-27F0-09EF-54E764A26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14" y="1818701"/>
              <a:ext cx="3119601" cy="2629928"/>
            </a:xfrm>
            <a:prstGeom prst="rect">
              <a:avLst/>
            </a:prstGeom>
          </p:spPr>
        </p:pic>
        <p:cxnSp>
          <p:nvCxnSpPr>
            <p:cNvPr id="15" name="Straight Arrow Connector 14">
              <a:extLst>
                <a:ext uri="{FF2B5EF4-FFF2-40B4-BE49-F238E27FC236}">
                  <a16:creationId xmlns:a16="http://schemas.microsoft.com/office/drawing/2014/main" id="{39FD6D52-9EE7-2C25-9BA1-78AE56636722}"/>
                </a:ext>
              </a:extLst>
            </p:cNvPr>
            <p:cNvCxnSpPr>
              <a:cxnSpLocks/>
            </p:cNvCxnSpPr>
            <p:nvPr/>
          </p:nvCxnSpPr>
          <p:spPr>
            <a:xfrm flipV="1">
              <a:off x="696590" y="2844137"/>
              <a:ext cx="394398" cy="95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C65F5-625D-A610-EA8D-0E59F29D7814}"/>
                </a:ext>
              </a:extLst>
            </p:cNvPr>
            <p:cNvCxnSpPr>
              <a:cxnSpLocks/>
            </p:cNvCxnSpPr>
            <p:nvPr/>
          </p:nvCxnSpPr>
          <p:spPr>
            <a:xfrm flipV="1">
              <a:off x="156000" y="2492172"/>
              <a:ext cx="394398" cy="95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1BA786E-E94C-0B14-2FD3-D4FD96B91FB0}"/>
              </a:ext>
            </a:extLst>
          </p:cNvPr>
          <p:cNvGrpSpPr/>
          <p:nvPr/>
        </p:nvGrpSpPr>
        <p:grpSpPr>
          <a:xfrm>
            <a:off x="7789398" y="2895600"/>
            <a:ext cx="3113569" cy="3065937"/>
            <a:chOff x="8487215" y="1382691"/>
            <a:chExt cx="3113569" cy="3065937"/>
          </a:xfrm>
        </p:grpSpPr>
        <p:pic>
          <p:nvPicPr>
            <p:cNvPr id="18" name="Picture 2" descr="A picture containing building, outdoor, sign&#10;&#10;Description automatically generated">
              <a:extLst>
                <a:ext uri="{FF2B5EF4-FFF2-40B4-BE49-F238E27FC236}">
                  <a16:creationId xmlns:a16="http://schemas.microsoft.com/office/drawing/2014/main" id="{D040D261-7025-2189-60CB-13EBA73630E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392" r="13392"/>
            <a:stretch/>
          </p:blipFill>
          <p:spPr bwMode="auto">
            <a:xfrm>
              <a:off x="8487215" y="1824115"/>
              <a:ext cx="3113569" cy="26245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8CCEC71-6A19-2455-9344-08E6694161C9}"/>
                </a:ext>
              </a:extLst>
            </p:cNvPr>
            <p:cNvSpPr txBox="1"/>
            <p:nvPr/>
          </p:nvSpPr>
          <p:spPr>
            <a:xfrm>
              <a:off x="9231199" y="1382691"/>
              <a:ext cx="1625600" cy="400110"/>
            </a:xfrm>
            <a:prstGeom prst="rect">
              <a:avLst/>
            </a:prstGeom>
            <a:noFill/>
          </p:spPr>
          <p:txBody>
            <a:bodyPr wrap="square" rtlCol="0">
              <a:spAutoFit/>
            </a:bodyPr>
            <a:lstStyle/>
            <a:p>
              <a:pPr algn="ctr"/>
              <a:r>
                <a:rPr lang="en-US" sz="2000" dirty="0"/>
                <a:t>Gaps</a:t>
              </a:r>
            </a:p>
          </p:txBody>
        </p:sp>
        <p:cxnSp>
          <p:nvCxnSpPr>
            <p:cNvPr id="20" name="Straight Arrow Connector 19">
              <a:extLst>
                <a:ext uri="{FF2B5EF4-FFF2-40B4-BE49-F238E27FC236}">
                  <a16:creationId xmlns:a16="http://schemas.microsoft.com/office/drawing/2014/main" id="{214C6130-EEEF-41BC-C543-E495472AF289}"/>
                </a:ext>
              </a:extLst>
            </p:cNvPr>
            <p:cNvCxnSpPr>
              <a:cxnSpLocks/>
            </p:cNvCxnSpPr>
            <p:nvPr/>
          </p:nvCxnSpPr>
          <p:spPr>
            <a:xfrm flipV="1">
              <a:off x="9649602" y="3644087"/>
              <a:ext cx="394398" cy="95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9FF47622-271B-3B8E-C29A-10C49F9DC156}"/>
              </a:ext>
            </a:extLst>
          </p:cNvPr>
          <p:cNvSpPr txBox="1"/>
          <p:nvPr/>
        </p:nvSpPr>
        <p:spPr>
          <a:xfrm>
            <a:off x="861817" y="1568008"/>
            <a:ext cx="10468366" cy="830997"/>
          </a:xfrm>
          <a:prstGeom prst="rect">
            <a:avLst/>
          </a:prstGeom>
          <a:noFill/>
        </p:spPr>
        <p:txBody>
          <a:bodyPr wrap="square" rtlCol="0">
            <a:spAutoFit/>
          </a:bodyPr>
          <a:lstStyle/>
          <a:p>
            <a:r>
              <a:rPr lang="en-US" sz="2400" dirty="0"/>
              <a:t>Detection of critical defects (cross-overs) and less critical defects done via dedicated subroutines, suspect images are flagged for review</a:t>
            </a:r>
          </a:p>
        </p:txBody>
      </p:sp>
    </p:spTree>
    <p:extLst>
      <p:ext uri="{BB962C8B-B14F-4D97-AF65-F5344CB8AC3E}">
        <p14:creationId xmlns:p14="http://schemas.microsoft.com/office/powerpoint/2010/main" val="1752573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483DC-0F05-ED97-438B-DE6960412997}"/>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C3DB21F2-2E72-60A4-60D3-2FDD666E6CBE}"/>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0A114163-3269-1D81-C73A-3950323A1456}"/>
              </a:ext>
            </a:extLst>
          </p:cNvPr>
          <p:cNvSpPr>
            <a:spLocks noGrp="1"/>
          </p:cNvSpPr>
          <p:nvPr>
            <p:ph type="sldNum" sz="quarter" idx="12"/>
          </p:nvPr>
        </p:nvSpPr>
        <p:spPr/>
        <p:txBody>
          <a:bodyPr/>
          <a:lstStyle/>
          <a:p>
            <a:fld id="{1938D572-6E90-4CFC-B748-E5A2419AD3C3}" type="slidenum">
              <a:rPr lang="en-US" smtClean="0"/>
              <a:t>8</a:t>
            </a:fld>
            <a:endParaRPr lang="en-US"/>
          </a:p>
        </p:txBody>
      </p:sp>
      <p:sp>
        <p:nvSpPr>
          <p:cNvPr id="5" name="Title 4">
            <a:extLst>
              <a:ext uri="{FF2B5EF4-FFF2-40B4-BE49-F238E27FC236}">
                <a16:creationId xmlns:a16="http://schemas.microsoft.com/office/drawing/2014/main" id="{AA5E9971-BDE4-542F-D0D4-8363A710B3A1}"/>
              </a:ext>
            </a:extLst>
          </p:cNvPr>
          <p:cNvSpPr>
            <a:spLocks noGrp="1"/>
          </p:cNvSpPr>
          <p:nvPr>
            <p:ph type="title"/>
          </p:nvPr>
        </p:nvSpPr>
        <p:spPr/>
        <p:txBody>
          <a:bodyPr/>
          <a:lstStyle/>
          <a:p>
            <a:pPr algn="ctr"/>
            <a:r>
              <a:rPr lang="en-US" dirty="0"/>
              <a:t>Typical data</a:t>
            </a:r>
          </a:p>
        </p:txBody>
      </p:sp>
      <p:pic>
        <p:nvPicPr>
          <p:cNvPr id="7" name="Picture 6">
            <a:extLst>
              <a:ext uri="{FF2B5EF4-FFF2-40B4-BE49-F238E27FC236}">
                <a16:creationId xmlns:a16="http://schemas.microsoft.com/office/drawing/2014/main" id="{2044E0E9-7901-B0B5-4814-CEFB342F2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556" y="1404660"/>
            <a:ext cx="5273043" cy="4585256"/>
          </a:xfrm>
          <a:prstGeom prst="rect">
            <a:avLst/>
          </a:prstGeom>
        </p:spPr>
      </p:pic>
      <p:sp>
        <p:nvSpPr>
          <p:cNvPr id="22" name="TextBox 21">
            <a:extLst>
              <a:ext uri="{FF2B5EF4-FFF2-40B4-BE49-F238E27FC236}">
                <a16:creationId xmlns:a16="http://schemas.microsoft.com/office/drawing/2014/main" id="{77BE9156-63CA-6627-663D-C72D202D57C7}"/>
              </a:ext>
            </a:extLst>
          </p:cNvPr>
          <p:cNvSpPr txBox="1"/>
          <p:nvPr/>
        </p:nvSpPr>
        <p:spPr>
          <a:xfrm>
            <a:off x="406401" y="1809308"/>
            <a:ext cx="61087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Cable parameters stable throughout the cable production after initial transient</a:t>
            </a:r>
          </a:p>
          <a:p>
            <a:pPr marL="342900" indent="-342900">
              <a:buFont typeface="Arial" panose="020B0604020202020204" pitchFamily="34" charset="0"/>
              <a:buChar char="•"/>
            </a:pPr>
            <a:r>
              <a:rPr lang="en-US" sz="2400" dirty="0"/>
              <a:t>Cable facets larger at the minor edge</a:t>
            </a:r>
          </a:p>
          <a:p>
            <a:pPr marL="342900" indent="-342900">
              <a:buFont typeface="Arial" panose="020B0604020202020204" pitchFamily="34" charset="0"/>
              <a:buChar char="•"/>
            </a:pPr>
            <a:r>
              <a:rPr lang="en-US" sz="2400" dirty="0"/>
              <a:t>Top and bottom face strand separation different</a:t>
            </a:r>
          </a:p>
          <a:p>
            <a:pPr marL="342900" indent="-342900">
              <a:buFont typeface="Arial" panose="020B0604020202020204" pitchFamily="34" charset="0"/>
              <a:buChar char="•"/>
            </a:pPr>
            <a:r>
              <a:rPr lang="en-US" sz="2400" dirty="0"/>
              <a:t>Variations in facet length, strand separation and twist-pitch have strong coupling</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47292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C3B18-EFB9-330A-4E8F-5604F388FC8F}"/>
              </a:ext>
            </a:extLst>
          </p:cNvPr>
          <p:cNvSpPr>
            <a:spLocks noGrp="1"/>
          </p:cNvSpPr>
          <p:nvPr>
            <p:ph type="dt" sz="half" idx="10"/>
          </p:nvPr>
        </p:nvSpPr>
        <p:spPr/>
        <p:txBody>
          <a:bodyPr/>
          <a:lstStyle/>
          <a:p>
            <a:r>
              <a:rPr lang="en-US"/>
              <a:t>ASC Honolulu 2022 10 27 at 09:15</a:t>
            </a:r>
          </a:p>
        </p:txBody>
      </p:sp>
      <p:sp>
        <p:nvSpPr>
          <p:cNvPr id="3" name="Footer Placeholder 2">
            <a:extLst>
              <a:ext uri="{FF2B5EF4-FFF2-40B4-BE49-F238E27FC236}">
                <a16:creationId xmlns:a16="http://schemas.microsoft.com/office/drawing/2014/main" id="{F4F1AD91-B24C-7871-2723-B8D3BD230670}"/>
              </a:ext>
            </a:extLst>
          </p:cNvPr>
          <p:cNvSpPr>
            <a:spLocks noGrp="1"/>
          </p:cNvSpPr>
          <p:nvPr>
            <p:ph type="ftr" sz="quarter" idx="11"/>
          </p:nvPr>
        </p:nvSpPr>
        <p:spPr/>
        <p:txBody>
          <a:bodyPr/>
          <a:lstStyle/>
          <a:p>
            <a:r>
              <a:rPr lang="en-US"/>
              <a:t>--          A. Baskys, I. Pong, C. Sanabria, E. Lee          -- Cable Imaging &amp; Analysis Capabilities at LBNL</a:t>
            </a:r>
          </a:p>
        </p:txBody>
      </p:sp>
      <p:sp>
        <p:nvSpPr>
          <p:cNvPr id="4" name="Slide Number Placeholder 3">
            <a:extLst>
              <a:ext uri="{FF2B5EF4-FFF2-40B4-BE49-F238E27FC236}">
                <a16:creationId xmlns:a16="http://schemas.microsoft.com/office/drawing/2014/main" id="{87AC775C-1B13-C3AD-3919-FEDF68AAFA31}"/>
              </a:ext>
            </a:extLst>
          </p:cNvPr>
          <p:cNvSpPr>
            <a:spLocks noGrp="1"/>
          </p:cNvSpPr>
          <p:nvPr>
            <p:ph type="sldNum" sz="quarter" idx="12"/>
          </p:nvPr>
        </p:nvSpPr>
        <p:spPr/>
        <p:txBody>
          <a:bodyPr/>
          <a:lstStyle/>
          <a:p>
            <a:fld id="{1938D572-6E90-4CFC-B748-E5A2419AD3C3}" type="slidenum">
              <a:rPr lang="en-US" smtClean="0"/>
              <a:t>9</a:t>
            </a:fld>
            <a:endParaRPr lang="en-US"/>
          </a:p>
        </p:txBody>
      </p:sp>
      <p:sp>
        <p:nvSpPr>
          <p:cNvPr id="5" name="Title 4">
            <a:extLst>
              <a:ext uri="{FF2B5EF4-FFF2-40B4-BE49-F238E27FC236}">
                <a16:creationId xmlns:a16="http://schemas.microsoft.com/office/drawing/2014/main" id="{5FAEE4A1-E109-345F-4944-AE453C2C3E54}"/>
              </a:ext>
            </a:extLst>
          </p:cNvPr>
          <p:cNvSpPr>
            <a:spLocks noGrp="1"/>
          </p:cNvSpPr>
          <p:nvPr>
            <p:ph type="title"/>
          </p:nvPr>
        </p:nvSpPr>
        <p:spPr/>
        <p:txBody>
          <a:bodyPr/>
          <a:lstStyle/>
          <a:p>
            <a:pPr algn="ctr"/>
            <a:r>
              <a:rPr lang="en-US" dirty="0"/>
              <a:t>Case Study 1: Lubrication Rate Change</a:t>
            </a:r>
          </a:p>
        </p:txBody>
      </p:sp>
      <p:pic>
        <p:nvPicPr>
          <p:cNvPr id="6" name="Picture 5">
            <a:extLst>
              <a:ext uri="{FF2B5EF4-FFF2-40B4-BE49-F238E27FC236}">
                <a16:creationId xmlns:a16="http://schemas.microsoft.com/office/drawing/2014/main" id="{0317EA1F-82D6-AE4F-BE32-D59C29A6E1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425255" y="1292989"/>
            <a:ext cx="5633130" cy="4893646"/>
          </a:xfrm>
          <a:prstGeom prst="rect">
            <a:avLst/>
          </a:prstGeom>
          <a:noFill/>
          <a:ln>
            <a:noFill/>
          </a:ln>
        </p:spPr>
      </p:pic>
      <p:sp>
        <p:nvSpPr>
          <p:cNvPr id="9" name="TextBox 8">
            <a:extLst>
              <a:ext uri="{FF2B5EF4-FFF2-40B4-BE49-F238E27FC236}">
                <a16:creationId xmlns:a16="http://schemas.microsoft.com/office/drawing/2014/main" id="{34BFABC0-580C-0C1D-590A-FF045F8AA9C8}"/>
              </a:ext>
            </a:extLst>
          </p:cNvPr>
          <p:cNvSpPr txBox="1"/>
          <p:nvPr/>
        </p:nvSpPr>
        <p:spPr>
          <a:xfrm>
            <a:off x="304801" y="1382286"/>
            <a:ext cx="6038850"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Typical production: lubrication delivered by a peristaltic pump</a:t>
            </a:r>
          </a:p>
          <a:p>
            <a:pPr marL="342900" indent="-342900">
              <a:buFont typeface="Arial" panose="020B0604020202020204" pitchFamily="34" charset="0"/>
              <a:buChar char="•"/>
            </a:pPr>
            <a:r>
              <a:rPr lang="en-US" sz="2400" dirty="0"/>
              <a:t>Example: pump failed after ~200 m</a:t>
            </a:r>
          </a:p>
          <a:p>
            <a:pPr marL="342900" indent="-342900">
              <a:buFont typeface="Arial" panose="020B0604020202020204" pitchFamily="34" charset="0"/>
              <a:buChar char="•"/>
            </a:pPr>
            <a:r>
              <a:rPr lang="en-US" sz="2400" dirty="0"/>
              <a:t>Lubricant was then applied manually (in excess due to poorer control)</a:t>
            </a:r>
          </a:p>
          <a:p>
            <a:pPr marL="342900" indent="-342900">
              <a:buFont typeface="Arial" panose="020B0604020202020204" pitchFamily="34" charset="0"/>
              <a:buChar char="•"/>
            </a:pPr>
            <a:r>
              <a:rPr lang="en-US" sz="2400" dirty="0"/>
              <a:t>Facet divergence prior to pump failure, recovery after </a:t>
            </a:r>
          </a:p>
          <a:p>
            <a:pPr marL="342900" indent="-342900">
              <a:buFont typeface="Arial" panose="020B0604020202020204" pitchFamily="34" charset="0"/>
              <a:buChar char="•"/>
            </a:pPr>
            <a:r>
              <a:rPr lang="en-US" sz="2400" dirty="0"/>
              <a:t>Corresponding changes in strand separation and twist pitch</a:t>
            </a:r>
          </a:p>
          <a:p>
            <a:pPr marL="342900" indent="-342900">
              <a:buFont typeface="Arial" panose="020B0604020202020204" pitchFamily="34" charset="0"/>
              <a:buChar char="•"/>
            </a:pPr>
            <a:r>
              <a:rPr lang="en-US" sz="2400" dirty="0"/>
              <a:t>Lesson: Importance of lubrication</a:t>
            </a:r>
          </a:p>
          <a:p>
            <a:pPr marL="342900" indent="-342900">
              <a:buFont typeface="Arial" panose="020B0604020202020204" pitchFamily="34" charset="0"/>
              <a:buChar char="•"/>
            </a:pPr>
            <a:r>
              <a:rPr lang="en-US" sz="2400" dirty="0"/>
              <a:t>Takeaway: non-destructive correlation of process changes during cable fab to the cable parameters</a:t>
            </a:r>
          </a:p>
        </p:txBody>
      </p:sp>
    </p:spTree>
    <p:extLst>
      <p:ext uri="{BB962C8B-B14F-4D97-AF65-F5344CB8AC3E}">
        <p14:creationId xmlns:p14="http://schemas.microsoft.com/office/powerpoint/2010/main" val="1077373496"/>
      </p:ext>
    </p:extLst>
  </p:cSld>
  <p:clrMapOvr>
    <a:masterClrMapping/>
  </p:clrMapOvr>
</p:sld>
</file>

<file path=ppt/theme/theme1.xml><?xml version="1.0" encoding="utf-8"?>
<a:theme xmlns:a="http://schemas.openxmlformats.org/drawingml/2006/main" name="Office Theme">
  <a:themeElements>
    <a:clrScheme name="LBNL_colors">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3A2E80F6-AB69-491A-8FBE-790FE9FB73C6}" vid="{7F6E9C59-EFD1-496A-9C4B-EE645DEB3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BCMT Template 16 by 9 v3</Template>
  <TotalTime>4666</TotalTime>
  <Words>1280</Words>
  <Application>Microsoft Office PowerPoint</Application>
  <PresentationFormat>Widescreen</PresentationFormat>
  <Paragraphs>138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Courier New</vt:lpstr>
      <vt:lpstr>Libre Franklin</vt:lpstr>
      <vt:lpstr>Office Theme</vt:lpstr>
      <vt:lpstr>Cable Imaging &amp; Analysis Capabilities at LBNL</vt:lpstr>
      <vt:lpstr>Outline</vt:lpstr>
      <vt:lpstr>Rutherford Cabling at LBNL</vt:lpstr>
      <vt:lpstr>Cable Imaging System Overview</vt:lpstr>
      <vt:lpstr>Cable Imaging</vt:lpstr>
      <vt:lpstr>Cable Image Analysis</vt:lpstr>
      <vt:lpstr>Defects Detection</vt:lpstr>
      <vt:lpstr>Typical data</vt:lpstr>
      <vt:lpstr>Case Study 1: Lubrication Rate Change</vt:lpstr>
      <vt:lpstr>Case Study 2: Uneven Strand Tension</vt:lpstr>
      <vt:lpstr>Case Study 3: Hardware Component Effect</vt:lpstr>
      <vt:lpstr>Case Study 3: Hardware Component Effect</vt:lpstr>
      <vt:lpstr>Case Study 3: Hardware Component Effect</vt:lpstr>
      <vt:lpstr>Conclusions</vt:lpstr>
      <vt:lpstr>Backup slides: cross-over detection</vt:lpstr>
      <vt:lpstr>Case Study 3: Hardware Component Effect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Cable imaging analysis</dc:title>
  <dc:creator>Algirdas  Baskys</dc:creator>
  <cp:lastModifiedBy>Ian Pong</cp:lastModifiedBy>
  <cp:revision>16</cp:revision>
  <dcterms:created xsi:type="dcterms:W3CDTF">2022-10-18T19:38:58Z</dcterms:created>
  <dcterms:modified xsi:type="dcterms:W3CDTF">2022-10-22T02:18:26Z</dcterms:modified>
</cp:coreProperties>
</file>