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256" r:id="rId2"/>
    <p:sldId id="257" r:id="rId3"/>
    <p:sldId id="259" r:id="rId4"/>
    <p:sldId id="279" r:id="rId5"/>
    <p:sldId id="261" r:id="rId6"/>
    <p:sldId id="269" r:id="rId7"/>
    <p:sldId id="265" r:id="rId8"/>
    <p:sldId id="266" r:id="rId9"/>
    <p:sldId id="272" r:id="rId10"/>
    <p:sldId id="270" r:id="rId11"/>
    <p:sldId id="276" r:id="rId12"/>
    <p:sldId id="280" r:id="rId13"/>
    <p:sldId id="275" r:id="rId14"/>
    <p:sldId id="285" r:id="rId15"/>
    <p:sldId id="268" r:id="rId16"/>
    <p:sldId id="278" r:id="rId17"/>
    <p:sldId id="260" r:id="rId18"/>
    <p:sldId id="263" r:id="rId19"/>
    <p:sldId id="262" r:id="rId20"/>
    <p:sldId id="277" r:id="rId21"/>
    <p:sldId id="271" r:id="rId22"/>
    <p:sldId id="264" r:id="rId23"/>
    <p:sldId id="281" r:id="rId24"/>
    <p:sldId id="284"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CC33"/>
    <a:srgbClr val="CC66FF"/>
    <a:srgbClr val="0000FF"/>
    <a:srgbClr val="0033CC"/>
    <a:srgbClr val="000000"/>
    <a:srgbClr val="1F497D"/>
    <a:srgbClr val="98A1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8" autoAdjust="0"/>
    <p:restoredTop sz="94660"/>
  </p:normalViewPr>
  <p:slideViewPr>
    <p:cSldViewPr snapToGrid="0">
      <p:cViewPr varScale="1">
        <p:scale>
          <a:sx n="136" d="100"/>
          <a:sy n="136" d="100"/>
        </p:scale>
        <p:origin x="156" y="1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B4A47-BF6B-488B-9653-8208F29C1A89}"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EEDD7-6ADE-4249-B350-56E7512B73B0}" type="slidenum">
              <a:rPr lang="en-US" smtClean="0"/>
              <a:t>‹#›</a:t>
            </a:fld>
            <a:endParaRPr lang="en-US"/>
          </a:p>
        </p:txBody>
      </p:sp>
    </p:spTree>
    <p:extLst>
      <p:ext uri="{BB962C8B-B14F-4D97-AF65-F5344CB8AC3E}">
        <p14:creationId xmlns:p14="http://schemas.microsoft.com/office/powerpoint/2010/main" val="1643826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Google Shape;16;p4" descr="image4.jpg">
            <a:extLst>
              <a:ext uri="{FF2B5EF4-FFF2-40B4-BE49-F238E27FC236}">
                <a16:creationId xmlns:a16="http://schemas.microsoft.com/office/drawing/2014/main" id="{59C6736C-833B-A231-952F-F6D51E820F0F}"/>
              </a:ext>
            </a:extLst>
          </p:cNvPr>
          <p:cNvPicPr preferRelativeResize="0"/>
          <p:nvPr userDrawn="1"/>
        </p:nvPicPr>
        <p:blipFill rotWithShape="1">
          <a:blip r:embed="rId2">
            <a:alphaModFix amt="40000"/>
          </a:blip>
          <a:srcRect b="4306"/>
          <a:stretch/>
        </p:blipFill>
        <p:spPr>
          <a:xfrm>
            <a:off x="4200" y="0"/>
            <a:ext cx="12187799" cy="6315075"/>
          </a:xfrm>
          <a:prstGeom prst="rect">
            <a:avLst/>
          </a:prstGeom>
          <a:noFill/>
          <a:ln>
            <a:noFill/>
          </a:ln>
        </p:spPr>
      </p:pic>
      <p:sp>
        <p:nvSpPr>
          <p:cNvPr id="9" name="Google Shape;17;p4">
            <a:extLst>
              <a:ext uri="{FF2B5EF4-FFF2-40B4-BE49-F238E27FC236}">
                <a16:creationId xmlns:a16="http://schemas.microsoft.com/office/drawing/2014/main" id="{3F20544F-B656-4777-15EE-1C61A533D828}"/>
              </a:ext>
            </a:extLst>
          </p:cNvPr>
          <p:cNvSpPr/>
          <p:nvPr userDrawn="1"/>
        </p:nvSpPr>
        <p:spPr>
          <a:xfrm>
            <a:off x="-1" y="3656013"/>
            <a:ext cx="12187799" cy="2669740"/>
          </a:xfrm>
          <a:prstGeom prst="rect">
            <a:avLst/>
          </a:prstGeom>
          <a:gradFill>
            <a:gsLst>
              <a:gs pos="0">
                <a:schemeClr val="tx1"/>
              </a:gs>
              <a:gs pos="100000">
                <a:srgbClr val="A5A5A5">
                  <a:alpha val="47843"/>
                </a:srgbClr>
              </a:gs>
            </a:gsLst>
            <a:lin ang="16200000" scaled="0"/>
          </a:gradFill>
          <a:ln>
            <a:noFill/>
          </a:ln>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Libre Franklin"/>
              <a:buNone/>
            </a:pPr>
            <a:endParaRPr sz="3600" b="0" i="0" u="none" strike="noStrike" cap="none" dirty="0">
              <a:solidFill>
                <a:srgbClr val="000000"/>
              </a:solidFill>
              <a:latin typeface="Calibri"/>
              <a:ea typeface="Calibri"/>
              <a:cs typeface="Calibri"/>
              <a:sym typeface="Calibri"/>
            </a:endParaRPr>
          </a:p>
        </p:txBody>
      </p:sp>
      <p:sp>
        <p:nvSpPr>
          <p:cNvPr id="10" name="Rectangle 9">
            <a:extLst>
              <a:ext uri="{FF2B5EF4-FFF2-40B4-BE49-F238E27FC236}">
                <a16:creationId xmlns:a16="http://schemas.microsoft.com/office/drawing/2014/main" id="{99780BB0-97B1-17ED-E02B-1BA9D62ACC8B}"/>
              </a:ext>
            </a:extLst>
          </p:cNvPr>
          <p:cNvSpPr/>
          <p:nvPr userDrawn="1"/>
        </p:nvSpPr>
        <p:spPr>
          <a:xfrm>
            <a:off x="-1" y="2409825"/>
            <a:ext cx="12192001" cy="1381125"/>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2B78CD-7438-AB12-E677-0B54F36D476F}"/>
              </a:ext>
            </a:extLst>
          </p:cNvPr>
          <p:cNvSpPr>
            <a:spLocks noGrp="1"/>
          </p:cNvSpPr>
          <p:nvPr>
            <p:ph type="ctrTitle"/>
          </p:nvPr>
        </p:nvSpPr>
        <p:spPr>
          <a:xfrm>
            <a:off x="4199" y="2399146"/>
            <a:ext cx="12183599" cy="1391803"/>
          </a:xfrm>
          <a:solidFill>
            <a:schemeClr val="tx1"/>
          </a:solidFill>
        </p:spPr>
        <p:txBody>
          <a:bodyPr anchor="ctr">
            <a:normAutofit/>
          </a:bodyPr>
          <a:lstStyle>
            <a:lvl1pPr algn="ctr">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5BFA140-40FC-EBC7-30FA-092E4E0D8327}"/>
              </a:ext>
            </a:extLst>
          </p:cNvPr>
          <p:cNvSpPr>
            <a:spLocks noGrp="1"/>
          </p:cNvSpPr>
          <p:nvPr>
            <p:ph type="subTitle" idx="1"/>
          </p:nvPr>
        </p:nvSpPr>
        <p:spPr>
          <a:xfrm>
            <a:off x="1524000" y="4392613"/>
            <a:ext cx="9144000" cy="1655762"/>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569346D9-8585-5AF9-6CDA-FE1CAE31FA07}"/>
              </a:ext>
            </a:extLst>
          </p:cNvPr>
          <p:cNvSpPr>
            <a:spLocks noGrp="1"/>
          </p:cNvSpPr>
          <p:nvPr>
            <p:ph type="sldNum" sz="quarter" idx="12"/>
          </p:nvPr>
        </p:nvSpPr>
        <p:spPr/>
        <p:txBody>
          <a:bodyPr/>
          <a:lstStyle/>
          <a:p>
            <a:fld id="{1938D572-6E90-4CFC-B748-E5A2419AD3C3}" type="slidenum">
              <a:rPr lang="en-US" smtClean="0"/>
              <a:t>‹#›</a:t>
            </a:fld>
            <a:endParaRPr lang="en-US"/>
          </a:p>
        </p:txBody>
      </p:sp>
      <p:pic>
        <p:nvPicPr>
          <p:cNvPr id="7" name="Google Shape;15;p4" descr="RGB_White-Seal_White-Mark_SC_Horizontal–400dpi.png">
            <a:extLst>
              <a:ext uri="{FF2B5EF4-FFF2-40B4-BE49-F238E27FC236}">
                <a16:creationId xmlns:a16="http://schemas.microsoft.com/office/drawing/2014/main" id="{CD67CF29-1468-63B4-FB3A-42A47D0E1CA6}"/>
              </a:ext>
            </a:extLst>
          </p:cNvPr>
          <p:cNvPicPr preferRelativeResize="0"/>
          <p:nvPr userDrawn="1"/>
        </p:nvPicPr>
        <p:blipFill rotWithShape="1">
          <a:blip r:embed="rId3">
            <a:alphaModFix/>
          </a:blip>
          <a:srcRect/>
          <a:stretch/>
        </p:blipFill>
        <p:spPr>
          <a:xfrm>
            <a:off x="885076" y="6392947"/>
            <a:ext cx="2490584" cy="418063"/>
          </a:xfrm>
          <a:prstGeom prst="rect">
            <a:avLst/>
          </a:prstGeom>
          <a:noFill/>
          <a:ln>
            <a:noFill/>
          </a:ln>
        </p:spPr>
      </p:pic>
    </p:spTree>
    <p:extLst>
      <p:ext uri="{BB962C8B-B14F-4D97-AF65-F5344CB8AC3E}">
        <p14:creationId xmlns:p14="http://schemas.microsoft.com/office/powerpoint/2010/main" val="363891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Google Shape;26;p5">
            <a:extLst>
              <a:ext uri="{FF2B5EF4-FFF2-40B4-BE49-F238E27FC236}">
                <a16:creationId xmlns:a16="http://schemas.microsoft.com/office/drawing/2014/main" id="{A1CD272A-A506-0471-7A18-EB78408B0FBA}"/>
              </a:ext>
            </a:extLst>
          </p:cNvPr>
          <p:cNvSpPr/>
          <p:nvPr userDrawn="1"/>
        </p:nvSpPr>
        <p:spPr>
          <a:xfrm>
            <a:off x="4201" y="-5773"/>
            <a:ext cx="12187800" cy="1167823"/>
          </a:xfrm>
          <a:prstGeom prst="rect">
            <a:avLst/>
          </a:prstGeom>
          <a:solidFill>
            <a:schemeClr val="tx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400"/>
              <a:buFont typeface="Arial"/>
              <a:buNone/>
            </a:pPr>
            <a:endParaRPr sz="4400" b="0" i="0" u="none" strike="noStrike" cap="none">
              <a:solidFill>
                <a:srgbClr val="0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03CDA7A-CA03-24F4-40E3-67F3E5300A5A}"/>
              </a:ext>
            </a:extLst>
          </p:cNvPr>
          <p:cNvSpPr>
            <a:spLocks noGrp="1"/>
          </p:cNvSpPr>
          <p:nvPr>
            <p:ph type="title"/>
          </p:nvPr>
        </p:nvSpPr>
        <p:spPr>
          <a:xfrm>
            <a:off x="641350" y="1"/>
            <a:ext cx="10909300" cy="1162050"/>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D27333-ABA8-0B5C-26C5-4F6379849E53}"/>
              </a:ext>
            </a:extLst>
          </p:cNvPr>
          <p:cNvSpPr>
            <a:spLocks noGrp="1"/>
          </p:cNvSpPr>
          <p:nvPr>
            <p:ph idx="1"/>
          </p:nvPr>
        </p:nvSpPr>
        <p:spPr>
          <a:xfrm>
            <a:off x="838200" y="1422400"/>
            <a:ext cx="10515600" cy="4754563"/>
          </a:xfrm>
        </p:spPr>
        <p:txBody>
          <a:bodyPr/>
          <a:lstStyle>
            <a:lvl1pPr>
              <a:spcBef>
                <a:spcPts val="18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8A497B1-A15C-06CB-AED5-217ED8ED3AD5}"/>
              </a:ext>
            </a:extLst>
          </p:cNvPr>
          <p:cNvSpPr>
            <a:spLocks noGrp="1"/>
          </p:cNvSpPr>
          <p:nvPr>
            <p:ph type="dt" sz="half" idx="10"/>
          </p:nvPr>
        </p:nvSpPr>
        <p:spPr/>
        <p:txBody>
          <a:bodyPr/>
          <a:lstStyle>
            <a:lvl1pPr>
              <a:defRPr>
                <a:solidFill>
                  <a:schemeClr val="bg1"/>
                </a:solidFill>
              </a:defRPr>
            </a:lvl1pPr>
          </a:lstStyle>
          <a:p>
            <a:r>
              <a:rPr lang="en-US"/>
              <a:t>27 Oct 2022</a:t>
            </a:r>
            <a:endParaRPr lang="en-US" dirty="0"/>
          </a:p>
        </p:txBody>
      </p:sp>
      <p:sp>
        <p:nvSpPr>
          <p:cNvPr id="5" name="Footer Placeholder 4">
            <a:extLst>
              <a:ext uri="{FF2B5EF4-FFF2-40B4-BE49-F238E27FC236}">
                <a16:creationId xmlns:a16="http://schemas.microsoft.com/office/drawing/2014/main" id="{83B30F7E-19BD-5731-1E8D-26297896A222}"/>
              </a:ext>
            </a:extLst>
          </p:cNvPr>
          <p:cNvSpPr>
            <a:spLocks noGrp="1"/>
          </p:cNvSpPr>
          <p:nvPr>
            <p:ph type="ftr" sz="quarter" idx="11"/>
          </p:nvPr>
        </p:nvSpPr>
        <p:spPr/>
        <p:txBody>
          <a:bodyPr/>
          <a:lstStyle>
            <a:lvl1pPr>
              <a:defRPr>
                <a:solidFill>
                  <a:schemeClr val="bg1"/>
                </a:solidFill>
              </a:defRPr>
            </a:lvl1p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A7E25BF4-5FC4-596C-DB1D-9085467366A8}"/>
              </a:ext>
            </a:extLst>
          </p:cNvPr>
          <p:cNvSpPr>
            <a:spLocks noGrp="1"/>
          </p:cNvSpPr>
          <p:nvPr>
            <p:ph type="sldNum" sz="quarter" idx="12"/>
          </p:nvPr>
        </p:nvSpPr>
        <p:spPr/>
        <p:txBody>
          <a:bodyPr/>
          <a:lstStyle>
            <a:lvl1pPr>
              <a:defRPr>
                <a:solidFill>
                  <a:schemeClr val="bg1"/>
                </a:solidFill>
              </a:defRPr>
            </a:lvl1pPr>
          </a:lstStyle>
          <a:p>
            <a:fld id="{1938D572-6E90-4CFC-B748-E5A2419AD3C3}" type="slidenum">
              <a:rPr lang="en-US" smtClean="0"/>
              <a:pPr/>
              <a:t>‹#›</a:t>
            </a:fld>
            <a:endParaRPr lang="en-US"/>
          </a:p>
        </p:txBody>
      </p:sp>
    </p:spTree>
    <p:extLst>
      <p:ext uri="{BB962C8B-B14F-4D97-AF65-F5344CB8AC3E}">
        <p14:creationId xmlns:p14="http://schemas.microsoft.com/office/powerpoint/2010/main" val="53772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9C16-2A8B-F7F4-EB63-0D7E8BD3F4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37509-EB5E-6B25-8338-A09A92FA6E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C2B5D8-9038-2606-FC41-FE222B50E82C}"/>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24803F95-5784-CC1E-E841-71ED38648924}"/>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98BD9D79-D1A0-9D65-8B8F-50A83733673F}"/>
              </a:ext>
            </a:extLst>
          </p:cNvPr>
          <p:cNvSpPr>
            <a:spLocks noGrp="1"/>
          </p:cNvSpPr>
          <p:nvPr>
            <p:ph type="sldNum" sz="quarter" idx="12"/>
          </p:nvPr>
        </p:nvSpPr>
        <p:spPr/>
        <p:txBody>
          <a:bodyPr/>
          <a:lstStyle/>
          <a:p>
            <a:fld id="{1938D572-6E90-4CFC-B748-E5A2419AD3C3}" type="slidenum">
              <a:rPr lang="en-US" smtClean="0"/>
              <a:t>‹#›</a:t>
            </a:fld>
            <a:endParaRPr lang="en-US"/>
          </a:p>
        </p:txBody>
      </p:sp>
    </p:spTree>
    <p:extLst>
      <p:ext uri="{BB962C8B-B14F-4D97-AF65-F5344CB8AC3E}">
        <p14:creationId xmlns:p14="http://schemas.microsoft.com/office/powerpoint/2010/main" val="131486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021DE-A4FD-71A8-C45B-46FD3C194BCA}"/>
              </a:ext>
            </a:extLst>
          </p:cNvPr>
          <p:cNvSpPr>
            <a:spLocks noGrp="1"/>
          </p:cNvSpPr>
          <p:nvPr>
            <p:ph type="dt" sz="half" idx="10"/>
          </p:nvPr>
        </p:nvSpPr>
        <p:spPr/>
        <p:txBody>
          <a:bodyPr/>
          <a:lstStyle/>
          <a:p>
            <a:r>
              <a:rPr lang="en-US"/>
              <a:t>27 Oct 2022</a:t>
            </a:r>
          </a:p>
        </p:txBody>
      </p:sp>
      <p:sp>
        <p:nvSpPr>
          <p:cNvPr id="4" name="Footer Placeholder 3">
            <a:extLst>
              <a:ext uri="{FF2B5EF4-FFF2-40B4-BE49-F238E27FC236}">
                <a16:creationId xmlns:a16="http://schemas.microsoft.com/office/drawing/2014/main" id="{75CFA098-4282-7A1F-325F-EDD6A5A458C6}"/>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5" name="Slide Number Placeholder 4">
            <a:extLst>
              <a:ext uri="{FF2B5EF4-FFF2-40B4-BE49-F238E27FC236}">
                <a16:creationId xmlns:a16="http://schemas.microsoft.com/office/drawing/2014/main" id="{1482E2EB-4F80-1524-CC58-7494CCA4D953}"/>
              </a:ext>
            </a:extLst>
          </p:cNvPr>
          <p:cNvSpPr>
            <a:spLocks noGrp="1"/>
          </p:cNvSpPr>
          <p:nvPr>
            <p:ph type="sldNum" sz="quarter" idx="12"/>
          </p:nvPr>
        </p:nvSpPr>
        <p:spPr/>
        <p:txBody>
          <a:bodyPr/>
          <a:lstStyle/>
          <a:p>
            <a:fld id="{1938D572-6E90-4CFC-B748-E5A2419AD3C3}" type="slidenum">
              <a:rPr lang="en-US" smtClean="0"/>
              <a:t>‹#›</a:t>
            </a:fld>
            <a:endParaRPr lang="en-US"/>
          </a:p>
        </p:txBody>
      </p:sp>
      <p:sp>
        <p:nvSpPr>
          <p:cNvPr id="6" name="Google Shape;26;p5">
            <a:extLst>
              <a:ext uri="{FF2B5EF4-FFF2-40B4-BE49-F238E27FC236}">
                <a16:creationId xmlns:a16="http://schemas.microsoft.com/office/drawing/2014/main" id="{E2BAB203-C4A1-8D67-0AA4-6116A572B5A8}"/>
              </a:ext>
            </a:extLst>
          </p:cNvPr>
          <p:cNvSpPr/>
          <p:nvPr userDrawn="1"/>
        </p:nvSpPr>
        <p:spPr>
          <a:xfrm>
            <a:off x="4201" y="-5773"/>
            <a:ext cx="12187800" cy="1167823"/>
          </a:xfrm>
          <a:prstGeom prst="rect">
            <a:avLst/>
          </a:prstGeom>
          <a:solidFill>
            <a:schemeClr val="tx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400"/>
              <a:buFont typeface="Arial"/>
              <a:buNone/>
            </a:pPr>
            <a:endParaRPr sz="4400" b="0" i="0" u="none" strike="noStrike" cap="none">
              <a:solidFill>
                <a:srgbClr val="000000"/>
              </a:solidFill>
              <a:latin typeface="Calibri"/>
              <a:ea typeface="Calibri"/>
              <a:cs typeface="Calibri"/>
              <a:sym typeface="Calibri"/>
            </a:endParaRPr>
          </a:p>
        </p:txBody>
      </p:sp>
      <p:sp>
        <p:nvSpPr>
          <p:cNvPr id="7" name="Title 1">
            <a:extLst>
              <a:ext uri="{FF2B5EF4-FFF2-40B4-BE49-F238E27FC236}">
                <a16:creationId xmlns:a16="http://schemas.microsoft.com/office/drawing/2014/main" id="{BF42F78D-59E0-F3F9-C10C-EA686D3A91CB}"/>
              </a:ext>
            </a:extLst>
          </p:cNvPr>
          <p:cNvSpPr>
            <a:spLocks noGrp="1"/>
          </p:cNvSpPr>
          <p:nvPr>
            <p:ph type="title"/>
          </p:nvPr>
        </p:nvSpPr>
        <p:spPr>
          <a:xfrm>
            <a:off x="641350" y="1"/>
            <a:ext cx="10909300" cy="116205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87123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75A3C3-17B3-2CF6-6134-65EDD1B4B335}"/>
              </a:ext>
            </a:extLst>
          </p:cNvPr>
          <p:cNvSpPr>
            <a:spLocks noGrp="1"/>
          </p:cNvSpPr>
          <p:nvPr>
            <p:ph type="dt" sz="half" idx="10"/>
          </p:nvPr>
        </p:nvSpPr>
        <p:spPr/>
        <p:txBody>
          <a:bodyPr/>
          <a:lstStyle/>
          <a:p>
            <a:r>
              <a:rPr lang="en-US"/>
              <a:t>27 Oct 2022</a:t>
            </a:r>
          </a:p>
        </p:txBody>
      </p:sp>
      <p:sp>
        <p:nvSpPr>
          <p:cNvPr id="3" name="Footer Placeholder 2">
            <a:extLst>
              <a:ext uri="{FF2B5EF4-FFF2-40B4-BE49-F238E27FC236}">
                <a16:creationId xmlns:a16="http://schemas.microsoft.com/office/drawing/2014/main" id="{E56829B4-1F77-F071-44BE-9141445848FB}"/>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4" name="Slide Number Placeholder 3">
            <a:extLst>
              <a:ext uri="{FF2B5EF4-FFF2-40B4-BE49-F238E27FC236}">
                <a16:creationId xmlns:a16="http://schemas.microsoft.com/office/drawing/2014/main" id="{537C213B-08A8-4634-8AB9-4CCD570A23F1}"/>
              </a:ext>
            </a:extLst>
          </p:cNvPr>
          <p:cNvSpPr>
            <a:spLocks noGrp="1"/>
          </p:cNvSpPr>
          <p:nvPr>
            <p:ph type="sldNum" sz="quarter" idx="12"/>
          </p:nvPr>
        </p:nvSpPr>
        <p:spPr/>
        <p:txBody>
          <a:bodyPr/>
          <a:lstStyle/>
          <a:p>
            <a:fld id="{1938D572-6E90-4CFC-B748-E5A2419AD3C3}" type="slidenum">
              <a:rPr lang="en-US" smtClean="0"/>
              <a:t>‹#›</a:t>
            </a:fld>
            <a:endParaRPr lang="en-US"/>
          </a:p>
        </p:txBody>
      </p:sp>
    </p:spTree>
    <p:extLst>
      <p:ext uri="{BB962C8B-B14F-4D97-AF65-F5344CB8AC3E}">
        <p14:creationId xmlns:p14="http://schemas.microsoft.com/office/powerpoint/2010/main" val="1724567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Google Shape;6;p3">
            <a:extLst>
              <a:ext uri="{FF2B5EF4-FFF2-40B4-BE49-F238E27FC236}">
                <a16:creationId xmlns:a16="http://schemas.microsoft.com/office/drawing/2014/main" id="{316B812B-B10B-EB34-3E63-C8E967C1C8E5}"/>
              </a:ext>
            </a:extLst>
          </p:cNvPr>
          <p:cNvSpPr/>
          <p:nvPr userDrawn="1"/>
        </p:nvSpPr>
        <p:spPr>
          <a:xfrm>
            <a:off x="4201" y="6311900"/>
            <a:ext cx="12187800" cy="580673"/>
          </a:xfrm>
          <a:prstGeom prst="rect">
            <a:avLst/>
          </a:prstGeom>
          <a:solidFill>
            <a:schemeClr val="tx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2" name="Title Placeholder 1">
            <a:extLst>
              <a:ext uri="{FF2B5EF4-FFF2-40B4-BE49-F238E27FC236}">
                <a16:creationId xmlns:a16="http://schemas.microsoft.com/office/drawing/2014/main" id="{67340EF9-D2A0-E89F-A6A1-E25D9FDDB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6DF544-8A0D-C4C0-CA6A-353C45A3E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AC8C8ED-2E99-1715-80AB-96974C7B5238}"/>
              </a:ext>
            </a:extLst>
          </p:cNvPr>
          <p:cNvSpPr>
            <a:spLocks noGrp="1"/>
          </p:cNvSpPr>
          <p:nvPr>
            <p:ph type="dt" sz="half" idx="2"/>
          </p:nvPr>
        </p:nvSpPr>
        <p:spPr>
          <a:xfrm>
            <a:off x="838200" y="6461125"/>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27 Oct 2022</a:t>
            </a:r>
            <a:endParaRPr lang="en-US" dirty="0"/>
          </a:p>
        </p:txBody>
      </p:sp>
      <p:sp>
        <p:nvSpPr>
          <p:cNvPr id="5" name="Footer Placeholder 4">
            <a:extLst>
              <a:ext uri="{FF2B5EF4-FFF2-40B4-BE49-F238E27FC236}">
                <a16:creationId xmlns:a16="http://schemas.microsoft.com/office/drawing/2014/main" id="{74B05E55-7E19-B7C0-3531-CDDC8EB83C50}"/>
              </a:ext>
            </a:extLst>
          </p:cNvPr>
          <p:cNvSpPr>
            <a:spLocks noGrp="1"/>
          </p:cNvSpPr>
          <p:nvPr>
            <p:ph type="ftr" sz="quarter" idx="3"/>
          </p:nvPr>
        </p:nvSpPr>
        <p:spPr>
          <a:xfrm>
            <a:off x="4038600" y="6461125"/>
            <a:ext cx="4347754" cy="365125"/>
          </a:xfrm>
          <a:prstGeom prst="rect">
            <a:avLst/>
          </a:prstGeom>
        </p:spPr>
        <p:txBody>
          <a:bodyPr vert="horz" lIns="91440" tIns="45720" rIns="91440" bIns="45720" rtlCol="0" anchor="ctr"/>
          <a:lstStyle>
            <a:lvl1pPr algn="ctr">
              <a:defRPr sz="1200">
                <a:solidFill>
                  <a:schemeClr val="bg1"/>
                </a:solidFill>
              </a:defRPr>
            </a:lvl1pPr>
          </a:lstStyle>
          <a:p>
            <a:r>
              <a:rPr lang="en-US" dirty="0"/>
              <a:t>Michael Naus | Extracted Strand RRR Measurement System</a:t>
            </a:r>
          </a:p>
        </p:txBody>
      </p:sp>
      <p:sp>
        <p:nvSpPr>
          <p:cNvPr id="6" name="Slide Number Placeholder 5">
            <a:extLst>
              <a:ext uri="{FF2B5EF4-FFF2-40B4-BE49-F238E27FC236}">
                <a16:creationId xmlns:a16="http://schemas.microsoft.com/office/drawing/2014/main" id="{F95D7185-6FEA-8C6F-3919-B618E80D9DC0}"/>
              </a:ext>
            </a:extLst>
          </p:cNvPr>
          <p:cNvSpPr>
            <a:spLocks noGrp="1"/>
          </p:cNvSpPr>
          <p:nvPr>
            <p:ph type="sldNum" sz="quarter" idx="4"/>
          </p:nvPr>
        </p:nvSpPr>
        <p:spPr>
          <a:xfrm>
            <a:off x="8610600" y="6461125"/>
            <a:ext cx="1285875" cy="365125"/>
          </a:xfrm>
          <a:prstGeom prst="rect">
            <a:avLst/>
          </a:prstGeom>
        </p:spPr>
        <p:txBody>
          <a:bodyPr vert="horz" lIns="91440" tIns="45720" rIns="91440" bIns="45720" rtlCol="0" anchor="ctr"/>
          <a:lstStyle>
            <a:lvl1pPr algn="r">
              <a:defRPr sz="1200">
                <a:solidFill>
                  <a:schemeClr val="bg1"/>
                </a:solidFill>
              </a:defRPr>
            </a:lvl1pPr>
          </a:lstStyle>
          <a:p>
            <a:fld id="{1938D572-6E90-4CFC-B748-E5A2419AD3C3}" type="slidenum">
              <a:rPr lang="en-US" smtClean="0"/>
              <a:pPr/>
              <a:t>‹#›</a:t>
            </a:fld>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97C89A18-0E72-6013-8ED2-7428873284F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34346" y="6336091"/>
            <a:ext cx="2103120" cy="535141"/>
          </a:xfrm>
          <a:prstGeom prst="rect">
            <a:avLst/>
          </a:prstGeom>
        </p:spPr>
      </p:pic>
      <p:pic>
        <p:nvPicPr>
          <p:cNvPr id="13" name="Picture 12" descr="Logo, company name&#10;&#10;Description automatically generated">
            <a:extLst>
              <a:ext uri="{FF2B5EF4-FFF2-40B4-BE49-F238E27FC236}">
                <a16:creationId xmlns:a16="http://schemas.microsoft.com/office/drawing/2014/main" id="{993DF8BF-EE93-F8F2-C083-EB160B6F940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92" y="6311654"/>
            <a:ext cx="685714" cy="585216"/>
          </a:xfrm>
          <a:prstGeom prst="rect">
            <a:avLst/>
          </a:prstGeom>
        </p:spPr>
      </p:pic>
    </p:spTree>
    <p:extLst>
      <p:ext uri="{BB962C8B-B14F-4D97-AF65-F5344CB8AC3E}">
        <p14:creationId xmlns:p14="http://schemas.microsoft.com/office/powerpoint/2010/main" val="635369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0F83D-FCA4-9E05-5FFD-EBF933D7CAC6}"/>
              </a:ext>
            </a:extLst>
          </p:cNvPr>
          <p:cNvSpPr>
            <a:spLocks noGrp="1"/>
          </p:cNvSpPr>
          <p:nvPr>
            <p:ph type="ctrTitle"/>
          </p:nvPr>
        </p:nvSpPr>
        <p:spPr>
          <a:xfrm>
            <a:off x="8401" y="2380736"/>
            <a:ext cx="12183599" cy="1391803"/>
          </a:xfrm>
        </p:spPr>
        <p:txBody>
          <a:bodyPr>
            <a:normAutofit/>
          </a:bodyPr>
          <a:lstStyle/>
          <a:p>
            <a:r>
              <a:rPr lang="en-US" dirty="0"/>
              <a:t>Residual-Resistivity-Ratio Measurement System for Rutherford Cable Extracted Strand</a:t>
            </a:r>
          </a:p>
        </p:txBody>
      </p:sp>
      <p:sp>
        <p:nvSpPr>
          <p:cNvPr id="3" name="Subtitle 2">
            <a:extLst>
              <a:ext uri="{FF2B5EF4-FFF2-40B4-BE49-F238E27FC236}">
                <a16:creationId xmlns:a16="http://schemas.microsoft.com/office/drawing/2014/main" id="{EA41204C-8ED3-9F01-78FB-3B669F3320E4}"/>
              </a:ext>
            </a:extLst>
          </p:cNvPr>
          <p:cNvSpPr>
            <a:spLocks noGrp="1"/>
          </p:cNvSpPr>
          <p:nvPr>
            <p:ph type="subTitle" idx="1"/>
          </p:nvPr>
        </p:nvSpPr>
        <p:spPr>
          <a:xfrm>
            <a:off x="1524000" y="3772539"/>
            <a:ext cx="9144000" cy="2304544"/>
          </a:xfrm>
        </p:spPr>
        <p:txBody>
          <a:bodyPr>
            <a:normAutofit/>
          </a:bodyPr>
          <a:lstStyle/>
          <a:p>
            <a:r>
              <a:rPr lang="en-US" dirty="0"/>
              <a:t>Algirdas Baskys, Ian Pong, </a:t>
            </a:r>
            <a:r>
              <a:rPr lang="en-US" b="1" u="sng" dirty="0"/>
              <a:t>Michael Naus</a:t>
            </a:r>
            <a:r>
              <a:rPr lang="en-US" dirty="0"/>
              <a:t>, Charlie Sanabria, Jonathan Lee, Scott Myers, Heng Pan, Jordan Taylor, Marcos Turqueti, Li Wang, </a:t>
            </a:r>
            <a:r>
              <a:rPr lang="en-US" dirty="0" err="1"/>
              <a:t>Xiaorong</a:t>
            </a:r>
            <a:r>
              <a:rPr lang="en-US" dirty="0"/>
              <a:t> Wang </a:t>
            </a:r>
          </a:p>
          <a:p>
            <a:endParaRPr lang="en-US" dirty="0"/>
          </a:p>
          <a:p>
            <a:r>
              <a:rPr lang="en-US" dirty="0"/>
              <a:t>Lawrence Berkeley National Laboratory</a:t>
            </a:r>
          </a:p>
        </p:txBody>
      </p:sp>
      <p:pic>
        <p:nvPicPr>
          <p:cNvPr id="4" name="Picture 3">
            <a:extLst>
              <a:ext uri="{FF2B5EF4-FFF2-40B4-BE49-F238E27FC236}">
                <a16:creationId xmlns:a16="http://schemas.microsoft.com/office/drawing/2014/main" id="{8B08ABF1-45F4-48D3-8956-8799CECE1C08}"/>
              </a:ext>
            </a:extLst>
          </p:cNvPr>
          <p:cNvPicPr>
            <a:picLocks noChangeAspect="1"/>
          </p:cNvPicPr>
          <p:nvPr/>
        </p:nvPicPr>
        <p:blipFill rotWithShape="1">
          <a:blip r:embed="rId2">
            <a:extLst>
              <a:ext uri="{28A0092B-C50C-407E-A947-70E740481C1C}">
                <a14:useLocalDpi xmlns:a14="http://schemas.microsoft.com/office/drawing/2010/main"/>
              </a:ext>
            </a:extLst>
          </a:blip>
          <a:srcRect r="19978"/>
          <a:stretch/>
        </p:blipFill>
        <p:spPr>
          <a:xfrm>
            <a:off x="3851329" y="6291491"/>
            <a:ext cx="1340603" cy="566509"/>
          </a:xfrm>
          <a:prstGeom prst="rect">
            <a:avLst/>
          </a:prstGeom>
        </p:spPr>
      </p:pic>
      <p:sp>
        <p:nvSpPr>
          <p:cNvPr id="5" name="TextBox 4">
            <a:extLst>
              <a:ext uri="{FF2B5EF4-FFF2-40B4-BE49-F238E27FC236}">
                <a16:creationId xmlns:a16="http://schemas.microsoft.com/office/drawing/2014/main" id="{0C3BDA4A-16BE-B747-4E24-69C34C650989}"/>
              </a:ext>
            </a:extLst>
          </p:cNvPr>
          <p:cNvSpPr txBox="1"/>
          <p:nvPr/>
        </p:nvSpPr>
        <p:spPr>
          <a:xfrm>
            <a:off x="4521630" y="4979676"/>
            <a:ext cx="3260295" cy="369332"/>
          </a:xfrm>
          <a:prstGeom prst="rect">
            <a:avLst/>
          </a:prstGeom>
          <a:noFill/>
        </p:spPr>
        <p:txBody>
          <a:bodyPr wrap="square">
            <a:spAutoFit/>
          </a:bodyPr>
          <a:lstStyle/>
          <a:p>
            <a:r>
              <a:rPr lang="en-US" dirty="0">
                <a:solidFill>
                  <a:srgbClr val="FFFFFF"/>
                </a:solidFill>
              </a:rPr>
              <a:t>Special thanks to Tom Lipton</a:t>
            </a:r>
          </a:p>
        </p:txBody>
      </p:sp>
    </p:spTree>
    <p:extLst>
      <p:ext uri="{BB962C8B-B14F-4D97-AF65-F5344CB8AC3E}">
        <p14:creationId xmlns:p14="http://schemas.microsoft.com/office/powerpoint/2010/main" val="161911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C83A-53F8-80B2-5CAD-3327DD8615FD}"/>
              </a:ext>
            </a:extLst>
          </p:cNvPr>
          <p:cNvSpPr>
            <a:spLocks noGrp="1"/>
          </p:cNvSpPr>
          <p:nvPr>
            <p:ph type="title"/>
          </p:nvPr>
        </p:nvSpPr>
        <p:spPr/>
        <p:txBody>
          <a:bodyPr/>
          <a:lstStyle/>
          <a:p>
            <a:r>
              <a:rPr lang="en-US" dirty="0"/>
              <a:t>Repeatability: Reference Sample</a:t>
            </a:r>
          </a:p>
        </p:txBody>
      </p:sp>
      <p:sp>
        <p:nvSpPr>
          <p:cNvPr id="3" name="Content Placeholder 2">
            <a:extLst>
              <a:ext uri="{FF2B5EF4-FFF2-40B4-BE49-F238E27FC236}">
                <a16:creationId xmlns:a16="http://schemas.microsoft.com/office/drawing/2014/main" id="{D5D4EA15-CA63-B225-D9DC-FB503B161D41}"/>
              </a:ext>
            </a:extLst>
          </p:cNvPr>
          <p:cNvSpPr>
            <a:spLocks noGrp="1"/>
          </p:cNvSpPr>
          <p:nvPr>
            <p:ph idx="1"/>
          </p:nvPr>
        </p:nvSpPr>
        <p:spPr>
          <a:xfrm>
            <a:off x="1403544" y="4974523"/>
            <a:ext cx="9923674" cy="1162050"/>
          </a:xfrm>
        </p:spPr>
        <p:txBody>
          <a:bodyPr>
            <a:normAutofit/>
          </a:bodyPr>
          <a:lstStyle/>
          <a:p>
            <a:r>
              <a:rPr lang="en-US" sz="2200" dirty="0"/>
              <a:t>Reference sample RRR has been quite stable over past 40 cooldowns</a:t>
            </a:r>
          </a:p>
          <a:p>
            <a:pPr lvl="1"/>
            <a:r>
              <a:rPr lang="en-US" sz="2000" dirty="0"/>
              <a:t>Python script analysis starting at Cycle #55; Manual analysis before. </a:t>
            </a:r>
          </a:p>
          <a:p>
            <a:pPr lvl="1"/>
            <a:r>
              <a:rPr lang="en-US" sz="2000" dirty="0"/>
              <a:t>Sample had been moved on PCB prior to this, causing a shift in values</a:t>
            </a:r>
          </a:p>
        </p:txBody>
      </p:sp>
      <p:sp>
        <p:nvSpPr>
          <p:cNvPr id="4" name="Date Placeholder 3">
            <a:extLst>
              <a:ext uri="{FF2B5EF4-FFF2-40B4-BE49-F238E27FC236}">
                <a16:creationId xmlns:a16="http://schemas.microsoft.com/office/drawing/2014/main" id="{ACB61FD7-EF55-F9C1-A7D0-4D0E0CD10698}"/>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B2478BCA-482C-3CD8-0DFF-9967201C8032}"/>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CABA0953-A9DF-9A41-B949-EDCCFD8AAD79}"/>
              </a:ext>
            </a:extLst>
          </p:cNvPr>
          <p:cNvSpPr>
            <a:spLocks noGrp="1"/>
          </p:cNvSpPr>
          <p:nvPr>
            <p:ph type="sldNum" sz="quarter" idx="12"/>
          </p:nvPr>
        </p:nvSpPr>
        <p:spPr/>
        <p:txBody>
          <a:bodyPr/>
          <a:lstStyle/>
          <a:p>
            <a:fld id="{1938D572-6E90-4CFC-B748-E5A2419AD3C3}" type="slidenum">
              <a:rPr lang="en-US" smtClean="0"/>
              <a:pPr/>
              <a:t>10</a:t>
            </a:fld>
            <a:endParaRPr lang="en-US"/>
          </a:p>
        </p:txBody>
      </p:sp>
      <p:pic>
        <p:nvPicPr>
          <p:cNvPr id="24" name="Picture 23">
            <a:extLst>
              <a:ext uri="{FF2B5EF4-FFF2-40B4-BE49-F238E27FC236}">
                <a16:creationId xmlns:a16="http://schemas.microsoft.com/office/drawing/2014/main" id="{1132859C-4C8F-3DF0-535C-9B374EFFAD45}"/>
              </a:ext>
            </a:extLst>
          </p:cNvPr>
          <p:cNvPicPr>
            <a:picLocks noChangeAspect="1"/>
          </p:cNvPicPr>
          <p:nvPr/>
        </p:nvPicPr>
        <p:blipFill rotWithShape="1">
          <a:blip r:embed="rId2"/>
          <a:srcRect l="299" t="1679" r="-621" b="12201"/>
          <a:stretch/>
        </p:blipFill>
        <p:spPr>
          <a:xfrm>
            <a:off x="2366630" y="1367233"/>
            <a:ext cx="7124699" cy="3402107"/>
          </a:xfrm>
          <a:prstGeom prst="rect">
            <a:avLst/>
          </a:prstGeom>
        </p:spPr>
      </p:pic>
      <p:grpSp>
        <p:nvGrpSpPr>
          <p:cNvPr id="15" name="Group 14">
            <a:extLst>
              <a:ext uri="{FF2B5EF4-FFF2-40B4-BE49-F238E27FC236}">
                <a16:creationId xmlns:a16="http://schemas.microsoft.com/office/drawing/2014/main" id="{090CC20A-3E30-967B-440C-AD502B946EBE}"/>
              </a:ext>
            </a:extLst>
          </p:cNvPr>
          <p:cNvGrpSpPr/>
          <p:nvPr/>
        </p:nvGrpSpPr>
        <p:grpSpPr>
          <a:xfrm>
            <a:off x="6909450" y="1831473"/>
            <a:ext cx="1920892" cy="1156171"/>
            <a:chOff x="6909450" y="1831473"/>
            <a:chExt cx="1920892" cy="1156171"/>
          </a:xfrm>
        </p:grpSpPr>
        <p:cxnSp>
          <p:nvCxnSpPr>
            <p:cNvPr id="7" name="Straight Arrow Connector 6">
              <a:extLst>
                <a:ext uri="{FF2B5EF4-FFF2-40B4-BE49-F238E27FC236}">
                  <a16:creationId xmlns:a16="http://schemas.microsoft.com/office/drawing/2014/main" id="{0C7DE3D8-7DB0-BCDC-912A-499DD10DA558}"/>
                </a:ext>
              </a:extLst>
            </p:cNvPr>
            <p:cNvCxnSpPr>
              <a:cxnSpLocks/>
            </p:cNvCxnSpPr>
            <p:nvPr/>
          </p:nvCxnSpPr>
          <p:spPr>
            <a:xfrm>
              <a:off x="7547713" y="2298160"/>
              <a:ext cx="111519" cy="689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2367B11-82B6-1849-589D-949B6A842F20}"/>
                </a:ext>
              </a:extLst>
            </p:cNvPr>
            <p:cNvSpPr txBox="1"/>
            <p:nvPr/>
          </p:nvSpPr>
          <p:spPr>
            <a:xfrm>
              <a:off x="6909450" y="1831473"/>
              <a:ext cx="1036615" cy="461665"/>
            </a:xfrm>
            <a:prstGeom prst="rect">
              <a:avLst/>
            </a:prstGeom>
            <a:noFill/>
          </p:spPr>
          <p:txBody>
            <a:bodyPr wrap="square" rtlCol="0">
              <a:spAutoFit/>
            </a:bodyPr>
            <a:lstStyle/>
            <a:p>
              <a:r>
                <a:rPr lang="en-US" sz="1200" dirty="0">
                  <a:solidFill>
                    <a:schemeClr val="accent2">
                      <a:lumMod val="75000"/>
                    </a:schemeClr>
                  </a:solidFill>
                </a:rPr>
                <a:t>New Script Analysis</a:t>
              </a:r>
            </a:p>
          </p:txBody>
        </p:sp>
        <p:sp>
          <p:nvSpPr>
            <p:cNvPr id="9" name="TextBox 8">
              <a:extLst>
                <a:ext uri="{FF2B5EF4-FFF2-40B4-BE49-F238E27FC236}">
                  <a16:creationId xmlns:a16="http://schemas.microsoft.com/office/drawing/2014/main" id="{7FEF941A-4673-55EE-5F19-FF140DDDBB5A}"/>
                </a:ext>
              </a:extLst>
            </p:cNvPr>
            <p:cNvSpPr txBox="1"/>
            <p:nvPr/>
          </p:nvSpPr>
          <p:spPr>
            <a:xfrm>
              <a:off x="7946065" y="1933769"/>
              <a:ext cx="884277" cy="276999"/>
            </a:xfrm>
            <a:prstGeom prst="rect">
              <a:avLst/>
            </a:prstGeom>
            <a:noFill/>
          </p:spPr>
          <p:txBody>
            <a:bodyPr wrap="square" rtlCol="0">
              <a:spAutoFit/>
            </a:bodyPr>
            <a:lstStyle/>
            <a:p>
              <a:r>
                <a:rPr lang="en-US" sz="1200" dirty="0">
                  <a:solidFill>
                    <a:schemeClr val="accent2">
                      <a:lumMod val="75000"/>
                    </a:schemeClr>
                  </a:solidFill>
                </a:rPr>
                <a:t>New PCB</a:t>
              </a:r>
            </a:p>
          </p:txBody>
        </p:sp>
        <p:cxnSp>
          <p:nvCxnSpPr>
            <p:cNvPr id="10" name="Straight Arrow Connector 9">
              <a:extLst>
                <a:ext uri="{FF2B5EF4-FFF2-40B4-BE49-F238E27FC236}">
                  <a16:creationId xmlns:a16="http://schemas.microsoft.com/office/drawing/2014/main" id="{D027084A-B20E-4445-1A62-E9CBF8A965AB}"/>
                </a:ext>
              </a:extLst>
            </p:cNvPr>
            <p:cNvCxnSpPr>
              <a:cxnSpLocks/>
            </p:cNvCxnSpPr>
            <p:nvPr/>
          </p:nvCxnSpPr>
          <p:spPr>
            <a:xfrm flipH="1">
              <a:off x="8371045" y="2210768"/>
              <a:ext cx="15309" cy="776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C83A-53F8-80B2-5CAD-3327DD8615FD}"/>
              </a:ext>
            </a:extLst>
          </p:cNvPr>
          <p:cNvSpPr>
            <a:spLocks noGrp="1"/>
          </p:cNvSpPr>
          <p:nvPr>
            <p:ph type="title"/>
          </p:nvPr>
        </p:nvSpPr>
        <p:spPr/>
        <p:txBody>
          <a:bodyPr>
            <a:normAutofit/>
          </a:bodyPr>
          <a:lstStyle/>
          <a:p>
            <a:r>
              <a:rPr lang="en-US" sz="3600" dirty="0"/>
              <a:t>Repeatability: Same Samples, Different Slots</a:t>
            </a:r>
          </a:p>
        </p:txBody>
      </p:sp>
      <p:sp>
        <p:nvSpPr>
          <p:cNvPr id="3" name="Content Placeholder 2">
            <a:extLst>
              <a:ext uri="{FF2B5EF4-FFF2-40B4-BE49-F238E27FC236}">
                <a16:creationId xmlns:a16="http://schemas.microsoft.com/office/drawing/2014/main" id="{D5D4EA15-CA63-B225-D9DC-FB503B161D41}"/>
              </a:ext>
            </a:extLst>
          </p:cNvPr>
          <p:cNvSpPr>
            <a:spLocks noGrp="1"/>
          </p:cNvSpPr>
          <p:nvPr>
            <p:ph idx="1"/>
          </p:nvPr>
        </p:nvSpPr>
        <p:spPr>
          <a:xfrm>
            <a:off x="316278" y="1162052"/>
            <a:ext cx="6658625" cy="4637836"/>
          </a:xfrm>
        </p:spPr>
        <p:txBody>
          <a:bodyPr>
            <a:normAutofit/>
          </a:bodyPr>
          <a:lstStyle/>
          <a:p>
            <a:r>
              <a:rPr lang="en-US" sz="2200" dirty="0"/>
              <a:t>Samples were measured, then remeasured at a different location on PCB</a:t>
            </a:r>
          </a:p>
          <a:p>
            <a:pPr lvl="1"/>
            <a:r>
              <a:rPr lang="en-US" sz="2000" dirty="0"/>
              <a:t>% Difference from 1</a:t>
            </a:r>
            <a:r>
              <a:rPr lang="en-US" sz="2000" baseline="30000" dirty="0"/>
              <a:t>st</a:t>
            </a:r>
            <a:r>
              <a:rPr lang="en-US" sz="2000" dirty="0"/>
              <a:t> measure is shown</a:t>
            </a:r>
          </a:p>
          <a:p>
            <a:pPr lvl="1"/>
            <a:r>
              <a:rPr lang="en-US" sz="2000" dirty="0"/>
              <a:t>Color-coding indicates change direction</a:t>
            </a:r>
          </a:p>
          <a:p>
            <a:pPr lvl="1"/>
            <a:r>
              <a:rPr lang="en-US" sz="2000" dirty="0"/>
              <a:t>RRR values ~300 ± 100</a:t>
            </a:r>
          </a:p>
          <a:p>
            <a:pPr>
              <a:spcBef>
                <a:spcPts val="2400"/>
              </a:spcBef>
            </a:pPr>
            <a:r>
              <a:rPr lang="en-US" sz="2200" dirty="0"/>
              <a:t>Differences:  Largest ~3% (~10), Median -0.7%</a:t>
            </a:r>
          </a:p>
          <a:p>
            <a:pPr>
              <a:spcBef>
                <a:spcPts val="2400"/>
              </a:spcBef>
            </a:pPr>
            <a:r>
              <a:rPr lang="en-US" sz="2200" dirty="0"/>
              <a:t>New (2</a:t>
            </a:r>
            <a:r>
              <a:rPr lang="en-US" sz="2200" baseline="30000" dirty="0"/>
              <a:t>nd</a:t>
            </a:r>
            <a:r>
              <a:rPr lang="en-US" sz="2200" dirty="0"/>
              <a:t>) measurements tended to be lower</a:t>
            </a:r>
          </a:p>
          <a:p>
            <a:pPr lvl="1">
              <a:spcBef>
                <a:spcPts val="600"/>
              </a:spcBef>
              <a:buFont typeface="Wingdings" panose="05000000000000000000" pitchFamily="2" charset="2"/>
              <a:buChar char="à"/>
            </a:pPr>
            <a:r>
              <a:rPr lang="en-US" sz="1800" dirty="0">
                <a:sym typeface="Wingdings" panose="05000000000000000000" pitchFamily="2" charset="2"/>
              </a:rPr>
              <a:t>Cold work from handling?</a:t>
            </a:r>
          </a:p>
          <a:p>
            <a:pPr>
              <a:spcBef>
                <a:spcPts val="2400"/>
              </a:spcBef>
            </a:pPr>
            <a:r>
              <a:rPr lang="en-US" sz="2200" dirty="0">
                <a:sym typeface="Wingdings" panose="05000000000000000000" pitchFamily="2" charset="2"/>
              </a:rPr>
              <a:t>Matsushita</a:t>
            </a:r>
            <a:r>
              <a:rPr lang="en-US" sz="2200" baseline="30000" dirty="0">
                <a:sym typeface="Wingdings" panose="05000000000000000000" pitchFamily="2" charset="2"/>
              </a:rPr>
              <a:t>2</a:t>
            </a:r>
            <a:r>
              <a:rPr lang="en-US" sz="2200" dirty="0">
                <a:sym typeface="Wingdings" panose="05000000000000000000" pitchFamily="2" charset="2"/>
              </a:rPr>
              <a:t> found COV = 1.7% - 4.0% </a:t>
            </a:r>
          </a:p>
          <a:p>
            <a:pPr lvl="1">
              <a:spcBef>
                <a:spcPts val="600"/>
              </a:spcBef>
            </a:pPr>
            <a:r>
              <a:rPr lang="en-US" sz="1800" dirty="0">
                <a:sym typeface="Wingdings" panose="05000000000000000000" pitchFamily="2" charset="2"/>
              </a:rPr>
              <a:t>Straight samples stayed at PCB location (not moved)</a:t>
            </a:r>
          </a:p>
          <a:p>
            <a:pPr lvl="1">
              <a:spcBef>
                <a:spcPts val="600"/>
              </a:spcBef>
            </a:pPr>
            <a:r>
              <a:rPr lang="en-US" sz="1800" dirty="0">
                <a:sym typeface="Wingdings" panose="05000000000000000000" pitchFamily="2" charset="2"/>
              </a:rPr>
              <a:t>Round robin sending PCBs between 6 labs</a:t>
            </a:r>
          </a:p>
        </p:txBody>
      </p:sp>
      <p:sp>
        <p:nvSpPr>
          <p:cNvPr id="4" name="Date Placeholder 3">
            <a:extLst>
              <a:ext uri="{FF2B5EF4-FFF2-40B4-BE49-F238E27FC236}">
                <a16:creationId xmlns:a16="http://schemas.microsoft.com/office/drawing/2014/main" id="{ACB61FD7-EF55-F9C1-A7D0-4D0E0CD10698}"/>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B2478BCA-482C-3CD8-0DFF-9967201C8032}"/>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CABA0953-A9DF-9A41-B949-EDCCFD8AAD79}"/>
              </a:ext>
            </a:extLst>
          </p:cNvPr>
          <p:cNvSpPr>
            <a:spLocks noGrp="1"/>
          </p:cNvSpPr>
          <p:nvPr>
            <p:ph type="sldNum" sz="quarter" idx="12"/>
          </p:nvPr>
        </p:nvSpPr>
        <p:spPr/>
        <p:txBody>
          <a:bodyPr/>
          <a:lstStyle/>
          <a:p>
            <a:fld id="{1938D572-6E90-4CFC-B748-E5A2419AD3C3}" type="slidenum">
              <a:rPr lang="en-US" smtClean="0"/>
              <a:pPr/>
              <a:t>11</a:t>
            </a:fld>
            <a:endParaRPr lang="en-US"/>
          </a:p>
        </p:txBody>
      </p:sp>
      <p:pic>
        <p:nvPicPr>
          <p:cNvPr id="8" name="Picture 7">
            <a:extLst>
              <a:ext uri="{FF2B5EF4-FFF2-40B4-BE49-F238E27FC236}">
                <a16:creationId xmlns:a16="http://schemas.microsoft.com/office/drawing/2014/main" id="{A4F96A56-4CE8-FE89-910A-E94FE576F1C0}"/>
              </a:ext>
            </a:extLst>
          </p:cNvPr>
          <p:cNvPicPr>
            <a:picLocks noChangeAspect="1"/>
          </p:cNvPicPr>
          <p:nvPr/>
        </p:nvPicPr>
        <p:blipFill>
          <a:blip r:embed="rId2"/>
          <a:stretch>
            <a:fillRect/>
          </a:stretch>
        </p:blipFill>
        <p:spPr>
          <a:xfrm>
            <a:off x="7193983" y="1452712"/>
            <a:ext cx="4512444" cy="4252094"/>
          </a:xfrm>
          <a:prstGeom prst="rect">
            <a:avLst/>
          </a:prstGeom>
        </p:spPr>
      </p:pic>
      <p:sp>
        <p:nvSpPr>
          <p:cNvPr id="9" name="Rectangle 8">
            <a:extLst>
              <a:ext uri="{FF2B5EF4-FFF2-40B4-BE49-F238E27FC236}">
                <a16:creationId xmlns:a16="http://schemas.microsoft.com/office/drawing/2014/main" id="{0D1ECB8F-B5FB-BD67-A8DA-BB1B03F3F6DF}"/>
              </a:ext>
            </a:extLst>
          </p:cNvPr>
          <p:cNvSpPr/>
          <p:nvPr/>
        </p:nvSpPr>
        <p:spPr>
          <a:xfrm>
            <a:off x="8093579" y="4834488"/>
            <a:ext cx="1801613" cy="289625"/>
          </a:xfrm>
          <a:prstGeom prst="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0B2FF4-5BAE-A561-E3C9-ECB977D5D652}"/>
              </a:ext>
            </a:extLst>
          </p:cNvPr>
          <p:cNvGrpSpPr/>
          <p:nvPr/>
        </p:nvGrpSpPr>
        <p:grpSpPr>
          <a:xfrm>
            <a:off x="7469299" y="5743685"/>
            <a:ext cx="4131486" cy="314865"/>
            <a:chOff x="7469299" y="5743685"/>
            <a:chExt cx="4131486" cy="314865"/>
          </a:xfrm>
        </p:grpSpPr>
        <p:grpSp>
          <p:nvGrpSpPr>
            <p:cNvPr id="16" name="Group 15">
              <a:extLst>
                <a:ext uri="{FF2B5EF4-FFF2-40B4-BE49-F238E27FC236}">
                  <a16:creationId xmlns:a16="http://schemas.microsoft.com/office/drawing/2014/main" id="{6327D16F-1B10-7ABF-62FD-8143BBFE135B}"/>
                </a:ext>
              </a:extLst>
            </p:cNvPr>
            <p:cNvGrpSpPr/>
            <p:nvPr/>
          </p:nvGrpSpPr>
          <p:grpSpPr>
            <a:xfrm>
              <a:off x="7469299" y="5743685"/>
              <a:ext cx="4131486" cy="307777"/>
              <a:chOff x="7469299" y="5743685"/>
              <a:chExt cx="4131486" cy="307777"/>
            </a:xfrm>
          </p:grpSpPr>
          <p:pic>
            <p:nvPicPr>
              <p:cNvPr id="15" name="Picture 14">
                <a:extLst>
                  <a:ext uri="{FF2B5EF4-FFF2-40B4-BE49-F238E27FC236}">
                    <a16:creationId xmlns:a16="http://schemas.microsoft.com/office/drawing/2014/main" id="{157EB802-3571-C304-71CB-E724D7E488B5}"/>
                  </a:ext>
                </a:extLst>
              </p:cNvPr>
              <p:cNvPicPr>
                <a:picLocks noChangeAspect="1"/>
              </p:cNvPicPr>
              <p:nvPr/>
            </p:nvPicPr>
            <p:blipFill>
              <a:blip r:embed="rId3"/>
              <a:stretch>
                <a:fillRect/>
              </a:stretch>
            </p:blipFill>
            <p:spPr>
              <a:xfrm>
                <a:off x="7483475" y="5799887"/>
                <a:ext cx="4067175" cy="209550"/>
              </a:xfrm>
              <a:prstGeom prst="rect">
                <a:avLst/>
              </a:prstGeom>
            </p:spPr>
          </p:pic>
          <p:sp>
            <p:nvSpPr>
              <p:cNvPr id="11" name="TextBox 10">
                <a:extLst>
                  <a:ext uri="{FF2B5EF4-FFF2-40B4-BE49-F238E27FC236}">
                    <a16:creationId xmlns:a16="http://schemas.microsoft.com/office/drawing/2014/main" id="{232DEDC2-7087-644F-5F13-F108CC865310}"/>
                  </a:ext>
                </a:extLst>
              </p:cNvPr>
              <p:cNvSpPr txBox="1"/>
              <p:nvPr/>
            </p:nvSpPr>
            <p:spPr>
              <a:xfrm>
                <a:off x="7469299" y="5743685"/>
                <a:ext cx="671979" cy="307777"/>
              </a:xfrm>
              <a:prstGeom prst="rect">
                <a:avLst/>
              </a:prstGeom>
              <a:noFill/>
            </p:spPr>
            <p:txBody>
              <a:bodyPr wrap="none" rtlCol="0">
                <a:spAutoFit/>
              </a:bodyPr>
              <a:lstStyle/>
              <a:p>
                <a:r>
                  <a:rPr lang="en-US" sz="1400" dirty="0">
                    <a:solidFill>
                      <a:schemeClr val="bg1"/>
                    </a:solidFill>
                  </a:rPr>
                  <a:t>Lower</a:t>
                </a:r>
              </a:p>
            </p:txBody>
          </p:sp>
          <p:sp>
            <p:nvSpPr>
              <p:cNvPr id="12" name="TextBox 11">
                <a:extLst>
                  <a:ext uri="{FF2B5EF4-FFF2-40B4-BE49-F238E27FC236}">
                    <a16:creationId xmlns:a16="http://schemas.microsoft.com/office/drawing/2014/main" id="{D4C91BC1-D767-8788-03A7-2F4537AEE671}"/>
                  </a:ext>
                </a:extLst>
              </p:cNvPr>
              <p:cNvSpPr txBox="1"/>
              <p:nvPr/>
            </p:nvSpPr>
            <p:spPr>
              <a:xfrm>
                <a:off x="10888731" y="5743685"/>
                <a:ext cx="712054" cy="307777"/>
              </a:xfrm>
              <a:prstGeom prst="rect">
                <a:avLst/>
              </a:prstGeom>
              <a:noFill/>
            </p:spPr>
            <p:txBody>
              <a:bodyPr wrap="none" rtlCol="0">
                <a:spAutoFit/>
              </a:bodyPr>
              <a:lstStyle/>
              <a:p>
                <a:r>
                  <a:rPr lang="en-US" sz="1400" dirty="0">
                    <a:solidFill>
                      <a:srgbClr val="000000"/>
                    </a:solidFill>
                  </a:rPr>
                  <a:t>Higher</a:t>
                </a:r>
              </a:p>
            </p:txBody>
          </p:sp>
        </p:grpSp>
        <p:sp>
          <p:nvSpPr>
            <p:cNvPr id="7" name="TextBox 6">
              <a:extLst>
                <a:ext uri="{FF2B5EF4-FFF2-40B4-BE49-F238E27FC236}">
                  <a16:creationId xmlns:a16="http://schemas.microsoft.com/office/drawing/2014/main" id="{115CEF47-A539-2F68-9ECA-AE07EF8EBDA8}"/>
                </a:ext>
              </a:extLst>
            </p:cNvPr>
            <p:cNvSpPr txBox="1"/>
            <p:nvPr/>
          </p:nvSpPr>
          <p:spPr>
            <a:xfrm>
              <a:off x="8831338" y="5750773"/>
              <a:ext cx="1548822" cy="307777"/>
            </a:xfrm>
            <a:prstGeom prst="rect">
              <a:avLst/>
            </a:prstGeom>
            <a:noFill/>
          </p:spPr>
          <p:txBody>
            <a:bodyPr wrap="none" rtlCol="0">
              <a:spAutoFit/>
            </a:bodyPr>
            <a:lstStyle/>
            <a:p>
              <a:r>
                <a:rPr lang="en-US" sz="1400" dirty="0"/>
                <a:t>RRR Remeasure</a:t>
              </a:r>
            </a:p>
          </p:txBody>
        </p:sp>
      </p:grpSp>
      <p:sp>
        <p:nvSpPr>
          <p:cNvPr id="14" name="TextBox 13">
            <a:extLst>
              <a:ext uri="{FF2B5EF4-FFF2-40B4-BE49-F238E27FC236}">
                <a16:creationId xmlns:a16="http://schemas.microsoft.com/office/drawing/2014/main" id="{E28C127D-B6CC-0F44-DCDF-80AE3FA28291}"/>
              </a:ext>
            </a:extLst>
          </p:cNvPr>
          <p:cNvSpPr txBox="1"/>
          <p:nvPr/>
        </p:nvSpPr>
        <p:spPr>
          <a:xfrm>
            <a:off x="0" y="5945192"/>
            <a:ext cx="7682451" cy="338554"/>
          </a:xfrm>
          <a:prstGeom prst="rect">
            <a:avLst/>
          </a:prstGeom>
          <a:noFill/>
        </p:spPr>
        <p:txBody>
          <a:bodyPr wrap="square">
            <a:spAutoFit/>
          </a:bodyPr>
          <a:lstStyle/>
          <a:p>
            <a:pPr marL="0" indent="0">
              <a:spcBef>
                <a:spcPts val="600"/>
              </a:spcBef>
              <a:buNone/>
            </a:pPr>
            <a:r>
              <a:rPr lang="en-US" sz="1600" baseline="30000" dirty="0">
                <a:solidFill>
                  <a:schemeClr val="bg2">
                    <a:lumMod val="50000"/>
                  </a:schemeClr>
                </a:solidFill>
                <a:sym typeface="Wingdings" panose="05000000000000000000" pitchFamily="2" charset="2"/>
              </a:rPr>
              <a:t>2</a:t>
            </a:r>
            <a:r>
              <a:rPr lang="en-US" sz="1600" dirty="0">
                <a:solidFill>
                  <a:schemeClr val="bg2">
                    <a:lumMod val="50000"/>
                  </a:schemeClr>
                </a:solidFill>
                <a:sym typeface="Wingdings" panose="05000000000000000000" pitchFamily="2" charset="2"/>
              </a:rPr>
              <a:t>Matsushita et al., IEEE Trans. Appl. Supercon., vol. 28, no. 2, pp. 1-5, March 2018</a:t>
            </a:r>
          </a:p>
        </p:txBody>
      </p:sp>
    </p:spTree>
    <p:extLst>
      <p:ext uri="{BB962C8B-B14F-4D97-AF65-F5344CB8AC3E}">
        <p14:creationId xmlns:p14="http://schemas.microsoft.com/office/powerpoint/2010/main" val="427815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C83A-53F8-80B2-5CAD-3327DD8615FD}"/>
              </a:ext>
            </a:extLst>
          </p:cNvPr>
          <p:cNvSpPr>
            <a:spLocks noGrp="1"/>
          </p:cNvSpPr>
          <p:nvPr>
            <p:ph type="title"/>
          </p:nvPr>
        </p:nvSpPr>
        <p:spPr/>
        <p:txBody>
          <a:bodyPr>
            <a:normAutofit/>
          </a:bodyPr>
          <a:lstStyle/>
          <a:p>
            <a:r>
              <a:rPr lang="en-US" sz="3600" dirty="0"/>
              <a:t>Straightened versus Non-Straightened Strand</a:t>
            </a:r>
          </a:p>
        </p:txBody>
      </p:sp>
      <p:sp>
        <p:nvSpPr>
          <p:cNvPr id="3" name="Content Placeholder 2">
            <a:extLst>
              <a:ext uri="{FF2B5EF4-FFF2-40B4-BE49-F238E27FC236}">
                <a16:creationId xmlns:a16="http://schemas.microsoft.com/office/drawing/2014/main" id="{D5D4EA15-CA63-B225-D9DC-FB503B161D41}"/>
              </a:ext>
            </a:extLst>
          </p:cNvPr>
          <p:cNvSpPr>
            <a:spLocks noGrp="1"/>
          </p:cNvSpPr>
          <p:nvPr>
            <p:ph idx="1"/>
          </p:nvPr>
        </p:nvSpPr>
        <p:spPr>
          <a:xfrm>
            <a:off x="160115" y="1515585"/>
            <a:ext cx="5971701" cy="4527587"/>
          </a:xfrm>
        </p:spPr>
        <p:txBody>
          <a:bodyPr>
            <a:normAutofit/>
          </a:bodyPr>
          <a:lstStyle/>
          <a:p>
            <a:r>
              <a:rPr lang="en-US" sz="2400" dirty="0"/>
              <a:t>RRR was slightly lower in straightened strand as compared to non-straightened </a:t>
            </a:r>
          </a:p>
          <a:p>
            <a:pPr lvl="1"/>
            <a:r>
              <a:rPr lang="en-US" sz="2200" dirty="0"/>
              <a:t>~5% lower at all wire segment locations</a:t>
            </a:r>
          </a:p>
          <a:p>
            <a:r>
              <a:rPr lang="en-US" sz="2600" dirty="0"/>
              <a:t>2 cables, 5 strands per cable</a:t>
            </a:r>
          </a:p>
          <a:p>
            <a:pPr lvl="1"/>
            <a:r>
              <a:rPr lang="en-US" sz="2200" dirty="0"/>
              <a:t>10 total samples compared thus far</a:t>
            </a:r>
          </a:p>
          <a:p>
            <a:pPr lvl="1"/>
            <a:r>
              <a:rPr lang="en-US" sz="2200" dirty="0"/>
              <a:t>More samples to come</a:t>
            </a:r>
          </a:p>
          <a:p>
            <a:r>
              <a:rPr lang="en-US" sz="2400" dirty="0"/>
              <a:t>Both strand types of a given cable were heat treated together</a:t>
            </a:r>
          </a:p>
          <a:p>
            <a:pPr lvl="1"/>
            <a:r>
              <a:rPr lang="en-US" sz="2200" dirty="0"/>
              <a:t>Measured separately due to form factors</a:t>
            </a:r>
          </a:p>
          <a:p>
            <a:r>
              <a:rPr lang="en-US" sz="2400" dirty="0"/>
              <a:t>RRR values ~300 ± 100</a:t>
            </a:r>
            <a:endParaRPr lang="en-US" sz="2400" dirty="0">
              <a:highlight>
                <a:srgbClr val="FFFF00"/>
              </a:highlight>
            </a:endParaRPr>
          </a:p>
        </p:txBody>
      </p:sp>
      <p:sp>
        <p:nvSpPr>
          <p:cNvPr id="4" name="Date Placeholder 3">
            <a:extLst>
              <a:ext uri="{FF2B5EF4-FFF2-40B4-BE49-F238E27FC236}">
                <a16:creationId xmlns:a16="http://schemas.microsoft.com/office/drawing/2014/main" id="{ACB61FD7-EF55-F9C1-A7D0-4D0E0CD10698}"/>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B2478BCA-482C-3CD8-0DFF-9967201C8032}"/>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CABA0953-A9DF-9A41-B949-EDCCFD8AAD79}"/>
              </a:ext>
            </a:extLst>
          </p:cNvPr>
          <p:cNvSpPr>
            <a:spLocks noGrp="1"/>
          </p:cNvSpPr>
          <p:nvPr>
            <p:ph type="sldNum" sz="quarter" idx="12"/>
          </p:nvPr>
        </p:nvSpPr>
        <p:spPr/>
        <p:txBody>
          <a:bodyPr/>
          <a:lstStyle/>
          <a:p>
            <a:fld id="{1938D572-6E90-4CFC-B748-E5A2419AD3C3}" type="slidenum">
              <a:rPr lang="en-US" smtClean="0"/>
              <a:pPr/>
              <a:t>12</a:t>
            </a:fld>
            <a:endParaRPr lang="en-US"/>
          </a:p>
        </p:txBody>
      </p:sp>
      <p:grpSp>
        <p:nvGrpSpPr>
          <p:cNvPr id="9" name="Group 8">
            <a:extLst>
              <a:ext uri="{FF2B5EF4-FFF2-40B4-BE49-F238E27FC236}">
                <a16:creationId xmlns:a16="http://schemas.microsoft.com/office/drawing/2014/main" id="{2DB5EEA8-8761-D54B-B991-66DDB282AC65}"/>
              </a:ext>
            </a:extLst>
          </p:cNvPr>
          <p:cNvGrpSpPr/>
          <p:nvPr/>
        </p:nvGrpSpPr>
        <p:grpSpPr>
          <a:xfrm>
            <a:off x="6131816" y="1447219"/>
            <a:ext cx="6060184" cy="4756600"/>
            <a:chOff x="6131816" y="1447219"/>
            <a:chExt cx="6060184" cy="4756600"/>
          </a:xfrm>
        </p:grpSpPr>
        <p:pic>
          <p:nvPicPr>
            <p:cNvPr id="12" name="Picture 11">
              <a:extLst>
                <a:ext uri="{FF2B5EF4-FFF2-40B4-BE49-F238E27FC236}">
                  <a16:creationId xmlns:a16="http://schemas.microsoft.com/office/drawing/2014/main" id="{D7045BFD-154C-B5AA-D3E5-32C06728E6F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a:ext>
              </a:extLst>
            </a:blip>
            <a:srcRect l="2532"/>
            <a:stretch/>
          </p:blipFill>
          <p:spPr>
            <a:xfrm>
              <a:off x="6131816" y="1447219"/>
              <a:ext cx="5902879" cy="4287009"/>
            </a:xfrm>
            <a:prstGeom prst="rect">
              <a:avLst/>
            </a:prstGeom>
          </p:spPr>
        </p:pic>
        <p:sp>
          <p:nvSpPr>
            <p:cNvPr id="8" name="TextBox 7">
              <a:extLst>
                <a:ext uri="{FF2B5EF4-FFF2-40B4-BE49-F238E27FC236}">
                  <a16:creationId xmlns:a16="http://schemas.microsoft.com/office/drawing/2014/main" id="{40FD0BD7-424F-8C0C-E9B9-A1FB518EA0D7}"/>
                </a:ext>
              </a:extLst>
            </p:cNvPr>
            <p:cNvSpPr txBox="1"/>
            <p:nvPr/>
          </p:nvSpPr>
          <p:spPr>
            <a:xfrm>
              <a:off x="8009833" y="5896042"/>
              <a:ext cx="4182167" cy="307777"/>
            </a:xfrm>
            <a:prstGeom prst="rect">
              <a:avLst/>
            </a:prstGeom>
            <a:noFill/>
          </p:spPr>
          <p:txBody>
            <a:bodyPr wrap="square" rtlCol="0">
              <a:spAutoFit/>
            </a:bodyPr>
            <a:lstStyle/>
            <a:p>
              <a:r>
                <a:rPr lang="en-US" sz="1400" dirty="0">
                  <a:solidFill>
                    <a:schemeClr val="bg1">
                      <a:lumMod val="50000"/>
                    </a:schemeClr>
                  </a:solidFill>
                </a:rPr>
                <a:t>[ (Straightened - (Non-Straight)) / (Non-Straight) ]</a:t>
              </a:r>
            </a:p>
          </p:txBody>
        </p:sp>
      </p:grpSp>
    </p:spTree>
    <p:extLst>
      <p:ext uri="{BB962C8B-B14F-4D97-AF65-F5344CB8AC3E}">
        <p14:creationId xmlns:p14="http://schemas.microsoft.com/office/powerpoint/2010/main" val="2479876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C83A-53F8-80B2-5CAD-3327DD8615FD}"/>
              </a:ext>
            </a:extLst>
          </p:cNvPr>
          <p:cNvSpPr>
            <a:spLocks noGrp="1"/>
          </p:cNvSpPr>
          <p:nvPr>
            <p:ph type="title"/>
          </p:nvPr>
        </p:nvSpPr>
        <p:spPr/>
        <p:txBody>
          <a:bodyPr/>
          <a:lstStyle/>
          <a:p>
            <a:r>
              <a:rPr lang="en-US" dirty="0"/>
              <a:t>Correlation to Other Measurements</a:t>
            </a:r>
          </a:p>
        </p:txBody>
      </p:sp>
      <p:sp>
        <p:nvSpPr>
          <p:cNvPr id="3" name="Content Placeholder 2">
            <a:extLst>
              <a:ext uri="{FF2B5EF4-FFF2-40B4-BE49-F238E27FC236}">
                <a16:creationId xmlns:a16="http://schemas.microsoft.com/office/drawing/2014/main" id="{D5D4EA15-CA63-B225-D9DC-FB503B161D41}"/>
              </a:ext>
            </a:extLst>
          </p:cNvPr>
          <p:cNvSpPr>
            <a:spLocks noGrp="1"/>
          </p:cNvSpPr>
          <p:nvPr>
            <p:ph idx="1"/>
          </p:nvPr>
        </p:nvSpPr>
        <p:spPr>
          <a:xfrm>
            <a:off x="702587" y="4510030"/>
            <a:ext cx="11019779" cy="1572085"/>
          </a:xfrm>
        </p:spPr>
        <p:txBody>
          <a:bodyPr>
            <a:normAutofit/>
          </a:bodyPr>
          <a:lstStyle/>
          <a:p>
            <a:r>
              <a:rPr lang="en-US" sz="2200" dirty="0"/>
              <a:t>For AUP, 15% rolled (vendor-measured) and Minor Edge RRR (LBNL) are correlated </a:t>
            </a:r>
          </a:p>
          <a:p>
            <a:pPr lvl="1"/>
            <a:r>
              <a:rPr lang="en-US" sz="2000" dirty="0"/>
              <a:t>15% rolled is more conservative. Vendor </a:t>
            </a:r>
            <a:r>
              <a:rPr lang="en-US" sz="2800" dirty="0" err="1">
                <a:latin typeface="Symbol" panose="05050102010706020507" pitchFamily="18" charset="2"/>
              </a:rPr>
              <a:t>r</a:t>
            </a:r>
            <a:r>
              <a:rPr lang="en-US" sz="2000" baseline="-25000" dirty="0" err="1"/>
              <a:t>Cold</a:t>
            </a:r>
            <a:r>
              <a:rPr lang="en-US" sz="2000" dirty="0"/>
              <a:t>  at 20-22 K, not SC transition </a:t>
            </a:r>
          </a:p>
          <a:p>
            <a:pPr lvl="1"/>
            <a:r>
              <a:rPr lang="en-US" sz="2000" dirty="0"/>
              <a:t>An indicator of future Minor Edge RRR in finished cable</a:t>
            </a:r>
          </a:p>
        </p:txBody>
      </p:sp>
      <p:sp>
        <p:nvSpPr>
          <p:cNvPr id="4" name="Date Placeholder 3">
            <a:extLst>
              <a:ext uri="{FF2B5EF4-FFF2-40B4-BE49-F238E27FC236}">
                <a16:creationId xmlns:a16="http://schemas.microsoft.com/office/drawing/2014/main" id="{ACB61FD7-EF55-F9C1-A7D0-4D0E0CD10698}"/>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B2478BCA-482C-3CD8-0DFF-9967201C8032}"/>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CABA0953-A9DF-9A41-B949-EDCCFD8AAD79}"/>
              </a:ext>
            </a:extLst>
          </p:cNvPr>
          <p:cNvSpPr>
            <a:spLocks noGrp="1"/>
          </p:cNvSpPr>
          <p:nvPr>
            <p:ph type="sldNum" sz="quarter" idx="12"/>
          </p:nvPr>
        </p:nvSpPr>
        <p:spPr/>
        <p:txBody>
          <a:bodyPr/>
          <a:lstStyle/>
          <a:p>
            <a:fld id="{1938D572-6E90-4CFC-B748-E5A2419AD3C3}" type="slidenum">
              <a:rPr lang="en-US" smtClean="0"/>
              <a:pPr/>
              <a:t>13</a:t>
            </a:fld>
            <a:endParaRPr lang="en-US"/>
          </a:p>
        </p:txBody>
      </p:sp>
      <p:pic>
        <p:nvPicPr>
          <p:cNvPr id="7" name="Picture 6">
            <a:extLst>
              <a:ext uri="{FF2B5EF4-FFF2-40B4-BE49-F238E27FC236}">
                <a16:creationId xmlns:a16="http://schemas.microsoft.com/office/drawing/2014/main" id="{3B62A36B-385B-6AF6-ADF8-3DCDEA04F4CE}"/>
              </a:ext>
            </a:extLst>
          </p:cNvPr>
          <p:cNvPicPr>
            <a:picLocks noChangeAspect="1"/>
          </p:cNvPicPr>
          <p:nvPr/>
        </p:nvPicPr>
        <p:blipFill>
          <a:blip r:embed="rId2"/>
          <a:stretch>
            <a:fillRect/>
          </a:stretch>
        </p:blipFill>
        <p:spPr>
          <a:xfrm>
            <a:off x="2434168" y="1162051"/>
            <a:ext cx="6819369" cy="3131972"/>
          </a:xfrm>
          <a:prstGeom prst="rect">
            <a:avLst/>
          </a:prstGeom>
          <a:ln w="25400">
            <a:noFill/>
          </a:ln>
        </p:spPr>
      </p:pic>
      <p:sp>
        <p:nvSpPr>
          <p:cNvPr id="8" name="TextBox 7">
            <a:extLst>
              <a:ext uri="{FF2B5EF4-FFF2-40B4-BE49-F238E27FC236}">
                <a16:creationId xmlns:a16="http://schemas.microsoft.com/office/drawing/2014/main" id="{DF307DFE-612E-7103-4412-DB0F1968458A}"/>
              </a:ext>
            </a:extLst>
          </p:cNvPr>
          <p:cNvSpPr txBox="1"/>
          <p:nvPr/>
        </p:nvSpPr>
        <p:spPr>
          <a:xfrm>
            <a:off x="9118073" y="3311822"/>
            <a:ext cx="1279517" cy="307777"/>
          </a:xfrm>
          <a:prstGeom prst="rect">
            <a:avLst/>
          </a:prstGeom>
          <a:noFill/>
        </p:spPr>
        <p:txBody>
          <a:bodyPr wrap="none" rtlCol="0">
            <a:spAutoFit/>
          </a:bodyPr>
          <a:lstStyle/>
          <a:p>
            <a:r>
              <a:rPr lang="en-US" sz="1400" dirty="0">
                <a:solidFill>
                  <a:schemeClr val="bg1">
                    <a:lumMod val="65000"/>
                  </a:schemeClr>
                </a:solidFill>
              </a:rPr>
              <a:t>Lance Cooley</a:t>
            </a:r>
          </a:p>
        </p:txBody>
      </p:sp>
    </p:spTree>
    <p:extLst>
      <p:ext uri="{BB962C8B-B14F-4D97-AF65-F5344CB8AC3E}">
        <p14:creationId xmlns:p14="http://schemas.microsoft.com/office/powerpoint/2010/main" val="1897022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C83A-53F8-80B2-5CAD-3327DD8615FD}"/>
              </a:ext>
            </a:extLst>
          </p:cNvPr>
          <p:cNvSpPr>
            <a:spLocks noGrp="1"/>
          </p:cNvSpPr>
          <p:nvPr>
            <p:ph type="title"/>
          </p:nvPr>
        </p:nvSpPr>
        <p:spPr/>
        <p:txBody>
          <a:bodyPr>
            <a:normAutofit/>
          </a:bodyPr>
          <a:lstStyle/>
          <a:p>
            <a:r>
              <a:rPr lang="en-US" sz="3600" dirty="0"/>
              <a:t>Repeatability: AUP + RRR Process</a:t>
            </a:r>
          </a:p>
        </p:txBody>
      </p:sp>
      <p:sp>
        <p:nvSpPr>
          <p:cNvPr id="4" name="Date Placeholder 3">
            <a:extLst>
              <a:ext uri="{FF2B5EF4-FFF2-40B4-BE49-F238E27FC236}">
                <a16:creationId xmlns:a16="http://schemas.microsoft.com/office/drawing/2014/main" id="{ACB61FD7-EF55-F9C1-A7D0-4D0E0CD10698}"/>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B2478BCA-482C-3CD8-0DFF-9967201C8032}"/>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CABA0953-A9DF-9A41-B949-EDCCFD8AAD79}"/>
              </a:ext>
            </a:extLst>
          </p:cNvPr>
          <p:cNvSpPr>
            <a:spLocks noGrp="1"/>
          </p:cNvSpPr>
          <p:nvPr>
            <p:ph type="sldNum" sz="quarter" idx="12"/>
          </p:nvPr>
        </p:nvSpPr>
        <p:spPr/>
        <p:txBody>
          <a:bodyPr/>
          <a:lstStyle/>
          <a:p>
            <a:fld id="{1938D572-6E90-4CFC-B748-E5A2419AD3C3}" type="slidenum">
              <a:rPr lang="en-US" smtClean="0"/>
              <a:pPr/>
              <a:t>14</a:t>
            </a:fld>
            <a:endParaRPr lang="en-US"/>
          </a:p>
        </p:txBody>
      </p:sp>
      <p:pic>
        <p:nvPicPr>
          <p:cNvPr id="14" name="Picture 13">
            <a:extLst>
              <a:ext uri="{FF2B5EF4-FFF2-40B4-BE49-F238E27FC236}">
                <a16:creationId xmlns:a16="http://schemas.microsoft.com/office/drawing/2014/main" id="{7E26F31E-65D4-36E7-2F4E-A6F6F6BE051D}"/>
              </a:ext>
            </a:extLst>
          </p:cNvPr>
          <p:cNvPicPr>
            <a:picLocks noChangeAspect="1"/>
          </p:cNvPicPr>
          <p:nvPr/>
        </p:nvPicPr>
        <p:blipFill>
          <a:blip r:embed="rId2"/>
          <a:stretch>
            <a:fillRect/>
          </a:stretch>
        </p:blipFill>
        <p:spPr>
          <a:xfrm>
            <a:off x="1684609" y="1258810"/>
            <a:ext cx="8603706" cy="2922666"/>
          </a:xfrm>
          <a:prstGeom prst="rect">
            <a:avLst/>
          </a:prstGeom>
        </p:spPr>
      </p:pic>
      <p:sp>
        <p:nvSpPr>
          <p:cNvPr id="19" name="Content Placeholder 2">
            <a:extLst>
              <a:ext uri="{FF2B5EF4-FFF2-40B4-BE49-F238E27FC236}">
                <a16:creationId xmlns:a16="http://schemas.microsoft.com/office/drawing/2014/main" id="{4EFDF094-1D59-7FA5-BC4E-1E3482ECB525}"/>
              </a:ext>
            </a:extLst>
          </p:cNvPr>
          <p:cNvSpPr txBox="1">
            <a:spLocks/>
          </p:cNvSpPr>
          <p:nvPr/>
        </p:nvSpPr>
        <p:spPr>
          <a:xfrm>
            <a:off x="797248" y="4278235"/>
            <a:ext cx="10597504" cy="19606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8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2200" dirty="0"/>
              <a:t>Samples extracted from same cabled strand but on opposite ends, in separate sessions, then HT’d independently &amp; measured independently</a:t>
            </a:r>
          </a:p>
          <a:p>
            <a:pPr>
              <a:spcBef>
                <a:spcPts val="1200"/>
              </a:spcBef>
            </a:pPr>
            <a:r>
              <a:rPr lang="en-US" sz="2200" dirty="0"/>
              <a:t>RRR values are very consistent despite numerous variables at play</a:t>
            </a:r>
          </a:p>
          <a:p>
            <a:pPr>
              <a:spcBef>
                <a:spcPts val="1200"/>
              </a:spcBef>
            </a:pPr>
            <a:r>
              <a:rPr lang="en-US" sz="2200" dirty="0">
                <a:sym typeface="Wingdings" panose="05000000000000000000" pitchFamily="2" charset="2"/>
              </a:rPr>
              <a:t>ITER benchmarking found </a:t>
            </a:r>
            <a:r>
              <a:rPr lang="en-US" sz="2200" dirty="0" err="1">
                <a:latin typeface="Symbol" panose="05050102010706020507" pitchFamily="18" charset="2"/>
                <a:sym typeface="Wingdings" panose="05000000000000000000" pitchFamily="2" charset="2"/>
              </a:rPr>
              <a:t>s</a:t>
            </a:r>
            <a:r>
              <a:rPr lang="en-US" sz="2200" baseline="-25000" dirty="0" err="1">
                <a:sym typeface="Wingdings" panose="05000000000000000000" pitchFamily="2" charset="2"/>
              </a:rPr>
              <a:t>RRR</a:t>
            </a:r>
            <a:r>
              <a:rPr lang="en-US" sz="2200" dirty="0">
                <a:sym typeface="Wingdings" panose="05000000000000000000" pitchFamily="2" charset="2"/>
              </a:rPr>
              <a:t> ~20 (COV ~14%) for internal-Sn strand</a:t>
            </a:r>
            <a:r>
              <a:rPr lang="en-US" sz="2200" baseline="30000" dirty="0">
                <a:sym typeface="Wingdings" panose="05000000000000000000" pitchFamily="2" charset="2"/>
              </a:rPr>
              <a:t>3</a:t>
            </a:r>
          </a:p>
          <a:p>
            <a:pPr marL="0" indent="0" algn="r">
              <a:buNone/>
            </a:pPr>
            <a:r>
              <a:rPr lang="en-US" sz="1600" baseline="30000" dirty="0">
                <a:solidFill>
                  <a:schemeClr val="bg2">
                    <a:lumMod val="50000"/>
                  </a:schemeClr>
                </a:solidFill>
                <a:sym typeface="Wingdings" panose="05000000000000000000" pitchFamily="2" charset="2"/>
              </a:rPr>
              <a:t>3</a:t>
            </a:r>
            <a:r>
              <a:rPr lang="en-US" sz="1600" dirty="0">
                <a:solidFill>
                  <a:schemeClr val="bg2">
                    <a:lumMod val="50000"/>
                  </a:schemeClr>
                </a:solidFill>
                <a:sym typeface="Wingdings" panose="05000000000000000000" pitchFamily="2" charset="2"/>
              </a:rPr>
              <a:t>I.Pong et al., IEEE Trans. Appl. </a:t>
            </a:r>
            <a:r>
              <a:rPr lang="en-US" sz="1600" dirty="0" err="1">
                <a:solidFill>
                  <a:schemeClr val="bg2">
                    <a:lumMod val="50000"/>
                  </a:schemeClr>
                </a:solidFill>
                <a:sym typeface="Wingdings" panose="05000000000000000000" pitchFamily="2" charset="2"/>
              </a:rPr>
              <a:t>Supercond</a:t>
            </a:r>
            <a:r>
              <a:rPr lang="en-US" sz="1600" dirty="0">
                <a:solidFill>
                  <a:schemeClr val="bg2">
                    <a:lumMod val="50000"/>
                  </a:schemeClr>
                </a:solidFill>
                <a:sym typeface="Wingdings" panose="05000000000000000000" pitchFamily="2" charset="2"/>
              </a:rPr>
              <a:t>., </a:t>
            </a:r>
            <a:r>
              <a:rPr lang="es-ES" sz="1600" dirty="0">
                <a:solidFill>
                  <a:schemeClr val="bg2">
                    <a:lumMod val="50000"/>
                  </a:schemeClr>
                </a:solidFill>
                <a:sym typeface="Wingdings" panose="05000000000000000000" pitchFamily="2" charset="2"/>
              </a:rPr>
              <a:t>vol. 22, no. 3, pp. 4802606, </a:t>
            </a:r>
            <a:r>
              <a:rPr lang="en-US" sz="1600" dirty="0">
                <a:solidFill>
                  <a:schemeClr val="bg2">
                    <a:lumMod val="50000"/>
                  </a:schemeClr>
                </a:solidFill>
                <a:sym typeface="Wingdings" panose="05000000000000000000" pitchFamily="2" charset="2"/>
              </a:rPr>
              <a:t>June 2012</a:t>
            </a:r>
            <a:endParaRPr lang="en-US" sz="1600" dirty="0">
              <a:solidFill>
                <a:schemeClr val="bg2">
                  <a:lumMod val="50000"/>
                </a:schemeClr>
              </a:solidFill>
            </a:endParaRPr>
          </a:p>
        </p:txBody>
      </p:sp>
      <p:pic>
        <p:nvPicPr>
          <p:cNvPr id="23" name="Picture 22">
            <a:extLst>
              <a:ext uri="{FF2B5EF4-FFF2-40B4-BE49-F238E27FC236}">
                <a16:creationId xmlns:a16="http://schemas.microsoft.com/office/drawing/2014/main" id="{B80C94E1-3860-8DCF-BBE5-A66ED4972549}"/>
              </a:ext>
            </a:extLst>
          </p:cNvPr>
          <p:cNvPicPr>
            <a:picLocks noChangeAspect="1"/>
          </p:cNvPicPr>
          <p:nvPr/>
        </p:nvPicPr>
        <p:blipFill>
          <a:blip r:embed="rId3"/>
          <a:stretch>
            <a:fillRect/>
          </a:stretch>
        </p:blipFill>
        <p:spPr>
          <a:xfrm>
            <a:off x="4038600" y="1251047"/>
            <a:ext cx="4777119" cy="2930429"/>
          </a:xfrm>
          <a:prstGeom prst="rect">
            <a:avLst/>
          </a:prstGeom>
        </p:spPr>
      </p:pic>
    </p:spTree>
    <p:extLst>
      <p:ext uri="{BB962C8B-B14F-4D97-AF65-F5344CB8AC3E}">
        <p14:creationId xmlns:p14="http://schemas.microsoft.com/office/powerpoint/2010/main" val="17447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A2E2-BB46-32F4-A6D3-030468A91EEA}"/>
              </a:ext>
            </a:extLst>
          </p:cNvPr>
          <p:cNvSpPr>
            <a:spLocks noGrp="1"/>
          </p:cNvSpPr>
          <p:nvPr>
            <p:ph type="title"/>
          </p:nvPr>
        </p:nvSpPr>
        <p:spPr/>
        <p:txBody>
          <a:bodyPr/>
          <a:lstStyle/>
          <a:p>
            <a:r>
              <a:rPr lang="en-US" dirty="0"/>
              <a:t>AUP Extracted Strand Trend</a:t>
            </a:r>
          </a:p>
        </p:txBody>
      </p:sp>
      <p:sp>
        <p:nvSpPr>
          <p:cNvPr id="3" name="Content Placeholder 2">
            <a:extLst>
              <a:ext uri="{FF2B5EF4-FFF2-40B4-BE49-F238E27FC236}">
                <a16:creationId xmlns:a16="http://schemas.microsoft.com/office/drawing/2014/main" id="{D2E9D155-D693-05A0-F9DC-B482AA3FAF06}"/>
              </a:ext>
            </a:extLst>
          </p:cNvPr>
          <p:cNvSpPr>
            <a:spLocks noGrp="1"/>
          </p:cNvSpPr>
          <p:nvPr>
            <p:ph idx="1"/>
          </p:nvPr>
        </p:nvSpPr>
        <p:spPr>
          <a:xfrm>
            <a:off x="1929360" y="4934899"/>
            <a:ext cx="8419264" cy="1301108"/>
          </a:xfrm>
        </p:spPr>
        <p:txBody>
          <a:bodyPr>
            <a:normAutofit lnSpcReduction="10000"/>
          </a:bodyPr>
          <a:lstStyle/>
          <a:p>
            <a:r>
              <a:rPr lang="en-US" sz="2400" dirty="0"/>
              <a:t>Edges show RRR suppression at edges/kinks</a:t>
            </a:r>
          </a:p>
          <a:p>
            <a:pPr lvl="1"/>
            <a:r>
              <a:rPr lang="en-US" sz="2200" dirty="0"/>
              <a:t>Minor Edge worse than Major Edge</a:t>
            </a:r>
          </a:p>
          <a:p>
            <a:r>
              <a:rPr lang="en-US" sz="2400" dirty="0"/>
              <a:t>5 extracted strands/cable &amp; 3 cables per measurement</a:t>
            </a:r>
          </a:p>
          <a:p>
            <a:endParaRPr lang="en-US" sz="2400" dirty="0"/>
          </a:p>
        </p:txBody>
      </p:sp>
      <p:sp>
        <p:nvSpPr>
          <p:cNvPr id="4" name="Date Placeholder 3">
            <a:extLst>
              <a:ext uri="{FF2B5EF4-FFF2-40B4-BE49-F238E27FC236}">
                <a16:creationId xmlns:a16="http://schemas.microsoft.com/office/drawing/2014/main" id="{1C061816-BF5F-4B8F-8EB7-CC96E375879A}"/>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DD38704D-4CD7-CD3E-C3E8-A6EF3E34253E}"/>
              </a:ext>
            </a:extLst>
          </p:cNvPr>
          <p:cNvSpPr>
            <a:spLocks noGrp="1"/>
          </p:cNvSpPr>
          <p:nvPr>
            <p:ph type="ftr" sz="quarter" idx="11"/>
          </p:nvPr>
        </p:nvSpPr>
        <p:spPr/>
        <p:txBody>
          <a:bodyPr/>
          <a:lstStyle/>
          <a:p>
            <a:r>
              <a:rPr lang="en-US"/>
              <a:t>Michael Naus | Extracted Strand RRR Measurement System</a:t>
            </a:r>
          </a:p>
        </p:txBody>
      </p:sp>
      <p:sp>
        <p:nvSpPr>
          <p:cNvPr id="6" name="Slide Number Placeholder 5">
            <a:extLst>
              <a:ext uri="{FF2B5EF4-FFF2-40B4-BE49-F238E27FC236}">
                <a16:creationId xmlns:a16="http://schemas.microsoft.com/office/drawing/2014/main" id="{10DD6B4E-5629-3754-41FD-A4EE11266FB2}"/>
              </a:ext>
            </a:extLst>
          </p:cNvPr>
          <p:cNvSpPr>
            <a:spLocks noGrp="1"/>
          </p:cNvSpPr>
          <p:nvPr>
            <p:ph type="sldNum" sz="quarter" idx="12"/>
          </p:nvPr>
        </p:nvSpPr>
        <p:spPr/>
        <p:txBody>
          <a:bodyPr/>
          <a:lstStyle/>
          <a:p>
            <a:fld id="{1938D572-6E90-4CFC-B748-E5A2419AD3C3}" type="slidenum">
              <a:rPr lang="en-US" smtClean="0"/>
              <a:pPr/>
              <a:t>15</a:t>
            </a:fld>
            <a:endParaRPr lang="en-US"/>
          </a:p>
        </p:txBody>
      </p:sp>
      <p:pic>
        <p:nvPicPr>
          <p:cNvPr id="7" name="Picture 6">
            <a:extLst>
              <a:ext uri="{FF2B5EF4-FFF2-40B4-BE49-F238E27FC236}">
                <a16:creationId xmlns:a16="http://schemas.microsoft.com/office/drawing/2014/main" id="{7D0BD864-509E-FDE2-8A92-D4E8B07FDECD}"/>
              </a:ext>
            </a:extLst>
          </p:cNvPr>
          <p:cNvPicPr>
            <a:picLocks noChangeAspect="1"/>
          </p:cNvPicPr>
          <p:nvPr/>
        </p:nvPicPr>
        <p:blipFill>
          <a:blip r:embed="rId2"/>
          <a:stretch>
            <a:fillRect/>
          </a:stretch>
        </p:blipFill>
        <p:spPr>
          <a:xfrm>
            <a:off x="1929360" y="1162051"/>
            <a:ext cx="7603635" cy="3547730"/>
          </a:xfrm>
          <a:prstGeom prst="rect">
            <a:avLst/>
          </a:prstGeom>
          <a:solidFill>
            <a:schemeClr val="bg1">
              <a:lumMod val="95000"/>
            </a:schemeClr>
          </a:solidFill>
        </p:spPr>
      </p:pic>
      <p:cxnSp>
        <p:nvCxnSpPr>
          <p:cNvPr id="9" name="Straight Connector 8">
            <a:extLst>
              <a:ext uri="{FF2B5EF4-FFF2-40B4-BE49-F238E27FC236}">
                <a16:creationId xmlns:a16="http://schemas.microsoft.com/office/drawing/2014/main" id="{56264765-35FC-7D22-CB10-3020846CE38D}"/>
              </a:ext>
            </a:extLst>
          </p:cNvPr>
          <p:cNvCxnSpPr>
            <a:cxnSpLocks/>
          </p:cNvCxnSpPr>
          <p:nvPr/>
        </p:nvCxnSpPr>
        <p:spPr>
          <a:xfrm>
            <a:off x="4269782" y="1503336"/>
            <a:ext cx="0" cy="16563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D7AE365-3941-DE8F-9BCE-725B5E2F399C}"/>
              </a:ext>
            </a:extLst>
          </p:cNvPr>
          <p:cNvCxnSpPr/>
          <p:nvPr/>
        </p:nvCxnSpPr>
        <p:spPr>
          <a:xfrm flipV="1">
            <a:off x="5468293" y="3087230"/>
            <a:ext cx="0" cy="298764"/>
          </a:xfrm>
          <a:prstGeom prst="straightConnector1">
            <a:avLst/>
          </a:prstGeom>
          <a:ln w="34925">
            <a:solidFill>
              <a:srgbClr val="33CC33"/>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51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8996-DAF1-5D99-F914-C6125C49CA53}"/>
              </a:ext>
            </a:extLst>
          </p:cNvPr>
          <p:cNvSpPr>
            <a:spLocks noGrp="1"/>
          </p:cNvSpPr>
          <p:nvPr>
            <p:ph type="title"/>
          </p:nvPr>
        </p:nvSpPr>
        <p:spPr/>
        <p:txBody>
          <a:bodyPr/>
          <a:lstStyle/>
          <a:p>
            <a:r>
              <a:rPr lang="en-US" dirty="0"/>
              <a:t>Straight Sample PCB</a:t>
            </a:r>
          </a:p>
        </p:txBody>
      </p:sp>
      <p:sp>
        <p:nvSpPr>
          <p:cNvPr id="3" name="Content Placeholder 2">
            <a:extLst>
              <a:ext uri="{FF2B5EF4-FFF2-40B4-BE49-F238E27FC236}">
                <a16:creationId xmlns:a16="http://schemas.microsoft.com/office/drawing/2014/main" id="{5BB111D3-EAD0-B0F5-2252-F5EB9E0DEB6B}"/>
              </a:ext>
            </a:extLst>
          </p:cNvPr>
          <p:cNvSpPr>
            <a:spLocks noGrp="1"/>
          </p:cNvSpPr>
          <p:nvPr>
            <p:ph idx="1"/>
          </p:nvPr>
        </p:nvSpPr>
        <p:spPr>
          <a:xfrm>
            <a:off x="390363" y="1846230"/>
            <a:ext cx="6472514" cy="3466418"/>
          </a:xfrm>
        </p:spPr>
        <p:txBody>
          <a:bodyPr>
            <a:normAutofit/>
          </a:bodyPr>
          <a:lstStyle/>
          <a:p>
            <a:r>
              <a:rPr lang="en-US" dirty="0"/>
              <a:t>45 samples per board</a:t>
            </a:r>
          </a:p>
          <a:p>
            <a:r>
              <a:rPr lang="en-US" dirty="0"/>
              <a:t>Quickly &amp; efficiently measure many samples</a:t>
            </a:r>
          </a:p>
          <a:p>
            <a:pPr lvl="1"/>
            <a:r>
              <a:rPr lang="en-US" dirty="0"/>
              <a:t>Heat treat studies</a:t>
            </a:r>
          </a:p>
          <a:p>
            <a:pPr lvl="1"/>
            <a:r>
              <a:rPr lang="en-US" dirty="0"/>
              <a:t>Wire design studies</a:t>
            </a:r>
          </a:p>
          <a:p>
            <a:pPr lvl="1"/>
            <a:r>
              <a:rPr lang="en-US" dirty="0"/>
              <a:t>Quality control</a:t>
            </a:r>
          </a:p>
          <a:p>
            <a:r>
              <a:rPr lang="en-US" dirty="0"/>
              <a:t>Current &amp; voltage pins = screw posts</a:t>
            </a:r>
          </a:p>
        </p:txBody>
      </p:sp>
      <p:sp>
        <p:nvSpPr>
          <p:cNvPr id="4" name="Date Placeholder 3">
            <a:extLst>
              <a:ext uri="{FF2B5EF4-FFF2-40B4-BE49-F238E27FC236}">
                <a16:creationId xmlns:a16="http://schemas.microsoft.com/office/drawing/2014/main" id="{F38EE6CB-4408-C7FE-51FE-CB64D0D9F88E}"/>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E714E5AF-A5F7-00EA-B02B-E2475EB8073C}"/>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A4CA1BDB-5A60-123B-D8A9-ADA73E7617D0}"/>
              </a:ext>
            </a:extLst>
          </p:cNvPr>
          <p:cNvSpPr>
            <a:spLocks noGrp="1"/>
          </p:cNvSpPr>
          <p:nvPr>
            <p:ph type="sldNum" sz="quarter" idx="12"/>
          </p:nvPr>
        </p:nvSpPr>
        <p:spPr/>
        <p:txBody>
          <a:bodyPr/>
          <a:lstStyle/>
          <a:p>
            <a:fld id="{1938D572-6E90-4CFC-B748-E5A2419AD3C3}" type="slidenum">
              <a:rPr lang="en-US" smtClean="0"/>
              <a:pPr/>
              <a:t>16</a:t>
            </a:fld>
            <a:endParaRPr lang="en-US"/>
          </a:p>
        </p:txBody>
      </p:sp>
      <p:pic>
        <p:nvPicPr>
          <p:cNvPr id="8" name="Picture 7">
            <a:extLst>
              <a:ext uri="{FF2B5EF4-FFF2-40B4-BE49-F238E27FC236}">
                <a16:creationId xmlns:a16="http://schemas.microsoft.com/office/drawing/2014/main" id="{1B3F8A70-49A6-18F2-B27C-A48B985B36E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 contrast="-10000"/>
                    </a14:imgEffect>
                  </a14:imgLayer>
                </a14:imgProps>
              </a:ext>
              <a:ext uri="{28A0092B-C50C-407E-A947-70E740481C1C}">
                <a14:useLocalDpi xmlns:a14="http://schemas.microsoft.com/office/drawing/2010/main"/>
              </a:ext>
            </a:extLst>
          </a:blip>
          <a:srcRect l="3662" t="13770" r="1112" b="6967"/>
          <a:stretch/>
        </p:blipFill>
        <p:spPr>
          <a:xfrm>
            <a:off x="7365321" y="1049066"/>
            <a:ext cx="4826679" cy="5356711"/>
          </a:xfrm>
          <a:prstGeom prst="rect">
            <a:avLst/>
          </a:prstGeom>
        </p:spPr>
      </p:pic>
      <p:grpSp>
        <p:nvGrpSpPr>
          <p:cNvPr id="231" name="Group 230">
            <a:extLst>
              <a:ext uri="{FF2B5EF4-FFF2-40B4-BE49-F238E27FC236}">
                <a16:creationId xmlns:a16="http://schemas.microsoft.com/office/drawing/2014/main" id="{40C2C11F-CA70-D007-3520-594980BC4F45}"/>
              </a:ext>
            </a:extLst>
          </p:cNvPr>
          <p:cNvGrpSpPr/>
          <p:nvPr/>
        </p:nvGrpSpPr>
        <p:grpSpPr>
          <a:xfrm>
            <a:off x="7596190" y="2197894"/>
            <a:ext cx="3928267" cy="3174207"/>
            <a:chOff x="7596190" y="2197894"/>
            <a:chExt cx="3928267" cy="3174207"/>
          </a:xfrm>
        </p:grpSpPr>
        <p:grpSp>
          <p:nvGrpSpPr>
            <p:cNvPr id="15" name="Group 14">
              <a:extLst>
                <a:ext uri="{FF2B5EF4-FFF2-40B4-BE49-F238E27FC236}">
                  <a16:creationId xmlns:a16="http://schemas.microsoft.com/office/drawing/2014/main" id="{188894DB-5915-1746-9FAE-2219B8DBEAC1}"/>
                </a:ext>
              </a:extLst>
            </p:cNvPr>
            <p:cNvGrpSpPr/>
            <p:nvPr/>
          </p:nvGrpSpPr>
          <p:grpSpPr>
            <a:xfrm>
              <a:off x="7623175" y="2200275"/>
              <a:ext cx="1800225" cy="0"/>
              <a:chOff x="7623175" y="2200275"/>
              <a:chExt cx="1800225" cy="0"/>
            </a:xfrm>
          </p:grpSpPr>
          <p:cxnSp>
            <p:nvCxnSpPr>
              <p:cNvPr id="9" name="Straight Connector 8">
                <a:extLst>
                  <a:ext uri="{FF2B5EF4-FFF2-40B4-BE49-F238E27FC236}">
                    <a16:creationId xmlns:a16="http://schemas.microsoft.com/office/drawing/2014/main" id="{DB88CBF3-8ACA-4EC4-F31E-4456998C3855}"/>
                  </a:ext>
                </a:extLst>
              </p:cNvPr>
              <p:cNvCxnSpPr>
                <a:cxnSpLocks/>
              </p:cNvCxnSpPr>
              <p:nvPr/>
            </p:nvCxnSpPr>
            <p:spPr>
              <a:xfrm>
                <a:off x="7800975" y="2200275"/>
                <a:ext cx="143192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5E153CD-CACC-80C2-5245-D8F5DC2A9D44}"/>
                  </a:ext>
                </a:extLst>
              </p:cNvPr>
              <p:cNvCxnSpPr>
                <a:cxnSpLocks/>
              </p:cNvCxnSpPr>
              <p:nvPr/>
            </p:nvCxnSpPr>
            <p:spPr>
              <a:xfrm>
                <a:off x="762317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775616-3C87-8D81-2105-EA3A0197E908}"/>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A3DFC368-4941-8F78-ED52-994F8AAA650A}"/>
                </a:ext>
              </a:extLst>
            </p:cNvPr>
            <p:cNvGrpSpPr/>
            <p:nvPr/>
          </p:nvGrpSpPr>
          <p:grpSpPr>
            <a:xfrm>
              <a:off x="7616825" y="2343150"/>
              <a:ext cx="1800225" cy="0"/>
              <a:chOff x="7623175" y="2200275"/>
              <a:chExt cx="1800225" cy="0"/>
            </a:xfrm>
          </p:grpSpPr>
          <p:cxnSp>
            <p:nvCxnSpPr>
              <p:cNvPr id="17" name="Straight Connector 16">
                <a:extLst>
                  <a:ext uri="{FF2B5EF4-FFF2-40B4-BE49-F238E27FC236}">
                    <a16:creationId xmlns:a16="http://schemas.microsoft.com/office/drawing/2014/main" id="{EB316409-A950-1922-2324-9DD254D474B3}"/>
                  </a:ext>
                </a:extLst>
              </p:cNvPr>
              <p:cNvCxnSpPr>
                <a:cxnSpLocks/>
              </p:cNvCxnSpPr>
              <p:nvPr/>
            </p:nvCxnSpPr>
            <p:spPr>
              <a:xfrm>
                <a:off x="7785894" y="2200275"/>
                <a:ext cx="144700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04568D-485A-96B6-C6A0-05E286CD5C5E}"/>
                  </a:ext>
                </a:extLst>
              </p:cNvPr>
              <p:cNvCxnSpPr>
                <a:cxnSpLocks/>
              </p:cNvCxnSpPr>
              <p:nvPr/>
            </p:nvCxnSpPr>
            <p:spPr>
              <a:xfrm>
                <a:off x="762317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D14ABB3-9C50-9D5E-95BF-CA60A2ADA139}"/>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7C5D88E8-98D0-37ED-35E5-96CBAA178C96}"/>
                </a:ext>
              </a:extLst>
            </p:cNvPr>
            <p:cNvGrpSpPr/>
            <p:nvPr/>
          </p:nvGrpSpPr>
          <p:grpSpPr>
            <a:xfrm>
              <a:off x="7609678" y="2482850"/>
              <a:ext cx="1793082" cy="4762"/>
              <a:chOff x="7654128" y="2200275"/>
              <a:chExt cx="1793082" cy="4762"/>
            </a:xfrm>
          </p:grpSpPr>
          <p:cxnSp>
            <p:nvCxnSpPr>
              <p:cNvPr id="21" name="Straight Connector 20">
                <a:extLst>
                  <a:ext uri="{FF2B5EF4-FFF2-40B4-BE49-F238E27FC236}">
                    <a16:creationId xmlns:a16="http://schemas.microsoft.com/office/drawing/2014/main" id="{20B0BA53-D1A9-AB33-17DD-8B0156771551}"/>
                  </a:ext>
                </a:extLst>
              </p:cNvPr>
              <p:cNvCxnSpPr>
                <a:cxnSpLocks/>
              </p:cNvCxnSpPr>
              <p:nvPr/>
            </p:nvCxnSpPr>
            <p:spPr>
              <a:xfrm flipV="1">
                <a:off x="7807325" y="2200275"/>
                <a:ext cx="1470025" cy="238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9C70EE1-39AE-A3C6-8EBB-EBCC32116C9C}"/>
                  </a:ext>
                </a:extLst>
              </p:cNvPr>
              <p:cNvCxnSpPr>
                <a:cxnSpLocks/>
              </p:cNvCxnSpPr>
              <p:nvPr/>
            </p:nvCxnSpPr>
            <p:spPr>
              <a:xfrm>
                <a:off x="7654128" y="2205037"/>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1B3D302-4560-D16D-2339-D16D5E545D20}"/>
                  </a:ext>
                </a:extLst>
              </p:cNvPr>
              <p:cNvCxnSpPr>
                <a:cxnSpLocks/>
              </p:cNvCxnSpPr>
              <p:nvPr/>
            </p:nvCxnSpPr>
            <p:spPr>
              <a:xfrm>
                <a:off x="9367835" y="2202656"/>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B4AC42A3-3773-405F-22C4-61273EC79F00}"/>
                </a:ext>
              </a:extLst>
            </p:cNvPr>
            <p:cNvGrpSpPr/>
            <p:nvPr/>
          </p:nvGrpSpPr>
          <p:grpSpPr>
            <a:xfrm>
              <a:off x="7607299" y="2632075"/>
              <a:ext cx="1809752" cy="0"/>
              <a:chOff x="7651749" y="2200275"/>
              <a:chExt cx="1809752" cy="0"/>
            </a:xfrm>
          </p:grpSpPr>
          <p:cxnSp>
            <p:nvCxnSpPr>
              <p:cNvPr id="25" name="Straight Connector 24">
                <a:extLst>
                  <a:ext uri="{FF2B5EF4-FFF2-40B4-BE49-F238E27FC236}">
                    <a16:creationId xmlns:a16="http://schemas.microsoft.com/office/drawing/2014/main" id="{BB7C11EB-F1F8-65CE-CE8C-2DC30E5F80CF}"/>
                  </a:ext>
                </a:extLst>
              </p:cNvPr>
              <p:cNvCxnSpPr>
                <a:cxnSpLocks/>
              </p:cNvCxnSpPr>
              <p:nvPr/>
            </p:nvCxnSpPr>
            <p:spPr>
              <a:xfrm>
                <a:off x="7850186"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A79589-16B8-83DB-8503-C7C7F4966346}"/>
                  </a:ext>
                </a:extLst>
              </p:cNvPr>
              <p:cNvCxnSpPr>
                <a:cxnSpLocks/>
              </p:cNvCxnSpPr>
              <p:nvPr/>
            </p:nvCxnSpPr>
            <p:spPr>
              <a:xfrm>
                <a:off x="7651749"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3BC169D-7DB8-CEF7-4628-AAF28D542B84}"/>
                  </a:ext>
                </a:extLst>
              </p:cNvPr>
              <p:cNvCxnSpPr>
                <a:cxnSpLocks/>
              </p:cNvCxnSpPr>
              <p:nvPr/>
            </p:nvCxnSpPr>
            <p:spPr>
              <a:xfrm>
                <a:off x="9382126"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72EEBA0C-AEF6-7FB8-5E58-89D27B9F128F}"/>
                </a:ext>
              </a:extLst>
            </p:cNvPr>
            <p:cNvGrpSpPr/>
            <p:nvPr/>
          </p:nvGrpSpPr>
          <p:grpSpPr>
            <a:xfrm>
              <a:off x="7600158" y="2781300"/>
              <a:ext cx="1816892" cy="0"/>
              <a:chOff x="7606508" y="2200275"/>
              <a:chExt cx="1816892" cy="0"/>
            </a:xfrm>
          </p:grpSpPr>
          <p:cxnSp>
            <p:nvCxnSpPr>
              <p:cNvPr id="29" name="Straight Connector 28">
                <a:extLst>
                  <a:ext uri="{FF2B5EF4-FFF2-40B4-BE49-F238E27FC236}">
                    <a16:creationId xmlns:a16="http://schemas.microsoft.com/office/drawing/2014/main" id="{76FD894F-196A-B768-1889-F210AA26C324}"/>
                  </a:ext>
                </a:extLst>
              </p:cNvPr>
              <p:cNvCxnSpPr>
                <a:cxnSpLocks/>
              </p:cNvCxnSpPr>
              <p:nvPr/>
            </p:nvCxnSpPr>
            <p:spPr>
              <a:xfrm>
                <a:off x="7812087"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E45DBD-4A9C-0FBE-2E02-766080A91C01}"/>
                  </a:ext>
                </a:extLst>
              </p:cNvPr>
              <p:cNvCxnSpPr>
                <a:cxnSpLocks/>
              </p:cNvCxnSpPr>
              <p:nvPr/>
            </p:nvCxnSpPr>
            <p:spPr>
              <a:xfrm>
                <a:off x="7606508"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F6647A-D778-E0BA-E21B-E9C01DBDF0C5}"/>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6BF5312-539C-533A-108D-7A364D1905C2}"/>
                </a:ext>
              </a:extLst>
            </p:cNvPr>
            <p:cNvGrpSpPr/>
            <p:nvPr/>
          </p:nvGrpSpPr>
          <p:grpSpPr>
            <a:xfrm>
              <a:off x="7597777" y="2917825"/>
              <a:ext cx="1819273" cy="2381"/>
              <a:chOff x="7604127" y="2200275"/>
              <a:chExt cx="1819273" cy="2381"/>
            </a:xfrm>
          </p:grpSpPr>
          <p:cxnSp>
            <p:nvCxnSpPr>
              <p:cNvPr id="33" name="Straight Connector 32">
                <a:extLst>
                  <a:ext uri="{FF2B5EF4-FFF2-40B4-BE49-F238E27FC236}">
                    <a16:creationId xmlns:a16="http://schemas.microsoft.com/office/drawing/2014/main" id="{19C7A907-F8E6-7227-5202-F6125DFA7C98}"/>
                  </a:ext>
                </a:extLst>
              </p:cNvPr>
              <p:cNvCxnSpPr>
                <a:cxnSpLocks/>
              </p:cNvCxnSpPr>
              <p:nvPr/>
            </p:nvCxnSpPr>
            <p:spPr>
              <a:xfrm>
                <a:off x="7812087"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2A1B06-7E93-0009-80C5-C5DDEF3BA781}"/>
                  </a:ext>
                </a:extLst>
              </p:cNvPr>
              <p:cNvCxnSpPr>
                <a:cxnSpLocks/>
              </p:cNvCxnSpPr>
              <p:nvPr/>
            </p:nvCxnSpPr>
            <p:spPr>
              <a:xfrm>
                <a:off x="7604127" y="2202656"/>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DF9A779-2F67-C664-C765-6E9B2CCFFF02}"/>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CA10750-0444-9044-2EAB-D5C270A6F566}"/>
                </a:ext>
              </a:extLst>
            </p:cNvPr>
            <p:cNvGrpSpPr/>
            <p:nvPr/>
          </p:nvGrpSpPr>
          <p:grpSpPr>
            <a:xfrm>
              <a:off x="7601746" y="3063875"/>
              <a:ext cx="1812130" cy="0"/>
              <a:chOff x="7601746" y="2200275"/>
              <a:chExt cx="1812130" cy="0"/>
            </a:xfrm>
          </p:grpSpPr>
          <p:cxnSp>
            <p:nvCxnSpPr>
              <p:cNvPr id="37" name="Straight Connector 36">
                <a:extLst>
                  <a:ext uri="{FF2B5EF4-FFF2-40B4-BE49-F238E27FC236}">
                    <a16:creationId xmlns:a16="http://schemas.microsoft.com/office/drawing/2014/main" id="{79391D46-EF28-2A5A-803F-2C34825B1EEB}"/>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03822B8-3FBB-DE28-8526-A319511DC697}"/>
                  </a:ext>
                </a:extLst>
              </p:cNvPr>
              <p:cNvCxnSpPr>
                <a:cxnSpLocks/>
              </p:cNvCxnSpPr>
              <p:nvPr/>
            </p:nvCxnSpPr>
            <p:spPr>
              <a:xfrm>
                <a:off x="7601746"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B74C7D7-CB97-1791-47ED-42D475BC358B}"/>
                  </a:ext>
                </a:extLst>
              </p:cNvPr>
              <p:cNvCxnSpPr>
                <a:cxnSpLocks/>
              </p:cNvCxnSpPr>
              <p:nvPr/>
            </p:nvCxnSpPr>
            <p:spPr>
              <a:xfrm>
                <a:off x="9334501"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97279A08-5752-6682-97CD-A34EDB2989B0}"/>
                </a:ext>
              </a:extLst>
            </p:cNvPr>
            <p:cNvGrpSpPr/>
            <p:nvPr/>
          </p:nvGrpSpPr>
          <p:grpSpPr>
            <a:xfrm>
              <a:off x="7601744" y="3194050"/>
              <a:ext cx="1821656" cy="7143"/>
              <a:chOff x="7601744" y="2200275"/>
              <a:chExt cx="1821656" cy="7143"/>
            </a:xfrm>
          </p:grpSpPr>
          <p:cxnSp>
            <p:nvCxnSpPr>
              <p:cNvPr id="41" name="Straight Connector 40">
                <a:extLst>
                  <a:ext uri="{FF2B5EF4-FFF2-40B4-BE49-F238E27FC236}">
                    <a16:creationId xmlns:a16="http://schemas.microsoft.com/office/drawing/2014/main" id="{3FFEE036-7367-D7BF-53E9-284F9977DFCA}"/>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718BB17-3DDF-9F10-180A-C916C435D25C}"/>
                  </a:ext>
                </a:extLst>
              </p:cNvPr>
              <p:cNvCxnSpPr>
                <a:cxnSpLocks/>
              </p:cNvCxnSpPr>
              <p:nvPr/>
            </p:nvCxnSpPr>
            <p:spPr>
              <a:xfrm>
                <a:off x="7601744" y="2207418"/>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A74724-4249-EB29-EAED-158D4CADB0CD}"/>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FD4170A4-A91F-C7F5-B445-E7F62CB23646}"/>
                </a:ext>
              </a:extLst>
            </p:cNvPr>
            <p:cNvGrpSpPr/>
            <p:nvPr/>
          </p:nvGrpSpPr>
          <p:grpSpPr>
            <a:xfrm>
              <a:off x="7604920" y="3346450"/>
              <a:ext cx="1812130" cy="2381"/>
              <a:chOff x="7611270" y="2200275"/>
              <a:chExt cx="1812130" cy="2381"/>
            </a:xfrm>
          </p:grpSpPr>
          <p:cxnSp>
            <p:nvCxnSpPr>
              <p:cNvPr id="45" name="Straight Connector 44">
                <a:extLst>
                  <a:ext uri="{FF2B5EF4-FFF2-40B4-BE49-F238E27FC236}">
                    <a16:creationId xmlns:a16="http://schemas.microsoft.com/office/drawing/2014/main" id="{0D73A0AB-EB1E-7701-C1DA-EAACE69A1F9D}"/>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6DE7503-70EA-A5ED-DAEF-6A296B4C8180}"/>
                  </a:ext>
                </a:extLst>
              </p:cNvPr>
              <p:cNvCxnSpPr>
                <a:cxnSpLocks/>
              </p:cNvCxnSpPr>
              <p:nvPr/>
            </p:nvCxnSpPr>
            <p:spPr>
              <a:xfrm>
                <a:off x="7611270" y="2202656"/>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256C307-BF68-731D-7D85-298E6AF6ABF6}"/>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B8722339-FFB6-8464-5BA5-2E06ECB13E8A}"/>
                </a:ext>
              </a:extLst>
            </p:cNvPr>
            <p:cNvGrpSpPr/>
            <p:nvPr/>
          </p:nvGrpSpPr>
          <p:grpSpPr>
            <a:xfrm>
              <a:off x="7606507" y="3495675"/>
              <a:ext cx="1816893" cy="0"/>
              <a:chOff x="7606507" y="2200275"/>
              <a:chExt cx="1816893" cy="0"/>
            </a:xfrm>
          </p:grpSpPr>
          <p:cxnSp>
            <p:nvCxnSpPr>
              <p:cNvPr id="49" name="Straight Connector 48">
                <a:extLst>
                  <a:ext uri="{FF2B5EF4-FFF2-40B4-BE49-F238E27FC236}">
                    <a16:creationId xmlns:a16="http://schemas.microsoft.com/office/drawing/2014/main" id="{23EA90B6-4F20-4BE0-0910-F83D3233EF0D}"/>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E92BD89-0127-5BB6-23FD-B0FF2690AB68}"/>
                  </a:ext>
                </a:extLst>
              </p:cNvPr>
              <p:cNvCxnSpPr>
                <a:cxnSpLocks/>
              </p:cNvCxnSpPr>
              <p:nvPr/>
            </p:nvCxnSpPr>
            <p:spPr>
              <a:xfrm>
                <a:off x="7606507"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9CC43A0-B621-F97B-74F2-1163F7BDCE91}"/>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02D8428C-6536-D826-64FE-54B56CA3D9C3}"/>
                </a:ext>
              </a:extLst>
            </p:cNvPr>
            <p:cNvGrpSpPr/>
            <p:nvPr/>
          </p:nvGrpSpPr>
          <p:grpSpPr>
            <a:xfrm>
              <a:off x="7601746" y="3641725"/>
              <a:ext cx="1821654" cy="0"/>
              <a:chOff x="7601746" y="2200275"/>
              <a:chExt cx="1821654" cy="0"/>
            </a:xfrm>
          </p:grpSpPr>
          <p:cxnSp>
            <p:nvCxnSpPr>
              <p:cNvPr id="53" name="Straight Connector 52">
                <a:extLst>
                  <a:ext uri="{FF2B5EF4-FFF2-40B4-BE49-F238E27FC236}">
                    <a16:creationId xmlns:a16="http://schemas.microsoft.com/office/drawing/2014/main" id="{F187BA8B-4C43-76B1-1EE4-BA1F7C2E830A}"/>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85D3C72-7B38-0C2B-4C8D-6C50061BA1AC}"/>
                  </a:ext>
                </a:extLst>
              </p:cNvPr>
              <p:cNvCxnSpPr>
                <a:cxnSpLocks/>
              </p:cNvCxnSpPr>
              <p:nvPr/>
            </p:nvCxnSpPr>
            <p:spPr>
              <a:xfrm>
                <a:off x="7601746"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9FD4119-81E9-D6F0-CBE2-344F978C1F07}"/>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062F24E-6919-37B2-DEB0-28BF078452E5}"/>
                </a:ext>
              </a:extLst>
            </p:cNvPr>
            <p:cNvGrpSpPr/>
            <p:nvPr/>
          </p:nvGrpSpPr>
          <p:grpSpPr>
            <a:xfrm>
              <a:off x="7604127" y="3778250"/>
              <a:ext cx="1819273" cy="7143"/>
              <a:chOff x="7604127" y="2200275"/>
              <a:chExt cx="1819273" cy="7143"/>
            </a:xfrm>
          </p:grpSpPr>
          <p:cxnSp>
            <p:nvCxnSpPr>
              <p:cNvPr id="57" name="Straight Connector 56">
                <a:extLst>
                  <a:ext uri="{FF2B5EF4-FFF2-40B4-BE49-F238E27FC236}">
                    <a16:creationId xmlns:a16="http://schemas.microsoft.com/office/drawing/2014/main" id="{16FC8194-424A-8024-F3D1-1DEB24A15FF5}"/>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B4ABD38-BC01-3A8C-A197-0151858D65B3}"/>
                  </a:ext>
                </a:extLst>
              </p:cNvPr>
              <p:cNvCxnSpPr>
                <a:cxnSpLocks/>
              </p:cNvCxnSpPr>
              <p:nvPr/>
            </p:nvCxnSpPr>
            <p:spPr>
              <a:xfrm>
                <a:off x="7604127" y="2207418"/>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237EF5D-E66E-9D7D-750C-8177EF3B881D}"/>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32B21E08-3CC3-A5E5-E3D5-68DFFDEBA999}"/>
                </a:ext>
              </a:extLst>
            </p:cNvPr>
            <p:cNvGrpSpPr/>
            <p:nvPr/>
          </p:nvGrpSpPr>
          <p:grpSpPr>
            <a:xfrm>
              <a:off x="7604125" y="3924300"/>
              <a:ext cx="1819275" cy="7143"/>
              <a:chOff x="7604125" y="2200275"/>
              <a:chExt cx="1819275" cy="7143"/>
            </a:xfrm>
          </p:grpSpPr>
          <p:cxnSp>
            <p:nvCxnSpPr>
              <p:cNvPr id="61" name="Straight Connector 60">
                <a:extLst>
                  <a:ext uri="{FF2B5EF4-FFF2-40B4-BE49-F238E27FC236}">
                    <a16:creationId xmlns:a16="http://schemas.microsoft.com/office/drawing/2014/main" id="{01E23FB3-739D-A648-D8F5-EFF90E06A276}"/>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0F33D3F-130A-B145-62C5-B782B2341341}"/>
                  </a:ext>
                </a:extLst>
              </p:cNvPr>
              <p:cNvCxnSpPr>
                <a:cxnSpLocks/>
              </p:cNvCxnSpPr>
              <p:nvPr/>
            </p:nvCxnSpPr>
            <p:spPr>
              <a:xfrm>
                <a:off x="7604125" y="2207418"/>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92C3D37-B359-99B0-3911-D55113E11FCD}"/>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34649924-621A-A662-714B-EC0D2CBC4452}"/>
                </a:ext>
              </a:extLst>
            </p:cNvPr>
            <p:cNvGrpSpPr/>
            <p:nvPr/>
          </p:nvGrpSpPr>
          <p:grpSpPr>
            <a:xfrm>
              <a:off x="7606508" y="4070350"/>
              <a:ext cx="1816892" cy="7143"/>
              <a:chOff x="7606508" y="2200275"/>
              <a:chExt cx="1816892" cy="7143"/>
            </a:xfrm>
          </p:grpSpPr>
          <p:cxnSp>
            <p:nvCxnSpPr>
              <p:cNvPr id="65" name="Straight Connector 64">
                <a:extLst>
                  <a:ext uri="{FF2B5EF4-FFF2-40B4-BE49-F238E27FC236}">
                    <a16:creationId xmlns:a16="http://schemas.microsoft.com/office/drawing/2014/main" id="{3428DEE1-4F0A-8396-A2B7-62B187463804}"/>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56454B6-EE8C-8CCE-5629-7D519A699110}"/>
                  </a:ext>
                </a:extLst>
              </p:cNvPr>
              <p:cNvCxnSpPr>
                <a:cxnSpLocks/>
              </p:cNvCxnSpPr>
              <p:nvPr/>
            </p:nvCxnSpPr>
            <p:spPr>
              <a:xfrm>
                <a:off x="7606508" y="2207418"/>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7694B4E-8ED1-7EF7-9100-D1E6B44A8E88}"/>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5D5E4FAD-4AF4-F89C-AFC4-83A2E6DBCD5D}"/>
                </a:ext>
              </a:extLst>
            </p:cNvPr>
            <p:cNvGrpSpPr/>
            <p:nvPr/>
          </p:nvGrpSpPr>
          <p:grpSpPr>
            <a:xfrm>
              <a:off x="7598570" y="4213225"/>
              <a:ext cx="1821655" cy="11905"/>
              <a:chOff x="7601745" y="2200275"/>
              <a:chExt cx="1821655" cy="11905"/>
            </a:xfrm>
          </p:grpSpPr>
          <p:cxnSp>
            <p:nvCxnSpPr>
              <p:cNvPr id="69" name="Straight Connector 68">
                <a:extLst>
                  <a:ext uri="{FF2B5EF4-FFF2-40B4-BE49-F238E27FC236}">
                    <a16:creationId xmlns:a16="http://schemas.microsoft.com/office/drawing/2014/main" id="{DAB88F51-EEB9-3BF8-87D7-5F3859E9F6FB}"/>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17BC315-DD50-2B9E-C022-09DEA944CF8F}"/>
                  </a:ext>
                </a:extLst>
              </p:cNvPr>
              <p:cNvCxnSpPr>
                <a:cxnSpLocks/>
              </p:cNvCxnSpPr>
              <p:nvPr/>
            </p:nvCxnSpPr>
            <p:spPr>
              <a:xfrm>
                <a:off x="7601745" y="2212180"/>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77EA7E6-2346-B6D3-0326-F89712A2FC1C}"/>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5A936AE9-49A8-F921-E616-31BA097C8A6F}"/>
                </a:ext>
              </a:extLst>
            </p:cNvPr>
            <p:cNvGrpSpPr/>
            <p:nvPr/>
          </p:nvGrpSpPr>
          <p:grpSpPr>
            <a:xfrm>
              <a:off x="7601745" y="4359275"/>
              <a:ext cx="1819274" cy="11905"/>
              <a:chOff x="7604126" y="2200275"/>
              <a:chExt cx="1819274" cy="11905"/>
            </a:xfrm>
          </p:grpSpPr>
          <p:cxnSp>
            <p:nvCxnSpPr>
              <p:cNvPr id="73" name="Straight Connector 72">
                <a:extLst>
                  <a:ext uri="{FF2B5EF4-FFF2-40B4-BE49-F238E27FC236}">
                    <a16:creationId xmlns:a16="http://schemas.microsoft.com/office/drawing/2014/main" id="{3B147B09-D953-7383-0156-1C0446E3D351}"/>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97FD526-2CE2-73BF-5A08-F7D68E9D601F}"/>
                  </a:ext>
                </a:extLst>
              </p:cNvPr>
              <p:cNvCxnSpPr>
                <a:cxnSpLocks/>
              </p:cNvCxnSpPr>
              <p:nvPr/>
            </p:nvCxnSpPr>
            <p:spPr>
              <a:xfrm>
                <a:off x="7604126" y="2212180"/>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A7BC42A-DBE0-235B-23CE-AA40A25BFBE2}"/>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7D4B6E23-6C71-D8FC-D19E-79B686CEB317}"/>
                </a:ext>
              </a:extLst>
            </p:cNvPr>
            <p:cNvGrpSpPr/>
            <p:nvPr/>
          </p:nvGrpSpPr>
          <p:grpSpPr>
            <a:xfrm>
              <a:off x="7596190" y="4511675"/>
              <a:ext cx="1824035" cy="7143"/>
              <a:chOff x="7599365" y="2200275"/>
              <a:chExt cx="1824035" cy="7143"/>
            </a:xfrm>
          </p:grpSpPr>
          <p:cxnSp>
            <p:nvCxnSpPr>
              <p:cNvPr id="77" name="Straight Connector 76">
                <a:extLst>
                  <a:ext uri="{FF2B5EF4-FFF2-40B4-BE49-F238E27FC236}">
                    <a16:creationId xmlns:a16="http://schemas.microsoft.com/office/drawing/2014/main" id="{8A836FDF-7081-6E64-B043-58E12B2F1257}"/>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A9833A4-08D4-2283-13E9-591609D308C7}"/>
                  </a:ext>
                </a:extLst>
              </p:cNvPr>
              <p:cNvCxnSpPr>
                <a:cxnSpLocks/>
              </p:cNvCxnSpPr>
              <p:nvPr/>
            </p:nvCxnSpPr>
            <p:spPr>
              <a:xfrm>
                <a:off x="7599365" y="2207418"/>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3D5462F-952D-6CED-76F0-0F3166FF98E3}"/>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7B299A34-6A1F-E460-4F5D-7E76C9096F03}"/>
                </a:ext>
              </a:extLst>
            </p:cNvPr>
            <p:cNvGrpSpPr/>
            <p:nvPr/>
          </p:nvGrpSpPr>
          <p:grpSpPr>
            <a:xfrm>
              <a:off x="7604127" y="4660900"/>
              <a:ext cx="1812130" cy="4762"/>
              <a:chOff x="7604127" y="2200275"/>
              <a:chExt cx="1812130" cy="4762"/>
            </a:xfrm>
          </p:grpSpPr>
          <p:cxnSp>
            <p:nvCxnSpPr>
              <p:cNvPr id="81" name="Straight Connector 80">
                <a:extLst>
                  <a:ext uri="{FF2B5EF4-FFF2-40B4-BE49-F238E27FC236}">
                    <a16:creationId xmlns:a16="http://schemas.microsoft.com/office/drawing/2014/main" id="{39BDED8E-538A-E75F-45F0-3EBACF979394}"/>
                  </a:ext>
                </a:extLst>
              </p:cNvPr>
              <p:cNvCxnSpPr>
                <a:cxnSpLocks/>
              </p:cNvCxnSpPr>
              <p:nvPr/>
            </p:nvCxnSpPr>
            <p:spPr>
              <a:xfrm>
                <a:off x="7779544" y="2200275"/>
                <a:ext cx="146685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E169835-5616-46B5-F6A1-D3B8F2256B2B}"/>
                  </a:ext>
                </a:extLst>
              </p:cNvPr>
              <p:cNvCxnSpPr>
                <a:cxnSpLocks/>
              </p:cNvCxnSpPr>
              <p:nvPr/>
            </p:nvCxnSpPr>
            <p:spPr>
              <a:xfrm>
                <a:off x="7604127" y="2205037"/>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5DA6425-D551-4F7C-A4A2-780951FE1186}"/>
                  </a:ext>
                </a:extLst>
              </p:cNvPr>
              <p:cNvCxnSpPr>
                <a:cxnSpLocks/>
              </p:cNvCxnSpPr>
              <p:nvPr/>
            </p:nvCxnSpPr>
            <p:spPr>
              <a:xfrm>
                <a:off x="9336882"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B5583855-3C84-B425-21D2-CF13BB9CA017}"/>
                </a:ext>
              </a:extLst>
            </p:cNvPr>
            <p:cNvGrpSpPr/>
            <p:nvPr/>
          </p:nvGrpSpPr>
          <p:grpSpPr>
            <a:xfrm>
              <a:off x="7601742" y="4802187"/>
              <a:ext cx="1816896" cy="7143"/>
              <a:chOff x="7601742" y="2205037"/>
              <a:chExt cx="1816896" cy="7143"/>
            </a:xfrm>
          </p:grpSpPr>
          <p:cxnSp>
            <p:nvCxnSpPr>
              <p:cNvPr id="85" name="Straight Connector 84">
                <a:extLst>
                  <a:ext uri="{FF2B5EF4-FFF2-40B4-BE49-F238E27FC236}">
                    <a16:creationId xmlns:a16="http://schemas.microsoft.com/office/drawing/2014/main" id="{D816C62E-74F7-DBA7-3A75-13CCF9DD74C4}"/>
                  </a:ext>
                </a:extLst>
              </p:cNvPr>
              <p:cNvCxnSpPr>
                <a:cxnSpLocks/>
              </p:cNvCxnSpPr>
              <p:nvPr/>
            </p:nvCxnSpPr>
            <p:spPr>
              <a:xfrm>
                <a:off x="7779544" y="2212180"/>
                <a:ext cx="145335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81FB756-EF25-16BC-962A-0AE3E2F9DE9D}"/>
                  </a:ext>
                </a:extLst>
              </p:cNvPr>
              <p:cNvCxnSpPr>
                <a:cxnSpLocks/>
              </p:cNvCxnSpPr>
              <p:nvPr/>
            </p:nvCxnSpPr>
            <p:spPr>
              <a:xfrm>
                <a:off x="7601742" y="2212180"/>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AB20117-C3F4-41D8-39D2-AE5125F9D745}"/>
                  </a:ext>
                </a:extLst>
              </p:cNvPr>
              <p:cNvCxnSpPr>
                <a:cxnSpLocks/>
              </p:cNvCxnSpPr>
              <p:nvPr/>
            </p:nvCxnSpPr>
            <p:spPr>
              <a:xfrm>
                <a:off x="9339263" y="2205037"/>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9593D48-6282-B0C8-7C7F-33EDEEA97926}"/>
                </a:ext>
              </a:extLst>
            </p:cNvPr>
            <p:cNvGrpSpPr/>
            <p:nvPr/>
          </p:nvGrpSpPr>
          <p:grpSpPr>
            <a:xfrm>
              <a:off x="7596982" y="4950618"/>
              <a:ext cx="1826418" cy="4762"/>
              <a:chOff x="7596982" y="2207418"/>
              <a:chExt cx="1826418" cy="4762"/>
            </a:xfrm>
          </p:grpSpPr>
          <p:cxnSp>
            <p:nvCxnSpPr>
              <p:cNvPr id="89" name="Straight Connector 88">
                <a:extLst>
                  <a:ext uri="{FF2B5EF4-FFF2-40B4-BE49-F238E27FC236}">
                    <a16:creationId xmlns:a16="http://schemas.microsoft.com/office/drawing/2014/main" id="{E3C39632-01E9-E2E0-CE8D-90F4A9FA47EC}"/>
                  </a:ext>
                </a:extLst>
              </p:cNvPr>
              <p:cNvCxnSpPr>
                <a:cxnSpLocks/>
              </p:cNvCxnSpPr>
              <p:nvPr/>
            </p:nvCxnSpPr>
            <p:spPr>
              <a:xfrm>
                <a:off x="7800975" y="2212180"/>
                <a:ext cx="144541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99288D1-3BBA-3E01-C05C-6696952B9AE3}"/>
                  </a:ext>
                </a:extLst>
              </p:cNvPr>
              <p:cNvCxnSpPr>
                <a:cxnSpLocks/>
              </p:cNvCxnSpPr>
              <p:nvPr/>
            </p:nvCxnSpPr>
            <p:spPr>
              <a:xfrm>
                <a:off x="7596982" y="2212180"/>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35E8BB5-54B9-9FB6-E7E2-5A1215AC506C}"/>
                  </a:ext>
                </a:extLst>
              </p:cNvPr>
              <p:cNvCxnSpPr>
                <a:cxnSpLocks/>
              </p:cNvCxnSpPr>
              <p:nvPr/>
            </p:nvCxnSpPr>
            <p:spPr>
              <a:xfrm>
                <a:off x="9334501" y="2207418"/>
                <a:ext cx="8889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D8941AFD-A908-E867-6565-4EB7D13835E6}"/>
                </a:ext>
              </a:extLst>
            </p:cNvPr>
            <p:cNvGrpSpPr/>
            <p:nvPr/>
          </p:nvGrpSpPr>
          <p:grpSpPr>
            <a:xfrm>
              <a:off x="7596190" y="5092700"/>
              <a:ext cx="1826418" cy="7143"/>
              <a:chOff x="7580315" y="2200275"/>
              <a:chExt cx="1826418" cy="7143"/>
            </a:xfrm>
          </p:grpSpPr>
          <p:cxnSp>
            <p:nvCxnSpPr>
              <p:cNvPr id="93" name="Straight Connector 92">
                <a:extLst>
                  <a:ext uri="{FF2B5EF4-FFF2-40B4-BE49-F238E27FC236}">
                    <a16:creationId xmlns:a16="http://schemas.microsoft.com/office/drawing/2014/main" id="{57B11A4C-7DD7-67D3-9BB5-01AF7168909D}"/>
                  </a:ext>
                </a:extLst>
              </p:cNvPr>
              <p:cNvCxnSpPr>
                <a:cxnSpLocks/>
              </p:cNvCxnSpPr>
              <p:nvPr/>
            </p:nvCxnSpPr>
            <p:spPr>
              <a:xfrm flipV="1">
                <a:off x="7763669" y="2200275"/>
                <a:ext cx="1466850" cy="31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264B9FA-975C-8A86-CFFF-0CA6EA466ABB}"/>
                  </a:ext>
                </a:extLst>
              </p:cNvPr>
              <p:cNvCxnSpPr>
                <a:cxnSpLocks/>
              </p:cNvCxnSpPr>
              <p:nvPr/>
            </p:nvCxnSpPr>
            <p:spPr>
              <a:xfrm>
                <a:off x="7580315" y="2207418"/>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6E5814F-0E66-5403-33DD-81986D55D7E5}"/>
                  </a:ext>
                </a:extLst>
              </p:cNvPr>
              <p:cNvCxnSpPr>
                <a:cxnSpLocks/>
              </p:cNvCxnSpPr>
              <p:nvPr/>
            </p:nvCxnSpPr>
            <p:spPr>
              <a:xfrm>
                <a:off x="9327358"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6770605-A09A-D1F0-0729-B6BADEDE62B0}"/>
                </a:ext>
              </a:extLst>
            </p:cNvPr>
            <p:cNvGrpSpPr/>
            <p:nvPr/>
          </p:nvGrpSpPr>
          <p:grpSpPr>
            <a:xfrm>
              <a:off x="7600950" y="5241925"/>
              <a:ext cx="1821657" cy="4762"/>
              <a:chOff x="7585075" y="2200275"/>
              <a:chExt cx="1821657" cy="4762"/>
            </a:xfrm>
          </p:grpSpPr>
          <p:cxnSp>
            <p:nvCxnSpPr>
              <p:cNvPr id="97" name="Straight Connector 96">
                <a:extLst>
                  <a:ext uri="{FF2B5EF4-FFF2-40B4-BE49-F238E27FC236}">
                    <a16:creationId xmlns:a16="http://schemas.microsoft.com/office/drawing/2014/main" id="{5C2EFDEA-FDAB-8E46-A1F7-11E91BBE1044}"/>
                  </a:ext>
                </a:extLst>
              </p:cNvPr>
              <p:cNvCxnSpPr>
                <a:cxnSpLocks/>
              </p:cNvCxnSpPr>
              <p:nvPr/>
            </p:nvCxnSpPr>
            <p:spPr>
              <a:xfrm>
                <a:off x="7763669" y="2200275"/>
                <a:ext cx="146923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F28372A-D903-47B5-706F-BDF1ADB10154}"/>
                  </a:ext>
                </a:extLst>
              </p:cNvPr>
              <p:cNvCxnSpPr>
                <a:cxnSpLocks/>
              </p:cNvCxnSpPr>
              <p:nvPr/>
            </p:nvCxnSpPr>
            <p:spPr>
              <a:xfrm>
                <a:off x="7585075" y="2205037"/>
                <a:ext cx="8255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A8F0D75-92E8-DAF4-71C8-DE59F1B59483}"/>
                  </a:ext>
                </a:extLst>
              </p:cNvPr>
              <p:cNvCxnSpPr>
                <a:cxnSpLocks/>
              </p:cNvCxnSpPr>
              <p:nvPr/>
            </p:nvCxnSpPr>
            <p:spPr>
              <a:xfrm>
                <a:off x="9327357"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0E749EC5-3C7D-0C76-8171-D51269C562BA}"/>
                </a:ext>
              </a:extLst>
            </p:cNvPr>
            <p:cNvGrpSpPr/>
            <p:nvPr/>
          </p:nvGrpSpPr>
          <p:grpSpPr>
            <a:xfrm>
              <a:off x="9695658" y="2197894"/>
              <a:ext cx="1805783" cy="1985"/>
              <a:chOff x="7594601" y="2197894"/>
              <a:chExt cx="1805783" cy="1985"/>
            </a:xfrm>
          </p:grpSpPr>
          <p:cxnSp>
            <p:nvCxnSpPr>
              <p:cNvPr id="118" name="Straight Connector 117">
                <a:extLst>
                  <a:ext uri="{FF2B5EF4-FFF2-40B4-BE49-F238E27FC236}">
                    <a16:creationId xmlns:a16="http://schemas.microsoft.com/office/drawing/2014/main" id="{F094B1A1-7105-A83E-8D0C-5A3054EDF553}"/>
                  </a:ext>
                </a:extLst>
              </p:cNvPr>
              <p:cNvCxnSpPr>
                <a:cxnSpLocks/>
              </p:cNvCxnSpPr>
              <p:nvPr/>
            </p:nvCxnSpPr>
            <p:spPr>
              <a:xfrm flipV="1">
                <a:off x="7770020" y="2197894"/>
                <a:ext cx="1450181" cy="198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F979422-FE30-94C8-C98A-6EEF63E541E0}"/>
                  </a:ext>
                </a:extLst>
              </p:cNvPr>
              <p:cNvCxnSpPr>
                <a:cxnSpLocks/>
              </p:cNvCxnSpPr>
              <p:nvPr/>
            </p:nvCxnSpPr>
            <p:spPr>
              <a:xfrm>
                <a:off x="7594601" y="2197894"/>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0619D68-9ADA-B9EA-D088-ED2CEA60E651}"/>
                  </a:ext>
                </a:extLst>
              </p:cNvPr>
              <p:cNvCxnSpPr>
                <a:cxnSpLocks/>
              </p:cNvCxnSpPr>
              <p:nvPr/>
            </p:nvCxnSpPr>
            <p:spPr>
              <a:xfrm>
                <a:off x="9301956" y="2197894"/>
                <a:ext cx="98428"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0ABD7822-F875-9A73-20DC-DCDB2EF73145}"/>
                </a:ext>
              </a:extLst>
            </p:cNvPr>
            <p:cNvGrpSpPr/>
            <p:nvPr/>
          </p:nvGrpSpPr>
          <p:grpSpPr>
            <a:xfrm>
              <a:off x="9689308" y="2328460"/>
              <a:ext cx="1812133" cy="14690"/>
              <a:chOff x="7594601" y="2185585"/>
              <a:chExt cx="1812133" cy="14690"/>
            </a:xfrm>
          </p:grpSpPr>
          <p:cxnSp>
            <p:nvCxnSpPr>
              <p:cNvPr id="122" name="Straight Connector 121">
                <a:extLst>
                  <a:ext uri="{FF2B5EF4-FFF2-40B4-BE49-F238E27FC236}">
                    <a16:creationId xmlns:a16="http://schemas.microsoft.com/office/drawing/2014/main" id="{EB8526E6-EB3B-856A-D315-1FE2DAA8484A}"/>
                  </a:ext>
                </a:extLst>
              </p:cNvPr>
              <p:cNvCxnSpPr>
                <a:cxnSpLocks/>
              </p:cNvCxnSpPr>
              <p:nvPr/>
            </p:nvCxnSpPr>
            <p:spPr>
              <a:xfrm flipV="1">
                <a:off x="7776370" y="2185585"/>
                <a:ext cx="1450181" cy="914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46A8ADC-7604-7C94-2AAF-57995D7DD7E0}"/>
                  </a:ext>
                </a:extLst>
              </p:cNvPr>
              <p:cNvCxnSpPr>
                <a:cxnSpLocks/>
              </p:cNvCxnSpPr>
              <p:nvPr/>
            </p:nvCxnSpPr>
            <p:spPr>
              <a:xfrm>
                <a:off x="7594601"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0D8C63C-DA64-4F05-9E55-6219E73E2F67}"/>
                  </a:ext>
                </a:extLst>
              </p:cNvPr>
              <p:cNvCxnSpPr>
                <a:cxnSpLocks/>
              </p:cNvCxnSpPr>
              <p:nvPr/>
            </p:nvCxnSpPr>
            <p:spPr>
              <a:xfrm>
                <a:off x="9308306" y="2194729"/>
                <a:ext cx="98428"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1DA256DC-272D-C7C6-CB9D-DEBDE957B316}"/>
                </a:ext>
              </a:extLst>
            </p:cNvPr>
            <p:cNvGrpSpPr/>
            <p:nvPr/>
          </p:nvGrpSpPr>
          <p:grpSpPr>
            <a:xfrm>
              <a:off x="9702799" y="2470947"/>
              <a:ext cx="1787527" cy="16665"/>
              <a:chOff x="7646192" y="2188372"/>
              <a:chExt cx="1787527" cy="16665"/>
            </a:xfrm>
          </p:grpSpPr>
          <p:cxnSp>
            <p:nvCxnSpPr>
              <p:cNvPr id="126" name="Straight Connector 125">
                <a:extLst>
                  <a:ext uri="{FF2B5EF4-FFF2-40B4-BE49-F238E27FC236}">
                    <a16:creationId xmlns:a16="http://schemas.microsoft.com/office/drawing/2014/main" id="{B358FD20-7BB4-1251-C946-74E0B59FDEDB}"/>
                  </a:ext>
                </a:extLst>
              </p:cNvPr>
              <p:cNvCxnSpPr>
                <a:cxnSpLocks/>
              </p:cNvCxnSpPr>
              <p:nvPr/>
            </p:nvCxnSpPr>
            <p:spPr>
              <a:xfrm flipV="1">
                <a:off x="7823994" y="2188372"/>
                <a:ext cx="1442243" cy="872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44867A7-BA42-798D-3471-A550DE714397}"/>
                  </a:ext>
                </a:extLst>
              </p:cNvPr>
              <p:cNvCxnSpPr>
                <a:cxnSpLocks/>
              </p:cNvCxnSpPr>
              <p:nvPr/>
            </p:nvCxnSpPr>
            <p:spPr>
              <a:xfrm>
                <a:off x="7646192" y="2205037"/>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7B868C2-826D-265C-763E-67CBDDB6E0AC}"/>
                  </a:ext>
                </a:extLst>
              </p:cNvPr>
              <p:cNvCxnSpPr>
                <a:cxnSpLocks/>
              </p:cNvCxnSpPr>
              <p:nvPr/>
            </p:nvCxnSpPr>
            <p:spPr>
              <a:xfrm>
                <a:off x="9354344" y="2199481"/>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064CA85B-7C0A-6953-24C4-B73B32D25882}"/>
                </a:ext>
              </a:extLst>
            </p:cNvPr>
            <p:cNvGrpSpPr/>
            <p:nvPr/>
          </p:nvGrpSpPr>
          <p:grpSpPr>
            <a:xfrm>
              <a:off x="9695658" y="2620170"/>
              <a:ext cx="1805783" cy="3177"/>
              <a:chOff x="7648575" y="2200275"/>
              <a:chExt cx="1805783" cy="3177"/>
            </a:xfrm>
          </p:grpSpPr>
          <p:cxnSp>
            <p:nvCxnSpPr>
              <p:cNvPr id="130" name="Straight Connector 129">
                <a:extLst>
                  <a:ext uri="{FF2B5EF4-FFF2-40B4-BE49-F238E27FC236}">
                    <a16:creationId xmlns:a16="http://schemas.microsoft.com/office/drawing/2014/main" id="{B4E67924-9138-E299-5E64-4C3D26823325}"/>
                  </a:ext>
                </a:extLst>
              </p:cNvPr>
              <p:cNvCxnSpPr>
                <a:cxnSpLocks/>
              </p:cNvCxnSpPr>
              <p:nvPr/>
            </p:nvCxnSpPr>
            <p:spPr>
              <a:xfrm>
                <a:off x="7823994" y="2200275"/>
                <a:ext cx="145176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271A62B-D61E-376D-10B8-3B958C5F784A}"/>
                  </a:ext>
                </a:extLst>
              </p:cNvPr>
              <p:cNvCxnSpPr>
                <a:cxnSpLocks/>
              </p:cNvCxnSpPr>
              <p:nvPr/>
            </p:nvCxnSpPr>
            <p:spPr>
              <a:xfrm>
                <a:off x="7648575" y="2203452"/>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6DFFB58-B654-310E-E651-726F55A11F63}"/>
                  </a:ext>
                </a:extLst>
              </p:cNvPr>
              <p:cNvCxnSpPr>
                <a:cxnSpLocks/>
              </p:cNvCxnSpPr>
              <p:nvPr/>
            </p:nvCxnSpPr>
            <p:spPr>
              <a:xfrm>
                <a:off x="9374983"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C0F567FC-6BFE-88A8-5E2F-21EF66CF518F}"/>
                </a:ext>
              </a:extLst>
            </p:cNvPr>
            <p:cNvGrpSpPr/>
            <p:nvPr/>
          </p:nvGrpSpPr>
          <p:grpSpPr>
            <a:xfrm>
              <a:off x="9694072" y="2774157"/>
              <a:ext cx="1824035" cy="7143"/>
              <a:chOff x="7599365" y="2193132"/>
              <a:chExt cx="1824035" cy="7143"/>
            </a:xfrm>
          </p:grpSpPr>
          <p:cxnSp>
            <p:nvCxnSpPr>
              <p:cNvPr id="134" name="Straight Connector 133">
                <a:extLst>
                  <a:ext uri="{FF2B5EF4-FFF2-40B4-BE49-F238E27FC236}">
                    <a16:creationId xmlns:a16="http://schemas.microsoft.com/office/drawing/2014/main" id="{A714FD3E-3F26-5FFE-83A4-1B8DC5CE8951}"/>
                  </a:ext>
                </a:extLst>
              </p:cNvPr>
              <p:cNvCxnSpPr>
                <a:cxnSpLocks/>
              </p:cNvCxnSpPr>
              <p:nvPr/>
            </p:nvCxnSpPr>
            <p:spPr>
              <a:xfrm>
                <a:off x="7769225" y="2200275"/>
                <a:ext cx="146843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4F4AB46-4405-98A3-7ED6-6852EE3A133E}"/>
                  </a:ext>
                </a:extLst>
              </p:cNvPr>
              <p:cNvCxnSpPr>
                <a:cxnSpLocks/>
              </p:cNvCxnSpPr>
              <p:nvPr/>
            </p:nvCxnSpPr>
            <p:spPr>
              <a:xfrm>
                <a:off x="7599365" y="2193132"/>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35A5FB3-323C-CEDB-AEBE-B51F3AE7FC9D}"/>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EE4B8B2A-BA8E-076F-B3E5-4DDA09957351}"/>
                </a:ext>
              </a:extLst>
            </p:cNvPr>
            <p:cNvGrpSpPr/>
            <p:nvPr/>
          </p:nvGrpSpPr>
          <p:grpSpPr>
            <a:xfrm>
              <a:off x="9689310" y="2915444"/>
              <a:ext cx="1828797" cy="2381"/>
              <a:chOff x="7594603" y="2197894"/>
              <a:chExt cx="1828797" cy="2381"/>
            </a:xfrm>
          </p:grpSpPr>
          <p:cxnSp>
            <p:nvCxnSpPr>
              <p:cNvPr id="138" name="Straight Connector 137">
                <a:extLst>
                  <a:ext uri="{FF2B5EF4-FFF2-40B4-BE49-F238E27FC236}">
                    <a16:creationId xmlns:a16="http://schemas.microsoft.com/office/drawing/2014/main" id="{01ACA003-850D-94C5-42B7-4E2C555C965D}"/>
                  </a:ext>
                </a:extLst>
              </p:cNvPr>
              <p:cNvCxnSpPr>
                <a:cxnSpLocks/>
              </p:cNvCxnSpPr>
              <p:nvPr/>
            </p:nvCxnSpPr>
            <p:spPr>
              <a:xfrm>
                <a:off x="7769225" y="2197894"/>
                <a:ext cx="1468437" cy="238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A768373-BC99-4FD3-ABF0-71C66B1F778C}"/>
                  </a:ext>
                </a:extLst>
              </p:cNvPr>
              <p:cNvCxnSpPr>
                <a:cxnSpLocks/>
              </p:cNvCxnSpPr>
              <p:nvPr/>
            </p:nvCxnSpPr>
            <p:spPr>
              <a:xfrm>
                <a:off x="7594603" y="2197894"/>
                <a:ext cx="85723"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B787DA0-05EA-70C5-B927-4FC9EEE5F0D6}"/>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E19BA077-FD5D-B1B3-7BA4-689D516AFA07}"/>
                </a:ext>
              </a:extLst>
            </p:cNvPr>
            <p:cNvGrpSpPr/>
            <p:nvPr/>
          </p:nvGrpSpPr>
          <p:grpSpPr>
            <a:xfrm>
              <a:off x="9693279" y="3059113"/>
              <a:ext cx="1821654" cy="4762"/>
              <a:chOff x="7592222" y="2195513"/>
              <a:chExt cx="1821654" cy="4762"/>
            </a:xfrm>
          </p:grpSpPr>
          <p:cxnSp>
            <p:nvCxnSpPr>
              <p:cNvPr id="142" name="Straight Connector 141">
                <a:extLst>
                  <a:ext uri="{FF2B5EF4-FFF2-40B4-BE49-F238E27FC236}">
                    <a16:creationId xmlns:a16="http://schemas.microsoft.com/office/drawing/2014/main" id="{307397B1-46D3-4352-B1B7-30833C508E36}"/>
                  </a:ext>
                </a:extLst>
              </p:cNvPr>
              <p:cNvCxnSpPr>
                <a:cxnSpLocks/>
              </p:cNvCxnSpPr>
              <p:nvPr/>
            </p:nvCxnSpPr>
            <p:spPr>
              <a:xfrm>
                <a:off x="7762875" y="2200275"/>
                <a:ext cx="147002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2312165-573F-EB02-8A42-44B3E0517089}"/>
                  </a:ext>
                </a:extLst>
              </p:cNvPr>
              <p:cNvCxnSpPr>
                <a:cxnSpLocks/>
              </p:cNvCxnSpPr>
              <p:nvPr/>
            </p:nvCxnSpPr>
            <p:spPr>
              <a:xfrm>
                <a:off x="7592222" y="2195513"/>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C6D23F8-17F5-69F0-93BE-032B2EB28644}"/>
                  </a:ext>
                </a:extLst>
              </p:cNvPr>
              <p:cNvCxnSpPr>
                <a:cxnSpLocks/>
              </p:cNvCxnSpPr>
              <p:nvPr/>
            </p:nvCxnSpPr>
            <p:spPr>
              <a:xfrm>
                <a:off x="9334501"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07BA3A3F-FF9F-A851-5E9E-E3E484F6D47E}"/>
                </a:ext>
              </a:extLst>
            </p:cNvPr>
            <p:cNvGrpSpPr/>
            <p:nvPr/>
          </p:nvGrpSpPr>
          <p:grpSpPr>
            <a:xfrm>
              <a:off x="9702801" y="3194050"/>
              <a:ext cx="1821656" cy="7143"/>
              <a:chOff x="7601744" y="2200275"/>
              <a:chExt cx="1821656" cy="7143"/>
            </a:xfrm>
          </p:grpSpPr>
          <p:cxnSp>
            <p:nvCxnSpPr>
              <p:cNvPr id="146" name="Straight Connector 145">
                <a:extLst>
                  <a:ext uri="{FF2B5EF4-FFF2-40B4-BE49-F238E27FC236}">
                    <a16:creationId xmlns:a16="http://schemas.microsoft.com/office/drawing/2014/main" id="{CC891F0F-E58D-4E47-8FE4-68273821FE07}"/>
                  </a:ext>
                </a:extLst>
              </p:cNvPr>
              <p:cNvCxnSpPr>
                <a:cxnSpLocks/>
              </p:cNvCxnSpPr>
              <p:nvPr/>
            </p:nvCxnSpPr>
            <p:spPr>
              <a:xfrm flipV="1">
                <a:off x="7779544" y="2200275"/>
                <a:ext cx="1453356" cy="714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6D2D7C0-D48C-733B-7210-419E0D465CA1}"/>
                  </a:ext>
                </a:extLst>
              </p:cNvPr>
              <p:cNvCxnSpPr>
                <a:cxnSpLocks/>
              </p:cNvCxnSpPr>
              <p:nvPr/>
            </p:nvCxnSpPr>
            <p:spPr>
              <a:xfrm>
                <a:off x="7601744" y="2207418"/>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2745506-4813-1854-BE3F-9059487BD7EC}"/>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1A330B37-F325-FDAC-5D0B-ED7D8F916E01}"/>
                </a:ext>
              </a:extLst>
            </p:cNvPr>
            <p:cNvGrpSpPr/>
            <p:nvPr/>
          </p:nvGrpSpPr>
          <p:grpSpPr>
            <a:xfrm>
              <a:off x="9705977" y="3346450"/>
              <a:ext cx="1812130" cy="2381"/>
              <a:chOff x="7611270" y="2200275"/>
              <a:chExt cx="1812130" cy="2381"/>
            </a:xfrm>
          </p:grpSpPr>
          <p:cxnSp>
            <p:nvCxnSpPr>
              <p:cNvPr id="150" name="Straight Connector 149">
                <a:extLst>
                  <a:ext uri="{FF2B5EF4-FFF2-40B4-BE49-F238E27FC236}">
                    <a16:creationId xmlns:a16="http://schemas.microsoft.com/office/drawing/2014/main" id="{4DCEDE6A-50EA-866B-60D8-039404C19B57}"/>
                  </a:ext>
                </a:extLst>
              </p:cNvPr>
              <p:cNvCxnSpPr>
                <a:cxnSpLocks/>
              </p:cNvCxnSpPr>
              <p:nvPr/>
            </p:nvCxnSpPr>
            <p:spPr>
              <a:xfrm>
                <a:off x="7785894" y="2200275"/>
                <a:ext cx="144700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223B211D-7B8E-1FCE-8129-9131DD226F38}"/>
                  </a:ext>
                </a:extLst>
              </p:cNvPr>
              <p:cNvCxnSpPr>
                <a:cxnSpLocks/>
              </p:cNvCxnSpPr>
              <p:nvPr/>
            </p:nvCxnSpPr>
            <p:spPr>
              <a:xfrm>
                <a:off x="7611270" y="2202656"/>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CB31339-BBBF-4074-1932-F93EABFAFC46}"/>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CF5F106C-F384-F719-3D01-540B59E39CE4}"/>
                </a:ext>
              </a:extLst>
            </p:cNvPr>
            <p:cNvGrpSpPr/>
            <p:nvPr/>
          </p:nvGrpSpPr>
          <p:grpSpPr>
            <a:xfrm>
              <a:off x="9707564" y="3495675"/>
              <a:ext cx="1816893" cy="0"/>
              <a:chOff x="7606507" y="2200275"/>
              <a:chExt cx="1816893" cy="0"/>
            </a:xfrm>
          </p:grpSpPr>
          <p:cxnSp>
            <p:nvCxnSpPr>
              <p:cNvPr id="154" name="Straight Connector 153">
                <a:extLst>
                  <a:ext uri="{FF2B5EF4-FFF2-40B4-BE49-F238E27FC236}">
                    <a16:creationId xmlns:a16="http://schemas.microsoft.com/office/drawing/2014/main" id="{8CAD726C-2BBC-7995-F0C8-2DB14F6A0F60}"/>
                  </a:ext>
                </a:extLst>
              </p:cNvPr>
              <p:cNvCxnSpPr>
                <a:cxnSpLocks/>
              </p:cNvCxnSpPr>
              <p:nvPr/>
            </p:nvCxnSpPr>
            <p:spPr>
              <a:xfrm>
                <a:off x="7779544" y="2200275"/>
                <a:ext cx="145335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CDB35DD-F849-0C7D-C8C3-38E30D6C874A}"/>
                  </a:ext>
                </a:extLst>
              </p:cNvPr>
              <p:cNvCxnSpPr>
                <a:cxnSpLocks/>
              </p:cNvCxnSpPr>
              <p:nvPr/>
            </p:nvCxnSpPr>
            <p:spPr>
              <a:xfrm>
                <a:off x="7606507"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A868ADB-5AEA-E968-64CB-FFAD55CB2885}"/>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79193882-AC51-C2CA-DD0E-399A6B2B2B99}"/>
                </a:ext>
              </a:extLst>
            </p:cNvPr>
            <p:cNvGrpSpPr/>
            <p:nvPr/>
          </p:nvGrpSpPr>
          <p:grpSpPr>
            <a:xfrm>
              <a:off x="9700422" y="3629820"/>
              <a:ext cx="1821654" cy="0"/>
              <a:chOff x="7601746" y="2200275"/>
              <a:chExt cx="1821654" cy="0"/>
            </a:xfrm>
          </p:grpSpPr>
          <p:cxnSp>
            <p:nvCxnSpPr>
              <p:cNvPr id="158" name="Straight Connector 157">
                <a:extLst>
                  <a:ext uri="{FF2B5EF4-FFF2-40B4-BE49-F238E27FC236}">
                    <a16:creationId xmlns:a16="http://schemas.microsoft.com/office/drawing/2014/main" id="{3887F040-1EDF-9064-190C-B31384C51E1A}"/>
                  </a:ext>
                </a:extLst>
              </p:cNvPr>
              <p:cNvCxnSpPr>
                <a:cxnSpLocks/>
              </p:cNvCxnSpPr>
              <p:nvPr/>
            </p:nvCxnSpPr>
            <p:spPr>
              <a:xfrm>
                <a:off x="7781925" y="2200275"/>
                <a:ext cx="14509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91A7856-7028-BC63-C0C3-D38645FCCEE3}"/>
                  </a:ext>
                </a:extLst>
              </p:cNvPr>
              <p:cNvCxnSpPr>
                <a:cxnSpLocks/>
              </p:cNvCxnSpPr>
              <p:nvPr/>
            </p:nvCxnSpPr>
            <p:spPr>
              <a:xfrm>
                <a:off x="7601746"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613912B-7456-4EA6-D72C-6B48FF675EBF}"/>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5BE9A72C-5602-054D-15A5-8AC1F0A9186D}"/>
                </a:ext>
              </a:extLst>
            </p:cNvPr>
            <p:cNvGrpSpPr/>
            <p:nvPr/>
          </p:nvGrpSpPr>
          <p:grpSpPr>
            <a:xfrm>
              <a:off x="9695660" y="3775869"/>
              <a:ext cx="1821654" cy="9524"/>
              <a:chOff x="7601746" y="2200275"/>
              <a:chExt cx="1821654" cy="9524"/>
            </a:xfrm>
          </p:grpSpPr>
          <p:cxnSp>
            <p:nvCxnSpPr>
              <p:cNvPr id="162" name="Straight Connector 161">
                <a:extLst>
                  <a:ext uri="{FF2B5EF4-FFF2-40B4-BE49-F238E27FC236}">
                    <a16:creationId xmlns:a16="http://schemas.microsoft.com/office/drawing/2014/main" id="{2C664618-C06A-8494-7A1F-58E402EFE427}"/>
                  </a:ext>
                </a:extLst>
              </p:cNvPr>
              <p:cNvCxnSpPr>
                <a:cxnSpLocks/>
              </p:cNvCxnSpPr>
              <p:nvPr/>
            </p:nvCxnSpPr>
            <p:spPr>
              <a:xfrm flipV="1">
                <a:off x="7786687" y="2200275"/>
                <a:ext cx="1446213" cy="952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87EADD6-C591-CC19-05EE-3E70637A0686}"/>
                  </a:ext>
                </a:extLst>
              </p:cNvPr>
              <p:cNvCxnSpPr>
                <a:cxnSpLocks/>
              </p:cNvCxnSpPr>
              <p:nvPr/>
            </p:nvCxnSpPr>
            <p:spPr>
              <a:xfrm>
                <a:off x="7601746" y="2202656"/>
                <a:ext cx="8651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7B72C41-977D-20C7-3923-D6E77DEA3AF5}"/>
                  </a:ext>
                </a:extLst>
              </p:cNvPr>
              <p:cNvCxnSpPr>
                <a:cxnSpLocks/>
              </p:cNvCxnSpPr>
              <p:nvPr/>
            </p:nvCxnSpPr>
            <p:spPr>
              <a:xfrm>
                <a:off x="9339263" y="2200275"/>
                <a:ext cx="8413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5B07FA07-83E2-C0B7-FBBC-F083C1D1F0F4}"/>
                </a:ext>
              </a:extLst>
            </p:cNvPr>
            <p:cNvGrpSpPr/>
            <p:nvPr/>
          </p:nvGrpSpPr>
          <p:grpSpPr>
            <a:xfrm>
              <a:off x="9705182" y="3921919"/>
              <a:ext cx="1819275" cy="7143"/>
              <a:chOff x="7604125" y="2200275"/>
              <a:chExt cx="1819275" cy="7143"/>
            </a:xfrm>
          </p:grpSpPr>
          <p:cxnSp>
            <p:nvCxnSpPr>
              <p:cNvPr id="166" name="Straight Connector 165">
                <a:extLst>
                  <a:ext uri="{FF2B5EF4-FFF2-40B4-BE49-F238E27FC236}">
                    <a16:creationId xmlns:a16="http://schemas.microsoft.com/office/drawing/2014/main" id="{6C66F82F-C233-1769-FDD2-93D4E94348C3}"/>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6063939-66E0-6F18-A621-A83EE310D27B}"/>
                  </a:ext>
                </a:extLst>
              </p:cNvPr>
              <p:cNvCxnSpPr>
                <a:cxnSpLocks/>
              </p:cNvCxnSpPr>
              <p:nvPr/>
            </p:nvCxnSpPr>
            <p:spPr>
              <a:xfrm>
                <a:off x="7604125" y="2207418"/>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55E3307-2DE2-F746-CC9A-B50072E40EBA}"/>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503757E2-B387-779C-4F8D-66E69A1057D4}"/>
                </a:ext>
              </a:extLst>
            </p:cNvPr>
            <p:cNvGrpSpPr/>
            <p:nvPr/>
          </p:nvGrpSpPr>
          <p:grpSpPr>
            <a:xfrm>
              <a:off x="9700419" y="4063207"/>
              <a:ext cx="1816892" cy="2381"/>
              <a:chOff x="7606508" y="2200275"/>
              <a:chExt cx="1816892" cy="2381"/>
            </a:xfrm>
          </p:grpSpPr>
          <p:cxnSp>
            <p:nvCxnSpPr>
              <p:cNvPr id="170" name="Straight Connector 169">
                <a:extLst>
                  <a:ext uri="{FF2B5EF4-FFF2-40B4-BE49-F238E27FC236}">
                    <a16:creationId xmlns:a16="http://schemas.microsoft.com/office/drawing/2014/main" id="{9B075C36-9AEB-0DEF-77D9-4067F305BBD0}"/>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7ED025C-7DF2-8A95-58A3-8EF555FD8DDD}"/>
                  </a:ext>
                </a:extLst>
              </p:cNvPr>
              <p:cNvCxnSpPr>
                <a:cxnSpLocks/>
              </p:cNvCxnSpPr>
              <p:nvPr/>
            </p:nvCxnSpPr>
            <p:spPr>
              <a:xfrm>
                <a:off x="7606508" y="2202656"/>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2381562-23D7-3F7D-51C9-52A2F4EF719A}"/>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7B5B63AF-7C4F-6815-FB08-5F0179999B91}"/>
                </a:ext>
              </a:extLst>
            </p:cNvPr>
            <p:cNvGrpSpPr/>
            <p:nvPr/>
          </p:nvGrpSpPr>
          <p:grpSpPr>
            <a:xfrm>
              <a:off x="9699627" y="4210844"/>
              <a:ext cx="1821655" cy="11905"/>
              <a:chOff x="7601745" y="2200275"/>
              <a:chExt cx="1821655" cy="11905"/>
            </a:xfrm>
          </p:grpSpPr>
          <p:cxnSp>
            <p:nvCxnSpPr>
              <p:cNvPr id="174" name="Straight Connector 173">
                <a:extLst>
                  <a:ext uri="{FF2B5EF4-FFF2-40B4-BE49-F238E27FC236}">
                    <a16:creationId xmlns:a16="http://schemas.microsoft.com/office/drawing/2014/main" id="{EAF3B29D-C324-7AD5-71B5-CAA846465BB8}"/>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264BF43E-3E12-B94C-16F2-E19DE4EC3E59}"/>
                  </a:ext>
                </a:extLst>
              </p:cNvPr>
              <p:cNvCxnSpPr>
                <a:cxnSpLocks/>
              </p:cNvCxnSpPr>
              <p:nvPr/>
            </p:nvCxnSpPr>
            <p:spPr>
              <a:xfrm>
                <a:off x="7601745" y="2212180"/>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3E477FD-117E-6035-47C2-85768F14B2D1}"/>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B096B2E0-0DEB-47D6-3DBC-B9F11BD2B9A3}"/>
                </a:ext>
              </a:extLst>
            </p:cNvPr>
            <p:cNvGrpSpPr/>
            <p:nvPr/>
          </p:nvGrpSpPr>
          <p:grpSpPr>
            <a:xfrm>
              <a:off x="9702802" y="4354513"/>
              <a:ext cx="1819274" cy="11905"/>
              <a:chOff x="7604126" y="2200275"/>
              <a:chExt cx="1819274" cy="11905"/>
            </a:xfrm>
          </p:grpSpPr>
          <p:cxnSp>
            <p:nvCxnSpPr>
              <p:cNvPr id="178" name="Straight Connector 177">
                <a:extLst>
                  <a:ext uri="{FF2B5EF4-FFF2-40B4-BE49-F238E27FC236}">
                    <a16:creationId xmlns:a16="http://schemas.microsoft.com/office/drawing/2014/main" id="{524054BB-5BCA-7C9E-592B-BC769E986200}"/>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B38CF63-5F31-608F-DA9D-45EF45B24CA8}"/>
                  </a:ext>
                </a:extLst>
              </p:cNvPr>
              <p:cNvCxnSpPr>
                <a:cxnSpLocks/>
              </p:cNvCxnSpPr>
              <p:nvPr/>
            </p:nvCxnSpPr>
            <p:spPr>
              <a:xfrm>
                <a:off x="7604126" y="2212180"/>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58CF8E6D-F695-05FD-5B2C-58BC541EF475}"/>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6F6448E9-2C43-B571-C961-053F15312CF4}"/>
                </a:ext>
              </a:extLst>
            </p:cNvPr>
            <p:cNvGrpSpPr/>
            <p:nvPr/>
          </p:nvGrpSpPr>
          <p:grpSpPr>
            <a:xfrm>
              <a:off x="9697247" y="4502151"/>
              <a:ext cx="1824035" cy="7143"/>
              <a:chOff x="7599365" y="2200275"/>
              <a:chExt cx="1824035" cy="7143"/>
            </a:xfrm>
          </p:grpSpPr>
          <p:cxnSp>
            <p:nvCxnSpPr>
              <p:cNvPr id="182" name="Straight Connector 181">
                <a:extLst>
                  <a:ext uri="{FF2B5EF4-FFF2-40B4-BE49-F238E27FC236}">
                    <a16:creationId xmlns:a16="http://schemas.microsoft.com/office/drawing/2014/main" id="{EF989EB2-A076-3B95-4BF0-A73BF2D35DEE}"/>
                  </a:ext>
                </a:extLst>
              </p:cNvPr>
              <p:cNvCxnSpPr>
                <a:cxnSpLocks/>
              </p:cNvCxnSpPr>
              <p:nvPr/>
            </p:nvCxnSpPr>
            <p:spPr>
              <a:xfrm>
                <a:off x="7807325" y="2200275"/>
                <a:ext cx="14255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D46A29F-19AC-4951-F6A6-DBD64123D280}"/>
                  </a:ext>
                </a:extLst>
              </p:cNvPr>
              <p:cNvCxnSpPr>
                <a:cxnSpLocks/>
              </p:cNvCxnSpPr>
              <p:nvPr/>
            </p:nvCxnSpPr>
            <p:spPr>
              <a:xfrm>
                <a:off x="7599365" y="2207418"/>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661AAB6-F50C-82A0-9E70-2A2576CB27F0}"/>
                  </a:ext>
                </a:extLst>
              </p:cNvPr>
              <p:cNvCxnSpPr>
                <a:cxnSpLocks/>
              </p:cNvCxnSpPr>
              <p:nvPr/>
            </p:nvCxnSpPr>
            <p:spPr>
              <a:xfrm>
                <a:off x="9344025"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969D2BF1-E1DE-FFFA-ECC4-42C992A095C3}"/>
                </a:ext>
              </a:extLst>
            </p:cNvPr>
            <p:cNvGrpSpPr/>
            <p:nvPr/>
          </p:nvGrpSpPr>
          <p:grpSpPr>
            <a:xfrm>
              <a:off x="9705184" y="4656138"/>
              <a:ext cx="1812130" cy="4762"/>
              <a:chOff x="7604127" y="2200275"/>
              <a:chExt cx="1812130" cy="4762"/>
            </a:xfrm>
          </p:grpSpPr>
          <p:cxnSp>
            <p:nvCxnSpPr>
              <p:cNvPr id="186" name="Straight Connector 185">
                <a:extLst>
                  <a:ext uri="{FF2B5EF4-FFF2-40B4-BE49-F238E27FC236}">
                    <a16:creationId xmlns:a16="http://schemas.microsoft.com/office/drawing/2014/main" id="{E5F944E8-D06B-4DAD-D8BD-55BBE5191C8A}"/>
                  </a:ext>
                </a:extLst>
              </p:cNvPr>
              <p:cNvCxnSpPr>
                <a:cxnSpLocks/>
              </p:cNvCxnSpPr>
              <p:nvPr/>
            </p:nvCxnSpPr>
            <p:spPr>
              <a:xfrm>
                <a:off x="7779544" y="2200275"/>
                <a:ext cx="146685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38468240-7336-4D59-E7B0-A7D5E956396F}"/>
                  </a:ext>
                </a:extLst>
              </p:cNvPr>
              <p:cNvCxnSpPr>
                <a:cxnSpLocks/>
              </p:cNvCxnSpPr>
              <p:nvPr/>
            </p:nvCxnSpPr>
            <p:spPr>
              <a:xfrm>
                <a:off x="7604127" y="2205037"/>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65EAA71-E370-C01E-5AB0-04E4C958652C}"/>
                  </a:ext>
                </a:extLst>
              </p:cNvPr>
              <p:cNvCxnSpPr>
                <a:cxnSpLocks/>
              </p:cNvCxnSpPr>
              <p:nvPr/>
            </p:nvCxnSpPr>
            <p:spPr>
              <a:xfrm>
                <a:off x="9336882"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3AB90306-12DD-45DF-1D08-4FBD54879932}"/>
                </a:ext>
              </a:extLst>
            </p:cNvPr>
            <p:cNvGrpSpPr/>
            <p:nvPr/>
          </p:nvGrpSpPr>
          <p:grpSpPr>
            <a:xfrm>
              <a:off x="9702799" y="4797425"/>
              <a:ext cx="1816896" cy="7143"/>
              <a:chOff x="7601742" y="2205037"/>
              <a:chExt cx="1816896" cy="7143"/>
            </a:xfrm>
          </p:grpSpPr>
          <p:cxnSp>
            <p:nvCxnSpPr>
              <p:cNvPr id="190" name="Straight Connector 189">
                <a:extLst>
                  <a:ext uri="{FF2B5EF4-FFF2-40B4-BE49-F238E27FC236}">
                    <a16:creationId xmlns:a16="http://schemas.microsoft.com/office/drawing/2014/main" id="{C307C2A3-AE30-B254-5F3E-07FD2F14827F}"/>
                  </a:ext>
                </a:extLst>
              </p:cNvPr>
              <p:cNvCxnSpPr>
                <a:cxnSpLocks/>
              </p:cNvCxnSpPr>
              <p:nvPr/>
            </p:nvCxnSpPr>
            <p:spPr>
              <a:xfrm>
                <a:off x="7779544" y="2212180"/>
                <a:ext cx="145335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A57A1F4-9C6F-758C-E210-62D30E0201FE}"/>
                  </a:ext>
                </a:extLst>
              </p:cNvPr>
              <p:cNvCxnSpPr>
                <a:cxnSpLocks/>
              </p:cNvCxnSpPr>
              <p:nvPr/>
            </p:nvCxnSpPr>
            <p:spPr>
              <a:xfrm>
                <a:off x="7601742" y="2212180"/>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D74F423A-3E26-32D5-2DD6-19F1AE63EE08}"/>
                  </a:ext>
                </a:extLst>
              </p:cNvPr>
              <p:cNvCxnSpPr>
                <a:cxnSpLocks/>
              </p:cNvCxnSpPr>
              <p:nvPr/>
            </p:nvCxnSpPr>
            <p:spPr>
              <a:xfrm>
                <a:off x="9339263" y="2205037"/>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6F698004-370B-9274-8ECA-DA98672C48EA}"/>
                </a:ext>
              </a:extLst>
            </p:cNvPr>
            <p:cNvGrpSpPr/>
            <p:nvPr/>
          </p:nvGrpSpPr>
          <p:grpSpPr>
            <a:xfrm>
              <a:off x="9695658" y="4945856"/>
              <a:ext cx="1826418" cy="4762"/>
              <a:chOff x="7596982" y="2207418"/>
              <a:chExt cx="1826418" cy="4762"/>
            </a:xfrm>
          </p:grpSpPr>
          <p:cxnSp>
            <p:nvCxnSpPr>
              <p:cNvPr id="194" name="Straight Connector 193">
                <a:extLst>
                  <a:ext uri="{FF2B5EF4-FFF2-40B4-BE49-F238E27FC236}">
                    <a16:creationId xmlns:a16="http://schemas.microsoft.com/office/drawing/2014/main" id="{F48B38CC-A6CF-028E-7779-09B1B9C7223B}"/>
                  </a:ext>
                </a:extLst>
              </p:cNvPr>
              <p:cNvCxnSpPr>
                <a:cxnSpLocks/>
              </p:cNvCxnSpPr>
              <p:nvPr/>
            </p:nvCxnSpPr>
            <p:spPr>
              <a:xfrm>
                <a:off x="7800975" y="2212180"/>
                <a:ext cx="144541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70FAF989-FA5F-72C4-A593-D638067CFB60}"/>
                  </a:ext>
                </a:extLst>
              </p:cNvPr>
              <p:cNvCxnSpPr>
                <a:cxnSpLocks/>
              </p:cNvCxnSpPr>
              <p:nvPr/>
            </p:nvCxnSpPr>
            <p:spPr>
              <a:xfrm>
                <a:off x="7596982" y="2212180"/>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8164E006-CD7B-3311-DFB1-D5B67BD231C3}"/>
                  </a:ext>
                </a:extLst>
              </p:cNvPr>
              <p:cNvCxnSpPr>
                <a:cxnSpLocks/>
              </p:cNvCxnSpPr>
              <p:nvPr/>
            </p:nvCxnSpPr>
            <p:spPr>
              <a:xfrm>
                <a:off x="9334501" y="2207418"/>
                <a:ext cx="8889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97" name="Group 196">
              <a:extLst>
                <a:ext uri="{FF2B5EF4-FFF2-40B4-BE49-F238E27FC236}">
                  <a16:creationId xmlns:a16="http://schemas.microsoft.com/office/drawing/2014/main" id="{A9FD4683-9AC0-AE37-BAFA-3C92EB3600BC}"/>
                </a:ext>
              </a:extLst>
            </p:cNvPr>
            <p:cNvGrpSpPr/>
            <p:nvPr/>
          </p:nvGrpSpPr>
          <p:grpSpPr>
            <a:xfrm>
              <a:off x="9699628" y="5085557"/>
              <a:ext cx="1824037" cy="4762"/>
              <a:chOff x="7582696" y="2200275"/>
              <a:chExt cx="1824037" cy="4762"/>
            </a:xfrm>
          </p:grpSpPr>
          <p:cxnSp>
            <p:nvCxnSpPr>
              <p:cNvPr id="198" name="Straight Connector 197">
                <a:extLst>
                  <a:ext uri="{FF2B5EF4-FFF2-40B4-BE49-F238E27FC236}">
                    <a16:creationId xmlns:a16="http://schemas.microsoft.com/office/drawing/2014/main" id="{5420E77B-C8DE-92C9-445D-4E8AB88E30AA}"/>
                  </a:ext>
                </a:extLst>
              </p:cNvPr>
              <p:cNvCxnSpPr>
                <a:cxnSpLocks/>
              </p:cNvCxnSpPr>
              <p:nvPr/>
            </p:nvCxnSpPr>
            <p:spPr>
              <a:xfrm flipV="1">
                <a:off x="7763669" y="2200275"/>
                <a:ext cx="1466850" cy="31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055B0618-4DEC-C182-5562-44AA582B0CEE}"/>
                  </a:ext>
                </a:extLst>
              </p:cNvPr>
              <p:cNvCxnSpPr>
                <a:cxnSpLocks/>
              </p:cNvCxnSpPr>
              <p:nvPr/>
            </p:nvCxnSpPr>
            <p:spPr>
              <a:xfrm>
                <a:off x="7582696" y="2205037"/>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296841BA-2BF1-7673-2E96-F9082EEE4BFE}"/>
                  </a:ext>
                </a:extLst>
              </p:cNvPr>
              <p:cNvCxnSpPr>
                <a:cxnSpLocks/>
              </p:cNvCxnSpPr>
              <p:nvPr/>
            </p:nvCxnSpPr>
            <p:spPr>
              <a:xfrm>
                <a:off x="9327358"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63FB02B0-9B6D-75EE-9C89-33CA78F1F540}"/>
                </a:ext>
              </a:extLst>
            </p:cNvPr>
            <p:cNvGrpSpPr/>
            <p:nvPr/>
          </p:nvGrpSpPr>
          <p:grpSpPr>
            <a:xfrm>
              <a:off x="9702007" y="5234782"/>
              <a:ext cx="1821657" cy="2381"/>
              <a:chOff x="7585075" y="2197894"/>
              <a:chExt cx="1821657" cy="2381"/>
            </a:xfrm>
          </p:grpSpPr>
          <p:cxnSp>
            <p:nvCxnSpPr>
              <p:cNvPr id="202" name="Straight Connector 201">
                <a:extLst>
                  <a:ext uri="{FF2B5EF4-FFF2-40B4-BE49-F238E27FC236}">
                    <a16:creationId xmlns:a16="http://schemas.microsoft.com/office/drawing/2014/main" id="{EF5ABC11-089A-A0D0-5F4C-46F4CE272E4B}"/>
                  </a:ext>
                </a:extLst>
              </p:cNvPr>
              <p:cNvCxnSpPr>
                <a:cxnSpLocks/>
              </p:cNvCxnSpPr>
              <p:nvPr/>
            </p:nvCxnSpPr>
            <p:spPr>
              <a:xfrm>
                <a:off x="7763669" y="2200275"/>
                <a:ext cx="146923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99A86756-1514-08AB-D48F-7D53D9569375}"/>
                  </a:ext>
                </a:extLst>
              </p:cNvPr>
              <p:cNvCxnSpPr>
                <a:cxnSpLocks/>
              </p:cNvCxnSpPr>
              <p:nvPr/>
            </p:nvCxnSpPr>
            <p:spPr>
              <a:xfrm>
                <a:off x="7585075" y="2197894"/>
                <a:ext cx="8255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D15EC693-93B7-1690-1DB0-4DEC65D76A4C}"/>
                  </a:ext>
                </a:extLst>
              </p:cNvPr>
              <p:cNvCxnSpPr>
                <a:cxnSpLocks/>
              </p:cNvCxnSpPr>
              <p:nvPr/>
            </p:nvCxnSpPr>
            <p:spPr>
              <a:xfrm>
                <a:off x="9327357" y="2200275"/>
                <a:ext cx="7937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8F1A267B-8E61-373F-977D-D92F81BDA67B}"/>
                </a:ext>
              </a:extLst>
            </p:cNvPr>
            <p:cNvGrpSpPr/>
            <p:nvPr/>
          </p:nvGrpSpPr>
          <p:grpSpPr>
            <a:xfrm>
              <a:off x="9710340" y="5364956"/>
              <a:ext cx="1811736" cy="7145"/>
              <a:chOff x="7585075" y="2190749"/>
              <a:chExt cx="1811736" cy="7145"/>
            </a:xfrm>
          </p:grpSpPr>
          <p:cxnSp>
            <p:nvCxnSpPr>
              <p:cNvPr id="227" name="Straight Connector 226">
                <a:extLst>
                  <a:ext uri="{FF2B5EF4-FFF2-40B4-BE49-F238E27FC236}">
                    <a16:creationId xmlns:a16="http://schemas.microsoft.com/office/drawing/2014/main" id="{7D1876A7-635E-A528-BE0A-E7B12D9968A6}"/>
                  </a:ext>
                </a:extLst>
              </p:cNvPr>
              <p:cNvCxnSpPr>
                <a:cxnSpLocks/>
              </p:cNvCxnSpPr>
              <p:nvPr/>
            </p:nvCxnSpPr>
            <p:spPr>
              <a:xfrm>
                <a:off x="7756526" y="2193132"/>
                <a:ext cx="146923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1CF373B8-B2DE-D8F4-EE79-64BC535A86F9}"/>
                  </a:ext>
                </a:extLst>
              </p:cNvPr>
              <p:cNvCxnSpPr>
                <a:cxnSpLocks/>
              </p:cNvCxnSpPr>
              <p:nvPr/>
            </p:nvCxnSpPr>
            <p:spPr>
              <a:xfrm>
                <a:off x="7585075" y="2197894"/>
                <a:ext cx="8255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44F18155-D770-6B00-AE21-AA1678E83EC3}"/>
                  </a:ext>
                </a:extLst>
              </p:cNvPr>
              <p:cNvCxnSpPr>
                <a:cxnSpLocks/>
              </p:cNvCxnSpPr>
              <p:nvPr/>
            </p:nvCxnSpPr>
            <p:spPr>
              <a:xfrm>
                <a:off x="9321404" y="2190749"/>
                <a:ext cx="75407" cy="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pic>
        <p:nvPicPr>
          <p:cNvPr id="233" name="Picture 232" descr="A picture containing text, circuit, electronics&#10;&#10;Description automatically generated">
            <a:extLst>
              <a:ext uri="{FF2B5EF4-FFF2-40B4-BE49-F238E27FC236}">
                <a16:creationId xmlns:a16="http://schemas.microsoft.com/office/drawing/2014/main" id="{1EBD3DDA-53C4-F08D-0B83-83936C0DE6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6864173" y="2455717"/>
            <a:ext cx="4151376" cy="2932404"/>
          </a:xfrm>
          <a:prstGeom prst="rect">
            <a:avLst/>
          </a:prstGeom>
          <a:ln w="25400">
            <a:solidFill>
              <a:schemeClr val="bg1"/>
            </a:solidFill>
          </a:ln>
        </p:spPr>
      </p:pic>
    </p:spTree>
    <p:extLst>
      <p:ext uri="{BB962C8B-B14F-4D97-AF65-F5344CB8AC3E}">
        <p14:creationId xmlns:p14="http://schemas.microsoft.com/office/powerpoint/2010/main" val="205693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380-4C63-B844-DCC7-D473503AED2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43F2000-21A6-27D7-EAA4-8947B6471C96}"/>
              </a:ext>
            </a:extLst>
          </p:cNvPr>
          <p:cNvSpPr>
            <a:spLocks noGrp="1"/>
          </p:cNvSpPr>
          <p:nvPr>
            <p:ph idx="1"/>
          </p:nvPr>
        </p:nvSpPr>
        <p:spPr>
          <a:xfrm>
            <a:off x="771525" y="1162051"/>
            <a:ext cx="10515600" cy="4476749"/>
          </a:xfrm>
        </p:spPr>
        <p:txBody>
          <a:bodyPr/>
          <a:lstStyle/>
          <a:p>
            <a:r>
              <a:rPr lang="en-US" dirty="0"/>
              <a:t>Common RRR methods do not differentiate segments of extracted strands, rather it is ‘whole strand’</a:t>
            </a:r>
          </a:p>
          <a:p>
            <a:pPr lvl="1"/>
            <a:r>
              <a:rPr lang="en-US" dirty="0"/>
              <a:t>Kinks/Edge locations versus straight sections</a:t>
            </a:r>
          </a:p>
          <a:p>
            <a:r>
              <a:rPr lang="en-US" dirty="0"/>
              <a:t>A novel extracted strand RRR measurement system has been built to independently &amp; easily measure each strand segment</a:t>
            </a:r>
          </a:p>
          <a:p>
            <a:r>
              <a:rPr lang="en-US" dirty="0"/>
              <a:t>RRR measurements are internally and externally consistent</a:t>
            </a:r>
          </a:p>
          <a:p>
            <a:r>
              <a:rPr lang="en-US" dirty="0"/>
              <a:t>Data indicates straightened XS have lower RRR </a:t>
            </a:r>
          </a:p>
          <a:p>
            <a:r>
              <a:rPr lang="en-US" dirty="0"/>
              <a:t>System facilitates RRR cabling quality control, strand problem investigations, and/or other studies</a:t>
            </a:r>
          </a:p>
        </p:txBody>
      </p:sp>
      <p:sp>
        <p:nvSpPr>
          <p:cNvPr id="4" name="Footer Placeholder 3">
            <a:extLst>
              <a:ext uri="{FF2B5EF4-FFF2-40B4-BE49-F238E27FC236}">
                <a16:creationId xmlns:a16="http://schemas.microsoft.com/office/drawing/2014/main" id="{CC5AAB32-F03E-EEC6-6C01-D4FFCFF953A2}"/>
              </a:ext>
            </a:extLst>
          </p:cNvPr>
          <p:cNvSpPr>
            <a:spLocks noGrp="1"/>
          </p:cNvSpPr>
          <p:nvPr>
            <p:ph type="ftr" sz="quarter" idx="11"/>
          </p:nvPr>
        </p:nvSpPr>
        <p:spPr/>
        <p:txBody>
          <a:bodyPr/>
          <a:lstStyle/>
          <a:p>
            <a:r>
              <a:rPr lang="en-US"/>
              <a:t>Michael Naus | Extracted Strand RRR Measurement System</a:t>
            </a:r>
          </a:p>
        </p:txBody>
      </p:sp>
      <p:sp>
        <p:nvSpPr>
          <p:cNvPr id="5" name="Slide Number Placeholder 4">
            <a:extLst>
              <a:ext uri="{FF2B5EF4-FFF2-40B4-BE49-F238E27FC236}">
                <a16:creationId xmlns:a16="http://schemas.microsoft.com/office/drawing/2014/main" id="{A4E8388E-A08D-A07D-900C-25180C0D2CD3}"/>
              </a:ext>
            </a:extLst>
          </p:cNvPr>
          <p:cNvSpPr>
            <a:spLocks noGrp="1"/>
          </p:cNvSpPr>
          <p:nvPr>
            <p:ph type="sldNum" sz="quarter" idx="12"/>
          </p:nvPr>
        </p:nvSpPr>
        <p:spPr/>
        <p:txBody>
          <a:bodyPr/>
          <a:lstStyle/>
          <a:p>
            <a:fld id="{1938D572-6E90-4CFC-B748-E5A2419AD3C3}" type="slidenum">
              <a:rPr lang="en-US" smtClean="0"/>
              <a:pPr/>
              <a:t>17</a:t>
            </a:fld>
            <a:endParaRPr lang="en-US"/>
          </a:p>
        </p:txBody>
      </p:sp>
      <p:sp>
        <p:nvSpPr>
          <p:cNvPr id="6" name="Date Placeholder 5">
            <a:extLst>
              <a:ext uri="{FF2B5EF4-FFF2-40B4-BE49-F238E27FC236}">
                <a16:creationId xmlns:a16="http://schemas.microsoft.com/office/drawing/2014/main" id="{C3E60222-496F-9BD1-FB3E-1CE5AA684B1A}"/>
              </a:ext>
            </a:extLst>
          </p:cNvPr>
          <p:cNvSpPr>
            <a:spLocks noGrp="1"/>
          </p:cNvSpPr>
          <p:nvPr>
            <p:ph type="dt" sz="half" idx="10"/>
          </p:nvPr>
        </p:nvSpPr>
        <p:spPr/>
        <p:txBody>
          <a:bodyPr/>
          <a:lstStyle/>
          <a:p>
            <a:r>
              <a:rPr lang="en-US"/>
              <a:t>27 Oct 2022</a:t>
            </a:r>
            <a:endParaRPr lang="en-US" dirty="0"/>
          </a:p>
        </p:txBody>
      </p:sp>
    </p:spTree>
    <p:extLst>
      <p:ext uri="{BB962C8B-B14F-4D97-AF65-F5344CB8AC3E}">
        <p14:creationId xmlns:p14="http://schemas.microsoft.com/office/powerpoint/2010/main" val="426961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E9D155-D693-05A0-F9DC-B482AA3FAF06}"/>
              </a:ext>
            </a:extLst>
          </p:cNvPr>
          <p:cNvSpPr>
            <a:spLocks noGrp="1"/>
          </p:cNvSpPr>
          <p:nvPr>
            <p:ph idx="1"/>
          </p:nvPr>
        </p:nvSpPr>
        <p:spPr>
          <a:xfrm>
            <a:off x="5530487" y="3250383"/>
            <a:ext cx="1671502" cy="1147445"/>
          </a:xfrm>
        </p:spPr>
        <p:txBody>
          <a:bodyPr>
            <a:noAutofit/>
          </a:bodyPr>
          <a:lstStyle/>
          <a:p>
            <a:pPr marL="0" indent="0">
              <a:buNone/>
            </a:pPr>
            <a:r>
              <a:rPr lang="en-US" sz="6600" b="1" dirty="0">
                <a:latin typeface="Kunstler Script" panose="030304020206070D0D06" pitchFamily="66" charset="0"/>
              </a:rPr>
              <a:t>Fin</a:t>
            </a:r>
          </a:p>
        </p:txBody>
      </p:sp>
      <p:sp>
        <p:nvSpPr>
          <p:cNvPr id="4" name="Date Placeholder 3">
            <a:extLst>
              <a:ext uri="{FF2B5EF4-FFF2-40B4-BE49-F238E27FC236}">
                <a16:creationId xmlns:a16="http://schemas.microsoft.com/office/drawing/2014/main" id="{1C061816-BF5F-4B8F-8EB7-CC96E375879A}"/>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DD38704D-4CD7-CD3E-C3E8-A6EF3E34253E}"/>
              </a:ext>
            </a:extLst>
          </p:cNvPr>
          <p:cNvSpPr>
            <a:spLocks noGrp="1"/>
          </p:cNvSpPr>
          <p:nvPr>
            <p:ph type="ftr" sz="quarter" idx="11"/>
          </p:nvPr>
        </p:nvSpPr>
        <p:spPr/>
        <p:txBody>
          <a:bodyPr/>
          <a:lstStyle/>
          <a:p>
            <a:r>
              <a:rPr lang="en-US"/>
              <a:t>Michael Naus | Extracted Strand RRR Measurement System</a:t>
            </a:r>
          </a:p>
        </p:txBody>
      </p:sp>
      <p:sp>
        <p:nvSpPr>
          <p:cNvPr id="6" name="Slide Number Placeholder 5">
            <a:extLst>
              <a:ext uri="{FF2B5EF4-FFF2-40B4-BE49-F238E27FC236}">
                <a16:creationId xmlns:a16="http://schemas.microsoft.com/office/drawing/2014/main" id="{10DD6B4E-5629-3754-41FD-A4EE11266FB2}"/>
              </a:ext>
            </a:extLst>
          </p:cNvPr>
          <p:cNvSpPr>
            <a:spLocks noGrp="1"/>
          </p:cNvSpPr>
          <p:nvPr>
            <p:ph type="sldNum" sz="quarter" idx="12"/>
          </p:nvPr>
        </p:nvSpPr>
        <p:spPr/>
        <p:txBody>
          <a:bodyPr/>
          <a:lstStyle/>
          <a:p>
            <a:fld id="{1938D572-6E90-4CFC-B748-E5A2419AD3C3}" type="slidenum">
              <a:rPr lang="en-US" smtClean="0"/>
              <a:pPr/>
              <a:t>18</a:t>
            </a:fld>
            <a:endParaRPr lang="en-US"/>
          </a:p>
        </p:txBody>
      </p:sp>
    </p:spTree>
    <p:extLst>
      <p:ext uri="{BB962C8B-B14F-4D97-AF65-F5344CB8AC3E}">
        <p14:creationId xmlns:p14="http://schemas.microsoft.com/office/powerpoint/2010/main" val="573627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E9D155-D693-05A0-F9DC-B482AA3FAF06}"/>
              </a:ext>
            </a:extLst>
          </p:cNvPr>
          <p:cNvSpPr>
            <a:spLocks noGrp="1"/>
          </p:cNvSpPr>
          <p:nvPr>
            <p:ph idx="1"/>
          </p:nvPr>
        </p:nvSpPr>
        <p:spPr>
          <a:xfrm>
            <a:off x="4373880" y="3190965"/>
            <a:ext cx="3045823" cy="476069"/>
          </a:xfrm>
        </p:spPr>
        <p:txBody>
          <a:bodyPr/>
          <a:lstStyle/>
          <a:p>
            <a:pPr marL="0" indent="0">
              <a:buNone/>
            </a:pPr>
            <a:r>
              <a:rPr lang="en-US" dirty="0"/>
              <a:t>Back-Up Slides</a:t>
            </a:r>
          </a:p>
        </p:txBody>
      </p:sp>
      <p:sp>
        <p:nvSpPr>
          <p:cNvPr id="4" name="Date Placeholder 3">
            <a:extLst>
              <a:ext uri="{FF2B5EF4-FFF2-40B4-BE49-F238E27FC236}">
                <a16:creationId xmlns:a16="http://schemas.microsoft.com/office/drawing/2014/main" id="{1C061816-BF5F-4B8F-8EB7-CC96E375879A}"/>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DD38704D-4CD7-CD3E-C3E8-A6EF3E34253E}"/>
              </a:ext>
            </a:extLst>
          </p:cNvPr>
          <p:cNvSpPr>
            <a:spLocks noGrp="1"/>
          </p:cNvSpPr>
          <p:nvPr>
            <p:ph type="ftr" sz="quarter" idx="11"/>
          </p:nvPr>
        </p:nvSpPr>
        <p:spPr/>
        <p:txBody>
          <a:bodyPr/>
          <a:lstStyle/>
          <a:p>
            <a:r>
              <a:rPr lang="en-US"/>
              <a:t>Michael Naus | Extracted Strand RRR Measurement System</a:t>
            </a:r>
          </a:p>
        </p:txBody>
      </p:sp>
      <p:sp>
        <p:nvSpPr>
          <p:cNvPr id="6" name="Slide Number Placeholder 5">
            <a:extLst>
              <a:ext uri="{FF2B5EF4-FFF2-40B4-BE49-F238E27FC236}">
                <a16:creationId xmlns:a16="http://schemas.microsoft.com/office/drawing/2014/main" id="{10DD6B4E-5629-3754-41FD-A4EE11266FB2}"/>
              </a:ext>
            </a:extLst>
          </p:cNvPr>
          <p:cNvSpPr>
            <a:spLocks noGrp="1"/>
          </p:cNvSpPr>
          <p:nvPr>
            <p:ph type="sldNum" sz="quarter" idx="12"/>
          </p:nvPr>
        </p:nvSpPr>
        <p:spPr/>
        <p:txBody>
          <a:bodyPr/>
          <a:lstStyle/>
          <a:p>
            <a:fld id="{1938D572-6E90-4CFC-B748-E5A2419AD3C3}" type="slidenum">
              <a:rPr lang="en-US" smtClean="0"/>
              <a:pPr/>
              <a:t>19</a:t>
            </a:fld>
            <a:endParaRPr lang="en-US"/>
          </a:p>
        </p:txBody>
      </p:sp>
    </p:spTree>
    <p:extLst>
      <p:ext uri="{BB962C8B-B14F-4D97-AF65-F5344CB8AC3E}">
        <p14:creationId xmlns:p14="http://schemas.microsoft.com/office/powerpoint/2010/main" val="374735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380-4C63-B844-DCC7-D473503AED29}"/>
              </a:ext>
            </a:extLst>
          </p:cNvPr>
          <p:cNvSpPr>
            <a:spLocks noGrp="1"/>
          </p:cNvSpPr>
          <p:nvPr>
            <p:ph type="title"/>
          </p:nvPr>
        </p:nvSpPr>
        <p:spPr/>
        <p:txBody>
          <a:bodyPr/>
          <a:lstStyle/>
          <a:p>
            <a:r>
              <a:rPr lang="en-US" dirty="0"/>
              <a:t>Outline</a:t>
            </a:r>
          </a:p>
        </p:txBody>
      </p:sp>
      <p:sp>
        <p:nvSpPr>
          <p:cNvPr id="11" name="Content Placeholder 10">
            <a:extLst>
              <a:ext uri="{FF2B5EF4-FFF2-40B4-BE49-F238E27FC236}">
                <a16:creationId xmlns:a16="http://schemas.microsoft.com/office/drawing/2014/main" id="{DBA2E907-08EC-B3D6-7133-85CA086EB86D}"/>
              </a:ext>
            </a:extLst>
          </p:cNvPr>
          <p:cNvSpPr>
            <a:spLocks noGrp="1"/>
          </p:cNvSpPr>
          <p:nvPr>
            <p:ph idx="1"/>
          </p:nvPr>
        </p:nvSpPr>
        <p:spPr>
          <a:xfrm>
            <a:off x="1000007" y="1684582"/>
            <a:ext cx="9413147" cy="2879235"/>
          </a:xfrm>
        </p:spPr>
        <p:txBody>
          <a:bodyPr>
            <a:normAutofit/>
          </a:bodyPr>
          <a:lstStyle/>
          <a:p>
            <a:pPr marL="514350" indent="-514350">
              <a:spcBef>
                <a:spcPts val="3000"/>
              </a:spcBef>
              <a:buFont typeface="+mj-lt"/>
              <a:buAutoNum type="arabicPeriod"/>
            </a:pPr>
            <a:r>
              <a:rPr lang="en-US" dirty="0"/>
              <a:t>Motivation</a:t>
            </a:r>
          </a:p>
          <a:p>
            <a:pPr marL="514350" indent="-514350">
              <a:spcBef>
                <a:spcPts val="3000"/>
              </a:spcBef>
              <a:buFont typeface="+mj-lt"/>
              <a:buAutoNum type="arabicPeriod"/>
            </a:pPr>
            <a:r>
              <a:rPr lang="en-US" dirty="0"/>
              <a:t>System: Sample holder, cryostat, measurement</a:t>
            </a:r>
          </a:p>
          <a:p>
            <a:pPr marL="514350" indent="-514350">
              <a:spcBef>
                <a:spcPts val="3000"/>
              </a:spcBef>
              <a:buFont typeface="+mj-lt"/>
              <a:buAutoNum type="arabicPeriod"/>
            </a:pPr>
            <a:r>
              <a:rPr lang="en-US" dirty="0"/>
              <a:t>Measurements</a:t>
            </a:r>
          </a:p>
          <a:p>
            <a:pPr marL="514350" indent="-514350">
              <a:spcBef>
                <a:spcPts val="3000"/>
              </a:spcBef>
              <a:buFont typeface="+mj-lt"/>
              <a:buAutoNum type="arabicPeriod"/>
            </a:pPr>
            <a:r>
              <a:rPr lang="en-US" dirty="0"/>
              <a:t>Conclusions</a:t>
            </a:r>
          </a:p>
        </p:txBody>
      </p:sp>
      <p:sp>
        <p:nvSpPr>
          <p:cNvPr id="6" name="Date Placeholder 5">
            <a:extLst>
              <a:ext uri="{FF2B5EF4-FFF2-40B4-BE49-F238E27FC236}">
                <a16:creationId xmlns:a16="http://schemas.microsoft.com/office/drawing/2014/main" id="{C3E60222-496F-9BD1-FB3E-1CE5AA684B1A}"/>
              </a:ext>
            </a:extLst>
          </p:cNvPr>
          <p:cNvSpPr>
            <a:spLocks noGrp="1"/>
          </p:cNvSpPr>
          <p:nvPr>
            <p:ph type="dt" sz="half" idx="10"/>
          </p:nvPr>
        </p:nvSpPr>
        <p:spPr/>
        <p:txBody>
          <a:bodyPr/>
          <a:lstStyle/>
          <a:p>
            <a:r>
              <a:rPr lang="en-US"/>
              <a:t>27 Oct 2022</a:t>
            </a:r>
            <a:endParaRPr lang="en-US" dirty="0"/>
          </a:p>
        </p:txBody>
      </p:sp>
      <p:sp>
        <p:nvSpPr>
          <p:cNvPr id="4" name="Footer Placeholder 3">
            <a:extLst>
              <a:ext uri="{FF2B5EF4-FFF2-40B4-BE49-F238E27FC236}">
                <a16:creationId xmlns:a16="http://schemas.microsoft.com/office/drawing/2014/main" id="{CC5AAB32-F03E-EEC6-6C01-D4FFCFF953A2}"/>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5" name="Slide Number Placeholder 4">
            <a:extLst>
              <a:ext uri="{FF2B5EF4-FFF2-40B4-BE49-F238E27FC236}">
                <a16:creationId xmlns:a16="http://schemas.microsoft.com/office/drawing/2014/main" id="{A4E8388E-A08D-A07D-900C-25180C0D2CD3}"/>
              </a:ext>
            </a:extLst>
          </p:cNvPr>
          <p:cNvSpPr>
            <a:spLocks noGrp="1"/>
          </p:cNvSpPr>
          <p:nvPr>
            <p:ph type="sldNum" sz="quarter" idx="12"/>
          </p:nvPr>
        </p:nvSpPr>
        <p:spPr/>
        <p:txBody>
          <a:bodyPr/>
          <a:lstStyle/>
          <a:p>
            <a:fld id="{1938D572-6E90-4CFC-B748-E5A2419AD3C3}" type="slidenum">
              <a:rPr lang="en-US" smtClean="0"/>
              <a:pPr/>
              <a:t>2</a:t>
            </a:fld>
            <a:endParaRPr lang="en-US"/>
          </a:p>
        </p:txBody>
      </p:sp>
      <p:sp>
        <p:nvSpPr>
          <p:cNvPr id="3" name="TextBox 2">
            <a:extLst>
              <a:ext uri="{FF2B5EF4-FFF2-40B4-BE49-F238E27FC236}">
                <a16:creationId xmlns:a16="http://schemas.microsoft.com/office/drawing/2014/main" id="{EC91D9E1-8B84-0D39-F224-CF8A16D6A6B1}"/>
              </a:ext>
            </a:extLst>
          </p:cNvPr>
          <p:cNvSpPr txBox="1"/>
          <p:nvPr/>
        </p:nvSpPr>
        <p:spPr>
          <a:xfrm>
            <a:off x="667767" y="5470233"/>
            <a:ext cx="11089419" cy="584775"/>
          </a:xfrm>
          <a:prstGeom prst="rect">
            <a:avLst/>
          </a:prstGeom>
          <a:noFill/>
        </p:spPr>
        <p:txBody>
          <a:bodyPr wrap="square" rtlCol="0">
            <a:spAutoFit/>
          </a:bodyPr>
          <a:lstStyle/>
          <a:p>
            <a:r>
              <a:rPr lang="en-US" sz="1600" dirty="0"/>
              <a:t>This work was supported by the U.S. Department of Energy, Office of Science, Office of High Energy Physics, through the US LHC Accelerator Upgrade Project (AUP) and by the High Luminosity LHC project at CERN.</a:t>
            </a:r>
          </a:p>
        </p:txBody>
      </p:sp>
    </p:spTree>
    <p:extLst>
      <p:ext uri="{BB962C8B-B14F-4D97-AF65-F5344CB8AC3E}">
        <p14:creationId xmlns:p14="http://schemas.microsoft.com/office/powerpoint/2010/main" val="1637106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1CA4D88-B615-9222-A4A4-DE5A251E0EDC}"/>
              </a:ext>
            </a:extLst>
          </p:cNvPr>
          <p:cNvPicPr>
            <a:picLocks noChangeAspect="1"/>
          </p:cNvPicPr>
          <p:nvPr/>
        </p:nvPicPr>
        <p:blipFill>
          <a:blip r:embed="rId2"/>
          <a:stretch>
            <a:fillRect/>
          </a:stretch>
        </p:blipFill>
        <p:spPr>
          <a:xfrm>
            <a:off x="-96895" y="1165414"/>
            <a:ext cx="6538488" cy="3923093"/>
          </a:xfrm>
          <a:prstGeom prst="rect">
            <a:avLst/>
          </a:prstGeom>
        </p:spPr>
      </p:pic>
      <p:sp>
        <p:nvSpPr>
          <p:cNvPr id="2" name="Title 1">
            <a:extLst>
              <a:ext uri="{FF2B5EF4-FFF2-40B4-BE49-F238E27FC236}">
                <a16:creationId xmlns:a16="http://schemas.microsoft.com/office/drawing/2014/main" id="{B37721B1-1166-88E5-8D8E-67CE47985D7E}"/>
              </a:ext>
            </a:extLst>
          </p:cNvPr>
          <p:cNvSpPr>
            <a:spLocks noGrp="1"/>
          </p:cNvSpPr>
          <p:nvPr>
            <p:ph type="title"/>
          </p:nvPr>
        </p:nvSpPr>
        <p:spPr/>
        <p:txBody>
          <a:bodyPr/>
          <a:lstStyle/>
          <a:p>
            <a:r>
              <a:rPr lang="en-US" dirty="0"/>
              <a:t>Example: Test Facility Dipole (TFD)</a:t>
            </a:r>
          </a:p>
        </p:txBody>
      </p:sp>
      <p:sp>
        <p:nvSpPr>
          <p:cNvPr id="4" name="Date Placeholder 3">
            <a:extLst>
              <a:ext uri="{FF2B5EF4-FFF2-40B4-BE49-F238E27FC236}">
                <a16:creationId xmlns:a16="http://schemas.microsoft.com/office/drawing/2014/main" id="{A3EBE75D-AE67-6087-D5CA-A6D1CBFFD93F}"/>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286AA654-62E9-1C44-03EF-A3C7FC610344}"/>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8B9182F6-A70B-6953-F26D-397F4B1912C1}"/>
              </a:ext>
            </a:extLst>
          </p:cNvPr>
          <p:cNvSpPr>
            <a:spLocks noGrp="1"/>
          </p:cNvSpPr>
          <p:nvPr>
            <p:ph type="sldNum" sz="quarter" idx="12"/>
          </p:nvPr>
        </p:nvSpPr>
        <p:spPr/>
        <p:txBody>
          <a:bodyPr/>
          <a:lstStyle/>
          <a:p>
            <a:fld id="{1938D572-6E90-4CFC-B748-E5A2419AD3C3}" type="slidenum">
              <a:rPr lang="en-US" smtClean="0"/>
              <a:pPr/>
              <a:t>20</a:t>
            </a:fld>
            <a:endParaRPr lang="en-US"/>
          </a:p>
        </p:txBody>
      </p:sp>
      <p:sp>
        <p:nvSpPr>
          <p:cNvPr id="14" name="Content Placeholder 13">
            <a:extLst>
              <a:ext uri="{FF2B5EF4-FFF2-40B4-BE49-F238E27FC236}">
                <a16:creationId xmlns:a16="http://schemas.microsoft.com/office/drawing/2014/main" id="{8ECF02A9-E087-BA95-129D-4F0993A022AA}"/>
              </a:ext>
            </a:extLst>
          </p:cNvPr>
          <p:cNvSpPr>
            <a:spLocks noGrp="1"/>
          </p:cNvSpPr>
          <p:nvPr>
            <p:ph idx="1"/>
          </p:nvPr>
        </p:nvSpPr>
        <p:spPr>
          <a:xfrm>
            <a:off x="198577" y="5253914"/>
            <a:ext cx="6675400" cy="808047"/>
          </a:xfrm>
        </p:spPr>
        <p:txBody>
          <a:bodyPr>
            <a:normAutofit/>
          </a:bodyPr>
          <a:lstStyle/>
          <a:p>
            <a:r>
              <a:rPr lang="en-US" sz="2000" dirty="0"/>
              <a:t>Can quickly track RRR impact of cable </a:t>
            </a:r>
            <a:r>
              <a:rPr lang="en-US" sz="2000" dirty="0" err="1"/>
              <a:t>mfg</a:t>
            </a:r>
            <a:r>
              <a:rPr lang="en-US" sz="2000" dirty="0"/>
              <a:t> changes during cable development</a:t>
            </a:r>
          </a:p>
        </p:txBody>
      </p:sp>
      <p:pic>
        <p:nvPicPr>
          <p:cNvPr id="9" name="Picture 8">
            <a:extLst>
              <a:ext uri="{FF2B5EF4-FFF2-40B4-BE49-F238E27FC236}">
                <a16:creationId xmlns:a16="http://schemas.microsoft.com/office/drawing/2014/main" id="{48943D78-2065-27BF-EC2B-29BD21ED51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68495" y="1324655"/>
            <a:ext cx="5024928" cy="4657400"/>
          </a:xfrm>
          <a:prstGeom prst="rect">
            <a:avLst/>
          </a:prstGeom>
        </p:spPr>
      </p:pic>
      <p:pic>
        <p:nvPicPr>
          <p:cNvPr id="21" name="Picture 20">
            <a:extLst>
              <a:ext uri="{FF2B5EF4-FFF2-40B4-BE49-F238E27FC236}">
                <a16:creationId xmlns:a16="http://schemas.microsoft.com/office/drawing/2014/main" id="{C87CE9DE-C5D0-3E73-180E-0CB5CEB59207}"/>
              </a:ext>
            </a:extLst>
          </p:cNvPr>
          <p:cNvPicPr>
            <a:picLocks noChangeAspect="1"/>
          </p:cNvPicPr>
          <p:nvPr/>
        </p:nvPicPr>
        <p:blipFill rotWithShape="1">
          <a:blip r:embed="rId4"/>
          <a:srcRect l="18992"/>
          <a:stretch/>
        </p:blipFill>
        <p:spPr>
          <a:xfrm>
            <a:off x="1378393" y="1131239"/>
            <a:ext cx="5320414" cy="3923093"/>
          </a:xfrm>
          <a:prstGeom prst="rect">
            <a:avLst/>
          </a:prstGeom>
        </p:spPr>
      </p:pic>
    </p:spTree>
    <p:extLst>
      <p:ext uri="{BB962C8B-B14F-4D97-AF65-F5344CB8AC3E}">
        <p14:creationId xmlns:p14="http://schemas.microsoft.com/office/powerpoint/2010/main" val="309150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C3EF-43A0-9C6F-C3F9-60A50788B151}"/>
              </a:ext>
            </a:extLst>
          </p:cNvPr>
          <p:cNvSpPr>
            <a:spLocks noGrp="1"/>
          </p:cNvSpPr>
          <p:nvPr>
            <p:ph type="title"/>
          </p:nvPr>
        </p:nvSpPr>
        <p:spPr/>
        <p:txBody>
          <a:bodyPr>
            <a:normAutofit/>
          </a:bodyPr>
          <a:lstStyle/>
          <a:p>
            <a:r>
              <a:rPr lang="en-US" sz="3200" dirty="0"/>
              <a:t>Example: Canted Cosine Theta </a:t>
            </a:r>
            <a:r>
              <a:rPr lang="en-US" sz="3200" dirty="0" err="1"/>
              <a:t>SubScale</a:t>
            </a:r>
            <a:r>
              <a:rPr lang="en-US" sz="3200" dirty="0"/>
              <a:t> (</a:t>
            </a:r>
            <a:r>
              <a:rPr lang="en-US" sz="3200" dirty="0" err="1"/>
              <a:t>CCT</a:t>
            </a:r>
            <a:r>
              <a:rPr lang="en-US" sz="3200" baseline="-25000" dirty="0" err="1"/>
              <a:t>Sub</a:t>
            </a:r>
            <a:r>
              <a:rPr lang="en-US" sz="3200" dirty="0"/>
              <a:t>)</a:t>
            </a:r>
          </a:p>
        </p:txBody>
      </p:sp>
      <p:sp>
        <p:nvSpPr>
          <p:cNvPr id="3" name="Content Placeholder 2">
            <a:extLst>
              <a:ext uri="{FF2B5EF4-FFF2-40B4-BE49-F238E27FC236}">
                <a16:creationId xmlns:a16="http://schemas.microsoft.com/office/drawing/2014/main" id="{7C7B789B-A8FB-7F4F-F625-0A94F8E8199A}"/>
              </a:ext>
            </a:extLst>
          </p:cNvPr>
          <p:cNvSpPr>
            <a:spLocks noGrp="1"/>
          </p:cNvSpPr>
          <p:nvPr>
            <p:ph idx="1"/>
          </p:nvPr>
        </p:nvSpPr>
        <p:spPr>
          <a:xfrm>
            <a:off x="734334" y="4561389"/>
            <a:ext cx="5817972" cy="1544047"/>
          </a:xfrm>
        </p:spPr>
        <p:txBody>
          <a:bodyPr>
            <a:normAutofit/>
          </a:bodyPr>
          <a:lstStyle/>
          <a:p>
            <a:r>
              <a:rPr lang="en-US" dirty="0"/>
              <a:t>Investigation of poorly performing strand for </a:t>
            </a:r>
            <a:r>
              <a:rPr lang="en-US" i="1" dirty="0" err="1"/>
              <a:t>I</a:t>
            </a:r>
            <a:r>
              <a:rPr lang="en-US" baseline="-25000" dirty="0" err="1"/>
              <a:t>c</a:t>
            </a:r>
            <a:r>
              <a:rPr lang="en-US" dirty="0"/>
              <a:t> showed low RRR</a:t>
            </a:r>
          </a:p>
          <a:p>
            <a:r>
              <a:rPr lang="en-US" dirty="0" err="1"/>
              <a:t>RRR</a:t>
            </a:r>
            <a:r>
              <a:rPr lang="en-US" baseline="-25000" dirty="0" err="1"/>
              <a:t>Edge</a:t>
            </a:r>
            <a:r>
              <a:rPr lang="en-US" dirty="0"/>
              <a:t> ≈  </a:t>
            </a:r>
            <a:r>
              <a:rPr lang="en-US" dirty="0" err="1"/>
              <a:t>RRR</a:t>
            </a:r>
            <a:r>
              <a:rPr lang="en-US" baseline="-25000" dirty="0" err="1"/>
              <a:t>Straight</a:t>
            </a:r>
            <a:endParaRPr lang="en-US" baseline="-25000" dirty="0"/>
          </a:p>
        </p:txBody>
      </p:sp>
      <p:sp>
        <p:nvSpPr>
          <p:cNvPr id="4" name="Date Placeholder 3">
            <a:extLst>
              <a:ext uri="{FF2B5EF4-FFF2-40B4-BE49-F238E27FC236}">
                <a16:creationId xmlns:a16="http://schemas.microsoft.com/office/drawing/2014/main" id="{0AC292E4-111B-5D42-F2E8-038F61E293D0}"/>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39E95D18-A5D2-1142-56F8-62311B54FF11}"/>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3FAEE133-6DB5-E6C2-6F2E-6422C195A1F3}"/>
              </a:ext>
            </a:extLst>
          </p:cNvPr>
          <p:cNvSpPr>
            <a:spLocks noGrp="1"/>
          </p:cNvSpPr>
          <p:nvPr>
            <p:ph type="sldNum" sz="quarter" idx="12"/>
          </p:nvPr>
        </p:nvSpPr>
        <p:spPr/>
        <p:txBody>
          <a:bodyPr/>
          <a:lstStyle/>
          <a:p>
            <a:fld id="{1938D572-6E90-4CFC-B748-E5A2419AD3C3}" type="slidenum">
              <a:rPr lang="en-US" smtClean="0"/>
              <a:pPr/>
              <a:t>21</a:t>
            </a:fld>
            <a:endParaRPr lang="en-US"/>
          </a:p>
        </p:txBody>
      </p:sp>
      <p:pic>
        <p:nvPicPr>
          <p:cNvPr id="12" name="Picture 11" descr="A picture containing text&#10;&#10;Description automatically generated">
            <a:extLst>
              <a:ext uri="{FF2B5EF4-FFF2-40B4-BE49-F238E27FC236}">
                <a16:creationId xmlns:a16="http://schemas.microsoft.com/office/drawing/2014/main" id="{CF43DCEF-CEED-8D81-7F69-17A44A254C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18948" y="1381358"/>
            <a:ext cx="5047684" cy="4368389"/>
          </a:xfrm>
          <a:prstGeom prst="rect">
            <a:avLst/>
          </a:prstGeom>
        </p:spPr>
      </p:pic>
      <p:pic>
        <p:nvPicPr>
          <p:cNvPr id="14" name="Picture 13" descr="A picture containing text, circuit, electronics&#10;&#10;Description automatically generated">
            <a:extLst>
              <a:ext uri="{FF2B5EF4-FFF2-40B4-BE49-F238E27FC236}">
                <a16:creationId xmlns:a16="http://schemas.microsoft.com/office/drawing/2014/main" id="{3F63D183-7574-9BC5-73FB-787CF69CFD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7794738" y="2183802"/>
            <a:ext cx="3614449" cy="3299460"/>
          </a:xfrm>
          <a:prstGeom prst="rect">
            <a:avLst/>
          </a:prstGeom>
          <a:ln w="15875">
            <a:solidFill>
              <a:schemeClr val="bg1"/>
            </a:solidFill>
          </a:ln>
        </p:spPr>
      </p:pic>
      <p:pic>
        <p:nvPicPr>
          <p:cNvPr id="10" name="Picture 9">
            <a:extLst>
              <a:ext uri="{FF2B5EF4-FFF2-40B4-BE49-F238E27FC236}">
                <a16:creationId xmlns:a16="http://schemas.microsoft.com/office/drawing/2014/main" id="{66446C30-4936-4F2E-4456-EBF8D6BB5725}"/>
              </a:ext>
            </a:extLst>
          </p:cNvPr>
          <p:cNvPicPr>
            <a:picLocks noChangeAspect="1"/>
          </p:cNvPicPr>
          <p:nvPr/>
        </p:nvPicPr>
        <p:blipFill>
          <a:blip r:embed="rId4"/>
          <a:stretch>
            <a:fillRect/>
          </a:stretch>
        </p:blipFill>
        <p:spPr>
          <a:xfrm>
            <a:off x="267692" y="795596"/>
            <a:ext cx="5946699" cy="3946839"/>
          </a:xfrm>
          <a:prstGeom prst="rect">
            <a:avLst/>
          </a:prstGeom>
        </p:spPr>
      </p:pic>
    </p:spTree>
    <p:extLst>
      <p:ext uri="{BB962C8B-B14F-4D97-AF65-F5344CB8AC3E}">
        <p14:creationId xmlns:p14="http://schemas.microsoft.com/office/powerpoint/2010/main" val="397661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A2E2-BB46-32F4-A6D3-030468A91EEA}"/>
              </a:ext>
            </a:extLst>
          </p:cNvPr>
          <p:cNvSpPr>
            <a:spLocks noGrp="1"/>
          </p:cNvSpPr>
          <p:nvPr>
            <p:ph type="title"/>
          </p:nvPr>
        </p:nvSpPr>
        <p:spPr/>
        <p:txBody>
          <a:bodyPr/>
          <a:lstStyle/>
          <a:p>
            <a:r>
              <a:rPr lang="en-US" dirty="0"/>
              <a:t>Sheared Subelements</a:t>
            </a:r>
          </a:p>
        </p:txBody>
      </p:sp>
      <p:sp>
        <p:nvSpPr>
          <p:cNvPr id="3" name="Content Placeholder 2">
            <a:extLst>
              <a:ext uri="{FF2B5EF4-FFF2-40B4-BE49-F238E27FC236}">
                <a16:creationId xmlns:a16="http://schemas.microsoft.com/office/drawing/2014/main" id="{D2E9D155-D693-05A0-F9DC-B482AA3FAF06}"/>
              </a:ext>
            </a:extLst>
          </p:cNvPr>
          <p:cNvSpPr>
            <a:spLocks noGrp="1"/>
          </p:cNvSpPr>
          <p:nvPr>
            <p:ph idx="1"/>
          </p:nvPr>
        </p:nvSpPr>
        <p:spPr>
          <a:xfrm>
            <a:off x="838200" y="5294811"/>
            <a:ext cx="10515600" cy="882152"/>
          </a:xfrm>
        </p:spPr>
        <p:txBody>
          <a:bodyPr/>
          <a:lstStyle/>
          <a:p>
            <a:endParaRPr lang="en-US" dirty="0"/>
          </a:p>
        </p:txBody>
      </p:sp>
      <p:sp>
        <p:nvSpPr>
          <p:cNvPr id="4" name="Date Placeholder 3">
            <a:extLst>
              <a:ext uri="{FF2B5EF4-FFF2-40B4-BE49-F238E27FC236}">
                <a16:creationId xmlns:a16="http://schemas.microsoft.com/office/drawing/2014/main" id="{1C061816-BF5F-4B8F-8EB7-CC96E375879A}"/>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DD38704D-4CD7-CD3E-C3E8-A6EF3E34253E}"/>
              </a:ext>
            </a:extLst>
          </p:cNvPr>
          <p:cNvSpPr>
            <a:spLocks noGrp="1"/>
          </p:cNvSpPr>
          <p:nvPr>
            <p:ph type="ftr" sz="quarter" idx="11"/>
          </p:nvPr>
        </p:nvSpPr>
        <p:spPr/>
        <p:txBody>
          <a:bodyPr/>
          <a:lstStyle/>
          <a:p>
            <a:r>
              <a:rPr lang="en-US"/>
              <a:t>Michael Naus | Extracted Strand RRR Measurement System</a:t>
            </a:r>
          </a:p>
        </p:txBody>
      </p:sp>
      <p:sp>
        <p:nvSpPr>
          <p:cNvPr id="6" name="Slide Number Placeholder 5">
            <a:extLst>
              <a:ext uri="{FF2B5EF4-FFF2-40B4-BE49-F238E27FC236}">
                <a16:creationId xmlns:a16="http://schemas.microsoft.com/office/drawing/2014/main" id="{10DD6B4E-5629-3754-41FD-A4EE11266FB2}"/>
              </a:ext>
            </a:extLst>
          </p:cNvPr>
          <p:cNvSpPr>
            <a:spLocks noGrp="1"/>
          </p:cNvSpPr>
          <p:nvPr>
            <p:ph type="sldNum" sz="quarter" idx="12"/>
          </p:nvPr>
        </p:nvSpPr>
        <p:spPr/>
        <p:txBody>
          <a:bodyPr/>
          <a:lstStyle/>
          <a:p>
            <a:fld id="{1938D572-6E90-4CFC-B748-E5A2419AD3C3}" type="slidenum">
              <a:rPr lang="en-US" smtClean="0"/>
              <a:pPr/>
              <a:t>22</a:t>
            </a:fld>
            <a:endParaRPr lang="en-US"/>
          </a:p>
        </p:txBody>
      </p:sp>
      <p:pic>
        <p:nvPicPr>
          <p:cNvPr id="7" name="Picture 6">
            <a:extLst>
              <a:ext uri="{FF2B5EF4-FFF2-40B4-BE49-F238E27FC236}">
                <a16:creationId xmlns:a16="http://schemas.microsoft.com/office/drawing/2014/main" id="{F906AE87-F56F-9900-27C1-6655E862A7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34" r="38807" b="12215"/>
          <a:stretch/>
        </p:blipFill>
        <p:spPr>
          <a:xfrm>
            <a:off x="3581400" y="1343232"/>
            <a:ext cx="4533835" cy="3770397"/>
          </a:xfrm>
          <a:prstGeom prst="rect">
            <a:avLst/>
          </a:prstGeom>
        </p:spPr>
      </p:pic>
      <p:sp>
        <p:nvSpPr>
          <p:cNvPr id="8" name="Oval 7">
            <a:extLst>
              <a:ext uri="{FF2B5EF4-FFF2-40B4-BE49-F238E27FC236}">
                <a16:creationId xmlns:a16="http://schemas.microsoft.com/office/drawing/2014/main" id="{B9FEE3E5-57C1-CA61-81B8-24D56C642304}"/>
              </a:ext>
            </a:extLst>
          </p:cNvPr>
          <p:cNvSpPr/>
          <p:nvPr/>
        </p:nvSpPr>
        <p:spPr>
          <a:xfrm rot="18897052">
            <a:off x="5233816" y="1874231"/>
            <a:ext cx="1357276" cy="32382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880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A2E2-BB46-32F4-A6D3-030468A91EEA}"/>
              </a:ext>
            </a:extLst>
          </p:cNvPr>
          <p:cNvSpPr>
            <a:spLocks noGrp="1"/>
          </p:cNvSpPr>
          <p:nvPr>
            <p:ph type="title"/>
          </p:nvPr>
        </p:nvSpPr>
        <p:spPr/>
        <p:txBody>
          <a:bodyPr/>
          <a:lstStyle/>
          <a:p>
            <a:r>
              <a:rPr lang="en-US" dirty="0"/>
              <a:t>RRR @ Tc vs. @ 20 K</a:t>
            </a:r>
          </a:p>
        </p:txBody>
      </p:sp>
      <p:pic>
        <p:nvPicPr>
          <p:cNvPr id="10" name="Content Placeholder 9" descr="Chart, line chart&#10;&#10;Description automatically generated">
            <a:extLst>
              <a:ext uri="{FF2B5EF4-FFF2-40B4-BE49-F238E27FC236}">
                <a16:creationId xmlns:a16="http://schemas.microsoft.com/office/drawing/2014/main" id="{DD7D7741-C78D-DA4E-B0DB-AC38C9ADE4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2079" y="1273391"/>
            <a:ext cx="7005417" cy="5076394"/>
          </a:xfrm>
        </p:spPr>
      </p:pic>
      <p:sp>
        <p:nvSpPr>
          <p:cNvPr id="4" name="Date Placeholder 3">
            <a:extLst>
              <a:ext uri="{FF2B5EF4-FFF2-40B4-BE49-F238E27FC236}">
                <a16:creationId xmlns:a16="http://schemas.microsoft.com/office/drawing/2014/main" id="{1C061816-BF5F-4B8F-8EB7-CC96E375879A}"/>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DD38704D-4CD7-CD3E-C3E8-A6EF3E34253E}"/>
              </a:ext>
            </a:extLst>
          </p:cNvPr>
          <p:cNvSpPr>
            <a:spLocks noGrp="1"/>
          </p:cNvSpPr>
          <p:nvPr>
            <p:ph type="ftr" sz="quarter" idx="11"/>
          </p:nvPr>
        </p:nvSpPr>
        <p:spPr/>
        <p:txBody>
          <a:bodyPr/>
          <a:lstStyle/>
          <a:p>
            <a:r>
              <a:rPr lang="en-US"/>
              <a:t>Michael Naus | Extracted Strand RRR Measurement System</a:t>
            </a:r>
          </a:p>
        </p:txBody>
      </p:sp>
      <p:sp>
        <p:nvSpPr>
          <p:cNvPr id="6" name="Slide Number Placeholder 5">
            <a:extLst>
              <a:ext uri="{FF2B5EF4-FFF2-40B4-BE49-F238E27FC236}">
                <a16:creationId xmlns:a16="http://schemas.microsoft.com/office/drawing/2014/main" id="{10DD6B4E-5629-3754-41FD-A4EE11266FB2}"/>
              </a:ext>
            </a:extLst>
          </p:cNvPr>
          <p:cNvSpPr>
            <a:spLocks noGrp="1"/>
          </p:cNvSpPr>
          <p:nvPr>
            <p:ph type="sldNum" sz="quarter" idx="12"/>
          </p:nvPr>
        </p:nvSpPr>
        <p:spPr/>
        <p:txBody>
          <a:bodyPr/>
          <a:lstStyle/>
          <a:p>
            <a:fld id="{1938D572-6E90-4CFC-B748-E5A2419AD3C3}" type="slidenum">
              <a:rPr lang="en-US" smtClean="0"/>
              <a:pPr/>
              <a:t>23</a:t>
            </a:fld>
            <a:endParaRPr lang="en-US"/>
          </a:p>
        </p:txBody>
      </p:sp>
    </p:spTree>
    <p:extLst>
      <p:ext uri="{BB962C8B-B14F-4D97-AF65-F5344CB8AC3E}">
        <p14:creationId xmlns:p14="http://schemas.microsoft.com/office/powerpoint/2010/main" val="339162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A2E2-BB46-32F4-A6D3-030468A91EEA}"/>
              </a:ext>
            </a:extLst>
          </p:cNvPr>
          <p:cNvSpPr>
            <a:spLocks noGrp="1"/>
          </p:cNvSpPr>
          <p:nvPr>
            <p:ph type="title"/>
          </p:nvPr>
        </p:nvSpPr>
        <p:spPr/>
        <p:txBody>
          <a:bodyPr/>
          <a:lstStyle/>
          <a:p>
            <a:r>
              <a:rPr lang="en-US" dirty="0"/>
              <a:t>RRR versus Test Current</a:t>
            </a:r>
          </a:p>
        </p:txBody>
      </p:sp>
      <p:sp>
        <p:nvSpPr>
          <p:cNvPr id="4" name="Date Placeholder 3">
            <a:extLst>
              <a:ext uri="{FF2B5EF4-FFF2-40B4-BE49-F238E27FC236}">
                <a16:creationId xmlns:a16="http://schemas.microsoft.com/office/drawing/2014/main" id="{1C061816-BF5F-4B8F-8EB7-CC96E375879A}"/>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DD38704D-4CD7-CD3E-C3E8-A6EF3E34253E}"/>
              </a:ext>
            </a:extLst>
          </p:cNvPr>
          <p:cNvSpPr>
            <a:spLocks noGrp="1"/>
          </p:cNvSpPr>
          <p:nvPr>
            <p:ph type="ftr" sz="quarter" idx="11"/>
          </p:nvPr>
        </p:nvSpPr>
        <p:spPr/>
        <p:txBody>
          <a:bodyPr/>
          <a:lstStyle/>
          <a:p>
            <a:r>
              <a:rPr lang="en-US"/>
              <a:t>Michael Naus | Extracted Strand RRR Measurement System</a:t>
            </a:r>
          </a:p>
        </p:txBody>
      </p:sp>
      <p:sp>
        <p:nvSpPr>
          <p:cNvPr id="6" name="Slide Number Placeholder 5">
            <a:extLst>
              <a:ext uri="{FF2B5EF4-FFF2-40B4-BE49-F238E27FC236}">
                <a16:creationId xmlns:a16="http://schemas.microsoft.com/office/drawing/2014/main" id="{10DD6B4E-5629-3754-41FD-A4EE11266FB2}"/>
              </a:ext>
            </a:extLst>
          </p:cNvPr>
          <p:cNvSpPr>
            <a:spLocks noGrp="1"/>
          </p:cNvSpPr>
          <p:nvPr>
            <p:ph type="sldNum" sz="quarter" idx="12"/>
          </p:nvPr>
        </p:nvSpPr>
        <p:spPr/>
        <p:txBody>
          <a:bodyPr/>
          <a:lstStyle/>
          <a:p>
            <a:fld id="{1938D572-6E90-4CFC-B748-E5A2419AD3C3}" type="slidenum">
              <a:rPr lang="en-US" smtClean="0"/>
              <a:pPr/>
              <a:t>24</a:t>
            </a:fld>
            <a:endParaRPr lang="en-US"/>
          </a:p>
        </p:txBody>
      </p:sp>
      <p:sp>
        <p:nvSpPr>
          <p:cNvPr id="7" name="Content Placeholder 6">
            <a:extLst>
              <a:ext uri="{FF2B5EF4-FFF2-40B4-BE49-F238E27FC236}">
                <a16:creationId xmlns:a16="http://schemas.microsoft.com/office/drawing/2014/main" id="{AF66599F-2446-4A86-D334-9381F856C372}"/>
              </a:ext>
            </a:extLst>
          </p:cNvPr>
          <p:cNvSpPr>
            <a:spLocks noGrp="1"/>
          </p:cNvSpPr>
          <p:nvPr>
            <p:ph idx="1"/>
          </p:nvPr>
        </p:nvSpPr>
        <p:spPr>
          <a:xfrm>
            <a:off x="838200" y="5393409"/>
            <a:ext cx="10515600" cy="783553"/>
          </a:xfrm>
        </p:spPr>
        <p:txBody>
          <a:bodyPr/>
          <a:lstStyle/>
          <a:p>
            <a:endParaRPr lang="en-US" dirty="0"/>
          </a:p>
        </p:txBody>
      </p:sp>
      <p:pic>
        <p:nvPicPr>
          <p:cNvPr id="1026" name="Picture 2" descr="Text Box">
            <a:extLst>
              <a:ext uri="{FF2B5EF4-FFF2-40B4-BE49-F238E27FC236}">
                <a16:creationId xmlns:a16="http://schemas.microsoft.com/office/drawing/2014/main" id="{913F8403-B777-9AF9-8B3A-65EF920D9D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113"/>
          <a:stretch/>
        </p:blipFill>
        <p:spPr bwMode="auto">
          <a:xfrm>
            <a:off x="3138408" y="1254893"/>
            <a:ext cx="6044338" cy="434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65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987E-3214-DAF5-31C3-F5026C154876}"/>
              </a:ext>
            </a:extLst>
          </p:cNvPr>
          <p:cNvSpPr>
            <a:spLocks noGrp="1"/>
          </p:cNvSpPr>
          <p:nvPr>
            <p:ph type="title"/>
          </p:nvPr>
        </p:nvSpPr>
        <p:spPr/>
        <p:txBody>
          <a:bodyPr/>
          <a:lstStyle/>
          <a:p>
            <a:r>
              <a:rPr lang="en-US" dirty="0"/>
              <a:t>AUP Cable Cross-Section</a:t>
            </a:r>
          </a:p>
        </p:txBody>
      </p:sp>
      <p:sp>
        <p:nvSpPr>
          <p:cNvPr id="4" name="Date Placeholder 3">
            <a:extLst>
              <a:ext uri="{FF2B5EF4-FFF2-40B4-BE49-F238E27FC236}">
                <a16:creationId xmlns:a16="http://schemas.microsoft.com/office/drawing/2014/main" id="{8EE9726F-C92D-D0D4-AC9A-14CF813E0661}"/>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09957CAF-5690-20BA-9CE2-8FF3016FC3EF}"/>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AFAF35EC-BCAE-B493-49B4-DD0570E97D3F}"/>
              </a:ext>
            </a:extLst>
          </p:cNvPr>
          <p:cNvSpPr>
            <a:spLocks noGrp="1"/>
          </p:cNvSpPr>
          <p:nvPr>
            <p:ph type="sldNum" sz="quarter" idx="12"/>
          </p:nvPr>
        </p:nvSpPr>
        <p:spPr/>
        <p:txBody>
          <a:bodyPr/>
          <a:lstStyle/>
          <a:p>
            <a:fld id="{1938D572-6E90-4CFC-B748-E5A2419AD3C3}" type="slidenum">
              <a:rPr lang="en-US" smtClean="0"/>
              <a:pPr/>
              <a:t>25</a:t>
            </a:fld>
            <a:endParaRPr lang="en-US"/>
          </a:p>
        </p:txBody>
      </p:sp>
      <p:pic>
        <p:nvPicPr>
          <p:cNvPr id="8" name="Picture 7">
            <a:extLst>
              <a:ext uri="{FF2B5EF4-FFF2-40B4-BE49-F238E27FC236}">
                <a16:creationId xmlns:a16="http://schemas.microsoft.com/office/drawing/2014/main" id="{8266F3FB-B166-6031-0490-B9780CC77244}"/>
              </a:ext>
            </a:extLst>
          </p:cNvPr>
          <p:cNvPicPr>
            <a:picLocks noChangeAspect="1"/>
          </p:cNvPicPr>
          <p:nvPr/>
        </p:nvPicPr>
        <p:blipFill>
          <a:blip r:embed="rId2"/>
          <a:stretch>
            <a:fillRect/>
          </a:stretch>
        </p:blipFill>
        <p:spPr>
          <a:xfrm>
            <a:off x="0" y="2370003"/>
            <a:ext cx="12192000" cy="1125347"/>
          </a:xfrm>
          <a:prstGeom prst="rect">
            <a:avLst/>
          </a:prstGeom>
        </p:spPr>
      </p:pic>
      <p:sp>
        <p:nvSpPr>
          <p:cNvPr id="12" name="Content Placeholder 11">
            <a:extLst>
              <a:ext uri="{FF2B5EF4-FFF2-40B4-BE49-F238E27FC236}">
                <a16:creationId xmlns:a16="http://schemas.microsoft.com/office/drawing/2014/main" id="{3B6FC932-2E77-19D4-5C00-99F44AF96173}"/>
              </a:ext>
            </a:extLst>
          </p:cNvPr>
          <p:cNvSpPr>
            <a:spLocks noGrp="1"/>
          </p:cNvSpPr>
          <p:nvPr>
            <p:ph idx="1"/>
          </p:nvPr>
        </p:nvSpPr>
        <p:spPr>
          <a:xfrm>
            <a:off x="838200" y="5664631"/>
            <a:ext cx="10515600" cy="512332"/>
          </a:xfrm>
        </p:spPr>
        <p:txBody>
          <a:bodyPr/>
          <a:lstStyle/>
          <a:p>
            <a:endParaRPr lang="en-US"/>
          </a:p>
        </p:txBody>
      </p:sp>
    </p:spTree>
    <p:extLst>
      <p:ext uri="{BB962C8B-B14F-4D97-AF65-F5344CB8AC3E}">
        <p14:creationId xmlns:p14="http://schemas.microsoft.com/office/powerpoint/2010/main" val="3432615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380-4C63-B844-DCC7-D473503AED29}"/>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943F2000-21A6-27D7-EAA4-8947B6471C96}"/>
              </a:ext>
            </a:extLst>
          </p:cNvPr>
          <p:cNvSpPr>
            <a:spLocks noGrp="1"/>
          </p:cNvSpPr>
          <p:nvPr>
            <p:ph idx="1"/>
          </p:nvPr>
        </p:nvSpPr>
        <p:spPr>
          <a:xfrm>
            <a:off x="534924" y="1215171"/>
            <a:ext cx="11122152" cy="2885399"/>
          </a:xfrm>
        </p:spPr>
        <p:txBody>
          <a:bodyPr>
            <a:normAutofit/>
          </a:bodyPr>
          <a:lstStyle/>
          <a:p>
            <a:r>
              <a:rPr lang="en-US" sz="2400" dirty="0"/>
              <a:t>RRR (Residual Resistivity Ratio) of a cable’s matrix Cu plays an important role in magnet stability at low fields</a:t>
            </a:r>
            <a:r>
              <a:rPr lang="en-US" sz="2400" baseline="30000" dirty="0"/>
              <a:t>1</a:t>
            </a:r>
            <a:endParaRPr lang="en-US" sz="1600" dirty="0"/>
          </a:p>
          <a:p>
            <a:pPr lvl="1"/>
            <a:r>
              <a:rPr lang="en-US" sz="2200" dirty="0"/>
              <a:t>Common Spec: RRR &gt; 100</a:t>
            </a:r>
          </a:p>
          <a:p>
            <a:pPr lvl="1">
              <a:spcBef>
                <a:spcPts val="300"/>
              </a:spcBef>
            </a:pPr>
            <a:r>
              <a:rPr lang="en-US" sz="2200" dirty="0"/>
              <a:t>RRR = </a:t>
            </a:r>
            <a:r>
              <a:rPr lang="en-US" sz="2800" dirty="0" err="1">
                <a:latin typeface="Symbol" panose="05050102010706020507" pitchFamily="18" charset="2"/>
              </a:rPr>
              <a:t>r</a:t>
            </a:r>
            <a:r>
              <a:rPr lang="en-US" sz="2200" baseline="-25000" dirty="0" err="1"/>
              <a:t>RoomTemp</a:t>
            </a:r>
            <a:r>
              <a:rPr lang="en-US" sz="2200" dirty="0"/>
              <a:t> / </a:t>
            </a:r>
            <a:r>
              <a:rPr lang="en-US" sz="2800" dirty="0" err="1">
                <a:latin typeface="Symbol" panose="05050102010706020507" pitchFamily="18" charset="2"/>
              </a:rPr>
              <a:t>r</a:t>
            </a:r>
            <a:r>
              <a:rPr lang="en-US" sz="2200" baseline="-25000" dirty="0" err="1"/>
              <a:t>Cold</a:t>
            </a:r>
            <a:endParaRPr lang="en-US" sz="2200" dirty="0"/>
          </a:p>
          <a:p>
            <a:pPr>
              <a:spcBef>
                <a:spcPts val="1800"/>
              </a:spcBef>
            </a:pPr>
            <a:r>
              <a:rPr lang="en-US" sz="2400" dirty="0"/>
              <a:t>In Rutherford cable, RRR varies along an individual cable strand due to large deformation at cable edges</a:t>
            </a:r>
          </a:p>
          <a:p>
            <a:pPr lvl="1">
              <a:spcBef>
                <a:spcPts val="600"/>
              </a:spcBef>
            </a:pPr>
            <a:r>
              <a:rPr lang="en-US" sz="2200" dirty="0"/>
              <a:t>Exacerbated if the cable has a non-zero keystone angle (e.g., AUP = 0.4°)</a:t>
            </a:r>
          </a:p>
        </p:txBody>
      </p:sp>
      <p:sp>
        <p:nvSpPr>
          <p:cNvPr id="4" name="Footer Placeholder 3">
            <a:extLst>
              <a:ext uri="{FF2B5EF4-FFF2-40B4-BE49-F238E27FC236}">
                <a16:creationId xmlns:a16="http://schemas.microsoft.com/office/drawing/2014/main" id="{CC5AAB32-F03E-EEC6-6C01-D4FFCFF953A2}"/>
              </a:ext>
            </a:extLst>
          </p:cNvPr>
          <p:cNvSpPr>
            <a:spLocks noGrp="1"/>
          </p:cNvSpPr>
          <p:nvPr>
            <p:ph type="ftr" sz="quarter" idx="11"/>
          </p:nvPr>
        </p:nvSpPr>
        <p:spPr>
          <a:xfrm>
            <a:off x="4038600" y="6461125"/>
            <a:ext cx="4375150" cy="365125"/>
          </a:xfrm>
        </p:spPr>
        <p:txBody>
          <a:bodyPr/>
          <a:lstStyle/>
          <a:p>
            <a:r>
              <a:rPr lang="en-US" dirty="0"/>
              <a:t>Michael Naus | Extracted Strand RRR Measurement System</a:t>
            </a:r>
          </a:p>
        </p:txBody>
      </p:sp>
      <p:sp>
        <p:nvSpPr>
          <p:cNvPr id="5" name="Slide Number Placeholder 4">
            <a:extLst>
              <a:ext uri="{FF2B5EF4-FFF2-40B4-BE49-F238E27FC236}">
                <a16:creationId xmlns:a16="http://schemas.microsoft.com/office/drawing/2014/main" id="{A4E8388E-A08D-A07D-900C-25180C0D2CD3}"/>
              </a:ext>
            </a:extLst>
          </p:cNvPr>
          <p:cNvSpPr>
            <a:spLocks noGrp="1"/>
          </p:cNvSpPr>
          <p:nvPr>
            <p:ph type="sldNum" sz="quarter" idx="12"/>
          </p:nvPr>
        </p:nvSpPr>
        <p:spPr/>
        <p:txBody>
          <a:bodyPr/>
          <a:lstStyle/>
          <a:p>
            <a:fld id="{1938D572-6E90-4CFC-B748-E5A2419AD3C3}" type="slidenum">
              <a:rPr lang="en-US" smtClean="0"/>
              <a:pPr/>
              <a:t>3</a:t>
            </a:fld>
            <a:endParaRPr lang="en-US"/>
          </a:p>
        </p:txBody>
      </p:sp>
      <p:sp>
        <p:nvSpPr>
          <p:cNvPr id="6" name="Date Placeholder 5">
            <a:extLst>
              <a:ext uri="{FF2B5EF4-FFF2-40B4-BE49-F238E27FC236}">
                <a16:creationId xmlns:a16="http://schemas.microsoft.com/office/drawing/2014/main" id="{C3E60222-496F-9BD1-FB3E-1CE5AA684B1A}"/>
              </a:ext>
            </a:extLst>
          </p:cNvPr>
          <p:cNvSpPr>
            <a:spLocks noGrp="1"/>
          </p:cNvSpPr>
          <p:nvPr>
            <p:ph type="dt" sz="half" idx="10"/>
          </p:nvPr>
        </p:nvSpPr>
        <p:spPr/>
        <p:txBody>
          <a:bodyPr/>
          <a:lstStyle/>
          <a:p>
            <a:r>
              <a:rPr lang="en-US"/>
              <a:t>27 Oct 2022</a:t>
            </a:r>
            <a:endParaRPr lang="en-US" dirty="0"/>
          </a:p>
        </p:txBody>
      </p:sp>
      <p:pic>
        <p:nvPicPr>
          <p:cNvPr id="11" name="Picture 10">
            <a:extLst>
              <a:ext uri="{FF2B5EF4-FFF2-40B4-BE49-F238E27FC236}">
                <a16:creationId xmlns:a16="http://schemas.microsoft.com/office/drawing/2014/main" id="{92AEC32F-FD0D-5593-A103-0512B82E74FD}"/>
              </a:ext>
            </a:extLst>
          </p:cNvPr>
          <p:cNvPicPr>
            <a:picLocks noChangeAspect="1"/>
          </p:cNvPicPr>
          <p:nvPr/>
        </p:nvPicPr>
        <p:blipFill>
          <a:blip r:embed="rId2"/>
          <a:stretch>
            <a:fillRect/>
          </a:stretch>
        </p:blipFill>
        <p:spPr>
          <a:xfrm>
            <a:off x="2102332" y="4486198"/>
            <a:ext cx="4698841" cy="932795"/>
          </a:xfrm>
          <a:prstGeom prst="rect">
            <a:avLst/>
          </a:prstGeom>
        </p:spPr>
      </p:pic>
      <p:grpSp>
        <p:nvGrpSpPr>
          <p:cNvPr id="16" name="Group 15">
            <a:extLst>
              <a:ext uri="{FF2B5EF4-FFF2-40B4-BE49-F238E27FC236}">
                <a16:creationId xmlns:a16="http://schemas.microsoft.com/office/drawing/2014/main" id="{4672CFAC-6134-A0C6-B136-618FA97D2F19}"/>
              </a:ext>
            </a:extLst>
          </p:cNvPr>
          <p:cNvGrpSpPr/>
          <p:nvPr/>
        </p:nvGrpSpPr>
        <p:grpSpPr>
          <a:xfrm>
            <a:off x="7968608" y="4515826"/>
            <a:ext cx="2300630" cy="1279271"/>
            <a:chOff x="7823507" y="4582693"/>
            <a:chExt cx="2300630" cy="1279271"/>
          </a:xfrm>
        </p:grpSpPr>
        <p:sp>
          <p:nvSpPr>
            <p:cNvPr id="12" name="Trapezoid 11">
              <a:extLst>
                <a:ext uri="{FF2B5EF4-FFF2-40B4-BE49-F238E27FC236}">
                  <a16:creationId xmlns:a16="http://schemas.microsoft.com/office/drawing/2014/main" id="{53547E7C-4382-9683-9AF9-EFC42F1DDD8B}"/>
                </a:ext>
              </a:extLst>
            </p:cNvPr>
            <p:cNvSpPr/>
            <p:nvPr/>
          </p:nvSpPr>
          <p:spPr>
            <a:xfrm>
              <a:off x="8557180" y="4646815"/>
              <a:ext cx="177531" cy="767394"/>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E4A2B8-331F-9B1D-8E40-E0317E8275E1}"/>
                </a:ext>
              </a:extLst>
            </p:cNvPr>
            <p:cNvSpPr txBox="1"/>
            <p:nvPr/>
          </p:nvSpPr>
          <p:spPr>
            <a:xfrm>
              <a:off x="8689941" y="4582693"/>
              <a:ext cx="1099981" cy="307777"/>
            </a:xfrm>
            <a:prstGeom prst="rect">
              <a:avLst/>
            </a:prstGeom>
            <a:noFill/>
          </p:spPr>
          <p:txBody>
            <a:bodyPr wrap="none" rtlCol="0">
              <a:spAutoFit/>
            </a:bodyPr>
            <a:lstStyle/>
            <a:p>
              <a:r>
                <a:rPr lang="en-US" sz="1400" dirty="0"/>
                <a:t>Minor Edge</a:t>
              </a:r>
            </a:p>
          </p:txBody>
        </p:sp>
        <p:sp>
          <p:nvSpPr>
            <p:cNvPr id="14" name="TextBox 13">
              <a:extLst>
                <a:ext uri="{FF2B5EF4-FFF2-40B4-BE49-F238E27FC236}">
                  <a16:creationId xmlns:a16="http://schemas.microsoft.com/office/drawing/2014/main" id="{B55A140D-C4E8-808B-2F5E-FE33F4B99E2C}"/>
                </a:ext>
              </a:extLst>
            </p:cNvPr>
            <p:cNvSpPr txBox="1"/>
            <p:nvPr/>
          </p:nvSpPr>
          <p:spPr>
            <a:xfrm>
              <a:off x="8712326" y="5198523"/>
              <a:ext cx="1099981" cy="307777"/>
            </a:xfrm>
            <a:prstGeom prst="rect">
              <a:avLst/>
            </a:prstGeom>
            <a:noFill/>
          </p:spPr>
          <p:txBody>
            <a:bodyPr wrap="none" rtlCol="0">
              <a:spAutoFit/>
            </a:bodyPr>
            <a:lstStyle/>
            <a:p>
              <a:r>
                <a:rPr lang="en-US" sz="1400" dirty="0"/>
                <a:t>Major Edge</a:t>
              </a:r>
            </a:p>
          </p:txBody>
        </p:sp>
        <p:sp>
          <p:nvSpPr>
            <p:cNvPr id="15" name="TextBox 14">
              <a:extLst>
                <a:ext uri="{FF2B5EF4-FFF2-40B4-BE49-F238E27FC236}">
                  <a16:creationId xmlns:a16="http://schemas.microsoft.com/office/drawing/2014/main" id="{200C648E-52A5-E99A-5A62-BF36CAEDCCB6}"/>
                </a:ext>
              </a:extLst>
            </p:cNvPr>
            <p:cNvSpPr txBox="1"/>
            <p:nvPr/>
          </p:nvSpPr>
          <p:spPr>
            <a:xfrm>
              <a:off x="7823507" y="5492632"/>
              <a:ext cx="2300630" cy="369332"/>
            </a:xfrm>
            <a:prstGeom prst="rect">
              <a:avLst/>
            </a:prstGeom>
            <a:noFill/>
          </p:spPr>
          <p:txBody>
            <a:bodyPr wrap="none" rtlCol="0">
              <a:spAutoFit/>
            </a:bodyPr>
            <a:lstStyle/>
            <a:p>
              <a:r>
                <a:rPr lang="en-US" dirty="0"/>
                <a:t>Cable Cross-Section</a:t>
              </a:r>
            </a:p>
          </p:txBody>
        </p:sp>
      </p:grpSp>
      <p:sp>
        <p:nvSpPr>
          <p:cNvPr id="7" name="TextBox 6">
            <a:extLst>
              <a:ext uri="{FF2B5EF4-FFF2-40B4-BE49-F238E27FC236}">
                <a16:creationId xmlns:a16="http://schemas.microsoft.com/office/drawing/2014/main" id="{ADE2AEA2-BFA5-58C6-E77E-FBF735D3E6F9}"/>
              </a:ext>
            </a:extLst>
          </p:cNvPr>
          <p:cNvSpPr txBox="1"/>
          <p:nvPr/>
        </p:nvSpPr>
        <p:spPr>
          <a:xfrm>
            <a:off x="3480973" y="4225773"/>
            <a:ext cx="1941557" cy="369332"/>
          </a:xfrm>
          <a:prstGeom prst="rect">
            <a:avLst/>
          </a:prstGeom>
          <a:noFill/>
        </p:spPr>
        <p:txBody>
          <a:bodyPr wrap="none" rtlCol="0">
            <a:spAutoFit/>
          </a:bodyPr>
          <a:lstStyle/>
          <a:p>
            <a:r>
              <a:rPr lang="en-US" dirty="0"/>
              <a:t>Rutherford Cable</a:t>
            </a:r>
          </a:p>
        </p:txBody>
      </p:sp>
      <p:sp>
        <p:nvSpPr>
          <p:cNvPr id="8" name="TextBox 7">
            <a:extLst>
              <a:ext uri="{FF2B5EF4-FFF2-40B4-BE49-F238E27FC236}">
                <a16:creationId xmlns:a16="http://schemas.microsoft.com/office/drawing/2014/main" id="{005301CF-8FAA-4B91-9CE4-0F59C19AF58C}"/>
              </a:ext>
            </a:extLst>
          </p:cNvPr>
          <p:cNvSpPr txBox="1"/>
          <p:nvPr/>
        </p:nvSpPr>
        <p:spPr>
          <a:xfrm>
            <a:off x="1262277" y="5418993"/>
            <a:ext cx="6160661" cy="338554"/>
          </a:xfrm>
          <a:prstGeom prst="rect">
            <a:avLst/>
          </a:prstGeom>
          <a:noFill/>
        </p:spPr>
        <p:txBody>
          <a:bodyPr wrap="none" rtlCol="0">
            <a:spAutoFit/>
          </a:bodyPr>
          <a:lstStyle/>
          <a:p>
            <a:r>
              <a:rPr lang="en-US" sz="1600" dirty="0"/>
              <a:t>[Colored strands indicate strand ID. Used at cable point &amp; tail only]</a:t>
            </a:r>
          </a:p>
        </p:txBody>
      </p:sp>
      <p:sp>
        <p:nvSpPr>
          <p:cNvPr id="10" name="TextBox 9">
            <a:extLst>
              <a:ext uri="{FF2B5EF4-FFF2-40B4-BE49-F238E27FC236}">
                <a16:creationId xmlns:a16="http://schemas.microsoft.com/office/drawing/2014/main" id="{B24E29B2-E0D2-EB8F-258A-61E9B4D16FDD}"/>
              </a:ext>
            </a:extLst>
          </p:cNvPr>
          <p:cNvSpPr txBox="1"/>
          <p:nvPr/>
        </p:nvSpPr>
        <p:spPr>
          <a:xfrm>
            <a:off x="190499" y="5961837"/>
            <a:ext cx="8175625" cy="338554"/>
          </a:xfrm>
          <a:prstGeom prst="rect">
            <a:avLst/>
          </a:prstGeom>
          <a:noFill/>
        </p:spPr>
        <p:txBody>
          <a:bodyPr wrap="square">
            <a:spAutoFit/>
          </a:bodyPr>
          <a:lstStyle/>
          <a:p>
            <a:r>
              <a:rPr lang="en-US" sz="1600" dirty="0">
                <a:solidFill>
                  <a:schemeClr val="bg2">
                    <a:lumMod val="50000"/>
                  </a:schemeClr>
                </a:solidFill>
              </a:rPr>
              <a:t>[</a:t>
            </a:r>
            <a:r>
              <a:rPr lang="en-US" sz="1600" baseline="30000" dirty="0">
                <a:solidFill>
                  <a:schemeClr val="bg2">
                    <a:lumMod val="50000"/>
                  </a:schemeClr>
                </a:solidFill>
              </a:rPr>
              <a:t>1</a:t>
            </a:r>
            <a:r>
              <a:rPr lang="en-US" sz="1600" dirty="0">
                <a:solidFill>
                  <a:schemeClr val="bg2">
                    <a:lumMod val="50000"/>
                  </a:schemeClr>
                </a:solidFill>
              </a:rPr>
              <a:t>B. </a:t>
            </a:r>
            <a:r>
              <a:rPr lang="en-US" sz="1600" dirty="0" err="1">
                <a:solidFill>
                  <a:schemeClr val="bg2">
                    <a:lumMod val="50000"/>
                  </a:schemeClr>
                </a:solidFill>
              </a:rPr>
              <a:t>Bordini</a:t>
            </a:r>
            <a:r>
              <a:rPr lang="en-US" sz="1600" dirty="0">
                <a:solidFill>
                  <a:schemeClr val="bg2">
                    <a:lumMod val="50000"/>
                  </a:schemeClr>
                </a:solidFill>
              </a:rPr>
              <a:t> et al., IEEE Trans. on Appl. </a:t>
            </a:r>
            <a:r>
              <a:rPr lang="en-US" sz="1600" dirty="0" err="1">
                <a:solidFill>
                  <a:schemeClr val="bg2">
                    <a:lumMod val="50000"/>
                  </a:schemeClr>
                </a:solidFill>
              </a:rPr>
              <a:t>Supercond</a:t>
            </a:r>
            <a:r>
              <a:rPr lang="en-US" sz="1600" dirty="0">
                <a:solidFill>
                  <a:schemeClr val="bg2">
                    <a:lumMod val="50000"/>
                  </a:schemeClr>
                </a:solidFill>
              </a:rPr>
              <a:t>., vol. 22, no. 3 June 2012]</a:t>
            </a:r>
          </a:p>
        </p:txBody>
      </p:sp>
    </p:spTree>
    <p:extLst>
      <p:ext uri="{BB962C8B-B14F-4D97-AF65-F5344CB8AC3E}">
        <p14:creationId xmlns:p14="http://schemas.microsoft.com/office/powerpoint/2010/main" val="164708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2163C7-EA3E-CE7F-5213-7BF565FD89D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b="24030"/>
          <a:stretch/>
        </p:blipFill>
        <p:spPr>
          <a:xfrm>
            <a:off x="2851187" y="1511191"/>
            <a:ext cx="6874434" cy="1169497"/>
          </a:xfrm>
          <a:prstGeom prst="rect">
            <a:avLst/>
          </a:prstGeom>
        </p:spPr>
      </p:pic>
      <p:sp>
        <p:nvSpPr>
          <p:cNvPr id="2" name="Title 1">
            <a:extLst>
              <a:ext uri="{FF2B5EF4-FFF2-40B4-BE49-F238E27FC236}">
                <a16:creationId xmlns:a16="http://schemas.microsoft.com/office/drawing/2014/main" id="{73EA2380-4C63-B844-DCC7-D473503AED29}"/>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943F2000-21A6-27D7-EAA4-8947B6471C96}"/>
              </a:ext>
            </a:extLst>
          </p:cNvPr>
          <p:cNvSpPr>
            <a:spLocks noGrp="1"/>
          </p:cNvSpPr>
          <p:nvPr>
            <p:ph idx="1"/>
          </p:nvPr>
        </p:nvSpPr>
        <p:spPr>
          <a:xfrm>
            <a:off x="769740" y="2886773"/>
            <a:ext cx="10909300" cy="3375030"/>
          </a:xfrm>
        </p:spPr>
        <p:txBody>
          <a:bodyPr>
            <a:normAutofit/>
          </a:bodyPr>
          <a:lstStyle/>
          <a:p>
            <a:pPr>
              <a:spcBef>
                <a:spcPts val="1800"/>
              </a:spcBef>
            </a:pPr>
            <a:r>
              <a:rPr lang="en-US" sz="2400" dirty="0"/>
              <a:t>Common practice for extracted strand RRR measurements:</a:t>
            </a:r>
          </a:p>
          <a:p>
            <a:pPr marL="914400" lvl="1" indent="-457200">
              <a:spcBef>
                <a:spcPts val="300"/>
              </a:spcBef>
              <a:buFont typeface="+mj-lt"/>
              <a:buAutoNum type="arabicPeriod"/>
            </a:pPr>
            <a:r>
              <a:rPr lang="en-US" sz="2200" dirty="0"/>
              <a:t>Straighten the extracted strand, leading to inaccurate RRR values</a:t>
            </a:r>
          </a:p>
          <a:p>
            <a:pPr lvl="2">
              <a:spcBef>
                <a:spcPts val="300"/>
              </a:spcBef>
            </a:pPr>
            <a:r>
              <a:rPr lang="en-US" sz="2200" dirty="0"/>
              <a:t>2</a:t>
            </a:r>
            <a:r>
              <a:rPr lang="en-US" sz="2200" baseline="30000" dirty="0"/>
              <a:t>nd</a:t>
            </a:r>
            <a:r>
              <a:rPr lang="en-US" sz="2200" dirty="0"/>
              <a:t>, extra deformation at edge locations </a:t>
            </a:r>
            <a:r>
              <a:rPr lang="en-US" sz="2200" dirty="0">
                <a:sym typeface="Wingdings" panose="05000000000000000000" pitchFamily="2" charset="2"/>
              </a:rPr>
              <a:t> Lower RRR values</a:t>
            </a:r>
            <a:endParaRPr lang="en-US" sz="2200" dirty="0"/>
          </a:p>
          <a:p>
            <a:pPr marL="914400" lvl="1" indent="-457200">
              <a:spcBef>
                <a:spcPts val="300"/>
              </a:spcBef>
              <a:buFont typeface="+mj-lt"/>
              <a:buAutoNum type="arabicPeriod"/>
            </a:pPr>
            <a:r>
              <a:rPr lang="en-US" sz="2200" dirty="0"/>
              <a:t>Do not measure RRR at cable edges (“kinks”) &amp; straight sections separately</a:t>
            </a:r>
          </a:p>
          <a:p>
            <a:r>
              <a:rPr lang="en-US" sz="2400" u="sng" dirty="0">
                <a:sym typeface="Wingdings" panose="05000000000000000000" pitchFamily="2" charset="2"/>
              </a:rPr>
              <a:t>System Goals</a:t>
            </a:r>
            <a:endParaRPr lang="en-US" sz="2400" dirty="0">
              <a:sym typeface="Wingdings" panose="05000000000000000000" pitchFamily="2" charset="2"/>
            </a:endParaRPr>
          </a:p>
          <a:p>
            <a:pPr lvl="1">
              <a:spcBef>
                <a:spcPts val="300"/>
              </a:spcBef>
            </a:pPr>
            <a:r>
              <a:rPr lang="en-US" sz="2200" dirty="0">
                <a:sym typeface="Wingdings" panose="05000000000000000000" pitchFamily="2" charset="2"/>
              </a:rPr>
              <a:t>Measure extracted strand RRR in as-used condition (i.e., kinks not-straightened)</a:t>
            </a:r>
            <a:endParaRPr lang="en-US" sz="2200" dirty="0">
              <a:highlight>
                <a:srgbClr val="FFFF00"/>
              </a:highlight>
              <a:sym typeface="Wingdings" panose="05000000000000000000" pitchFamily="2" charset="2"/>
            </a:endParaRPr>
          </a:p>
          <a:p>
            <a:pPr lvl="1">
              <a:spcBef>
                <a:spcPts val="300"/>
              </a:spcBef>
            </a:pPr>
            <a:r>
              <a:rPr lang="en-US" sz="2200" dirty="0"/>
              <a:t>Measure RRR of individual strand sections: kinks &amp; straights separately</a:t>
            </a:r>
          </a:p>
          <a:p>
            <a:pPr lvl="1">
              <a:spcBef>
                <a:spcPts val="300"/>
              </a:spcBef>
            </a:pPr>
            <a:r>
              <a:rPr lang="en-US" sz="2200" dirty="0"/>
              <a:t>Improved repeatability through sample fixturing</a:t>
            </a:r>
          </a:p>
          <a:p>
            <a:pPr lvl="1">
              <a:spcBef>
                <a:spcPts val="300"/>
              </a:spcBef>
            </a:pPr>
            <a:r>
              <a:rPr lang="en-US" sz="2200" dirty="0"/>
              <a:t>Measure many samples simultaneously and easily</a:t>
            </a:r>
          </a:p>
        </p:txBody>
      </p:sp>
      <p:sp>
        <p:nvSpPr>
          <p:cNvPr id="4" name="Footer Placeholder 3">
            <a:extLst>
              <a:ext uri="{FF2B5EF4-FFF2-40B4-BE49-F238E27FC236}">
                <a16:creationId xmlns:a16="http://schemas.microsoft.com/office/drawing/2014/main" id="{CC5AAB32-F03E-EEC6-6C01-D4FFCFF953A2}"/>
              </a:ext>
            </a:extLst>
          </p:cNvPr>
          <p:cNvSpPr>
            <a:spLocks noGrp="1"/>
          </p:cNvSpPr>
          <p:nvPr>
            <p:ph type="ftr" sz="quarter" idx="11"/>
          </p:nvPr>
        </p:nvSpPr>
        <p:spPr>
          <a:xfrm>
            <a:off x="4038600" y="6461125"/>
            <a:ext cx="4375150" cy="365125"/>
          </a:xfrm>
        </p:spPr>
        <p:txBody>
          <a:bodyPr/>
          <a:lstStyle/>
          <a:p>
            <a:r>
              <a:rPr lang="en-US" dirty="0"/>
              <a:t>Michael Naus | Extracted Strand RRR Measurement System</a:t>
            </a:r>
          </a:p>
        </p:txBody>
      </p:sp>
      <p:sp>
        <p:nvSpPr>
          <p:cNvPr id="5" name="Slide Number Placeholder 4">
            <a:extLst>
              <a:ext uri="{FF2B5EF4-FFF2-40B4-BE49-F238E27FC236}">
                <a16:creationId xmlns:a16="http://schemas.microsoft.com/office/drawing/2014/main" id="{A4E8388E-A08D-A07D-900C-25180C0D2CD3}"/>
              </a:ext>
            </a:extLst>
          </p:cNvPr>
          <p:cNvSpPr>
            <a:spLocks noGrp="1"/>
          </p:cNvSpPr>
          <p:nvPr>
            <p:ph type="sldNum" sz="quarter" idx="12"/>
          </p:nvPr>
        </p:nvSpPr>
        <p:spPr/>
        <p:txBody>
          <a:bodyPr/>
          <a:lstStyle/>
          <a:p>
            <a:fld id="{1938D572-6E90-4CFC-B748-E5A2419AD3C3}" type="slidenum">
              <a:rPr lang="en-US" smtClean="0"/>
              <a:pPr/>
              <a:t>4</a:t>
            </a:fld>
            <a:endParaRPr lang="en-US"/>
          </a:p>
        </p:txBody>
      </p:sp>
      <p:sp>
        <p:nvSpPr>
          <p:cNvPr id="6" name="Date Placeholder 5">
            <a:extLst>
              <a:ext uri="{FF2B5EF4-FFF2-40B4-BE49-F238E27FC236}">
                <a16:creationId xmlns:a16="http://schemas.microsoft.com/office/drawing/2014/main" id="{C3E60222-496F-9BD1-FB3E-1CE5AA684B1A}"/>
              </a:ext>
            </a:extLst>
          </p:cNvPr>
          <p:cNvSpPr>
            <a:spLocks noGrp="1"/>
          </p:cNvSpPr>
          <p:nvPr>
            <p:ph type="dt" sz="half" idx="10"/>
          </p:nvPr>
        </p:nvSpPr>
        <p:spPr/>
        <p:txBody>
          <a:bodyPr/>
          <a:lstStyle/>
          <a:p>
            <a:r>
              <a:rPr lang="en-US"/>
              <a:t>27 Oct 2022</a:t>
            </a:r>
            <a:endParaRPr lang="en-US" dirty="0"/>
          </a:p>
        </p:txBody>
      </p:sp>
      <p:grpSp>
        <p:nvGrpSpPr>
          <p:cNvPr id="34" name="Group 33">
            <a:extLst>
              <a:ext uri="{FF2B5EF4-FFF2-40B4-BE49-F238E27FC236}">
                <a16:creationId xmlns:a16="http://schemas.microsoft.com/office/drawing/2014/main" id="{7482F802-4DD5-1CB5-1E46-FCE0826E1032}"/>
              </a:ext>
            </a:extLst>
          </p:cNvPr>
          <p:cNvGrpSpPr/>
          <p:nvPr/>
        </p:nvGrpSpPr>
        <p:grpSpPr>
          <a:xfrm>
            <a:off x="3476047" y="1516075"/>
            <a:ext cx="6491839" cy="1089985"/>
            <a:chOff x="3293167" y="3033751"/>
            <a:chExt cx="6491839" cy="1089985"/>
          </a:xfrm>
        </p:grpSpPr>
        <p:sp>
          <p:nvSpPr>
            <p:cNvPr id="30" name="TextBox 29">
              <a:extLst>
                <a:ext uri="{FF2B5EF4-FFF2-40B4-BE49-F238E27FC236}">
                  <a16:creationId xmlns:a16="http://schemas.microsoft.com/office/drawing/2014/main" id="{B4244613-723E-E46D-B0C3-BA562872696E}"/>
                </a:ext>
              </a:extLst>
            </p:cNvPr>
            <p:cNvSpPr txBox="1"/>
            <p:nvPr/>
          </p:nvSpPr>
          <p:spPr>
            <a:xfrm>
              <a:off x="5199402" y="3165936"/>
              <a:ext cx="1364476" cy="369332"/>
            </a:xfrm>
            <a:prstGeom prst="rect">
              <a:avLst/>
            </a:prstGeom>
            <a:noFill/>
          </p:spPr>
          <p:txBody>
            <a:bodyPr wrap="none" rtlCol="0">
              <a:spAutoFit/>
            </a:bodyPr>
            <a:lstStyle/>
            <a:p>
              <a:r>
                <a:rPr lang="en-US" dirty="0"/>
                <a:t>Major Edge</a:t>
              </a:r>
            </a:p>
          </p:txBody>
        </p:sp>
        <p:cxnSp>
          <p:nvCxnSpPr>
            <p:cNvPr id="15" name="Straight Connector 14">
              <a:extLst>
                <a:ext uri="{FF2B5EF4-FFF2-40B4-BE49-F238E27FC236}">
                  <a16:creationId xmlns:a16="http://schemas.microsoft.com/office/drawing/2014/main" id="{2271A980-A53B-C52C-0D26-C04B1A041A08}"/>
                </a:ext>
              </a:extLst>
            </p:cNvPr>
            <p:cNvCxnSpPr/>
            <p:nvPr/>
          </p:nvCxnSpPr>
          <p:spPr>
            <a:xfrm>
              <a:off x="9193695" y="3033751"/>
              <a:ext cx="0" cy="256101"/>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21A06E-4015-E8A5-8B76-C981DA6A6A04}"/>
                </a:ext>
              </a:extLst>
            </p:cNvPr>
            <p:cNvCxnSpPr/>
            <p:nvPr/>
          </p:nvCxnSpPr>
          <p:spPr>
            <a:xfrm>
              <a:off x="3293167" y="3053629"/>
              <a:ext cx="0" cy="256101"/>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A74FB3-8832-2D83-06FF-4981E19D2190}"/>
                </a:ext>
              </a:extLst>
            </p:cNvPr>
            <p:cNvCxnSpPr/>
            <p:nvPr/>
          </p:nvCxnSpPr>
          <p:spPr>
            <a:xfrm>
              <a:off x="5652054" y="3867635"/>
              <a:ext cx="0" cy="256101"/>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B52F4D-6EC9-EDFF-20F9-90568503C422}"/>
                </a:ext>
              </a:extLst>
            </p:cNvPr>
            <p:cNvCxnSpPr/>
            <p:nvPr/>
          </p:nvCxnSpPr>
          <p:spPr>
            <a:xfrm>
              <a:off x="6155634" y="3867635"/>
              <a:ext cx="0" cy="256101"/>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2F5BCE1-7454-A6AC-B415-18BFD948CAE2}"/>
                </a:ext>
              </a:extLst>
            </p:cNvPr>
            <p:cNvCxnSpPr/>
            <p:nvPr/>
          </p:nvCxnSpPr>
          <p:spPr>
            <a:xfrm>
              <a:off x="8693427" y="3033751"/>
              <a:ext cx="0" cy="256101"/>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D887F4A-E7FB-DA50-C1AE-AE7AB9061B66}"/>
                </a:ext>
              </a:extLst>
            </p:cNvPr>
            <p:cNvSpPr txBox="1"/>
            <p:nvPr/>
          </p:nvSpPr>
          <p:spPr>
            <a:xfrm rot="20534551">
              <a:off x="6776263" y="3540803"/>
              <a:ext cx="1415837" cy="369332"/>
            </a:xfrm>
            <a:prstGeom prst="rect">
              <a:avLst/>
            </a:prstGeom>
            <a:noFill/>
          </p:spPr>
          <p:txBody>
            <a:bodyPr wrap="none" rtlCol="0">
              <a:spAutoFit/>
            </a:bodyPr>
            <a:lstStyle/>
            <a:p>
              <a:r>
                <a:rPr lang="en-US" dirty="0"/>
                <a:t>Top Straight</a:t>
              </a:r>
            </a:p>
          </p:txBody>
        </p:sp>
        <p:sp>
          <p:nvSpPr>
            <p:cNvPr id="28" name="TextBox 27">
              <a:extLst>
                <a:ext uri="{FF2B5EF4-FFF2-40B4-BE49-F238E27FC236}">
                  <a16:creationId xmlns:a16="http://schemas.microsoft.com/office/drawing/2014/main" id="{492F4539-8E9F-5EA7-F75F-5D7E266D1B62}"/>
                </a:ext>
              </a:extLst>
            </p:cNvPr>
            <p:cNvSpPr txBox="1"/>
            <p:nvPr/>
          </p:nvSpPr>
          <p:spPr>
            <a:xfrm rot="1116052">
              <a:off x="3523481" y="3540619"/>
              <a:ext cx="1774845" cy="369332"/>
            </a:xfrm>
            <a:prstGeom prst="rect">
              <a:avLst/>
            </a:prstGeom>
            <a:noFill/>
          </p:spPr>
          <p:txBody>
            <a:bodyPr wrap="none" rtlCol="0">
              <a:spAutoFit/>
            </a:bodyPr>
            <a:lstStyle/>
            <a:p>
              <a:r>
                <a:rPr lang="en-US" dirty="0"/>
                <a:t>Bottom Straight</a:t>
              </a:r>
            </a:p>
          </p:txBody>
        </p:sp>
        <p:sp>
          <p:nvSpPr>
            <p:cNvPr id="29" name="Right Brace 28">
              <a:extLst>
                <a:ext uri="{FF2B5EF4-FFF2-40B4-BE49-F238E27FC236}">
                  <a16:creationId xmlns:a16="http://schemas.microsoft.com/office/drawing/2014/main" id="{3EBFB501-9731-2863-A83E-014A80BDCED7}"/>
                </a:ext>
              </a:extLst>
            </p:cNvPr>
            <p:cNvSpPr/>
            <p:nvPr/>
          </p:nvSpPr>
          <p:spPr>
            <a:xfrm rot="16200000">
              <a:off x="5737241" y="3363158"/>
              <a:ext cx="335863" cy="500916"/>
            </a:xfrm>
            <a:prstGeom prst="rightBrace">
              <a:avLst>
                <a:gd name="adj1" fmla="val 11509"/>
                <a:gd name="adj2" fmla="val 47547"/>
              </a:avLst>
            </a:prstGeom>
            <a:ln w="158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D54A4839-B454-D41D-65F5-EC6253868ED7}"/>
                </a:ext>
              </a:extLst>
            </p:cNvPr>
            <p:cNvSpPr txBox="1"/>
            <p:nvPr/>
          </p:nvSpPr>
          <p:spPr>
            <a:xfrm>
              <a:off x="8420530" y="3629710"/>
              <a:ext cx="1364476" cy="369332"/>
            </a:xfrm>
            <a:prstGeom prst="rect">
              <a:avLst/>
            </a:prstGeom>
            <a:noFill/>
          </p:spPr>
          <p:txBody>
            <a:bodyPr wrap="none" rtlCol="0">
              <a:spAutoFit/>
            </a:bodyPr>
            <a:lstStyle/>
            <a:p>
              <a:r>
                <a:rPr lang="en-US" dirty="0"/>
                <a:t>Minor Edge</a:t>
              </a:r>
            </a:p>
          </p:txBody>
        </p:sp>
        <p:sp>
          <p:nvSpPr>
            <p:cNvPr id="32" name="Right Brace 31">
              <a:extLst>
                <a:ext uri="{FF2B5EF4-FFF2-40B4-BE49-F238E27FC236}">
                  <a16:creationId xmlns:a16="http://schemas.microsoft.com/office/drawing/2014/main" id="{292A3E33-D6D3-3F6D-0282-495755748C23}"/>
                </a:ext>
              </a:extLst>
            </p:cNvPr>
            <p:cNvSpPr/>
            <p:nvPr/>
          </p:nvSpPr>
          <p:spPr>
            <a:xfrm rot="5400000">
              <a:off x="8775305" y="3272705"/>
              <a:ext cx="335863" cy="500916"/>
            </a:xfrm>
            <a:prstGeom prst="rightBrace">
              <a:avLst>
                <a:gd name="adj1" fmla="val 11509"/>
                <a:gd name="adj2" fmla="val 47547"/>
              </a:avLst>
            </a:prstGeom>
            <a:ln w="158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9" name="Picture 8" descr="A picture containing rectangle&#10;&#10;Description automatically generated">
            <a:extLst>
              <a:ext uri="{FF2B5EF4-FFF2-40B4-BE49-F238E27FC236}">
                <a16:creationId xmlns:a16="http://schemas.microsoft.com/office/drawing/2014/main" id="{A4423A00-8FBB-4908-2C2D-5EDC18129A13}"/>
              </a:ext>
            </a:extLst>
          </p:cNvPr>
          <p:cNvPicPr>
            <a:picLocks noChangeAspect="1"/>
          </p:cNvPicPr>
          <p:nvPr/>
        </p:nvPicPr>
        <p:blipFill rotWithShape="1">
          <a:blip r:embed="rId4">
            <a:extLst>
              <a:ext uri="{28A0092B-C50C-407E-A947-70E740481C1C}">
                <a14:useLocalDpi xmlns:a14="http://schemas.microsoft.com/office/drawing/2010/main" val="0"/>
              </a:ext>
            </a:extLst>
          </a:blip>
          <a:srcRect l="32866" t="47951" r="13137" b="40822"/>
          <a:stretch/>
        </p:blipFill>
        <p:spPr>
          <a:xfrm flipH="1" flipV="1">
            <a:off x="2466378" y="1437176"/>
            <a:ext cx="7501506" cy="1174472"/>
          </a:xfrm>
          <a:prstGeom prst="rect">
            <a:avLst/>
          </a:prstGeom>
        </p:spPr>
      </p:pic>
      <p:grpSp>
        <p:nvGrpSpPr>
          <p:cNvPr id="8" name="Group 7">
            <a:extLst>
              <a:ext uri="{FF2B5EF4-FFF2-40B4-BE49-F238E27FC236}">
                <a16:creationId xmlns:a16="http://schemas.microsoft.com/office/drawing/2014/main" id="{E5D28FFD-65DC-14A7-841B-C84C1DD7E8A9}"/>
              </a:ext>
            </a:extLst>
          </p:cNvPr>
          <p:cNvGrpSpPr/>
          <p:nvPr/>
        </p:nvGrpSpPr>
        <p:grpSpPr>
          <a:xfrm>
            <a:off x="10567634" y="1511191"/>
            <a:ext cx="1335119" cy="1163740"/>
            <a:chOff x="8557180" y="4339038"/>
            <a:chExt cx="1335119" cy="1163740"/>
          </a:xfrm>
        </p:grpSpPr>
        <p:sp>
          <p:nvSpPr>
            <p:cNvPr id="10" name="Trapezoid 9">
              <a:extLst>
                <a:ext uri="{FF2B5EF4-FFF2-40B4-BE49-F238E27FC236}">
                  <a16:creationId xmlns:a16="http://schemas.microsoft.com/office/drawing/2014/main" id="{27DBADC5-B868-B220-8EA9-184E614C4B35}"/>
                </a:ext>
              </a:extLst>
            </p:cNvPr>
            <p:cNvSpPr/>
            <p:nvPr/>
          </p:nvSpPr>
          <p:spPr>
            <a:xfrm>
              <a:off x="8557180" y="4434353"/>
              <a:ext cx="274918" cy="97985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CE9D6AE-5366-E187-3D7A-44DB1A3A38A1}"/>
                </a:ext>
              </a:extLst>
            </p:cNvPr>
            <p:cNvSpPr txBox="1"/>
            <p:nvPr/>
          </p:nvSpPr>
          <p:spPr>
            <a:xfrm>
              <a:off x="8734711" y="4339038"/>
              <a:ext cx="1099981" cy="307777"/>
            </a:xfrm>
            <a:prstGeom prst="rect">
              <a:avLst/>
            </a:prstGeom>
            <a:noFill/>
          </p:spPr>
          <p:txBody>
            <a:bodyPr wrap="none" rtlCol="0">
              <a:spAutoFit/>
            </a:bodyPr>
            <a:lstStyle/>
            <a:p>
              <a:r>
                <a:rPr lang="en-US" sz="1400" dirty="0"/>
                <a:t>Minor Edge</a:t>
              </a:r>
            </a:p>
          </p:txBody>
        </p:sp>
        <p:sp>
          <p:nvSpPr>
            <p:cNvPr id="12" name="TextBox 11">
              <a:extLst>
                <a:ext uri="{FF2B5EF4-FFF2-40B4-BE49-F238E27FC236}">
                  <a16:creationId xmlns:a16="http://schemas.microsoft.com/office/drawing/2014/main" id="{B91B4A5C-B86C-55EB-2B89-6400373071EB}"/>
                </a:ext>
              </a:extLst>
            </p:cNvPr>
            <p:cNvSpPr txBox="1"/>
            <p:nvPr/>
          </p:nvSpPr>
          <p:spPr>
            <a:xfrm>
              <a:off x="8792318" y="5195001"/>
              <a:ext cx="1099981" cy="307777"/>
            </a:xfrm>
            <a:prstGeom prst="rect">
              <a:avLst/>
            </a:prstGeom>
            <a:noFill/>
          </p:spPr>
          <p:txBody>
            <a:bodyPr wrap="none" rtlCol="0">
              <a:spAutoFit/>
            </a:bodyPr>
            <a:lstStyle/>
            <a:p>
              <a:r>
                <a:rPr lang="en-US" sz="1400" dirty="0"/>
                <a:t>Major Edge</a:t>
              </a:r>
            </a:p>
          </p:txBody>
        </p:sp>
      </p:grpSp>
    </p:spTree>
    <p:extLst>
      <p:ext uri="{BB962C8B-B14F-4D97-AF65-F5344CB8AC3E}">
        <p14:creationId xmlns:p14="http://schemas.microsoft.com/office/powerpoint/2010/main" val="123851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250"/>
                                        <p:tgtEl>
                                          <p:spTgt spid="9"/>
                                        </p:tgtEl>
                                      </p:cBhvr>
                                    </p:animEffect>
                                    <p:set>
                                      <p:cBhvr>
                                        <p:cTn id="7" dur="1" fill="hold">
                                          <p:stCondLst>
                                            <p:cond delay="124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A2E2-BB46-32F4-A6D3-030468A91EEA}"/>
              </a:ext>
            </a:extLst>
          </p:cNvPr>
          <p:cNvSpPr>
            <a:spLocks noGrp="1"/>
          </p:cNvSpPr>
          <p:nvPr>
            <p:ph type="title"/>
          </p:nvPr>
        </p:nvSpPr>
        <p:spPr/>
        <p:txBody>
          <a:bodyPr/>
          <a:lstStyle/>
          <a:p>
            <a:r>
              <a:rPr lang="en-US" dirty="0"/>
              <a:t>System: Sample Holder</a:t>
            </a:r>
          </a:p>
        </p:txBody>
      </p:sp>
      <p:sp>
        <p:nvSpPr>
          <p:cNvPr id="3" name="Content Placeholder 2">
            <a:extLst>
              <a:ext uri="{FF2B5EF4-FFF2-40B4-BE49-F238E27FC236}">
                <a16:creationId xmlns:a16="http://schemas.microsoft.com/office/drawing/2014/main" id="{D2E9D155-D693-05A0-F9DC-B482AA3FAF06}"/>
              </a:ext>
            </a:extLst>
          </p:cNvPr>
          <p:cNvSpPr>
            <a:spLocks noGrp="1"/>
          </p:cNvSpPr>
          <p:nvPr>
            <p:ph idx="1"/>
          </p:nvPr>
        </p:nvSpPr>
        <p:spPr>
          <a:xfrm>
            <a:off x="263434" y="1309188"/>
            <a:ext cx="6842998" cy="4865189"/>
          </a:xfrm>
        </p:spPr>
        <p:txBody>
          <a:bodyPr>
            <a:normAutofit/>
          </a:bodyPr>
          <a:lstStyle/>
          <a:p>
            <a:r>
              <a:rPr lang="en-US" dirty="0"/>
              <a:t>Sample holder is printed circuit board (PCB)</a:t>
            </a:r>
          </a:p>
          <a:p>
            <a:pPr>
              <a:spcBef>
                <a:spcPts val="4200"/>
              </a:spcBef>
            </a:pPr>
            <a:r>
              <a:rPr lang="en-US" dirty="0"/>
              <a:t>PCB design must match cable design</a:t>
            </a:r>
          </a:p>
          <a:p>
            <a:pPr lvl="1"/>
            <a:r>
              <a:rPr lang="en-US" dirty="0"/>
              <a:t>Current &amp; voltage pin locations conform to cable width &amp; twist pitch</a:t>
            </a:r>
          </a:p>
          <a:p>
            <a:pPr>
              <a:spcBef>
                <a:spcPts val="4200"/>
              </a:spcBef>
            </a:pPr>
            <a:r>
              <a:rPr lang="en-US" dirty="0"/>
              <a:t>Current &amp; voltage pins are V-slotted</a:t>
            </a:r>
          </a:p>
          <a:p>
            <a:pPr lvl="1">
              <a:spcBef>
                <a:spcPts val="600"/>
              </a:spcBef>
            </a:pPr>
            <a:r>
              <a:rPr lang="en-US" dirty="0"/>
              <a:t>Accommodates range of wire diameters</a:t>
            </a:r>
          </a:p>
          <a:p>
            <a:pPr lvl="1"/>
            <a:r>
              <a:rPr lang="en-US" dirty="0"/>
              <a:t>Current taps are soldered</a:t>
            </a:r>
          </a:p>
          <a:p>
            <a:pPr lvl="1"/>
            <a:r>
              <a:rPr lang="en-US" dirty="0"/>
              <a:t>Voltage taps are friction fit to strand</a:t>
            </a:r>
          </a:p>
        </p:txBody>
      </p:sp>
      <p:sp>
        <p:nvSpPr>
          <p:cNvPr id="4" name="Date Placeholder 3">
            <a:extLst>
              <a:ext uri="{FF2B5EF4-FFF2-40B4-BE49-F238E27FC236}">
                <a16:creationId xmlns:a16="http://schemas.microsoft.com/office/drawing/2014/main" id="{1C061816-BF5F-4B8F-8EB7-CC96E375879A}"/>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DD38704D-4CD7-CD3E-C3E8-A6EF3E34253E}"/>
              </a:ext>
            </a:extLst>
          </p:cNvPr>
          <p:cNvSpPr>
            <a:spLocks noGrp="1"/>
          </p:cNvSpPr>
          <p:nvPr>
            <p:ph type="ftr" sz="quarter" idx="11"/>
          </p:nvPr>
        </p:nvSpPr>
        <p:spPr/>
        <p:txBody>
          <a:bodyPr/>
          <a:lstStyle/>
          <a:p>
            <a:r>
              <a:rPr lang="en-US"/>
              <a:t>Michael Naus | Extracted Strand RRR Measurement System</a:t>
            </a:r>
          </a:p>
        </p:txBody>
      </p:sp>
      <p:sp>
        <p:nvSpPr>
          <p:cNvPr id="6" name="Slide Number Placeholder 5">
            <a:extLst>
              <a:ext uri="{FF2B5EF4-FFF2-40B4-BE49-F238E27FC236}">
                <a16:creationId xmlns:a16="http://schemas.microsoft.com/office/drawing/2014/main" id="{10DD6B4E-5629-3754-41FD-A4EE11266FB2}"/>
              </a:ext>
            </a:extLst>
          </p:cNvPr>
          <p:cNvSpPr>
            <a:spLocks noGrp="1"/>
          </p:cNvSpPr>
          <p:nvPr>
            <p:ph type="sldNum" sz="quarter" idx="12"/>
          </p:nvPr>
        </p:nvSpPr>
        <p:spPr/>
        <p:txBody>
          <a:bodyPr/>
          <a:lstStyle/>
          <a:p>
            <a:fld id="{1938D572-6E90-4CFC-B748-E5A2419AD3C3}" type="slidenum">
              <a:rPr lang="en-US" smtClean="0"/>
              <a:pPr/>
              <a:t>5</a:t>
            </a:fld>
            <a:endParaRPr lang="en-US"/>
          </a:p>
        </p:txBody>
      </p:sp>
      <p:pic>
        <p:nvPicPr>
          <p:cNvPr id="11" name="Picture 10" descr="A picture containing text&#10;&#10;Description automatically generated">
            <a:extLst>
              <a:ext uri="{FF2B5EF4-FFF2-40B4-BE49-F238E27FC236}">
                <a16:creationId xmlns:a16="http://schemas.microsoft.com/office/drawing/2014/main" id="{185F6EF5-2EEC-5D88-BEFD-3518213C7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922" y="1162051"/>
            <a:ext cx="4866647" cy="5072018"/>
          </a:xfrm>
          <a:prstGeom prst="rect">
            <a:avLst/>
          </a:prstGeom>
        </p:spPr>
      </p:pic>
      <p:grpSp>
        <p:nvGrpSpPr>
          <p:cNvPr id="133" name="Group 132">
            <a:extLst>
              <a:ext uri="{FF2B5EF4-FFF2-40B4-BE49-F238E27FC236}">
                <a16:creationId xmlns:a16="http://schemas.microsoft.com/office/drawing/2014/main" id="{E3BDA9C6-6371-CBB3-80DC-9AD5FFD6F835}"/>
              </a:ext>
            </a:extLst>
          </p:cNvPr>
          <p:cNvGrpSpPr/>
          <p:nvPr/>
        </p:nvGrpSpPr>
        <p:grpSpPr>
          <a:xfrm>
            <a:off x="7467601" y="2009775"/>
            <a:ext cx="3740941" cy="3449692"/>
            <a:chOff x="7467601" y="2009775"/>
            <a:chExt cx="3740941" cy="3449692"/>
          </a:xfrm>
        </p:grpSpPr>
        <p:grpSp>
          <p:nvGrpSpPr>
            <p:cNvPr id="32" name="Group 31">
              <a:extLst>
                <a:ext uri="{FF2B5EF4-FFF2-40B4-BE49-F238E27FC236}">
                  <a16:creationId xmlns:a16="http://schemas.microsoft.com/office/drawing/2014/main" id="{223901B2-825B-8599-3502-0BEC47EF76EE}"/>
                </a:ext>
              </a:extLst>
            </p:cNvPr>
            <p:cNvGrpSpPr/>
            <p:nvPr/>
          </p:nvGrpSpPr>
          <p:grpSpPr>
            <a:xfrm>
              <a:off x="7662863" y="2009775"/>
              <a:ext cx="3336131" cy="304799"/>
              <a:chOff x="7662863" y="2009775"/>
              <a:chExt cx="3336131" cy="304799"/>
            </a:xfrm>
          </p:grpSpPr>
          <p:cxnSp>
            <p:nvCxnSpPr>
              <p:cNvPr id="20" name="Straight Connector 19">
                <a:extLst>
                  <a:ext uri="{FF2B5EF4-FFF2-40B4-BE49-F238E27FC236}">
                    <a16:creationId xmlns:a16="http://schemas.microsoft.com/office/drawing/2014/main" id="{0BAFFD62-6CA2-7D46-6C29-D618AF278398}"/>
                  </a:ext>
                </a:extLst>
              </p:cNvPr>
              <p:cNvCxnSpPr/>
              <p:nvPr/>
            </p:nvCxnSpPr>
            <p:spPr>
              <a:xfrm flipV="1">
                <a:off x="7662863" y="2028825"/>
                <a:ext cx="247650" cy="76200"/>
              </a:xfrm>
              <a:prstGeom prst="line">
                <a:avLst/>
              </a:prstGeom>
              <a:ln w="63500">
                <a:solidFill>
                  <a:schemeClr val="accent2">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82CA34-779B-9649-2701-9B894F179528}"/>
                  </a:ext>
                </a:extLst>
              </p:cNvPr>
              <p:cNvCxnSpPr>
                <a:cxnSpLocks/>
              </p:cNvCxnSpPr>
              <p:nvPr/>
            </p:nvCxnSpPr>
            <p:spPr>
              <a:xfrm flipV="1">
                <a:off x="8877300" y="2009775"/>
                <a:ext cx="952500" cy="304799"/>
              </a:xfrm>
              <a:prstGeom prst="line">
                <a:avLst/>
              </a:prstGeom>
              <a:ln w="63500">
                <a:solidFill>
                  <a:schemeClr val="accent2">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3E2524-A7B3-B97F-1F98-CA3079B7FB28}"/>
                  </a:ext>
                </a:extLst>
              </p:cNvPr>
              <p:cNvCxnSpPr>
                <a:cxnSpLocks/>
              </p:cNvCxnSpPr>
              <p:nvPr/>
            </p:nvCxnSpPr>
            <p:spPr>
              <a:xfrm flipV="1">
                <a:off x="10813256" y="2214563"/>
                <a:ext cx="185738" cy="76200"/>
              </a:xfrm>
              <a:prstGeom prst="line">
                <a:avLst/>
              </a:prstGeom>
              <a:ln w="63500">
                <a:solidFill>
                  <a:schemeClr val="accent2">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8ACF1A-18E5-FAA0-5A0A-F7842469A8F8}"/>
                  </a:ext>
                </a:extLst>
              </p:cNvPr>
              <p:cNvCxnSpPr>
                <a:cxnSpLocks/>
              </p:cNvCxnSpPr>
              <p:nvPr/>
            </p:nvCxnSpPr>
            <p:spPr>
              <a:xfrm>
                <a:off x="9829800" y="2009775"/>
                <a:ext cx="983456" cy="280988"/>
              </a:xfrm>
              <a:prstGeom prst="line">
                <a:avLst/>
              </a:prstGeom>
              <a:ln w="63500">
                <a:solidFill>
                  <a:schemeClr val="accent2">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A4DC1BC-4AC0-F97E-BF54-1ABAF56AC097}"/>
                  </a:ext>
                </a:extLst>
              </p:cNvPr>
              <p:cNvCxnSpPr>
                <a:cxnSpLocks/>
              </p:cNvCxnSpPr>
              <p:nvPr/>
            </p:nvCxnSpPr>
            <p:spPr>
              <a:xfrm>
                <a:off x="7910513" y="2033586"/>
                <a:ext cx="983456" cy="280988"/>
              </a:xfrm>
              <a:prstGeom prst="line">
                <a:avLst/>
              </a:prstGeom>
              <a:ln w="63500">
                <a:solidFill>
                  <a:schemeClr val="accent2">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CAABA476-6C85-6631-C9C0-C2C28281D04F}"/>
                </a:ext>
              </a:extLst>
            </p:cNvPr>
            <p:cNvGrpSpPr/>
            <p:nvPr/>
          </p:nvGrpSpPr>
          <p:grpSpPr>
            <a:xfrm>
              <a:off x="7491413" y="2179681"/>
              <a:ext cx="3667125" cy="322306"/>
              <a:chOff x="7491413" y="2009775"/>
              <a:chExt cx="3667125" cy="322306"/>
            </a:xfrm>
          </p:grpSpPr>
          <p:cxnSp>
            <p:nvCxnSpPr>
              <p:cNvPr id="34" name="Straight Connector 33">
                <a:extLst>
                  <a:ext uri="{FF2B5EF4-FFF2-40B4-BE49-F238E27FC236}">
                    <a16:creationId xmlns:a16="http://schemas.microsoft.com/office/drawing/2014/main" id="{AA4D1353-1DD3-8126-25E7-5BC95CA377B6}"/>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3129E2-C03B-6F05-1F64-9A3EBE071CB9}"/>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7F6781-84DB-2C4F-5396-C50B06D718BC}"/>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295DA56-FC06-B3ED-BBA6-E2EEF56CCDB5}"/>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2C783B-BAC6-92CA-9E29-F1A832BCDFCB}"/>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D83AE600-4D83-3B2A-1951-2B5FD680A2C9}"/>
                </a:ext>
              </a:extLst>
            </p:cNvPr>
            <p:cNvGrpSpPr/>
            <p:nvPr/>
          </p:nvGrpSpPr>
          <p:grpSpPr>
            <a:xfrm>
              <a:off x="7491413" y="2365419"/>
              <a:ext cx="3667125" cy="322306"/>
              <a:chOff x="7491413" y="2009775"/>
              <a:chExt cx="3667125" cy="322306"/>
            </a:xfrm>
          </p:grpSpPr>
          <p:cxnSp>
            <p:nvCxnSpPr>
              <p:cNvPr id="45" name="Straight Connector 44">
                <a:extLst>
                  <a:ext uri="{FF2B5EF4-FFF2-40B4-BE49-F238E27FC236}">
                    <a16:creationId xmlns:a16="http://schemas.microsoft.com/office/drawing/2014/main" id="{BABE1858-10CA-12A4-DEA8-5348AC4C060A}"/>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57BE562-152A-7BFE-DD6B-519BF06E5BC9}"/>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24AD809-6DBE-1903-1AE7-0C67439F47EE}"/>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6634BE-DA46-D900-F7D0-416005FAAFE5}"/>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1811E46-CF2D-92A4-E3DC-142AF3E3F8B0}"/>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64C54DD-C6F7-223B-A8EC-425BCF720C15}"/>
                </a:ext>
              </a:extLst>
            </p:cNvPr>
            <p:cNvGrpSpPr/>
            <p:nvPr/>
          </p:nvGrpSpPr>
          <p:grpSpPr>
            <a:xfrm>
              <a:off x="7467601" y="2548906"/>
              <a:ext cx="3667125" cy="322306"/>
              <a:chOff x="7491413" y="2009775"/>
              <a:chExt cx="3667125" cy="322306"/>
            </a:xfrm>
          </p:grpSpPr>
          <p:cxnSp>
            <p:nvCxnSpPr>
              <p:cNvPr id="51" name="Straight Connector 50">
                <a:extLst>
                  <a:ext uri="{FF2B5EF4-FFF2-40B4-BE49-F238E27FC236}">
                    <a16:creationId xmlns:a16="http://schemas.microsoft.com/office/drawing/2014/main" id="{0DE3C39A-78D9-3193-B38D-905AD7B7DD06}"/>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26A70C8-6B5B-D198-A648-D478A5FB5881}"/>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A146B7F-5186-B3BD-1FE2-82D8DFFDE16B}"/>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AC911F1-CD8C-77CD-799C-C2E36F984399}"/>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ADB6847-6E1C-656F-AEB3-1DC9C68B62FC}"/>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67AE3693-40AA-8FFC-766B-6B37F878FD7B}"/>
                </a:ext>
              </a:extLst>
            </p:cNvPr>
            <p:cNvGrpSpPr/>
            <p:nvPr/>
          </p:nvGrpSpPr>
          <p:grpSpPr>
            <a:xfrm>
              <a:off x="7519987" y="2706904"/>
              <a:ext cx="3667125" cy="322306"/>
              <a:chOff x="7491413" y="2009775"/>
              <a:chExt cx="3667125" cy="322306"/>
            </a:xfrm>
          </p:grpSpPr>
          <p:cxnSp>
            <p:nvCxnSpPr>
              <p:cNvPr id="57" name="Straight Connector 56">
                <a:extLst>
                  <a:ext uri="{FF2B5EF4-FFF2-40B4-BE49-F238E27FC236}">
                    <a16:creationId xmlns:a16="http://schemas.microsoft.com/office/drawing/2014/main" id="{89646DA6-0A89-6735-24B0-AE52F3671168}"/>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5BA64CE-A2CF-07E8-3A39-0A8B4AEDF6B9}"/>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6A81533-ED95-6DDF-C97B-C52B827C61EE}"/>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73BAA6D-074E-5CDD-A29E-A12467CA7690}"/>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3994FA7-EB87-319F-F716-19B23C901D99}"/>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C77716D7-0AE6-4BF1-9FA9-28C71604F402}"/>
                </a:ext>
              </a:extLst>
            </p:cNvPr>
            <p:cNvGrpSpPr/>
            <p:nvPr/>
          </p:nvGrpSpPr>
          <p:grpSpPr>
            <a:xfrm>
              <a:off x="7504509" y="2895797"/>
              <a:ext cx="3667125" cy="322306"/>
              <a:chOff x="7491413" y="2009775"/>
              <a:chExt cx="3667125" cy="322306"/>
            </a:xfrm>
          </p:grpSpPr>
          <p:cxnSp>
            <p:nvCxnSpPr>
              <p:cNvPr id="63" name="Straight Connector 62">
                <a:extLst>
                  <a:ext uri="{FF2B5EF4-FFF2-40B4-BE49-F238E27FC236}">
                    <a16:creationId xmlns:a16="http://schemas.microsoft.com/office/drawing/2014/main" id="{FFFB9004-4B38-BA26-0FA8-3E0EDA814E95}"/>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74B9B51-5711-594A-03F7-200EA37C00C0}"/>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09ACAC9-48CA-98F7-A10B-692462912E16}"/>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BF1A660-F95C-AC70-F68A-AE953D3CE9F1}"/>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B85EB23-DCBB-A446-386D-510722616FA2}"/>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5AC2782D-9EC1-D732-3688-6B35ACF79183}"/>
                </a:ext>
              </a:extLst>
            </p:cNvPr>
            <p:cNvGrpSpPr/>
            <p:nvPr/>
          </p:nvGrpSpPr>
          <p:grpSpPr>
            <a:xfrm>
              <a:off x="7491413" y="3072040"/>
              <a:ext cx="3667125" cy="322306"/>
              <a:chOff x="7491413" y="2009775"/>
              <a:chExt cx="3667125" cy="322306"/>
            </a:xfrm>
          </p:grpSpPr>
          <p:cxnSp>
            <p:nvCxnSpPr>
              <p:cNvPr id="69" name="Straight Connector 68">
                <a:extLst>
                  <a:ext uri="{FF2B5EF4-FFF2-40B4-BE49-F238E27FC236}">
                    <a16:creationId xmlns:a16="http://schemas.microsoft.com/office/drawing/2014/main" id="{0CD5D4A4-EB4B-3F44-02DB-C41D0A198B96}"/>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F78637E-1441-D821-A1BC-F97B7D6476F5}"/>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A82C5FC-7E39-ED4C-9A08-39F717DA0B3E}"/>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BB2A215-AC89-CF12-5E6E-237568280CE7}"/>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4C7F709-77BE-1453-BCDE-1325200C3C4B}"/>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021FC822-B2DE-C446-D520-EE3FCFBA35D5}"/>
                </a:ext>
              </a:extLst>
            </p:cNvPr>
            <p:cNvGrpSpPr/>
            <p:nvPr/>
          </p:nvGrpSpPr>
          <p:grpSpPr>
            <a:xfrm>
              <a:off x="7510457" y="3240207"/>
              <a:ext cx="3667125" cy="322306"/>
              <a:chOff x="7491413" y="2009775"/>
              <a:chExt cx="3667125" cy="322306"/>
            </a:xfrm>
          </p:grpSpPr>
          <p:cxnSp>
            <p:nvCxnSpPr>
              <p:cNvPr id="75" name="Straight Connector 74">
                <a:extLst>
                  <a:ext uri="{FF2B5EF4-FFF2-40B4-BE49-F238E27FC236}">
                    <a16:creationId xmlns:a16="http://schemas.microsoft.com/office/drawing/2014/main" id="{68227464-30D3-CF44-1965-6C1D51D17B58}"/>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2654E6A-BB62-F288-616A-E35C237DC07A}"/>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5D4F663-1DD1-15B1-7E21-643E6FC17C6B}"/>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DF3A635-267B-5ED5-8A44-134E993757F2}"/>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CCE2974-F29D-353A-54E5-BED6A2B80DAD}"/>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F2E0DCA0-C987-9122-4CFF-A879B2FCE683}"/>
                </a:ext>
              </a:extLst>
            </p:cNvPr>
            <p:cNvGrpSpPr/>
            <p:nvPr/>
          </p:nvGrpSpPr>
          <p:grpSpPr>
            <a:xfrm>
              <a:off x="7519987" y="3430289"/>
              <a:ext cx="3667125" cy="322306"/>
              <a:chOff x="7491413" y="2009775"/>
              <a:chExt cx="3667125" cy="322306"/>
            </a:xfrm>
          </p:grpSpPr>
          <p:cxnSp>
            <p:nvCxnSpPr>
              <p:cNvPr id="81" name="Straight Connector 80">
                <a:extLst>
                  <a:ext uri="{FF2B5EF4-FFF2-40B4-BE49-F238E27FC236}">
                    <a16:creationId xmlns:a16="http://schemas.microsoft.com/office/drawing/2014/main" id="{10D6505A-32BB-914E-E207-DFDC56C6FC75}"/>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236D373-A502-D1C6-31FE-8515E777ADF2}"/>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B83C1C3-7E0F-5DAA-5C67-49398D353383}"/>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B63B1B4-44ED-4B56-8E8D-0845DC893A29}"/>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7AEDF53-44E7-1482-30E9-A5B0C2F6FDDD}"/>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FDE8AEB0-01DC-6063-FB92-0FD4AE87788D}"/>
                </a:ext>
              </a:extLst>
            </p:cNvPr>
            <p:cNvGrpSpPr/>
            <p:nvPr/>
          </p:nvGrpSpPr>
          <p:grpSpPr>
            <a:xfrm>
              <a:off x="7541417" y="3601486"/>
              <a:ext cx="3667125" cy="322306"/>
              <a:chOff x="7491413" y="2009775"/>
              <a:chExt cx="3667125" cy="322306"/>
            </a:xfrm>
          </p:grpSpPr>
          <p:cxnSp>
            <p:nvCxnSpPr>
              <p:cNvPr id="87" name="Straight Connector 86">
                <a:extLst>
                  <a:ext uri="{FF2B5EF4-FFF2-40B4-BE49-F238E27FC236}">
                    <a16:creationId xmlns:a16="http://schemas.microsoft.com/office/drawing/2014/main" id="{9C187173-0CEF-AE89-5432-28FBACDEA177}"/>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7796BB0-18D0-E39A-FA6C-7F8E5BCE927A}"/>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1A432EF-5C67-D5AD-3ACC-FB3A83C11377}"/>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1F98505-4F5D-22A7-1F21-11E9C59FE5AC}"/>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066E4D5-1237-6E75-CBCC-942EC791B4E0}"/>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E7F605C2-E9FA-D715-9B36-36DA0F00D534}"/>
                </a:ext>
              </a:extLst>
            </p:cNvPr>
            <p:cNvGrpSpPr/>
            <p:nvPr/>
          </p:nvGrpSpPr>
          <p:grpSpPr>
            <a:xfrm>
              <a:off x="7528321" y="3783298"/>
              <a:ext cx="3667125" cy="322306"/>
              <a:chOff x="7491413" y="2009775"/>
              <a:chExt cx="3667125" cy="322306"/>
            </a:xfrm>
          </p:grpSpPr>
          <p:cxnSp>
            <p:nvCxnSpPr>
              <p:cNvPr id="93" name="Straight Connector 92">
                <a:extLst>
                  <a:ext uri="{FF2B5EF4-FFF2-40B4-BE49-F238E27FC236}">
                    <a16:creationId xmlns:a16="http://schemas.microsoft.com/office/drawing/2014/main" id="{291F69B9-FAD7-7898-57E8-652639433AE7}"/>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9C5AA45-7E2B-9D54-A0E7-E422BA1BC158}"/>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5CDE324-328C-9ABF-81EB-38172673CB04}"/>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52C9FF1-B7D6-2A29-8790-C4FAB035042D}"/>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963D3CA-0571-6DC9-7FE9-E94BAF342381}"/>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CDA198A-C429-AC90-A828-C7535A5AC5CD}"/>
                </a:ext>
              </a:extLst>
            </p:cNvPr>
            <p:cNvGrpSpPr/>
            <p:nvPr/>
          </p:nvGrpSpPr>
          <p:grpSpPr>
            <a:xfrm>
              <a:off x="7504509" y="3952886"/>
              <a:ext cx="3667125" cy="322306"/>
              <a:chOff x="7491413" y="2009775"/>
              <a:chExt cx="3667125" cy="322306"/>
            </a:xfrm>
          </p:grpSpPr>
          <p:cxnSp>
            <p:nvCxnSpPr>
              <p:cNvPr id="99" name="Straight Connector 98">
                <a:extLst>
                  <a:ext uri="{FF2B5EF4-FFF2-40B4-BE49-F238E27FC236}">
                    <a16:creationId xmlns:a16="http://schemas.microsoft.com/office/drawing/2014/main" id="{29F73A35-71D9-2FB9-0E6C-160B4900416A}"/>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30D38DB-7F23-C162-650E-68E55DE1112C}"/>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71C8BA9-EFD4-6B49-170B-678D9692D3A5}"/>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9AAAEA3-F987-2D66-F3F3-EB8242445980}"/>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F83F1D8-339A-E857-7FE7-BCE16FEC0830}"/>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6D015005-8A6D-24E9-3A5E-A411AF136B95}"/>
                </a:ext>
              </a:extLst>
            </p:cNvPr>
            <p:cNvGrpSpPr/>
            <p:nvPr/>
          </p:nvGrpSpPr>
          <p:grpSpPr>
            <a:xfrm>
              <a:off x="7541417" y="4137433"/>
              <a:ext cx="3667125" cy="322306"/>
              <a:chOff x="7491413" y="2009775"/>
              <a:chExt cx="3667125" cy="322306"/>
            </a:xfrm>
          </p:grpSpPr>
          <p:cxnSp>
            <p:nvCxnSpPr>
              <p:cNvPr id="105" name="Straight Connector 104">
                <a:extLst>
                  <a:ext uri="{FF2B5EF4-FFF2-40B4-BE49-F238E27FC236}">
                    <a16:creationId xmlns:a16="http://schemas.microsoft.com/office/drawing/2014/main" id="{3A8E9907-48E1-EB5F-BDAD-565409D7D379}"/>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4019C71-DF4B-43FC-99B6-BA8D941DEE75}"/>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28D0200-55B7-C4B4-1135-2C0FA1AC8E2B}"/>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338A55E-ABD7-9ADF-F9BF-E69677873C7B}"/>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F5BAEEA-BD8D-CEAC-CA12-D58E91DBEA46}"/>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2759624C-8F7D-E426-54E8-781D7D0D9263}"/>
                </a:ext>
              </a:extLst>
            </p:cNvPr>
            <p:cNvGrpSpPr/>
            <p:nvPr/>
          </p:nvGrpSpPr>
          <p:grpSpPr>
            <a:xfrm>
              <a:off x="7519987" y="4307408"/>
              <a:ext cx="3667125" cy="339260"/>
              <a:chOff x="7491413" y="1992821"/>
              <a:chExt cx="3667125" cy="339260"/>
            </a:xfrm>
          </p:grpSpPr>
          <p:cxnSp>
            <p:nvCxnSpPr>
              <p:cNvPr id="111" name="Straight Connector 110">
                <a:extLst>
                  <a:ext uri="{FF2B5EF4-FFF2-40B4-BE49-F238E27FC236}">
                    <a16:creationId xmlns:a16="http://schemas.microsoft.com/office/drawing/2014/main" id="{227E27FF-0CBE-ED71-169F-0257BB5F2EB1}"/>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474DF1B-19D5-42AD-B70B-19562ED2D730}"/>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5FACC20-DDE6-D645-A538-9C77D6B696E0}"/>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04BE6FF-09E9-46D5-BDF7-FE883E1B00E0}"/>
                  </a:ext>
                </a:extLst>
              </p:cNvPr>
              <p:cNvCxnSpPr>
                <a:cxnSpLocks/>
              </p:cNvCxnSpPr>
              <p:nvPr/>
            </p:nvCxnSpPr>
            <p:spPr>
              <a:xfrm>
                <a:off x="9829726" y="1992821"/>
                <a:ext cx="983530" cy="297942"/>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949F29F-BE4D-E9A1-4F4C-3E29589446C7}"/>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34E4368A-D44E-CC6C-393E-6971A03E2700}"/>
                </a:ext>
              </a:extLst>
            </p:cNvPr>
            <p:cNvGrpSpPr/>
            <p:nvPr/>
          </p:nvGrpSpPr>
          <p:grpSpPr>
            <a:xfrm>
              <a:off x="7504509" y="4491402"/>
              <a:ext cx="3667125" cy="322306"/>
              <a:chOff x="7491413" y="2009775"/>
              <a:chExt cx="3667125" cy="322306"/>
            </a:xfrm>
          </p:grpSpPr>
          <p:cxnSp>
            <p:nvCxnSpPr>
              <p:cNvPr id="117" name="Straight Connector 116">
                <a:extLst>
                  <a:ext uri="{FF2B5EF4-FFF2-40B4-BE49-F238E27FC236}">
                    <a16:creationId xmlns:a16="http://schemas.microsoft.com/office/drawing/2014/main" id="{4C43B72D-B2CF-60DA-6634-2401BAFFD39D}"/>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55934FD-5201-2B7F-CBE9-7F749F13289F}"/>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C854B-8836-EF6F-A6AB-9CD1F6939B97}"/>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E829AE9-778F-53B0-EBFB-69DF000E6B7C}"/>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E77E5A7-012C-E7F0-9E8F-2D68DFEA22D5}"/>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0D50651A-69A7-9373-8D6E-3022325DBFF3}"/>
                </a:ext>
              </a:extLst>
            </p:cNvPr>
            <p:cNvGrpSpPr/>
            <p:nvPr/>
          </p:nvGrpSpPr>
          <p:grpSpPr>
            <a:xfrm>
              <a:off x="7504509" y="4677140"/>
              <a:ext cx="3667125" cy="322306"/>
              <a:chOff x="7491413" y="2009775"/>
              <a:chExt cx="3667125" cy="322306"/>
            </a:xfrm>
          </p:grpSpPr>
          <p:cxnSp>
            <p:nvCxnSpPr>
              <p:cNvPr id="123" name="Straight Connector 122">
                <a:extLst>
                  <a:ext uri="{FF2B5EF4-FFF2-40B4-BE49-F238E27FC236}">
                    <a16:creationId xmlns:a16="http://schemas.microsoft.com/office/drawing/2014/main" id="{BDE64D4D-5552-58AD-6ED3-CAD83BDFBF8B}"/>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B9D69F7-B54B-2737-F451-1CFAFDBCE476}"/>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2945930-D707-C5E8-FCB4-F71E173C7326}"/>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C1D7D0B-7107-1203-134B-D73ADA13371C}"/>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0FA761D-E470-6758-FC3E-AEE150CB8123}"/>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cxnSp>
          <p:nvCxnSpPr>
            <p:cNvPr id="128" name="Straight Connector 127">
              <a:extLst>
                <a:ext uri="{FF2B5EF4-FFF2-40B4-BE49-F238E27FC236}">
                  <a16:creationId xmlns:a16="http://schemas.microsoft.com/office/drawing/2014/main" id="{21DAA568-EED0-86DB-9ABC-1C2AE322872E}"/>
                </a:ext>
              </a:extLst>
            </p:cNvPr>
            <p:cNvCxnSpPr>
              <a:cxnSpLocks/>
            </p:cNvCxnSpPr>
            <p:nvPr/>
          </p:nvCxnSpPr>
          <p:spPr>
            <a:xfrm>
              <a:off x="8058942" y="5459467"/>
              <a:ext cx="2976959" cy="0"/>
            </a:xfrm>
            <a:prstGeom prst="line">
              <a:avLst/>
            </a:prstGeom>
            <a:ln w="63500">
              <a:solidFill>
                <a:schemeClr val="accent5">
                  <a:lumMod val="20000"/>
                  <a:lumOff val="80000"/>
                  <a:alpha val="67000"/>
                </a:schemeClr>
              </a:solidFill>
            </a:ln>
          </p:spPr>
          <p:style>
            <a:lnRef idx="1">
              <a:schemeClr val="accent1"/>
            </a:lnRef>
            <a:fillRef idx="0">
              <a:schemeClr val="accent1"/>
            </a:fillRef>
            <a:effectRef idx="0">
              <a:schemeClr val="accent1"/>
            </a:effectRef>
            <a:fontRef idx="minor">
              <a:schemeClr val="tx1"/>
            </a:fontRef>
          </p:style>
        </p:cxnSp>
        <p:sp>
          <p:nvSpPr>
            <p:cNvPr id="132" name="Freeform: Shape 131">
              <a:extLst>
                <a:ext uri="{FF2B5EF4-FFF2-40B4-BE49-F238E27FC236}">
                  <a16:creationId xmlns:a16="http://schemas.microsoft.com/office/drawing/2014/main" id="{772A72C4-1F89-F09E-89B3-28083F6DC71F}"/>
                </a:ext>
              </a:extLst>
            </p:cNvPr>
            <p:cNvSpPr/>
            <p:nvPr/>
          </p:nvSpPr>
          <p:spPr>
            <a:xfrm>
              <a:off x="8645525" y="5248275"/>
              <a:ext cx="2397125" cy="78010"/>
            </a:xfrm>
            <a:custGeom>
              <a:avLst/>
              <a:gdLst>
                <a:gd name="connsiteX0" fmla="*/ 0 w 2397125"/>
                <a:gd name="connsiteY0" fmla="*/ 25400 h 78010"/>
                <a:gd name="connsiteX1" fmla="*/ 958850 w 2397125"/>
                <a:gd name="connsiteY1" fmla="*/ 76200 h 78010"/>
                <a:gd name="connsiteX2" fmla="*/ 1539875 w 2397125"/>
                <a:gd name="connsiteY2" fmla="*/ 60325 h 78010"/>
                <a:gd name="connsiteX3" fmla="*/ 2397125 w 2397125"/>
                <a:gd name="connsiteY3" fmla="*/ 0 h 78010"/>
              </a:gdLst>
              <a:ahLst/>
              <a:cxnLst>
                <a:cxn ang="0">
                  <a:pos x="connsiteX0" y="connsiteY0"/>
                </a:cxn>
                <a:cxn ang="0">
                  <a:pos x="connsiteX1" y="connsiteY1"/>
                </a:cxn>
                <a:cxn ang="0">
                  <a:pos x="connsiteX2" y="connsiteY2"/>
                </a:cxn>
                <a:cxn ang="0">
                  <a:pos x="connsiteX3" y="connsiteY3"/>
                </a:cxn>
              </a:cxnLst>
              <a:rect l="l" t="t" r="r" b="b"/>
              <a:pathLst>
                <a:path w="2397125" h="78010">
                  <a:moveTo>
                    <a:pt x="0" y="25400"/>
                  </a:moveTo>
                  <a:cubicBezTo>
                    <a:pt x="351102" y="47889"/>
                    <a:pt x="702204" y="70379"/>
                    <a:pt x="958850" y="76200"/>
                  </a:cubicBezTo>
                  <a:cubicBezTo>
                    <a:pt x="1215496" y="82021"/>
                    <a:pt x="1300163" y="73025"/>
                    <a:pt x="1539875" y="60325"/>
                  </a:cubicBezTo>
                  <a:cubicBezTo>
                    <a:pt x="1779587" y="47625"/>
                    <a:pt x="2088356" y="23812"/>
                    <a:pt x="2397125" y="0"/>
                  </a:cubicBezTo>
                </a:path>
              </a:pathLst>
            </a:custGeom>
            <a:noFill/>
            <a:ln w="63500">
              <a:solidFill>
                <a:schemeClr val="accent3">
                  <a:lumMod val="20000"/>
                  <a:lumOff val="80000"/>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AF3EF257-A95B-59AE-3A86-2C4F40A54A53}"/>
              </a:ext>
            </a:extLst>
          </p:cNvPr>
          <p:cNvGrpSpPr/>
          <p:nvPr/>
        </p:nvGrpSpPr>
        <p:grpSpPr>
          <a:xfrm>
            <a:off x="7827967" y="2008114"/>
            <a:ext cx="3104747" cy="3508482"/>
            <a:chOff x="7827967" y="2008114"/>
            <a:chExt cx="3104747" cy="3508482"/>
          </a:xfrm>
          <a:solidFill>
            <a:schemeClr val="accent6">
              <a:lumMod val="20000"/>
              <a:lumOff val="80000"/>
            </a:schemeClr>
          </a:solidFill>
        </p:grpSpPr>
        <p:sp>
          <p:nvSpPr>
            <p:cNvPr id="134" name="Oval 133">
              <a:extLst>
                <a:ext uri="{FF2B5EF4-FFF2-40B4-BE49-F238E27FC236}">
                  <a16:creationId xmlns:a16="http://schemas.microsoft.com/office/drawing/2014/main" id="{3ECD17AB-E14E-1A1C-7D16-80FAD89A50DC}"/>
                </a:ext>
              </a:extLst>
            </p:cNvPr>
            <p:cNvSpPr/>
            <p:nvPr/>
          </p:nvSpPr>
          <p:spPr>
            <a:xfrm>
              <a:off x="10699750" y="2234619"/>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C1C55366-6DFC-FB53-1A26-139571DD5C39}"/>
                </a:ext>
              </a:extLst>
            </p:cNvPr>
            <p:cNvSpPr/>
            <p:nvPr/>
          </p:nvSpPr>
          <p:spPr>
            <a:xfrm>
              <a:off x="10706894" y="2418823"/>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87E74C7D-0430-FFBF-D736-EBE1BA8AF9BC}"/>
                </a:ext>
              </a:extLst>
            </p:cNvPr>
            <p:cNvSpPr/>
            <p:nvPr/>
          </p:nvSpPr>
          <p:spPr>
            <a:xfrm>
              <a:off x="10706894" y="2585676"/>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1B09FB80-AEE9-152B-D2F5-01E92E4E89C1}"/>
                </a:ext>
              </a:extLst>
            </p:cNvPr>
            <p:cNvSpPr/>
            <p:nvPr/>
          </p:nvSpPr>
          <p:spPr>
            <a:xfrm>
              <a:off x="10709275" y="2762615"/>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63734631-713F-84B0-9921-4AB82C6729A2}"/>
                </a:ext>
              </a:extLst>
            </p:cNvPr>
            <p:cNvSpPr/>
            <p:nvPr/>
          </p:nvSpPr>
          <p:spPr>
            <a:xfrm>
              <a:off x="10706894" y="2940201"/>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5E702B87-53AC-0E75-5EA9-5429F8BE47F0}"/>
                </a:ext>
              </a:extLst>
            </p:cNvPr>
            <p:cNvSpPr/>
            <p:nvPr/>
          </p:nvSpPr>
          <p:spPr>
            <a:xfrm>
              <a:off x="10706894" y="3111898"/>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7410CE82-0E61-405C-97A8-D0D3A5CA63FB}"/>
                </a:ext>
              </a:extLst>
            </p:cNvPr>
            <p:cNvSpPr/>
            <p:nvPr/>
          </p:nvSpPr>
          <p:spPr>
            <a:xfrm>
              <a:off x="10715023" y="3293659"/>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FDBC1F71-E5D0-B60D-1F11-C723D5383F9A}"/>
                </a:ext>
              </a:extLst>
            </p:cNvPr>
            <p:cNvSpPr/>
            <p:nvPr/>
          </p:nvSpPr>
          <p:spPr>
            <a:xfrm>
              <a:off x="10706894" y="3469358"/>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EF26C96C-8F2B-A759-B04A-EAB29042B4BD}"/>
                </a:ext>
              </a:extLst>
            </p:cNvPr>
            <p:cNvSpPr/>
            <p:nvPr/>
          </p:nvSpPr>
          <p:spPr>
            <a:xfrm>
              <a:off x="10699750" y="3637353"/>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37935884-9031-501C-795A-7B3B3FBD8461}"/>
                </a:ext>
              </a:extLst>
            </p:cNvPr>
            <p:cNvSpPr/>
            <p:nvPr/>
          </p:nvSpPr>
          <p:spPr>
            <a:xfrm>
              <a:off x="10699750" y="3811708"/>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9E3F980A-C214-0356-97EE-D164C161D960}"/>
                </a:ext>
              </a:extLst>
            </p:cNvPr>
            <p:cNvSpPr/>
            <p:nvPr/>
          </p:nvSpPr>
          <p:spPr>
            <a:xfrm>
              <a:off x="10699750" y="3999582"/>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E386AAE3-6BE5-1117-1906-F4AE29C07B59}"/>
                </a:ext>
              </a:extLst>
            </p:cNvPr>
            <p:cNvSpPr/>
            <p:nvPr/>
          </p:nvSpPr>
          <p:spPr>
            <a:xfrm>
              <a:off x="10706894" y="4173094"/>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9FFE734F-F32E-85C1-C931-86097D773B3B}"/>
                </a:ext>
              </a:extLst>
            </p:cNvPr>
            <p:cNvSpPr/>
            <p:nvPr/>
          </p:nvSpPr>
          <p:spPr>
            <a:xfrm>
              <a:off x="10704500" y="4348173"/>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8C39E12-AA54-5BE4-35EC-BA2A36A1E114}"/>
                </a:ext>
              </a:extLst>
            </p:cNvPr>
            <p:cNvSpPr/>
            <p:nvPr/>
          </p:nvSpPr>
          <p:spPr>
            <a:xfrm>
              <a:off x="10711656" y="4532923"/>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509E5459-7BC7-0B65-F0CC-D3126E988B82}"/>
                </a:ext>
              </a:extLst>
            </p:cNvPr>
            <p:cNvSpPr/>
            <p:nvPr/>
          </p:nvSpPr>
          <p:spPr>
            <a:xfrm>
              <a:off x="10715023" y="4716597"/>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78C35654-DDDA-2AEC-B62C-F409BC7227D7}"/>
                </a:ext>
              </a:extLst>
            </p:cNvPr>
            <p:cNvSpPr/>
            <p:nvPr/>
          </p:nvSpPr>
          <p:spPr>
            <a:xfrm>
              <a:off x="10715023" y="4891737"/>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2B6B4235-E047-A877-0429-5E8952A55E21}"/>
                </a:ext>
              </a:extLst>
            </p:cNvPr>
            <p:cNvSpPr/>
            <p:nvPr/>
          </p:nvSpPr>
          <p:spPr>
            <a:xfrm>
              <a:off x="10841830" y="5226336"/>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0319901C-184A-D663-C4B8-012A47EC5A28}"/>
                </a:ext>
              </a:extLst>
            </p:cNvPr>
            <p:cNvSpPr/>
            <p:nvPr/>
          </p:nvSpPr>
          <p:spPr>
            <a:xfrm>
              <a:off x="10850164" y="5416162"/>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1A89561E-4698-24B8-7140-00879962F052}"/>
                </a:ext>
              </a:extLst>
            </p:cNvPr>
            <p:cNvSpPr/>
            <p:nvPr/>
          </p:nvSpPr>
          <p:spPr>
            <a:xfrm>
              <a:off x="7827967" y="2008114"/>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00DFF797-0939-20AA-F350-383DC8198D3C}"/>
                </a:ext>
              </a:extLst>
            </p:cNvPr>
            <p:cNvSpPr/>
            <p:nvPr/>
          </p:nvSpPr>
          <p:spPr>
            <a:xfrm>
              <a:off x="7835111" y="2192318"/>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ED858C12-45F5-AA7F-6D5F-6944A014EF09}"/>
                </a:ext>
              </a:extLst>
            </p:cNvPr>
            <p:cNvSpPr/>
            <p:nvPr/>
          </p:nvSpPr>
          <p:spPr>
            <a:xfrm>
              <a:off x="7835111" y="2359171"/>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8FBA11E0-116B-31A8-68AD-3297C6E93FF8}"/>
                </a:ext>
              </a:extLst>
            </p:cNvPr>
            <p:cNvSpPr/>
            <p:nvPr/>
          </p:nvSpPr>
          <p:spPr>
            <a:xfrm>
              <a:off x="7837492" y="2536110"/>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D12F4CED-FDEB-3651-E486-13BA4366B809}"/>
                </a:ext>
              </a:extLst>
            </p:cNvPr>
            <p:cNvSpPr/>
            <p:nvPr/>
          </p:nvSpPr>
          <p:spPr>
            <a:xfrm>
              <a:off x="7835111" y="2713696"/>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D52874F7-E10C-46A2-AD31-63D29FED6FE4}"/>
                </a:ext>
              </a:extLst>
            </p:cNvPr>
            <p:cNvSpPr/>
            <p:nvPr/>
          </p:nvSpPr>
          <p:spPr>
            <a:xfrm>
              <a:off x="7835111" y="2885393"/>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95A1D170-FB5A-FFC3-2299-649EABD53CA7}"/>
                </a:ext>
              </a:extLst>
            </p:cNvPr>
            <p:cNvSpPr/>
            <p:nvPr/>
          </p:nvSpPr>
          <p:spPr>
            <a:xfrm>
              <a:off x="7843240" y="3067154"/>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1DFCF57A-E2D5-75A4-25F6-169A474F34DA}"/>
                </a:ext>
              </a:extLst>
            </p:cNvPr>
            <p:cNvSpPr/>
            <p:nvPr/>
          </p:nvSpPr>
          <p:spPr>
            <a:xfrm>
              <a:off x="7835111" y="3242853"/>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F9D0590A-80D2-7284-C155-381A6B993973}"/>
                </a:ext>
              </a:extLst>
            </p:cNvPr>
            <p:cNvSpPr/>
            <p:nvPr/>
          </p:nvSpPr>
          <p:spPr>
            <a:xfrm>
              <a:off x="7827967" y="3410848"/>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421B20BF-51D2-B5AD-BDD5-A6EF0DBC5D95}"/>
                </a:ext>
              </a:extLst>
            </p:cNvPr>
            <p:cNvSpPr/>
            <p:nvPr/>
          </p:nvSpPr>
          <p:spPr>
            <a:xfrm>
              <a:off x="7827967" y="3585203"/>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DBFBE349-C4F3-7327-59E9-82D2BC788444}"/>
                </a:ext>
              </a:extLst>
            </p:cNvPr>
            <p:cNvSpPr/>
            <p:nvPr/>
          </p:nvSpPr>
          <p:spPr>
            <a:xfrm>
              <a:off x="7827967" y="3773077"/>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E24EAD73-D16D-C450-8D0C-F765A5710381}"/>
                </a:ext>
              </a:extLst>
            </p:cNvPr>
            <p:cNvSpPr/>
            <p:nvPr/>
          </p:nvSpPr>
          <p:spPr>
            <a:xfrm>
              <a:off x="7835111" y="3946589"/>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2BFA0515-7627-3874-E3AC-1AA1EF2BBE9F}"/>
                </a:ext>
              </a:extLst>
            </p:cNvPr>
            <p:cNvSpPr/>
            <p:nvPr/>
          </p:nvSpPr>
          <p:spPr>
            <a:xfrm>
              <a:off x="7832717" y="4121668"/>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C76AEE2D-9292-C267-894D-C052F59BBF6B}"/>
                </a:ext>
              </a:extLst>
            </p:cNvPr>
            <p:cNvSpPr/>
            <p:nvPr/>
          </p:nvSpPr>
          <p:spPr>
            <a:xfrm>
              <a:off x="7839873" y="4306418"/>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A080D5C1-ED46-4B88-0EFA-2A82FD911C7C}"/>
                </a:ext>
              </a:extLst>
            </p:cNvPr>
            <p:cNvSpPr/>
            <p:nvPr/>
          </p:nvSpPr>
          <p:spPr>
            <a:xfrm>
              <a:off x="7843240" y="4490092"/>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C3CDAD96-EDAB-466E-18F7-857102168ED9}"/>
                </a:ext>
              </a:extLst>
            </p:cNvPr>
            <p:cNvSpPr/>
            <p:nvPr/>
          </p:nvSpPr>
          <p:spPr>
            <a:xfrm>
              <a:off x="7843240" y="4665232"/>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91BB9DD5-29F2-92AD-1D00-994ABB61E3C6}"/>
                </a:ext>
              </a:extLst>
            </p:cNvPr>
            <p:cNvSpPr/>
            <p:nvPr/>
          </p:nvSpPr>
          <p:spPr>
            <a:xfrm>
              <a:off x="8737409" y="5247416"/>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37B24E3A-91E2-F558-3CA5-26012774F8D4}"/>
                </a:ext>
              </a:extLst>
            </p:cNvPr>
            <p:cNvSpPr/>
            <p:nvPr/>
          </p:nvSpPr>
          <p:spPr>
            <a:xfrm>
              <a:off x="8745743" y="5437242"/>
              <a:ext cx="82550" cy="7935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54">
            <a:extLst>
              <a:ext uri="{FF2B5EF4-FFF2-40B4-BE49-F238E27FC236}">
                <a16:creationId xmlns:a16="http://schemas.microsoft.com/office/drawing/2014/main" id="{48646096-D083-39E0-FD10-8EB28C3B20AF}"/>
              </a:ext>
            </a:extLst>
          </p:cNvPr>
          <p:cNvGrpSpPr/>
          <p:nvPr/>
        </p:nvGrpSpPr>
        <p:grpSpPr>
          <a:xfrm>
            <a:off x="7997825" y="1994931"/>
            <a:ext cx="2758473" cy="3500585"/>
            <a:chOff x="7997825" y="1994931"/>
            <a:chExt cx="2758473" cy="3500585"/>
          </a:xfrm>
          <a:solidFill>
            <a:schemeClr val="accent2">
              <a:lumMod val="20000"/>
              <a:lumOff val="80000"/>
            </a:schemeClr>
          </a:solidFill>
        </p:grpSpPr>
        <p:grpSp>
          <p:nvGrpSpPr>
            <p:cNvPr id="26" name="Group 25">
              <a:extLst>
                <a:ext uri="{FF2B5EF4-FFF2-40B4-BE49-F238E27FC236}">
                  <a16:creationId xmlns:a16="http://schemas.microsoft.com/office/drawing/2014/main" id="{C9620CC1-6FAA-1036-25F9-47028229D64B}"/>
                </a:ext>
              </a:extLst>
            </p:cNvPr>
            <p:cNvGrpSpPr/>
            <p:nvPr/>
          </p:nvGrpSpPr>
          <p:grpSpPr>
            <a:xfrm>
              <a:off x="8007350" y="1994931"/>
              <a:ext cx="1975640" cy="331546"/>
              <a:chOff x="8007350" y="1994931"/>
              <a:chExt cx="1975640" cy="331546"/>
            </a:xfrm>
            <a:grpFill/>
          </p:grpSpPr>
          <p:sp>
            <p:nvSpPr>
              <p:cNvPr id="7" name="Oval 6">
                <a:extLst>
                  <a:ext uri="{FF2B5EF4-FFF2-40B4-BE49-F238E27FC236}">
                    <a16:creationId xmlns:a16="http://schemas.microsoft.com/office/drawing/2014/main" id="{94505B94-432C-492C-E17E-B04BA4D90A5F}"/>
                  </a:ext>
                </a:extLst>
              </p:cNvPr>
              <p:cNvSpPr/>
              <p:nvPr/>
            </p:nvSpPr>
            <p:spPr>
              <a:xfrm>
                <a:off x="8007350" y="204870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8598BB-3969-E8E3-0B92-62DEEA158A8D}"/>
                  </a:ext>
                </a:extLst>
              </p:cNvPr>
              <p:cNvSpPr/>
              <p:nvPr/>
            </p:nvSpPr>
            <p:spPr>
              <a:xfrm>
                <a:off x="8774117" y="2247123"/>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5BDA1E0-FB58-37DA-33D8-4F125C90CB97}"/>
                  </a:ext>
                </a:extLst>
              </p:cNvPr>
              <p:cNvSpPr/>
              <p:nvPr/>
            </p:nvSpPr>
            <p:spPr>
              <a:xfrm>
                <a:off x="8946359" y="224709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B67AB74-88D3-8B80-E9D0-4F0338DE9C27}"/>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1621F9-8F4D-9C39-77F0-95053FC49F4A}"/>
                  </a:ext>
                </a:extLst>
              </p:cNvPr>
              <p:cNvSpPr/>
              <p:nvPr/>
            </p:nvSpPr>
            <p:spPr>
              <a:xfrm>
                <a:off x="9900440" y="199947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E2AA777-E0D6-BEF8-1D40-F2D490FF31A6}"/>
                </a:ext>
              </a:extLst>
            </p:cNvPr>
            <p:cNvGrpSpPr/>
            <p:nvPr/>
          </p:nvGrpSpPr>
          <p:grpSpPr>
            <a:xfrm>
              <a:off x="7999814" y="2149575"/>
              <a:ext cx="1975640" cy="348213"/>
              <a:chOff x="8007350" y="1994931"/>
              <a:chExt cx="1975640" cy="348213"/>
            </a:xfrm>
            <a:grpFill/>
          </p:grpSpPr>
          <p:sp>
            <p:nvSpPr>
              <p:cNvPr id="29" name="Oval 28">
                <a:extLst>
                  <a:ext uri="{FF2B5EF4-FFF2-40B4-BE49-F238E27FC236}">
                    <a16:creationId xmlns:a16="http://schemas.microsoft.com/office/drawing/2014/main" id="{3D677CBC-463F-1232-EB79-653CC9103DBA}"/>
                  </a:ext>
                </a:extLst>
              </p:cNvPr>
              <p:cNvSpPr/>
              <p:nvPr/>
            </p:nvSpPr>
            <p:spPr>
              <a:xfrm>
                <a:off x="8007350" y="204870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FEB836-9710-1115-33E7-29D2857A12BA}"/>
                  </a:ext>
                </a:extLst>
              </p:cNvPr>
              <p:cNvSpPr/>
              <p:nvPr/>
            </p:nvSpPr>
            <p:spPr>
              <a:xfrm>
                <a:off x="8774117" y="2263790"/>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F10092F-2878-D412-83E9-6D19F9532030}"/>
                  </a:ext>
                </a:extLst>
              </p:cNvPr>
              <p:cNvSpPr/>
              <p:nvPr/>
            </p:nvSpPr>
            <p:spPr>
              <a:xfrm>
                <a:off x="8946359" y="226375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E639653-60E4-668F-4F0B-20C1EC2E4CFA}"/>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60AB799-4C60-E22B-1906-E295BD11D1AD}"/>
                  </a:ext>
                </a:extLst>
              </p:cNvPr>
              <p:cNvSpPr/>
              <p:nvPr/>
            </p:nvSpPr>
            <p:spPr>
              <a:xfrm>
                <a:off x="9900440" y="199947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1D2F6183-88C3-713E-C911-727ADAF18D35}"/>
                </a:ext>
              </a:extLst>
            </p:cNvPr>
            <p:cNvGrpSpPr/>
            <p:nvPr/>
          </p:nvGrpSpPr>
          <p:grpSpPr>
            <a:xfrm>
              <a:off x="7997825" y="2332404"/>
              <a:ext cx="1975640" cy="357706"/>
              <a:chOff x="8007350" y="1994931"/>
              <a:chExt cx="1975640" cy="357706"/>
            </a:xfrm>
            <a:grpFill/>
          </p:grpSpPr>
          <p:sp>
            <p:nvSpPr>
              <p:cNvPr id="43" name="Oval 42">
                <a:extLst>
                  <a:ext uri="{FF2B5EF4-FFF2-40B4-BE49-F238E27FC236}">
                    <a16:creationId xmlns:a16="http://schemas.microsoft.com/office/drawing/2014/main" id="{D5CBE542-B032-9C7E-A95B-DC6C381754CA}"/>
                  </a:ext>
                </a:extLst>
              </p:cNvPr>
              <p:cNvSpPr/>
              <p:nvPr/>
            </p:nvSpPr>
            <p:spPr>
              <a:xfrm>
                <a:off x="8007350" y="204870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4C40E952-E58F-76D6-E873-0A0C59E79F86}"/>
                  </a:ext>
                </a:extLst>
              </p:cNvPr>
              <p:cNvSpPr/>
              <p:nvPr/>
            </p:nvSpPr>
            <p:spPr>
              <a:xfrm>
                <a:off x="8774117" y="226855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F0E8F2E6-BC7D-4ADB-E24B-F4B23DE238C6}"/>
                  </a:ext>
                </a:extLst>
              </p:cNvPr>
              <p:cNvSpPr/>
              <p:nvPr/>
            </p:nvSpPr>
            <p:spPr>
              <a:xfrm>
                <a:off x="8946359" y="2273283"/>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B738C9CC-A9FE-72CF-E22F-36E6CA7DF5CF}"/>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F23644DC-BBCF-31F3-08C9-B36F662D74A2}"/>
                  </a:ext>
                </a:extLst>
              </p:cNvPr>
              <p:cNvSpPr/>
              <p:nvPr/>
            </p:nvSpPr>
            <p:spPr>
              <a:xfrm>
                <a:off x="9900440" y="2011384"/>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E6E764A4-2621-24B4-4C5A-90B48AD1FBE9}"/>
                </a:ext>
              </a:extLst>
            </p:cNvPr>
            <p:cNvGrpSpPr/>
            <p:nvPr/>
          </p:nvGrpSpPr>
          <p:grpSpPr>
            <a:xfrm>
              <a:off x="7997825" y="2519076"/>
              <a:ext cx="1975640" cy="357739"/>
              <a:chOff x="8007350" y="1994931"/>
              <a:chExt cx="1975640" cy="357739"/>
            </a:xfrm>
            <a:grpFill/>
          </p:grpSpPr>
          <p:sp>
            <p:nvSpPr>
              <p:cNvPr id="173" name="Oval 172">
                <a:extLst>
                  <a:ext uri="{FF2B5EF4-FFF2-40B4-BE49-F238E27FC236}">
                    <a16:creationId xmlns:a16="http://schemas.microsoft.com/office/drawing/2014/main" id="{2E642198-2654-5730-57B0-3BFC80F4D9FD}"/>
                  </a:ext>
                </a:extLst>
              </p:cNvPr>
              <p:cNvSpPr/>
              <p:nvPr/>
            </p:nvSpPr>
            <p:spPr>
              <a:xfrm>
                <a:off x="8007350" y="204870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CFEF8162-BB70-CAE5-804D-3D24C9962270}"/>
                  </a:ext>
                </a:extLst>
              </p:cNvPr>
              <p:cNvSpPr/>
              <p:nvPr/>
            </p:nvSpPr>
            <p:spPr>
              <a:xfrm>
                <a:off x="8774117" y="2273316"/>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52DF8A3B-44F0-7C33-11BB-922C5A19FF84}"/>
                  </a:ext>
                </a:extLst>
              </p:cNvPr>
              <p:cNvSpPr/>
              <p:nvPr/>
            </p:nvSpPr>
            <p:spPr>
              <a:xfrm>
                <a:off x="8946359" y="226375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FEAAD2B2-F8A4-BF66-15DE-04BF58487269}"/>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662DAA6A-FFA1-1EA2-714F-6992F136E571}"/>
                  </a:ext>
                </a:extLst>
              </p:cNvPr>
              <p:cNvSpPr/>
              <p:nvPr/>
            </p:nvSpPr>
            <p:spPr>
              <a:xfrm>
                <a:off x="9900440" y="200424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8" name="Group 177">
              <a:extLst>
                <a:ext uri="{FF2B5EF4-FFF2-40B4-BE49-F238E27FC236}">
                  <a16:creationId xmlns:a16="http://schemas.microsoft.com/office/drawing/2014/main" id="{7B17AEDA-63E4-7296-91BD-9C2DE1980933}"/>
                </a:ext>
              </a:extLst>
            </p:cNvPr>
            <p:cNvGrpSpPr/>
            <p:nvPr/>
          </p:nvGrpSpPr>
          <p:grpSpPr>
            <a:xfrm>
              <a:off x="8007350" y="2692838"/>
              <a:ext cx="1975640" cy="341039"/>
              <a:chOff x="8007350" y="1994931"/>
              <a:chExt cx="1975640" cy="341039"/>
            </a:xfrm>
            <a:grpFill/>
          </p:grpSpPr>
          <p:sp>
            <p:nvSpPr>
              <p:cNvPr id="179" name="Oval 178">
                <a:extLst>
                  <a:ext uri="{FF2B5EF4-FFF2-40B4-BE49-F238E27FC236}">
                    <a16:creationId xmlns:a16="http://schemas.microsoft.com/office/drawing/2014/main" id="{B5CB132A-2AB9-2346-0A0D-F79CC4BF5250}"/>
                  </a:ext>
                </a:extLst>
              </p:cNvPr>
              <p:cNvSpPr/>
              <p:nvPr/>
            </p:nvSpPr>
            <p:spPr>
              <a:xfrm>
                <a:off x="8007350" y="204870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2493BB88-7CD2-5818-7CB9-4004DDF1E69E}"/>
                  </a:ext>
                </a:extLst>
              </p:cNvPr>
              <p:cNvSpPr/>
              <p:nvPr/>
            </p:nvSpPr>
            <p:spPr>
              <a:xfrm>
                <a:off x="8774117" y="2247123"/>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9C9223DD-73DE-5C0B-4B1E-62D7B8BE0B09}"/>
                  </a:ext>
                </a:extLst>
              </p:cNvPr>
              <p:cNvSpPr/>
              <p:nvPr/>
            </p:nvSpPr>
            <p:spPr>
              <a:xfrm>
                <a:off x="8946359" y="2256616"/>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AACAEFE2-7490-65F6-956A-C6153BE8570A}"/>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ED7CD717-1749-C344-190B-327B826D9504}"/>
                  </a:ext>
                </a:extLst>
              </p:cNvPr>
              <p:cNvSpPr/>
              <p:nvPr/>
            </p:nvSpPr>
            <p:spPr>
              <a:xfrm>
                <a:off x="9900440" y="199947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19B95569-D43A-140B-5CDF-C39218AA36FA}"/>
                </a:ext>
              </a:extLst>
            </p:cNvPr>
            <p:cNvGrpSpPr/>
            <p:nvPr/>
          </p:nvGrpSpPr>
          <p:grpSpPr>
            <a:xfrm>
              <a:off x="8014494" y="2860366"/>
              <a:ext cx="1975640" cy="355325"/>
              <a:chOff x="8007350" y="1994931"/>
              <a:chExt cx="1975640" cy="355325"/>
            </a:xfrm>
            <a:grpFill/>
          </p:grpSpPr>
          <p:sp>
            <p:nvSpPr>
              <p:cNvPr id="185" name="Oval 184">
                <a:extLst>
                  <a:ext uri="{FF2B5EF4-FFF2-40B4-BE49-F238E27FC236}">
                    <a16:creationId xmlns:a16="http://schemas.microsoft.com/office/drawing/2014/main" id="{26D3D99E-ABB2-1438-907F-F8D00C92BE7D}"/>
                  </a:ext>
                </a:extLst>
              </p:cNvPr>
              <p:cNvSpPr/>
              <p:nvPr/>
            </p:nvSpPr>
            <p:spPr>
              <a:xfrm>
                <a:off x="8007350" y="204870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67623BA9-F09A-55D1-B073-5CD6AD75FCAA}"/>
                  </a:ext>
                </a:extLst>
              </p:cNvPr>
              <p:cNvSpPr/>
              <p:nvPr/>
            </p:nvSpPr>
            <p:spPr>
              <a:xfrm>
                <a:off x="8774117" y="226855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52A596D9-7F25-8BDC-C5DF-8BCC1E67E6B0}"/>
                  </a:ext>
                </a:extLst>
              </p:cNvPr>
              <p:cNvSpPr/>
              <p:nvPr/>
            </p:nvSpPr>
            <p:spPr>
              <a:xfrm>
                <a:off x="8946359" y="227090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B8F46701-9780-35B7-C51D-115DCAC7CD3B}"/>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F855E302-EE55-572A-B13D-EFCE617F4ED5}"/>
                  </a:ext>
                </a:extLst>
              </p:cNvPr>
              <p:cNvSpPr/>
              <p:nvPr/>
            </p:nvSpPr>
            <p:spPr>
              <a:xfrm>
                <a:off x="9900440" y="200662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F1696843-FD85-3115-F7A3-7D2477D49DA2}"/>
                </a:ext>
              </a:extLst>
            </p:cNvPr>
            <p:cNvGrpSpPr/>
            <p:nvPr/>
          </p:nvGrpSpPr>
          <p:grpSpPr>
            <a:xfrm>
              <a:off x="8016883" y="3039034"/>
              <a:ext cx="1975640" cy="360118"/>
              <a:chOff x="8007350" y="1994931"/>
              <a:chExt cx="1975640" cy="360118"/>
            </a:xfrm>
            <a:grpFill/>
          </p:grpSpPr>
          <p:sp>
            <p:nvSpPr>
              <p:cNvPr id="191" name="Oval 190">
                <a:extLst>
                  <a:ext uri="{FF2B5EF4-FFF2-40B4-BE49-F238E27FC236}">
                    <a16:creationId xmlns:a16="http://schemas.microsoft.com/office/drawing/2014/main" id="{D9F96F12-97D3-2473-7AA1-958D9BF9C80D}"/>
                  </a:ext>
                </a:extLst>
              </p:cNvPr>
              <p:cNvSpPr/>
              <p:nvPr/>
            </p:nvSpPr>
            <p:spPr>
              <a:xfrm>
                <a:off x="8007350" y="204870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F7F8420F-DA37-D507-AFF6-72A0633517EC}"/>
                  </a:ext>
                </a:extLst>
              </p:cNvPr>
              <p:cNvSpPr/>
              <p:nvPr/>
            </p:nvSpPr>
            <p:spPr>
              <a:xfrm>
                <a:off x="8774117" y="2275695"/>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9AFC7504-0B5B-EEAB-EC92-E4AAD46AEC1D}"/>
                  </a:ext>
                </a:extLst>
              </p:cNvPr>
              <p:cNvSpPr/>
              <p:nvPr/>
            </p:nvSpPr>
            <p:spPr>
              <a:xfrm>
                <a:off x="8946359" y="2261378"/>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E4AAB81B-E87B-D803-CACD-7291D3B6D2DD}"/>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356328D1-3AB6-5711-D1F8-A9CA154AC7C7}"/>
                  </a:ext>
                </a:extLst>
              </p:cNvPr>
              <p:cNvSpPr/>
              <p:nvPr/>
            </p:nvSpPr>
            <p:spPr>
              <a:xfrm>
                <a:off x="9900440" y="2009003"/>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6" name="Group 195">
              <a:extLst>
                <a:ext uri="{FF2B5EF4-FFF2-40B4-BE49-F238E27FC236}">
                  <a16:creationId xmlns:a16="http://schemas.microsoft.com/office/drawing/2014/main" id="{25BD7E38-48CC-25B3-DAFD-C0C3AB5E935B}"/>
                </a:ext>
              </a:extLst>
            </p:cNvPr>
            <p:cNvGrpSpPr/>
            <p:nvPr/>
          </p:nvGrpSpPr>
          <p:grpSpPr>
            <a:xfrm>
              <a:off x="8014277" y="3220604"/>
              <a:ext cx="1972878" cy="341070"/>
              <a:chOff x="8010112" y="1994931"/>
              <a:chExt cx="1972878" cy="341070"/>
            </a:xfrm>
            <a:grpFill/>
          </p:grpSpPr>
          <p:sp>
            <p:nvSpPr>
              <p:cNvPr id="197" name="Oval 196">
                <a:extLst>
                  <a:ext uri="{FF2B5EF4-FFF2-40B4-BE49-F238E27FC236}">
                    <a16:creationId xmlns:a16="http://schemas.microsoft.com/office/drawing/2014/main" id="{BCE07607-F518-12A8-C294-0EEB1B571765}"/>
                  </a:ext>
                </a:extLst>
              </p:cNvPr>
              <p:cNvSpPr/>
              <p:nvPr/>
            </p:nvSpPr>
            <p:spPr>
              <a:xfrm>
                <a:off x="8010112" y="2032386"/>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05956AEB-84AE-8CCD-F179-3E6ED4468438}"/>
                  </a:ext>
                </a:extLst>
              </p:cNvPr>
              <p:cNvSpPr/>
              <p:nvPr/>
            </p:nvSpPr>
            <p:spPr>
              <a:xfrm>
                <a:off x="8774117" y="2256647"/>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F491E3E9-58A7-A73C-AD68-EAA76179154A}"/>
                  </a:ext>
                </a:extLst>
              </p:cNvPr>
              <p:cNvSpPr/>
              <p:nvPr/>
            </p:nvSpPr>
            <p:spPr>
              <a:xfrm>
                <a:off x="8946359" y="2256616"/>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05B8B862-FDD7-171A-B176-058FE1DC8028}"/>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1E550D3-F84F-5581-AC65-8254E4A75721}"/>
                  </a:ext>
                </a:extLst>
              </p:cNvPr>
              <p:cNvSpPr/>
              <p:nvPr/>
            </p:nvSpPr>
            <p:spPr>
              <a:xfrm>
                <a:off x="9900440" y="199947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1E14CD98-82FD-22A9-0141-7B9A404AF8AD}"/>
                </a:ext>
              </a:extLst>
            </p:cNvPr>
            <p:cNvGrpSpPr/>
            <p:nvPr/>
          </p:nvGrpSpPr>
          <p:grpSpPr>
            <a:xfrm>
              <a:off x="8021163" y="3418384"/>
              <a:ext cx="1967588" cy="331546"/>
              <a:chOff x="8015402" y="1994931"/>
              <a:chExt cx="1967588" cy="331546"/>
            </a:xfrm>
            <a:grpFill/>
          </p:grpSpPr>
          <p:sp>
            <p:nvSpPr>
              <p:cNvPr id="203" name="Oval 202">
                <a:extLst>
                  <a:ext uri="{FF2B5EF4-FFF2-40B4-BE49-F238E27FC236}">
                    <a16:creationId xmlns:a16="http://schemas.microsoft.com/office/drawing/2014/main" id="{FCAB9ACA-252B-69FD-5A61-97BC576209DB}"/>
                  </a:ext>
                </a:extLst>
              </p:cNvPr>
              <p:cNvSpPr/>
              <p:nvPr/>
            </p:nvSpPr>
            <p:spPr>
              <a:xfrm>
                <a:off x="8015402" y="202585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D8391B1F-AB57-F295-A31F-93852353AC24}"/>
                  </a:ext>
                </a:extLst>
              </p:cNvPr>
              <p:cNvSpPr/>
              <p:nvPr/>
            </p:nvSpPr>
            <p:spPr>
              <a:xfrm>
                <a:off x="8774117" y="2247123"/>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F5BF6C07-70DA-C814-EC33-4B697FAF3B6A}"/>
                  </a:ext>
                </a:extLst>
              </p:cNvPr>
              <p:cNvSpPr/>
              <p:nvPr/>
            </p:nvSpPr>
            <p:spPr>
              <a:xfrm>
                <a:off x="8946359" y="224709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B5E7BCBB-1AD5-45F2-70F3-01F2F7238766}"/>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F144F299-5821-C296-6F71-DCFF9C51A6D0}"/>
                  </a:ext>
                </a:extLst>
              </p:cNvPr>
              <p:cNvSpPr/>
              <p:nvPr/>
            </p:nvSpPr>
            <p:spPr>
              <a:xfrm>
                <a:off x="9900440" y="199947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BA6DF3DA-500E-382B-8C61-812B4DFBD7ED}"/>
                </a:ext>
              </a:extLst>
            </p:cNvPr>
            <p:cNvGrpSpPr/>
            <p:nvPr/>
          </p:nvGrpSpPr>
          <p:grpSpPr>
            <a:xfrm>
              <a:off x="8016401" y="3587049"/>
              <a:ext cx="1980402" cy="338903"/>
              <a:chOff x="8002588" y="1987574"/>
              <a:chExt cx="1980402" cy="338903"/>
            </a:xfrm>
            <a:grpFill/>
          </p:grpSpPr>
          <p:sp>
            <p:nvSpPr>
              <p:cNvPr id="209" name="Oval 208">
                <a:extLst>
                  <a:ext uri="{FF2B5EF4-FFF2-40B4-BE49-F238E27FC236}">
                    <a16:creationId xmlns:a16="http://schemas.microsoft.com/office/drawing/2014/main" id="{CD1B9920-CA74-106D-BAAB-5D184F2F6338}"/>
                  </a:ext>
                </a:extLst>
              </p:cNvPr>
              <p:cNvSpPr/>
              <p:nvPr/>
            </p:nvSpPr>
            <p:spPr>
              <a:xfrm>
                <a:off x="8002588" y="202012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F070A409-0883-E4E9-C5E7-27EED595708E}"/>
                  </a:ext>
                </a:extLst>
              </p:cNvPr>
              <p:cNvSpPr/>
              <p:nvPr/>
            </p:nvSpPr>
            <p:spPr>
              <a:xfrm>
                <a:off x="8774117" y="2247123"/>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200D983E-4A6E-E545-B795-491D2224C718}"/>
                  </a:ext>
                </a:extLst>
              </p:cNvPr>
              <p:cNvSpPr/>
              <p:nvPr/>
            </p:nvSpPr>
            <p:spPr>
              <a:xfrm>
                <a:off x="8946359" y="224709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D77A43AA-7D3D-AF1E-FDCA-91A723F108B9}"/>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F8BEFAE1-B673-7D78-2BD9-045C281C5ACF}"/>
                  </a:ext>
                </a:extLst>
              </p:cNvPr>
              <p:cNvSpPr/>
              <p:nvPr/>
            </p:nvSpPr>
            <p:spPr>
              <a:xfrm>
                <a:off x="9900440" y="1987574"/>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4" name="Group 213">
              <a:extLst>
                <a:ext uri="{FF2B5EF4-FFF2-40B4-BE49-F238E27FC236}">
                  <a16:creationId xmlns:a16="http://schemas.microsoft.com/office/drawing/2014/main" id="{59BFD6F4-5810-9BF6-697C-620A395D8198}"/>
                </a:ext>
              </a:extLst>
            </p:cNvPr>
            <p:cNvGrpSpPr/>
            <p:nvPr/>
          </p:nvGrpSpPr>
          <p:grpSpPr>
            <a:xfrm>
              <a:off x="8011639" y="3782325"/>
              <a:ext cx="1985164" cy="338903"/>
              <a:chOff x="7997826" y="1987574"/>
              <a:chExt cx="1985164" cy="338903"/>
            </a:xfrm>
            <a:grpFill/>
          </p:grpSpPr>
          <p:sp>
            <p:nvSpPr>
              <p:cNvPr id="215" name="Oval 214">
                <a:extLst>
                  <a:ext uri="{FF2B5EF4-FFF2-40B4-BE49-F238E27FC236}">
                    <a16:creationId xmlns:a16="http://schemas.microsoft.com/office/drawing/2014/main" id="{E86E2196-F29F-5B3C-9B59-EA92B19E30F4}"/>
                  </a:ext>
                </a:extLst>
              </p:cNvPr>
              <p:cNvSpPr/>
              <p:nvPr/>
            </p:nvSpPr>
            <p:spPr>
              <a:xfrm>
                <a:off x="7997826" y="2010605"/>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8BC44EDF-0345-2C71-4705-0C931E55D433}"/>
                  </a:ext>
                </a:extLst>
              </p:cNvPr>
              <p:cNvSpPr/>
              <p:nvPr/>
            </p:nvSpPr>
            <p:spPr>
              <a:xfrm>
                <a:off x="8774117" y="2247123"/>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596F91F4-E58F-D366-FA1C-CA710DA5283E}"/>
                  </a:ext>
                </a:extLst>
              </p:cNvPr>
              <p:cNvSpPr/>
              <p:nvPr/>
            </p:nvSpPr>
            <p:spPr>
              <a:xfrm>
                <a:off x="8946359" y="224709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BE9C869A-A609-A6C4-335B-B06583E8FC25}"/>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139B7160-00B7-FFDA-2A35-AFCD071F4EA4}"/>
                  </a:ext>
                </a:extLst>
              </p:cNvPr>
              <p:cNvSpPr/>
              <p:nvPr/>
            </p:nvSpPr>
            <p:spPr>
              <a:xfrm>
                <a:off x="9900440" y="1987574"/>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0" name="Group 219">
              <a:extLst>
                <a:ext uri="{FF2B5EF4-FFF2-40B4-BE49-F238E27FC236}">
                  <a16:creationId xmlns:a16="http://schemas.microsoft.com/office/drawing/2014/main" id="{09688905-3961-FF47-7745-32EC9A143153}"/>
                </a:ext>
              </a:extLst>
            </p:cNvPr>
            <p:cNvGrpSpPr/>
            <p:nvPr/>
          </p:nvGrpSpPr>
          <p:grpSpPr>
            <a:xfrm>
              <a:off x="8013309" y="3944764"/>
              <a:ext cx="1982783" cy="338689"/>
              <a:chOff x="8000207" y="1987788"/>
              <a:chExt cx="1982783" cy="338689"/>
            </a:xfrm>
            <a:grpFill/>
          </p:grpSpPr>
          <p:sp>
            <p:nvSpPr>
              <p:cNvPr id="221" name="Oval 220">
                <a:extLst>
                  <a:ext uri="{FF2B5EF4-FFF2-40B4-BE49-F238E27FC236}">
                    <a16:creationId xmlns:a16="http://schemas.microsoft.com/office/drawing/2014/main" id="{54B95885-0036-4722-AA06-48FF3D8AACA4}"/>
                  </a:ext>
                </a:extLst>
              </p:cNvPr>
              <p:cNvSpPr/>
              <p:nvPr/>
            </p:nvSpPr>
            <p:spPr>
              <a:xfrm>
                <a:off x="8000207" y="202727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0A457C5B-0F06-507D-DAFF-19640EF357FF}"/>
                  </a:ext>
                </a:extLst>
              </p:cNvPr>
              <p:cNvSpPr/>
              <p:nvPr/>
            </p:nvSpPr>
            <p:spPr>
              <a:xfrm>
                <a:off x="8774117" y="2247123"/>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EAAFE093-F972-D3C0-FF2A-D56AD5377E9F}"/>
                  </a:ext>
                </a:extLst>
              </p:cNvPr>
              <p:cNvSpPr/>
              <p:nvPr/>
            </p:nvSpPr>
            <p:spPr>
              <a:xfrm>
                <a:off x="8946359" y="224709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0EE705B3-7D37-6D4D-7D6F-B567C6D70D76}"/>
                  </a:ext>
                </a:extLst>
              </p:cNvPr>
              <p:cNvSpPr/>
              <p:nvPr/>
            </p:nvSpPr>
            <p:spPr>
              <a:xfrm>
                <a:off x="9723438" y="1987788"/>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8F4CA00B-720B-1C0F-7756-72D15B45CF35}"/>
                  </a:ext>
                </a:extLst>
              </p:cNvPr>
              <p:cNvSpPr/>
              <p:nvPr/>
            </p:nvSpPr>
            <p:spPr>
              <a:xfrm>
                <a:off x="9900440" y="1989955"/>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1AF770A6-EF7E-111B-EBC1-77B16AC1B8D4}"/>
                </a:ext>
              </a:extLst>
            </p:cNvPr>
            <p:cNvGrpSpPr/>
            <p:nvPr/>
          </p:nvGrpSpPr>
          <p:grpSpPr>
            <a:xfrm>
              <a:off x="8020765" y="4126026"/>
              <a:ext cx="1980402" cy="343665"/>
              <a:chOff x="8002588" y="1982812"/>
              <a:chExt cx="1980402" cy="343665"/>
            </a:xfrm>
            <a:grpFill/>
          </p:grpSpPr>
          <p:sp>
            <p:nvSpPr>
              <p:cNvPr id="227" name="Oval 226">
                <a:extLst>
                  <a:ext uri="{FF2B5EF4-FFF2-40B4-BE49-F238E27FC236}">
                    <a16:creationId xmlns:a16="http://schemas.microsoft.com/office/drawing/2014/main" id="{DA1FAC7A-F131-3269-97D3-C47F03364AE9}"/>
                  </a:ext>
                </a:extLst>
              </p:cNvPr>
              <p:cNvSpPr/>
              <p:nvPr/>
            </p:nvSpPr>
            <p:spPr>
              <a:xfrm>
                <a:off x="8002588" y="2010605"/>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EE7DA797-AC33-EA0F-849E-F627208F0ECA}"/>
                  </a:ext>
                </a:extLst>
              </p:cNvPr>
              <p:cNvSpPr/>
              <p:nvPr/>
            </p:nvSpPr>
            <p:spPr>
              <a:xfrm>
                <a:off x="8774117" y="2247123"/>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69D1918A-1DF4-6580-8C4B-DBE261C21BEE}"/>
                  </a:ext>
                </a:extLst>
              </p:cNvPr>
              <p:cNvSpPr/>
              <p:nvPr/>
            </p:nvSpPr>
            <p:spPr>
              <a:xfrm>
                <a:off x="8946359" y="224709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8C168813-14F1-88E8-5498-22EDEDD1E7AD}"/>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2969A1EC-115C-5C64-2204-0D9DCE2F7D29}"/>
                  </a:ext>
                </a:extLst>
              </p:cNvPr>
              <p:cNvSpPr/>
              <p:nvPr/>
            </p:nvSpPr>
            <p:spPr>
              <a:xfrm>
                <a:off x="9900440" y="198281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79AF9FCF-2E92-1286-A45C-FDAA096499EC}"/>
                </a:ext>
              </a:extLst>
            </p:cNvPr>
            <p:cNvGrpSpPr/>
            <p:nvPr/>
          </p:nvGrpSpPr>
          <p:grpSpPr>
            <a:xfrm>
              <a:off x="8021647" y="4303494"/>
              <a:ext cx="1987546" cy="353189"/>
              <a:chOff x="7995444" y="1978050"/>
              <a:chExt cx="1987546" cy="353189"/>
            </a:xfrm>
            <a:grpFill/>
          </p:grpSpPr>
          <p:sp>
            <p:nvSpPr>
              <p:cNvPr id="233" name="Oval 232">
                <a:extLst>
                  <a:ext uri="{FF2B5EF4-FFF2-40B4-BE49-F238E27FC236}">
                    <a16:creationId xmlns:a16="http://schemas.microsoft.com/office/drawing/2014/main" id="{6006A432-088E-A9FF-D142-2E875764BA07}"/>
                  </a:ext>
                </a:extLst>
              </p:cNvPr>
              <p:cNvSpPr/>
              <p:nvPr/>
            </p:nvSpPr>
            <p:spPr>
              <a:xfrm>
                <a:off x="7995444" y="202488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7B4FCD63-1AC2-BABF-3E70-DE85833C9878}"/>
                  </a:ext>
                </a:extLst>
              </p:cNvPr>
              <p:cNvSpPr/>
              <p:nvPr/>
            </p:nvSpPr>
            <p:spPr>
              <a:xfrm>
                <a:off x="8771736" y="2251885"/>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A0FB3754-202F-6EC7-E889-2AF3546D65A8}"/>
                  </a:ext>
                </a:extLst>
              </p:cNvPr>
              <p:cNvSpPr/>
              <p:nvPr/>
            </p:nvSpPr>
            <p:spPr>
              <a:xfrm>
                <a:off x="8946359" y="224709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55BF6901-481D-E544-CC54-1EE16D496980}"/>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33CD1F13-1414-B1D0-1E6A-53DCB5A8FEEA}"/>
                  </a:ext>
                </a:extLst>
              </p:cNvPr>
              <p:cNvSpPr/>
              <p:nvPr/>
            </p:nvSpPr>
            <p:spPr>
              <a:xfrm>
                <a:off x="9900440" y="1978050"/>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37">
              <a:extLst>
                <a:ext uri="{FF2B5EF4-FFF2-40B4-BE49-F238E27FC236}">
                  <a16:creationId xmlns:a16="http://schemas.microsoft.com/office/drawing/2014/main" id="{A5786C30-9328-2C9C-5078-F7C3663FC0F6}"/>
                </a:ext>
              </a:extLst>
            </p:cNvPr>
            <p:cNvGrpSpPr/>
            <p:nvPr/>
          </p:nvGrpSpPr>
          <p:grpSpPr>
            <a:xfrm>
              <a:off x="8018873" y="4487672"/>
              <a:ext cx="1982784" cy="338689"/>
              <a:chOff x="8000206" y="1994931"/>
              <a:chExt cx="1982784" cy="338689"/>
            </a:xfrm>
            <a:grpFill/>
          </p:grpSpPr>
          <p:sp>
            <p:nvSpPr>
              <p:cNvPr id="239" name="Oval 238">
                <a:extLst>
                  <a:ext uri="{FF2B5EF4-FFF2-40B4-BE49-F238E27FC236}">
                    <a16:creationId xmlns:a16="http://schemas.microsoft.com/office/drawing/2014/main" id="{27942241-A0EE-5564-81E7-22628DB0D061}"/>
                  </a:ext>
                </a:extLst>
              </p:cNvPr>
              <p:cNvSpPr/>
              <p:nvPr/>
            </p:nvSpPr>
            <p:spPr>
              <a:xfrm>
                <a:off x="8000206" y="202965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87042F57-ADB7-DA0E-9FE3-A3F4476BD118}"/>
                  </a:ext>
                </a:extLst>
              </p:cNvPr>
              <p:cNvSpPr/>
              <p:nvPr/>
            </p:nvSpPr>
            <p:spPr>
              <a:xfrm>
                <a:off x="8771736" y="2254266"/>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60579D14-BB74-F294-D98C-92510B710C02}"/>
                  </a:ext>
                </a:extLst>
              </p:cNvPr>
              <p:cNvSpPr/>
              <p:nvPr/>
            </p:nvSpPr>
            <p:spPr>
              <a:xfrm>
                <a:off x="8953502" y="2242330"/>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4AA3403F-90B8-FAD0-BD67-D86A509AE94B}"/>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07A2527A-433C-1B7F-51ED-FB4D3D85F0F3}"/>
                  </a:ext>
                </a:extLst>
              </p:cNvPr>
              <p:cNvSpPr/>
              <p:nvPr/>
            </p:nvSpPr>
            <p:spPr>
              <a:xfrm>
                <a:off x="9900440" y="199947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02C3CAA2-07C8-4243-BA3B-F31A516F9A25}"/>
                </a:ext>
              </a:extLst>
            </p:cNvPr>
            <p:cNvGrpSpPr/>
            <p:nvPr/>
          </p:nvGrpSpPr>
          <p:grpSpPr>
            <a:xfrm>
              <a:off x="8028791" y="4668541"/>
              <a:ext cx="1980402" cy="350594"/>
              <a:chOff x="8002588" y="1994931"/>
              <a:chExt cx="1980402" cy="350594"/>
            </a:xfrm>
            <a:grpFill/>
          </p:grpSpPr>
          <p:sp>
            <p:nvSpPr>
              <p:cNvPr id="245" name="Oval 244">
                <a:extLst>
                  <a:ext uri="{FF2B5EF4-FFF2-40B4-BE49-F238E27FC236}">
                    <a16:creationId xmlns:a16="http://schemas.microsoft.com/office/drawing/2014/main" id="{10174F3A-3988-C977-BB55-935606CE1336}"/>
                  </a:ext>
                </a:extLst>
              </p:cNvPr>
              <p:cNvSpPr/>
              <p:nvPr/>
            </p:nvSpPr>
            <p:spPr>
              <a:xfrm>
                <a:off x="8002588" y="2039177"/>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E30F85B6-5D27-6C8B-14FE-3639CF659885}"/>
                  </a:ext>
                </a:extLst>
              </p:cNvPr>
              <p:cNvSpPr/>
              <p:nvPr/>
            </p:nvSpPr>
            <p:spPr>
              <a:xfrm>
                <a:off x="8774117" y="226617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BFE7912A-368B-BA34-90A5-A7272B2101E2}"/>
                  </a:ext>
                </a:extLst>
              </p:cNvPr>
              <p:cNvSpPr/>
              <p:nvPr/>
            </p:nvSpPr>
            <p:spPr>
              <a:xfrm>
                <a:off x="8946359" y="224709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6CFDE0BB-7375-4FDA-C8D8-61D26C08426E}"/>
                  </a:ext>
                </a:extLst>
              </p:cNvPr>
              <p:cNvSpPr/>
              <p:nvPr/>
            </p:nvSpPr>
            <p:spPr>
              <a:xfrm>
                <a:off x="9723438" y="1994931"/>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FA1E4A47-C1ED-8C31-380E-2AF8DFB010A5}"/>
                  </a:ext>
                </a:extLst>
              </p:cNvPr>
              <p:cNvSpPr/>
              <p:nvPr/>
            </p:nvSpPr>
            <p:spPr>
              <a:xfrm>
                <a:off x="9900440" y="1999479"/>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Oval 249">
              <a:extLst>
                <a:ext uri="{FF2B5EF4-FFF2-40B4-BE49-F238E27FC236}">
                  <a16:creationId xmlns:a16="http://schemas.microsoft.com/office/drawing/2014/main" id="{7413D579-5F7A-F9BB-C9BA-9A85527366EB}"/>
                </a:ext>
              </a:extLst>
            </p:cNvPr>
            <p:cNvSpPr/>
            <p:nvPr/>
          </p:nvSpPr>
          <p:spPr>
            <a:xfrm>
              <a:off x="8905084" y="5241130"/>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797EB6DF-ED57-FA18-59DC-14A6B1643D3B}"/>
                </a:ext>
              </a:extLst>
            </p:cNvPr>
            <p:cNvSpPr/>
            <p:nvPr/>
          </p:nvSpPr>
          <p:spPr>
            <a:xfrm>
              <a:off x="8912228" y="5416162"/>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94F0C099-D841-B05E-94E9-ECAAF798A75C}"/>
                </a:ext>
              </a:extLst>
            </p:cNvPr>
            <p:cNvSpPr/>
            <p:nvPr/>
          </p:nvSpPr>
          <p:spPr>
            <a:xfrm>
              <a:off x="10673748" y="5236706"/>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F51E6CF8-03AF-A39B-A9AF-972AE4ECAFB1}"/>
                </a:ext>
              </a:extLst>
            </p:cNvPr>
            <p:cNvSpPr/>
            <p:nvPr/>
          </p:nvSpPr>
          <p:spPr>
            <a:xfrm>
              <a:off x="10673748" y="5414498"/>
              <a:ext cx="82550" cy="79354"/>
            </a:xfrm>
            <a:prstGeom prst="ellipse">
              <a:avLst/>
            </a:prstGeom>
            <a:grp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E1FA668A-0C87-BD89-79B2-99B1021B7A5F}"/>
              </a:ext>
            </a:extLst>
          </p:cNvPr>
          <p:cNvSpPr/>
          <p:nvPr/>
        </p:nvSpPr>
        <p:spPr>
          <a:xfrm>
            <a:off x="816512" y="5260444"/>
            <a:ext cx="82550" cy="79354"/>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964A6AF-870B-177F-3853-B02539BA0EA7}"/>
              </a:ext>
            </a:extLst>
          </p:cNvPr>
          <p:cNvSpPr/>
          <p:nvPr/>
        </p:nvSpPr>
        <p:spPr>
          <a:xfrm>
            <a:off x="819955" y="5655108"/>
            <a:ext cx="82550" cy="79354"/>
          </a:xfrm>
          <a:prstGeom prst="ellipse">
            <a:avLst/>
          </a:prstGeom>
          <a:solidFill>
            <a:schemeClr val="accent2">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metal&#10;&#10;Description automatically generated">
            <a:extLst>
              <a:ext uri="{FF2B5EF4-FFF2-40B4-BE49-F238E27FC236}">
                <a16:creationId xmlns:a16="http://schemas.microsoft.com/office/drawing/2014/main" id="{3743659A-D95B-B7D1-5C6B-B64D1E4EB8C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575"/>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7389312" y="2605301"/>
            <a:ext cx="2453918" cy="3068318"/>
          </a:xfrm>
          <a:prstGeom prst="rect">
            <a:avLst/>
          </a:prstGeom>
        </p:spPr>
      </p:pic>
    </p:spTree>
    <p:extLst>
      <p:ext uri="{BB962C8B-B14F-4D97-AF65-F5344CB8AC3E}">
        <p14:creationId xmlns:p14="http://schemas.microsoft.com/office/powerpoint/2010/main" val="7157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id="{7B9F93DC-AA64-B5B7-F05B-C38F00C14F9C}"/>
              </a:ext>
            </a:extLst>
          </p:cNvPr>
          <p:cNvGrpSpPr/>
          <p:nvPr/>
        </p:nvGrpSpPr>
        <p:grpSpPr>
          <a:xfrm>
            <a:off x="608011" y="2252663"/>
            <a:ext cx="6659566" cy="2792754"/>
            <a:chOff x="608011" y="2252663"/>
            <a:chExt cx="6659566" cy="2792754"/>
          </a:xfrm>
        </p:grpSpPr>
        <p:sp>
          <p:nvSpPr>
            <p:cNvPr id="249" name="Left Brace 248">
              <a:extLst>
                <a:ext uri="{FF2B5EF4-FFF2-40B4-BE49-F238E27FC236}">
                  <a16:creationId xmlns:a16="http://schemas.microsoft.com/office/drawing/2014/main" id="{747CBABB-9D60-A01A-471E-E6DAFFD86BA5}"/>
                </a:ext>
              </a:extLst>
            </p:cNvPr>
            <p:cNvSpPr/>
            <p:nvPr/>
          </p:nvSpPr>
          <p:spPr>
            <a:xfrm>
              <a:off x="6974675" y="2252663"/>
              <a:ext cx="292902" cy="2610987"/>
            </a:xfrm>
            <a:prstGeom prst="leftBrac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Rectangle 109">
              <a:extLst>
                <a:ext uri="{FF2B5EF4-FFF2-40B4-BE49-F238E27FC236}">
                  <a16:creationId xmlns:a16="http://schemas.microsoft.com/office/drawing/2014/main" id="{D6119C90-307D-3880-273A-58A503F14FA9}"/>
                </a:ext>
              </a:extLst>
            </p:cNvPr>
            <p:cNvSpPr/>
            <p:nvPr/>
          </p:nvSpPr>
          <p:spPr>
            <a:xfrm>
              <a:off x="608011" y="4709330"/>
              <a:ext cx="4434153" cy="3360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F70A2E2-BB46-32F4-A6D3-030468A91EEA}"/>
              </a:ext>
            </a:extLst>
          </p:cNvPr>
          <p:cNvSpPr>
            <a:spLocks noGrp="1"/>
          </p:cNvSpPr>
          <p:nvPr>
            <p:ph type="title"/>
          </p:nvPr>
        </p:nvSpPr>
        <p:spPr/>
        <p:txBody>
          <a:bodyPr/>
          <a:lstStyle/>
          <a:p>
            <a:r>
              <a:rPr lang="en-US" dirty="0"/>
              <a:t>System: Sample Holder </a:t>
            </a:r>
            <a:r>
              <a:rPr lang="en-US" sz="2000" dirty="0"/>
              <a:t>(cont’d)</a:t>
            </a:r>
            <a:endParaRPr lang="en-US" dirty="0"/>
          </a:p>
        </p:txBody>
      </p:sp>
      <p:sp>
        <p:nvSpPr>
          <p:cNvPr id="4" name="Date Placeholder 3">
            <a:extLst>
              <a:ext uri="{FF2B5EF4-FFF2-40B4-BE49-F238E27FC236}">
                <a16:creationId xmlns:a16="http://schemas.microsoft.com/office/drawing/2014/main" id="{1C061816-BF5F-4B8F-8EB7-CC96E375879A}"/>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DD38704D-4CD7-CD3E-C3E8-A6EF3E34253E}"/>
              </a:ext>
            </a:extLst>
          </p:cNvPr>
          <p:cNvSpPr>
            <a:spLocks noGrp="1"/>
          </p:cNvSpPr>
          <p:nvPr>
            <p:ph type="ftr" sz="quarter" idx="11"/>
          </p:nvPr>
        </p:nvSpPr>
        <p:spPr/>
        <p:txBody>
          <a:bodyPr/>
          <a:lstStyle/>
          <a:p>
            <a:r>
              <a:rPr lang="en-US"/>
              <a:t>Michael Naus | Extracted Strand RRR Measurement System</a:t>
            </a:r>
          </a:p>
        </p:txBody>
      </p:sp>
      <p:sp>
        <p:nvSpPr>
          <p:cNvPr id="6" name="Slide Number Placeholder 5">
            <a:extLst>
              <a:ext uri="{FF2B5EF4-FFF2-40B4-BE49-F238E27FC236}">
                <a16:creationId xmlns:a16="http://schemas.microsoft.com/office/drawing/2014/main" id="{10DD6B4E-5629-3754-41FD-A4EE11266FB2}"/>
              </a:ext>
            </a:extLst>
          </p:cNvPr>
          <p:cNvSpPr>
            <a:spLocks noGrp="1"/>
          </p:cNvSpPr>
          <p:nvPr>
            <p:ph type="sldNum" sz="quarter" idx="12"/>
          </p:nvPr>
        </p:nvSpPr>
        <p:spPr/>
        <p:txBody>
          <a:bodyPr/>
          <a:lstStyle/>
          <a:p>
            <a:fld id="{1938D572-6E90-4CFC-B748-E5A2419AD3C3}" type="slidenum">
              <a:rPr lang="en-US" smtClean="0"/>
              <a:pPr/>
              <a:t>6</a:t>
            </a:fld>
            <a:endParaRPr lang="en-US"/>
          </a:p>
        </p:txBody>
      </p:sp>
      <p:pic>
        <p:nvPicPr>
          <p:cNvPr id="7" name="Picture 6" descr="A picture containing text&#10;&#10;Description automatically generated">
            <a:extLst>
              <a:ext uri="{FF2B5EF4-FFF2-40B4-BE49-F238E27FC236}">
                <a16:creationId xmlns:a16="http://schemas.microsoft.com/office/drawing/2014/main" id="{42AD7EE8-72B6-5021-CC60-60EDC4E6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922" y="1162051"/>
            <a:ext cx="4866647" cy="5072018"/>
          </a:xfrm>
          <a:prstGeom prst="rect">
            <a:avLst/>
          </a:prstGeom>
        </p:spPr>
      </p:pic>
      <p:grpSp>
        <p:nvGrpSpPr>
          <p:cNvPr id="9" name="Group 8">
            <a:extLst>
              <a:ext uri="{FF2B5EF4-FFF2-40B4-BE49-F238E27FC236}">
                <a16:creationId xmlns:a16="http://schemas.microsoft.com/office/drawing/2014/main" id="{3FE90127-495C-A16E-B3E1-B3BCC1829E33}"/>
              </a:ext>
            </a:extLst>
          </p:cNvPr>
          <p:cNvGrpSpPr/>
          <p:nvPr/>
        </p:nvGrpSpPr>
        <p:grpSpPr>
          <a:xfrm>
            <a:off x="7467601" y="2009775"/>
            <a:ext cx="3740941" cy="3449692"/>
            <a:chOff x="7467601" y="2009775"/>
            <a:chExt cx="3740941" cy="3449692"/>
          </a:xfrm>
        </p:grpSpPr>
        <p:grpSp>
          <p:nvGrpSpPr>
            <p:cNvPr id="10" name="Group 9">
              <a:extLst>
                <a:ext uri="{FF2B5EF4-FFF2-40B4-BE49-F238E27FC236}">
                  <a16:creationId xmlns:a16="http://schemas.microsoft.com/office/drawing/2014/main" id="{E318C148-679D-35C1-889D-79F0042B44D4}"/>
                </a:ext>
              </a:extLst>
            </p:cNvPr>
            <p:cNvGrpSpPr/>
            <p:nvPr/>
          </p:nvGrpSpPr>
          <p:grpSpPr>
            <a:xfrm>
              <a:off x="7662863" y="2009775"/>
              <a:ext cx="3336131" cy="304799"/>
              <a:chOff x="7662863" y="2009775"/>
              <a:chExt cx="3336131" cy="304799"/>
            </a:xfrm>
          </p:grpSpPr>
          <p:cxnSp>
            <p:nvCxnSpPr>
              <p:cNvPr id="104" name="Straight Connector 103">
                <a:extLst>
                  <a:ext uri="{FF2B5EF4-FFF2-40B4-BE49-F238E27FC236}">
                    <a16:creationId xmlns:a16="http://schemas.microsoft.com/office/drawing/2014/main" id="{A31DB174-35A2-07C6-AE79-E83C345559B2}"/>
                  </a:ext>
                </a:extLst>
              </p:cNvPr>
              <p:cNvCxnSpPr/>
              <p:nvPr/>
            </p:nvCxnSpPr>
            <p:spPr>
              <a:xfrm flipV="1">
                <a:off x="7662863" y="2028825"/>
                <a:ext cx="247650" cy="76200"/>
              </a:xfrm>
              <a:prstGeom prst="line">
                <a:avLst/>
              </a:prstGeom>
              <a:ln w="63500">
                <a:solidFill>
                  <a:schemeClr val="accent2">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EC2D23E-6822-B691-56B6-40374EC13E80}"/>
                  </a:ext>
                </a:extLst>
              </p:cNvPr>
              <p:cNvCxnSpPr>
                <a:cxnSpLocks/>
              </p:cNvCxnSpPr>
              <p:nvPr/>
            </p:nvCxnSpPr>
            <p:spPr>
              <a:xfrm flipV="1">
                <a:off x="8877300" y="2009775"/>
                <a:ext cx="952500" cy="304799"/>
              </a:xfrm>
              <a:prstGeom prst="line">
                <a:avLst/>
              </a:prstGeom>
              <a:ln w="63500">
                <a:solidFill>
                  <a:schemeClr val="accent2">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A959DB4-5D89-5AA6-25D7-CD5BE4D2C501}"/>
                  </a:ext>
                </a:extLst>
              </p:cNvPr>
              <p:cNvCxnSpPr>
                <a:cxnSpLocks/>
              </p:cNvCxnSpPr>
              <p:nvPr/>
            </p:nvCxnSpPr>
            <p:spPr>
              <a:xfrm flipV="1">
                <a:off x="10813256" y="2214563"/>
                <a:ext cx="185738" cy="76200"/>
              </a:xfrm>
              <a:prstGeom prst="line">
                <a:avLst/>
              </a:prstGeom>
              <a:ln w="63500">
                <a:solidFill>
                  <a:schemeClr val="accent2">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CEC2B21-AA1E-B0A9-6D1C-AD405FBAE290}"/>
                  </a:ext>
                </a:extLst>
              </p:cNvPr>
              <p:cNvCxnSpPr>
                <a:cxnSpLocks/>
              </p:cNvCxnSpPr>
              <p:nvPr/>
            </p:nvCxnSpPr>
            <p:spPr>
              <a:xfrm>
                <a:off x="9829800" y="2009775"/>
                <a:ext cx="983456" cy="280988"/>
              </a:xfrm>
              <a:prstGeom prst="line">
                <a:avLst/>
              </a:prstGeom>
              <a:ln w="63500">
                <a:solidFill>
                  <a:schemeClr val="accent2">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2CAE0D2-D7D5-4B11-83B8-E9398553CF77}"/>
                  </a:ext>
                </a:extLst>
              </p:cNvPr>
              <p:cNvCxnSpPr>
                <a:cxnSpLocks/>
              </p:cNvCxnSpPr>
              <p:nvPr/>
            </p:nvCxnSpPr>
            <p:spPr>
              <a:xfrm>
                <a:off x="7910513" y="2033586"/>
                <a:ext cx="983456" cy="280988"/>
              </a:xfrm>
              <a:prstGeom prst="line">
                <a:avLst/>
              </a:prstGeom>
              <a:ln w="63500">
                <a:solidFill>
                  <a:schemeClr val="accent2">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9174096C-E521-3CEC-A154-C77488069F05}"/>
                </a:ext>
              </a:extLst>
            </p:cNvPr>
            <p:cNvGrpSpPr/>
            <p:nvPr/>
          </p:nvGrpSpPr>
          <p:grpSpPr>
            <a:xfrm>
              <a:off x="7491413" y="2179681"/>
              <a:ext cx="3667125" cy="322306"/>
              <a:chOff x="7491413" y="2009775"/>
              <a:chExt cx="3667125" cy="322306"/>
            </a:xfrm>
          </p:grpSpPr>
          <p:cxnSp>
            <p:nvCxnSpPr>
              <p:cNvPr id="99" name="Straight Connector 98">
                <a:extLst>
                  <a:ext uri="{FF2B5EF4-FFF2-40B4-BE49-F238E27FC236}">
                    <a16:creationId xmlns:a16="http://schemas.microsoft.com/office/drawing/2014/main" id="{2D5EE2D3-8BD5-059A-D7B1-A1F157F3BEDA}"/>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ECC3445-A2A0-0B26-1D86-0FA731911189}"/>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C832323-913A-994A-B45B-43011364449A}"/>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3802526-A909-403D-CDC3-B7217E15D4A8}"/>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C66BA82-A0CF-37A3-B708-1F55B8508006}"/>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9734955-6F16-F490-7EC3-C033823670EF}"/>
                </a:ext>
              </a:extLst>
            </p:cNvPr>
            <p:cNvGrpSpPr/>
            <p:nvPr/>
          </p:nvGrpSpPr>
          <p:grpSpPr>
            <a:xfrm>
              <a:off x="7491413" y="2365419"/>
              <a:ext cx="3667125" cy="322306"/>
              <a:chOff x="7491413" y="2009775"/>
              <a:chExt cx="3667125" cy="322306"/>
            </a:xfrm>
          </p:grpSpPr>
          <p:cxnSp>
            <p:nvCxnSpPr>
              <p:cNvPr id="94" name="Straight Connector 93">
                <a:extLst>
                  <a:ext uri="{FF2B5EF4-FFF2-40B4-BE49-F238E27FC236}">
                    <a16:creationId xmlns:a16="http://schemas.microsoft.com/office/drawing/2014/main" id="{1C2FD247-D853-EB7B-D30E-63F40803C24B}"/>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F85A16D-A40B-89F9-7AD3-04268DF7F218}"/>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BDC730B-FF80-D6BC-66B5-E848B9798982}"/>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AFED44A-13DE-F576-9B5B-74D34944AE02}"/>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5FE57CC-EFFA-059F-5AA9-6CD5C2D871D1}"/>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25323C4-2896-E619-DB91-7ACD82182ED7}"/>
                </a:ext>
              </a:extLst>
            </p:cNvPr>
            <p:cNvGrpSpPr/>
            <p:nvPr/>
          </p:nvGrpSpPr>
          <p:grpSpPr>
            <a:xfrm>
              <a:off x="7467601" y="2548906"/>
              <a:ext cx="3667125" cy="322306"/>
              <a:chOff x="7491413" y="2009775"/>
              <a:chExt cx="3667125" cy="322306"/>
            </a:xfrm>
          </p:grpSpPr>
          <p:cxnSp>
            <p:nvCxnSpPr>
              <p:cNvPr id="89" name="Straight Connector 88">
                <a:extLst>
                  <a:ext uri="{FF2B5EF4-FFF2-40B4-BE49-F238E27FC236}">
                    <a16:creationId xmlns:a16="http://schemas.microsoft.com/office/drawing/2014/main" id="{5D2A658C-6424-F8B5-34BF-0098841EF755}"/>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918913E-BE7E-787A-5FFC-6BE37C5AA983}"/>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5DF2722-2424-5C9D-BF4A-5AC51655D40E}"/>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610FD7C-DE3E-11EC-1287-002DF6E25032}"/>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C1EFE70-E911-E7E3-E653-02FC5320FC29}"/>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440D5C3F-4ED5-82EA-E02F-3D7D82E0EF59}"/>
                </a:ext>
              </a:extLst>
            </p:cNvPr>
            <p:cNvGrpSpPr/>
            <p:nvPr/>
          </p:nvGrpSpPr>
          <p:grpSpPr>
            <a:xfrm>
              <a:off x="7519987" y="2706904"/>
              <a:ext cx="3667125" cy="322306"/>
              <a:chOff x="7491413" y="2009775"/>
              <a:chExt cx="3667125" cy="322306"/>
            </a:xfrm>
          </p:grpSpPr>
          <p:cxnSp>
            <p:nvCxnSpPr>
              <p:cNvPr id="84" name="Straight Connector 83">
                <a:extLst>
                  <a:ext uri="{FF2B5EF4-FFF2-40B4-BE49-F238E27FC236}">
                    <a16:creationId xmlns:a16="http://schemas.microsoft.com/office/drawing/2014/main" id="{194879AD-A7BF-D283-076D-762C10255002}"/>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8F1A6A5-7283-9F9E-0CCA-568E9B883D7A}"/>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A787816-A7A6-17AC-BF76-8C7787E66143}"/>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5D6F48C-0D52-F5C1-BB9F-C5809DDFB5A6}"/>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E9849D0-FC2B-38B4-8EC6-5E23598E2571}"/>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0BCA3562-E106-9878-166A-4B0AC61476A4}"/>
                </a:ext>
              </a:extLst>
            </p:cNvPr>
            <p:cNvGrpSpPr/>
            <p:nvPr/>
          </p:nvGrpSpPr>
          <p:grpSpPr>
            <a:xfrm>
              <a:off x="7504509" y="2895797"/>
              <a:ext cx="3667125" cy="322306"/>
              <a:chOff x="7491413" y="2009775"/>
              <a:chExt cx="3667125" cy="322306"/>
            </a:xfrm>
          </p:grpSpPr>
          <p:cxnSp>
            <p:nvCxnSpPr>
              <p:cNvPr id="79" name="Straight Connector 78">
                <a:extLst>
                  <a:ext uri="{FF2B5EF4-FFF2-40B4-BE49-F238E27FC236}">
                    <a16:creationId xmlns:a16="http://schemas.microsoft.com/office/drawing/2014/main" id="{82BBAEC4-AD3F-662C-5047-FFDFF4092000}"/>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E434E82-6622-66F6-BA96-46D29FFE5900}"/>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55B4275-AF77-D590-35DF-1A3840F10E37}"/>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3FE9A65-A4F9-F066-9083-9AE8A20EFE1B}"/>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7E48536-D93D-7B6A-C02F-CB26DEC88C04}"/>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5ACF9D2B-74BD-FC67-F863-008B49E13A00}"/>
                </a:ext>
              </a:extLst>
            </p:cNvPr>
            <p:cNvGrpSpPr/>
            <p:nvPr/>
          </p:nvGrpSpPr>
          <p:grpSpPr>
            <a:xfrm>
              <a:off x="7491413" y="3072040"/>
              <a:ext cx="3667125" cy="322306"/>
              <a:chOff x="7491413" y="2009775"/>
              <a:chExt cx="3667125" cy="322306"/>
            </a:xfrm>
          </p:grpSpPr>
          <p:cxnSp>
            <p:nvCxnSpPr>
              <p:cNvPr id="74" name="Straight Connector 73">
                <a:extLst>
                  <a:ext uri="{FF2B5EF4-FFF2-40B4-BE49-F238E27FC236}">
                    <a16:creationId xmlns:a16="http://schemas.microsoft.com/office/drawing/2014/main" id="{841BD92B-06F6-BC2C-BC6F-5A585E49AD12}"/>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1A3CBBB-AD6E-B27C-178D-3FC33581F397}"/>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6025247-CFD1-87D6-F531-9BA4C4058FCF}"/>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28D0A98-4C7F-118E-0598-BF9FED103124}"/>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E71D87E-9F8A-8846-0D8D-A608AC332EE8}"/>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555E9DB-F3B1-6E6E-4DC4-EA2EC1B22379}"/>
                </a:ext>
              </a:extLst>
            </p:cNvPr>
            <p:cNvGrpSpPr/>
            <p:nvPr/>
          </p:nvGrpSpPr>
          <p:grpSpPr>
            <a:xfrm>
              <a:off x="7510457" y="3240207"/>
              <a:ext cx="3667125" cy="322306"/>
              <a:chOff x="7491413" y="2009775"/>
              <a:chExt cx="3667125" cy="322306"/>
            </a:xfrm>
          </p:grpSpPr>
          <p:cxnSp>
            <p:nvCxnSpPr>
              <p:cNvPr id="69" name="Straight Connector 68">
                <a:extLst>
                  <a:ext uri="{FF2B5EF4-FFF2-40B4-BE49-F238E27FC236}">
                    <a16:creationId xmlns:a16="http://schemas.microsoft.com/office/drawing/2014/main" id="{74E6A245-0FAC-23F9-EAB0-B06F8715E433}"/>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7BC3DCB-F3B8-6EA2-B86F-B6E9A36A66E4}"/>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BCE96F6-BAD1-D789-539A-F00FF6DBE910}"/>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BC2C6D2-3BC6-48F7-4DEF-796CFC0F62F0}"/>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E92BC29-80E4-C839-0E88-C5D288ED9C40}"/>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B2F4753-E46C-180D-8413-C037A05FB040}"/>
                </a:ext>
              </a:extLst>
            </p:cNvPr>
            <p:cNvGrpSpPr/>
            <p:nvPr/>
          </p:nvGrpSpPr>
          <p:grpSpPr>
            <a:xfrm>
              <a:off x="7519987" y="3430289"/>
              <a:ext cx="3667125" cy="322306"/>
              <a:chOff x="7491413" y="2009775"/>
              <a:chExt cx="3667125" cy="322306"/>
            </a:xfrm>
          </p:grpSpPr>
          <p:cxnSp>
            <p:nvCxnSpPr>
              <p:cNvPr id="64" name="Straight Connector 63">
                <a:extLst>
                  <a:ext uri="{FF2B5EF4-FFF2-40B4-BE49-F238E27FC236}">
                    <a16:creationId xmlns:a16="http://schemas.microsoft.com/office/drawing/2014/main" id="{1244F092-093C-AC4E-25ED-E6BE501BD656}"/>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BA7ADD0-C9A0-E0B9-765E-8C48131AE52F}"/>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7529CA2-98D5-A327-AB0D-3BA3368246CB}"/>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D1D8D5A-6620-436B-91AD-D83FA8098EFB}"/>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E316476-9536-7B0E-3C74-1F80CE0FF9EB}"/>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EFC83AD-3A30-463C-75E7-06159FFA8680}"/>
                </a:ext>
              </a:extLst>
            </p:cNvPr>
            <p:cNvGrpSpPr/>
            <p:nvPr/>
          </p:nvGrpSpPr>
          <p:grpSpPr>
            <a:xfrm>
              <a:off x="7541417" y="3601486"/>
              <a:ext cx="3667125" cy="322306"/>
              <a:chOff x="7491413" y="2009775"/>
              <a:chExt cx="3667125" cy="322306"/>
            </a:xfrm>
          </p:grpSpPr>
          <p:cxnSp>
            <p:nvCxnSpPr>
              <p:cNvPr id="59" name="Straight Connector 58">
                <a:extLst>
                  <a:ext uri="{FF2B5EF4-FFF2-40B4-BE49-F238E27FC236}">
                    <a16:creationId xmlns:a16="http://schemas.microsoft.com/office/drawing/2014/main" id="{15923739-5CC3-295F-1781-13C9CB8AE169}"/>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7F8C576-0D85-821D-77BB-D30E98FF21B3}"/>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B4AF4D2-A653-9F9E-D68F-B36DC38F099F}"/>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B2079F4-390B-EA9F-D7BA-D6CC8DDC1A5F}"/>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B6AABAE-1888-3A12-0840-029B44EB8EF6}"/>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21635D6-A9A3-3DB3-8E74-C30C7211470B}"/>
                </a:ext>
              </a:extLst>
            </p:cNvPr>
            <p:cNvGrpSpPr/>
            <p:nvPr/>
          </p:nvGrpSpPr>
          <p:grpSpPr>
            <a:xfrm>
              <a:off x="7528321" y="3783298"/>
              <a:ext cx="3667125" cy="322306"/>
              <a:chOff x="7491413" y="2009775"/>
              <a:chExt cx="3667125" cy="322306"/>
            </a:xfrm>
          </p:grpSpPr>
          <p:cxnSp>
            <p:nvCxnSpPr>
              <p:cNvPr id="54" name="Straight Connector 53">
                <a:extLst>
                  <a:ext uri="{FF2B5EF4-FFF2-40B4-BE49-F238E27FC236}">
                    <a16:creationId xmlns:a16="http://schemas.microsoft.com/office/drawing/2014/main" id="{0A717C2B-EF9D-C72D-B9C1-5068C68D9FC1}"/>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975DB0F-A147-66BD-79D5-E79216394DDB}"/>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1645794-14A3-74BD-1611-41C19A6D4E3C}"/>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3202C5F-167B-EFBC-1CBC-2114B2EC30C0}"/>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6372476-0A70-C983-3398-514BB2FE0FE5}"/>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87408F87-1316-FB32-5A8B-C34AE237B85F}"/>
                </a:ext>
              </a:extLst>
            </p:cNvPr>
            <p:cNvGrpSpPr/>
            <p:nvPr/>
          </p:nvGrpSpPr>
          <p:grpSpPr>
            <a:xfrm>
              <a:off x="7504509" y="3952886"/>
              <a:ext cx="3667125" cy="322306"/>
              <a:chOff x="7491413" y="2009775"/>
              <a:chExt cx="3667125" cy="322306"/>
            </a:xfrm>
          </p:grpSpPr>
          <p:cxnSp>
            <p:nvCxnSpPr>
              <p:cNvPr id="49" name="Straight Connector 48">
                <a:extLst>
                  <a:ext uri="{FF2B5EF4-FFF2-40B4-BE49-F238E27FC236}">
                    <a16:creationId xmlns:a16="http://schemas.microsoft.com/office/drawing/2014/main" id="{7E011E9D-9CEF-1F4B-3642-AEE899F253A6}"/>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9083DE1-50BE-EFEA-BADD-FD15CB9229FE}"/>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556EF0-E0CB-7934-9FBC-DBA1281C3B40}"/>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9ADE499-68EE-39C4-C2AD-45E2848F4425}"/>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99BD7CB-CF58-1FE0-C3F1-0AC276C15450}"/>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391E28B-6D80-9EE5-38B9-446E21D76966}"/>
                </a:ext>
              </a:extLst>
            </p:cNvPr>
            <p:cNvGrpSpPr/>
            <p:nvPr/>
          </p:nvGrpSpPr>
          <p:grpSpPr>
            <a:xfrm>
              <a:off x="7541417" y="4137433"/>
              <a:ext cx="3667125" cy="322306"/>
              <a:chOff x="7491413" y="2009775"/>
              <a:chExt cx="3667125" cy="322306"/>
            </a:xfrm>
          </p:grpSpPr>
          <p:cxnSp>
            <p:nvCxnSpPr>
              <p:cNvPr id="44" name="Straight Connector 43">
                <a:extLst>
                  <a:ext uri="{FF2B5EF4-FFF2-40B4-BE49-F238E27FC236}">
                    <a16:creationId xmlns:a16="http://schemas.microsoft.com/office/drawing/2014/main" id="{D248643F-CA6B-44E5-36C0-E7E60296D48A}"/>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A65C6DD-FFC4-BC8B-3C26-74CE4AB43BE0}"/>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E42DED-8D18-7ED8-AEAF-E45FFAEEC271}"/>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A570AC-E66E-DB89-7572-5FA688A154EB}"/>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9DEC501-A88D-4E68-4642-84DBDC682981}"/>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256E156-6677-A7AE-2ED6-C08D00726E58}"/>
                </a:ext>
              </a:extLst>
            </p:cNvPr>
            <p:cNvGrpSpPr/>
            <p:nvPr/>
          </p:nvGrpSpPr>
          <p:grpSpPr>
            <a:xfrm>
              <a:off x="7519987" y="4307408"/>
              <a:ext cx="3667125" cy="339260"/>
              <a:chOff x="7491413" y="1992821"/>
              <a:chExt cx="3667125" cy="339260"/>
            </a:xfrm>
          </p:grpSpPr>
          <p:cxnSp>
            <p:nvCxnSpPr>
              <p:cNvPr id="39" name="Straight Connector 38">
                <a:extLst>
                  <a:ext uri="{FF2B5EF4-FFF2-40B4-BE49-F238E27FC236}">
                    <a16:creationId xmlns:a16="http://schemas.microsoft.com/office/drawing/2014/main" id="{2D7F32A8-DC39-4FF4-8A4A-DCEFB6CCFEA4}"/>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B600BE4-6FC1-8070-2096-9C80E02B7782}"/>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F49AA4-2CB4-EE13-DFE7-84BA33906FA4}"/>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5394859-66B3-5E80-AF07-51207E64355E}"/>
                  </a:ext>
                </a:extLst>
              </p:cNvPr>
              <p:cNvCxnSpPr>
                <a:cxnSpLocks/>
              </p:cNvCxnSpPr>
              <p:nvPr/>
            </p:nvCxnSpPr>
            <p:spPr>
              <a:xfrm>
                <a:off x="9829726" y="1992821"/>
                <a:ext cx="983530" cy="297942"/>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02330CC-9CD6-3CD2-66C3-2415E73DBDF4}"/>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22E18443-D044-5C5E-4A65-4525B578EB76}"/>
                </a:ext>
              </a:extLst>
            </p:cNvPr>
            <p:cNvGrpSpPr/>
            <p:nvPr/>
          </p:nvGrpSpPr>
          <p:grpSpPr>
            <a:xfrm>
              <a:off x="7504509" y="4491402"/>
              <a:ext cx="3667125" cy="322306"/>
              <a:chOff x="7491413" y="2009775"/>
              <a:chExt cx="3667125" cy="322306"/>
            </a:xfrm>
          </p:grpSpPr>
          <p:cxnSp>
            <p:nvCxnSpPr>
              <p:cNvPr id="34" name="Straight Connector 33">
                <a:extLst>
                  <a:ext uri="{FF2B5EF4-FFF2-40B4-BE49-F238E27FC236}">
                    <a16:creationId xmlns:a16="http://schemas.microsoft.com/office/drawing/2014/main" id="{C0EE78A6-A133-A729-94C7-6EE9C6BA816C}"/>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ED13A82-13C7-5B68-7A42-7FF29F3DA6F3}"/>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73D0279-E283-CD41-CF7C-F97C6D2E9809}"/>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24BE3F5-649D-5EEC-1212-AAAFEDE1DB9B}"/>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9134EBA-3673-B65B-FE5C-5B9F17169553}"/>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41E04851-A269-7A8F-E917-F81746AAB716}"/>
                </a:ext>
              </a:extLst>
            </p:cNvPr>
            <p:cNvGrpSpPr/>
            <p:nvPr/>
          </p:nvGrpSpPr>
          <p:grpSpPr>
            <a:xfrm>
              <a:off x="7504509" y="4677140"/>
              <a:ext cx="3667125" cy="322306"/>
              <a:chOff x="7491413" y="2009775"/>
              <a:chExt cx="3667125" cy="322306"/>
            </a:xfrm>
          </p:grpSpPr>
          <p:cxnSp>
            <p:nvCxnSpPr>
              <p:cNvPr id="29" name="Straight Connector 28">
                <a:extLst>
                  <a:ext uri="{FF2B5EF4-FFF2-40B4-BE49-F238E27FC236}">
                    <a16:creationId xmlns:a16="http://schemas.microsoft.com/office/drawing/2014/main" id="{50346E27-2DA3-8851-0B35-2DED80413C8B}"/>
                  </a:ext>
                </a:extLst>
              </p:cNvPr>
              <p:cNvCxnSpPr>
                <a:cxnSpLocks/>
              </p:cNvCxnSpPr>
              <p:nvPr/>
            </p:nvCxnSpPr>
            <p:spPr>
              <a:xfrm flipV="1">
                <a:off x="7491413" y="2028825"/>
                <a:ext cx="419100" cy="125370"/>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67D460-06EA-C4E4-1C97-DE1332B6C5F2}"/>
                  </a:ext>
                </a:extLst>
              </p:cNvPr>
              <p:cNvCxnSpPr>
                <a:cxnSpLocks/>
              </p:cNvCxnSpPr>
              <p:nvPr/>
            </p:nvCxnSpPr>
            <p:spPr>
              <a:xfrm flipV="1">
                <a:off x="8893969" y="2009775"/>
                <a:ext cx="935831" cy="322306"/>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FBA595-BEBD-55A7-65E7-B95D221F56A3}"/>
                  </a:ext>
                </a:extLst>
              </p:cNvPr>
              <p:cNvCxnSpPr>
                <a:cxnSpLocks/>
              </p:cNvCxnSpPr>
              <p:nvPr/>
            </p:nvCxnSpPr>
            <p:spPr>
              <a:xfrm flipV="1">
                <a:off x="10813256" y="2196285"/>
                <a:ext cx="345282" cy="9447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893D36-59BE-76DB-BE4A-3E42F115D328}"/>
                  </a:ext>
                </a:extLst>
              </p:cNvPr>
              <p:cNvCxnSpPr>
                <a:cxnSpLocks/>
              </p:cNvCxnSpPr>
              <p:nvPr/>
            </p:nvCxnSpPr>
            <p:spPr>
              <a:xfrm>
                <a:off x="9829800" y="2009775"/>
                <a:ext cx="983456" cy="280988"/>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1E7B52E-2D94-835B-F0AF-5178AAEC9D1B}"/>
                  </a:ext>
                </a:extLst>
              </p:cNvPr>
              <p:cNvCxnSpPr>
                <a:cxnSpLocks/>
              </p:cNvCxnSpPr>
              <p:nvPr/>
            </p:nvCxnSpPr>
            <p:spPr>
              <a:xfrm>
                <a:off x="7910513" y="2033586"/>
                <a:ext cx="983456" cy="298495"/>
              </a:xfrm>
              <a:prstGeom prst="line">
                <a:avLst/>
              </a:prstGeom>
              <a:ln w="63500">
                <a:solidFill>
                  <a:schemeClr val="accent4">
                    <a:lumMod val="60000"/>
                    <a:lumOff val="40000"/>
                    <a:alpha val="67000"/>
                  </a:schemeClr>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5B94BF06-AEB5-A4A7-6568-D5CA67718BC0}"/>
                </a:ext>
              </a:extLst>
            </p:cNvPr>
            <p:cNvCxnSpPr>
              <a:cxnSpLocks/>
            </p:cNvCxnSpPr>
            <p:nvPr/>
          </p:nvCxnSpPr>
          <p:spPr>
            <a:xfrm>
              <a:off x="8058942" y="5459467"/>
              <a:ext cx="2976959" cy="0"/>
            </a:xfrm>
            <a:prstGeom prst="line">
              <a:avLst/>
            </a:prstGeom>
            <a:ln w="63500">
              <a:solidFill>
                <a:schemeClr val="accent5">
                  <a:lumMod val="20000"/>
                  <a:lumOff val="80000"/>
                  <a:alpha val="67000"/>
                </a:schemeClr>
              </a:solidFill>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DA57CBC3-2CC7-9466-1E7E-B0435EAD62C8}"/>
                </a:ext>
              </a:extLst>
            </p:cNvPr>
            <p:cNvSpPr/>
            <p:nvPr/>
          </p:nvSpPr>
          <p:spPr>
            <a:xfrm>
              <a:off x="8645525" y="5248275"/>
              <a:ext cx="2397125" cy="78010"/>
            </a:xfrm>
            <a:custGeom>
              <a:avLst/>
              <a:gdLst>
                <a:gd name="connsiteX0" fmla="*/ 0 w 2397125"/>
                <a:gd name="connsiteY0" fmla="*/ 25400 h 78010"/>
                <a:gd name="connsiteX1" fmla="*/ 958850 w 2397125"/>
                <a:gd name="connsiteY1" fmla="*/ 76200 h 78010"/>
                <a:gd name="connsiteX2" fmla="*/ 1539875 w 2397125"/>
                <a:gd name="connsiteY2" fmla="*/ 60325 h 78010"/>
                <a:gd name="connsiteX3" fmla="*/ 2397125 w 2397125"/>
                <a:gd name="connsiteY3" fmla="*/ 0 h 78010"/>
              </a:gdLst>
              <a:ahLst/>
              <a:cxnLst>
                <a:cxn ang="0">
                  <a:pos x="connsiteX0" y="connsiteY0"/>
                </a:cxn>
                <a:cxn ang="0">
                  <a:pos x="connsiteX1" y="connsiteY1"/>
                </a:cxn>
                <a:cxn ang="0">
                  <a:pos x="connsiteX2" y="connsiteY2"/>
                </a:cxn>
                <a:cxn ang="0">
                  <a:pos x="connsiteX3" y="connsiteY3"/>
                </a:cxn>
              </a:cxnLst>
              <a:rect l="l" t="t" r="r" b="b"/>
              <a:pathLst>
                <a:path w="2397125" h="78010">
                  <a:moveTo>
                    <a:pt x="0" y="25400"/>
                  </a:moveTo>
                  <a:cubicBezTo>
                    <a:pt x="351102" y="47889"/>
                    <a:pt x="702204" y="70379"/>
                    <a:pt x="958850" y="76200"/>
                  </a:cubicBezTo>
                  <a:cubicBezTo>
                    <a:pt x="1215496" y="82021"/>
                    <a:pt x="1300163" y="73025"/>
                    <a:pt x="1539875" y="60325"/>
                  </a:cubicBezTo>
                  <a:cubicBezTo>
                    <a:pt x="1779587" y="47625"/>
                    <a:pt x="2088356" y="23812"/>
                    <a:pt x="2397125" y="0"/>
                  </a:cubicBezTo>
                </a:path>
              </a:pathLst>
            </a:custGeom>
            <a:noFill/>
            <a:ln w="63500">
              <a:solidFill>
                <a:schemeClr val="accent3">
                  <a:lumMod val="20000"/>
                  <a:lumOff val="80000"/>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792D6FE-C28A-E8B6-2B1E-235876520CFE}"/>
              </a:ext>
            </a:extLst>
          </p:cNvPr>
          <p:cNvGrpSpPr/>
          <p:nvPr/>
        </p:nvGrpSpPr>
        <p:grpSpPr>
          <a:xfrm>
            <a:off x="4157560" y="1361732"/>
            <a:ext cx="3176689" cy="836999"/>
            <a:chOff x="4157560" y="1361732"/>
            <a:chExt cx="3176689" cy="836999"/>
          </a:xfrm>
        </p:grpSpPr>
        <p:sp>
          <p:nvSpPr>
            <p:cNvPr id="8" name="Rectangle 7">
              <a:extLst>
                <a:ext uri="{FF2B5EF4-FFF2-40B4-BE49-F238E27FC236}">
                  <a16:creationId xmlns:a16="http://schemas.microsoft.com/office/drawing/2014/main" id="{89BD8F07-0C76-7F14-B925-52DFB321266B}"/>
                </a:ext>
              </a:extLst>
            </p:cNvPr>
            <p:cNvSpPr/>
            <p:nvPr/>
          </p:nvSpPr>
          <p:spPr>
            <a:xfrm>
              <a:off x="4157560" y="1361732"/>
              <a:ext cx="2817115" cy="37603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Arrow: Right 246">
              <a:extLst>
                <a:ext uri="{FF2B5EF4-FFF2-40B4-BE49-F238E27FC236}">
                  <a16:creationId xmlns:a16="http://schemas.microsoft.com/office/drawing/2014/main" id="{DFA6FCC4-13B0-08B7-CC2E-052DDFBF96CC}"/>
                </a:ext>
              </a:extLst>
            </p:cNvPr>
            <p:cNvSpPr/>
            <p:nvPr/>
          </p:nvSpPr>
          <p:spPr>
            <a:xfrm>
              <a:off x="6715125" y="2019300"/>
              <a:ext cx="619124" cy="179431"/>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ABF2A783-E9C5-E049-8D13-C59007E349E9}"/>
              </a:ext>
            </a:extLst>
          </p:cNvPr>
          <p:cNvGrpSpPr/>
          <p:nvPr/>
        </p:nvGrpSpPr>
        <p:grpSpPr>
          <a:xfrm>
            <a:off x="641350" y="3616799"/>
            <a:ext cx="7245351" cy="1893509"/>
            <a:chOff x="641350" y="3616799"/>
            <a:chExt cx="7245351" cy="1893509"/>
          </a:xfrm>
        </p:grpSpPr>
        <p:sp>
          <p:nvSpPr>
            <p:cNvPr id="248" name="Arrow: Right 247">
              <a:extLst>
                <a:ext uri="{FF2B5EF4-FFF2-40B4-BE49-F238E27FC236}">
                  <a16:creationId xmlns:a16="http://schemas.microsoft.com/office/drawing/2014/main" id="{6BC4665B-5457-DA84-27F3-62791E68824C}"/>
                </a:ext>
              </a:extLst>
            </p:cNvPr>
            <p:cNvSpPr/>
            <p:nvPr/>
          </p:nvSpPr>
          <p:spPr>
            <a:xfrm>
              <a:off x="7267577" y="5145184"/>
              <a:ext cx="619124" cy="365124"/>
            </a:xfrm>
            <a:prstGeom prst="rightArrow">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316322DD-7D36-7E19-DE37-02D494365A18}"/>
                </a:ext>
              </a:extLst>
            </p:cNvPr>
            <p:cNvSpPr/>
            <p:nvPr/>
          </p:nvSpPr>
          <p:spPr>
            <a:xfrm>
              <a:off x="641350" y="3616799"/>
              <a:ext cx="3772768" cy="33608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D2E9D155-D693-05A0-F9DC-B482AA3FAF06}"/>
              </a:ext>
            </a:extLst>
          </p:cNvPr>
          <p:cNvSpPr>
            <a:spLocks noGrp="1"/>
          </p:cNvSpPr>
          <p:nvPr>
            <p:ph idx="1"/>
          </p:nvPr>
        </p:nvSpPr>
        <p:spPr>
          <a:xfrm>
            <a:off x="350520" y="1309187"/>
            <a:ext cx="6736079" cy="4901699"/>
          </a:xfrm>
        </p:spPr>
        <p:txBody>
          <a:bodyPr>
            <a:normAutofit/>
          </a:bodyPr>
          <a:lstStyle/>
          <a:p>
            <a:r>
              <a:rPr lang="en-US" dirty="0"/>
              <a:t>Dedicated location for reference sample</a:t>
            </a:r>
            <a:endParaRPr lang="en-US" dirty="0">
              <a:highlight>
                <a:srgbClr val="FFFF00"/>
              </a:highlight>
            </a:endParaRPr>
          </a:p>
          <a:p>
            <a:pPr lvl="1"/>
            <a:r>
              <a:rPr lang="en-US" dirty="0"/>
              <a:t>Confirms measurement system health</a:t>
            </a:r>
          </a:p>
          <a:p>
            <a:pPr lvl="1"/>
            <a:r>
              <a:rPr lang="en-US" dirty="0"/>
              <a:t>Measured with each new sample set</a:t>
            </a:r>
          </a:p>
          <a:p>
            <a:pPr lvl="1"/>
            <a:r>
              <a:rPr lang="en-US" dirty="0"/>
              <a:t>Stays on PCB</a:t>
            </a:r>
          </a:p>
          <a:p>
            <a:pPr>
              <a:spcBef>
                <a:spcPts val="2400"/>
              </a:spcBef>
            </a:pPr>
            <a:r>
              <a:rPr lang="en-US" dirty="0"/>
              <a:t>Dedicated locations for straight-sample, heat treat witness wires</a:t>
            </a:r>
          </a:p>
          <a:p>
            <a:pPr lvl="1"/>
            <a:r>
              <a:rPr lang="en-US" dirty="0"/>
              <a:t>Confirms HT health – Temp &amp; Atmosphere</a:t>
            </a:r>
          </a:p>
          <a:p>
            <a:pPr>
              <a:spcBef>
                <a:spcPts val="2400"/>
              </a:spcBef>
            </a:pPr>
            <a:r>
              <a:rPr lang="en-US" dirty="0"/>
              <a:t>15 extracted sample strand locations</a:t>
            </a:r>
          </a:p>
          <a:p>
            <a:pPr>
              <a:spcBef>
                <a:spcPts val="2400"/>
              </a:spcBef>
            </a:pPr>
            <a:r>
              <a:rPr lang="en-US" dirty="0"/>
              <a:t>PCB mounted to 7mm thick Cu plate</a:t>
            </a:r>
          </a:p>
        </p:txBody>
      </p:sp>
    </p:spTree>
    <p:extLst>
      <p:ext uri="{BB962C8B-B14F-4D97-AF65-F5344CB8AC3E}">
        <p14:creationId xmlns:p14="http://schemas.microsoft.com/office/powerpoint/2010/main" val="99359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A2E2-BB46-32F4-A6D3-030468A91EEA}"/>
              </a:ext>
            </a:extLst>
          </p:cNvPr>
          <p:cNvSpPr>
            <a:spLocks noGrp="1"/>
          </p:cNvSpPr>
          <p:nvPr>
            <p:ph type="title"/>
          </p:nvPr>
        </p:nvSpPr>
        <p:spPr/>
        <p:txBody>
          <a:bodyPr/>
          <a:lstStyle/>
          <a:p>
            <a:r>
              <a:rPr lang="en-US" dirty="0"/>
              <a:t>System: Cryostat</a:t>
            </a:r>
          </a:p>
        </p:txBody>
      </p:sp>
      <p:sp>
        <p:nvSpPr>
          <p:cNvPr id="3" name="Content Placeholder 2">
            <a:extLst>
              <a:ext uri="{FF2B5EF4-FFF2-40B4-BE49-F238E27FC236}">
                <a16:creationId xmlns:a16="http://schemas.microsoft.com/office/drawing/2014/main" id="{D2E9D155-D693-05A0-F9DC-B482AA3FAF06}"/>
              </a:ext>
            </a:extLst>
          </p:cNvPr>
          <p:cNvSpPr>
            <a:spLocks noGrp="1"/>
          </p:cNvSpPr>
          <p:nvPr>
            <p:ph idx="1"/>
          </p:nvPr>
        </p:nvSpPr>
        <p:spPr>
          <a:xfrm>
            <a:off x="58993" y="1290174"/>
            <a:ext cx="7556758" cy="4808950"/>
          </a:xfrm>
        </p:spPr>
        <p:txBody>
          <a:bodyPr>
            <a:normAutofit/>
          </a:bodyPr>
          <a:lstStyle/>
          <a:p>
            <a:r>
              <a:rPr lang="en-US" sz="2400" dirty="0"/>
              <a:t>Cu plate design allows for stacking several together</a:t>
            </a:r>
          </a:p>
          <a:p>
            <a:pPr>
              <a:spcBef>
                <a:spcPts val="3000"/>
              </a:spcBef>
            </a:pPr>
            <a:r>
              <a:rPr lang="en-US" sz="2400" dirty="0"/>
              <a:t>Internal flex cable with 100 lines/conductors</a:t>
            </a:r>
            <a:endParaRPr lang="en-US" sz="2400" dirty="0">
              <a:highlight>
                <a:srgbClr val="FFFF00"/>
              </a:highlight>
            </a:endParaRPr>
          </a:p>
          <a:p>
            <a:pPr lvl="1"/>
            <a:r>
              <a:rPr lang="en-US" sz="2000" dirty="0"/>
              <a:t>Printed on Kapton substrate for low heat loss</a:t>
            </a:r>
          </a:p>
          <a:p>
            <a:pPr>
              <a:spcBef>
                <a:spcPts val="3000"/>
              </a:spcBef>
            </a:pPr>
            <a:r>
              <a:rPr lang="en-US" sz="2400" dirty="0"/>
              <a:t>Outer SS vacuum jacket &amp; inner Al radiation shield</a:t>
            </a:r>
          </a:p>
          <a:p>
            <a:pPr>
              <a:spcBef>
                <a:spcPts val="3000"/>
              </a:spcBef>
            </a:pPr>
            <a:r>
              <a:rPr lang="en-US" sz="2400" dirty="0"/>
              <a:t>Two cooling stages</a:t>
            </a:r>
          </a:p>
          <a:p>
            <a:pPr lvl="1"/>
            <a:r>
              <a:rPr lang="en-US" sz="2000" dirty="0"/>
              <a:t>Two heaters on 2</a:t>
            </a:r>
            <a:r>
              <a:rPr lang="en-US" sz="2000" baseline="30000" dirty="0"/>
              <a:t>nd</a:t>
            </a:r>
            <a:r>
              <a:rPr lang="en-US" sz="2000" dirty="0"/>
              <a:t> stage for temperature control</a:t>
            </a:r>
          </a:p>
          <a:p>
            <a:pPr>
              <a:spcBef>
                <a:spcPts val="3000"/>
              </a:spcBef>
            </a:pPr>
            <a:r>
              <a:rPr lang="en-US" sz="2400" dirty="0"/>
              <a:t>Cryomech PT415 cryocooler</a:t>
            </a:r>
          </a:p>
          <a:p>
            <a:pPr lvl="1"/>
            <a:r>
              <a:rPr lang="en-US" sz="2000" dirty="0"/>
              <a:t>Cooling power:  </a:t>
            </a:r>
            <a:r>
              <a:rPr lang="pl-PL" sz="2000" dirty="0"/>
              <a:t>1.5W @</a:t>
            </a:r>
            <a:r>
              <a:rPr lang="en-US" sz="2000" dirty="0"/>
              <a:t> </a:t>
            </a:r>
            <a:r>
              <a:rPr lang="pl-PL" sz="2000" dirty="0"/>
              <a:t>4.2K W</a:t>
            </a:r>
            <a:r>
              <a:rPr lang="en-US" sz="2000" dirty="0"/>
              <a:t>,  </a:t>
            </a:r>
            <a:r>
              <a:rPr lang="pl-PL" sz="2000" dirty="0"/>
              <a:t>40W @ 45K</a:t>
            </a:r>
            <a:endParaRPr lang="en-US" sz="2000" dirty="0"/>
          </a:p>
          <a:p>
            <a:pPr lvl="1"/>
            <a:r>
              <a:rPr lang="en-US" sz="2000" dirty="0"/>
              <a:t>LHe-free operation</a:t>
            </a:r>
          </a:p>
        </p:txBody>
      </p:sp>
      <p:sp>
        <p:nvSpPr>
          <p:cNvPr id="4" name="Date Placeholder 3">
            <a:extLst>
              <a:ext uri="{FF2B5EF4-FFF2-40B4-BE49-F238E27FC236}">
                <a16:creationId xmlns:a16="http://schemas.microsoft.com/office/drawing/2014/main" id="{1C061816-BF5F-4B8F-8EB7-CC96E375879A}"/>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DD38704D-4CD7-CD3E-C3E8-A6EF3E34253E}"/>
              </a:ext>
            </a:extLst>
          </p:cNvPr>
          <p:cNvSpPr>
            <a:spLocks noGrp="1"/>
          </p:cNvSpPr>
          <p:nvPr>
            <p:ph type="ftr" sz="quarter" idx="11"/>
          </p:nvPr>
        </p:nvSpPr>
        <p:spPr/>
        <p:txBody>
          <a:bodyPr/>
          <a:lstStyle/>
          <a:p>
            <a:r>
              <a:rPr lang="en-US"/>
              <a:t>Michael Naus | Extracted Strand RRR Measurement System</a:t>
            </a:r>
          </a:p>
        </p:txBody>
      </p:sp>
      <p:sp>
        <p:nvSpPr>
          <p:cNvPr id="6" name="Slide Number Placeholder 5">
            <a:extLst>
              <a:ext uri="{FF2B5EF4-FFF2-40B4-BE49-F238E27FC236}">
                <a16:creationId xmlns:a16="http://schemas.microsoft.com/office/drawing/2014/main" id="{10DD6B4E-5629-3754-41FD-A4EE11266FB2}"/>
              </a:ext>
            </a:extLst>
          </p:cNvPr>
          <p:cNvSpPr>
            <a:spLocks noGrp="1"/>
          </p:cNvSpPr>
          <p:nvPr>
            <p:ph type="sldNum" sz="quarter" idx="12"/>
          </p:nvPr>
        </p:nvSpPr>
        <p:spPr/>
        <p:txBody>
          <a:bodyPr/>
          <a:lstStyle/>
          <a:p>
            <a:fld id="{1938D572-6E90-4CFC-B748-E5A2419AD3C3}" type="slidenum">
              <a:rPr lang="en-US" smtClean="0"/>
              <a:pPr/>
              <a:t>7</a:t>
            </a:fld>
            <a:endParaRPr lang="en-US"/>
          </a:p>
        </p:txBody>
      </p:sp>
      <p:grpSp>
        <p:nvGrpSpPr>
          <p:cNvPr id="8" name="Group 7">
            <a:extLst>
              <a:ext uri="{FF2B5EF4-FFF2-40B4-BE49-F238E27FC236}">
                <a16:creationId xmlns:a16="http://schemas.microsoft.com/office/drawing/2014/main" id="{28E7C812-4198-C80B-44B8-9BAFDF9DCE95}"/>
              </a:ext>
            </a:extLst>
          </p:cNvPr>
          <p:cNvGrpSpPr/>
          <p:nvPr/>
        </p:nvGrpSpPr>
        <p:grpSpPr>
          <a:xfrm>
            <a:off x="7207514" y="1063658"/>
            <a:ext cx="4777534" cy="5035466"/>
            <a:chOff x="7207514" y="1063658"/>
            <a:chExt cx="4777534" cy="5035466"/>
          </a:xfrm>
        </p:grpSpPr>
        <p:pic>
          <p:nvPicPr>
            <p:cNvPr id="10" name="Picture 9">
              <a:extLst>
                <a:ext uri="{FF2B5EF4-FFF2-40B4-BE49-F238E27FC236}">
                  <a16:creationId xmlns:a16="http://schemas.microsoft.com/office/drawing/2014/main" id="{87CF3D4E-4834-E2BD-031A-B536FA66D5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899"/>
            <a:stretch/>
          </p:blipFill>
          <p:spPr bwMode="auto">
            <a:xfrm>
              <a:off x="7207514" y="1063658"/>
              <a:ext cx="3605348" cy="5035466"/>
            </a:xfrm>
            <a:prstGeom prst="rect">
              <a:avLst/>
            </a:prstGeom>
            <a:noFill/>
            <a:ln>
              <a:noFill/>
            </a:ln>
          </p:spPr>
        </p:pic>
        <p:sp>
          <p:nvSpPr>
            <p:cNvPr id="12" name="TextBox 11">
              <a:extLst>
                <a:ext uri="{FF2B5EF4-FFF2-40B4-BE49-F238E27FC236}">
                  <a16:creationId xmlns:a16="http://schemas.microsoft.com/office/drawing/2014/main" id="{65A6837F-F461-9830-E9BC-4CAB727C4CD6}"/>
                </a:ext>
              </a:extLst>
            </p:cNvPr>
            <p:cNvSpPr txBox="1"/>
            <p:nvPr/>
          </p:nvSpPr>
          <p:spPr>
            <a:xfrm>
              <a:off x="10471355" y="1290173"/>
              <a:ext cx="1300356" cy="369332"/>
            </a:xfrm>
            <a:prstGeom prst="rect">
              <a:avLst/>
            </a:prstGeom>
            <a:noFill/>
          </p:spPr>
          <p:txBody>
            <a:bodyPr wrap="none" rtlCol="0">
              <a:spAutoFit/>
            </a:bodyPr>
            <a:lstStyle/>
            <a:p>
              <a:r>
                <a:rPr lang="en-US" dirty="0"/>
                <a:t>Cryocooler</a:t>
              </a:r>
            </a:p>
          </p:txBody>
        </p:sp>
        <p:sp>
          <p:nvSpPr>
            <p:cNvPr id="22" name="TextBox 21">
              <a:extLst>
                <a:ext uri="{FF2B5EF4-FFF2-40B4-BE49-F238E27FC236}">
                  <a16:creationId xmlns:a16="http://schemas.microsoft.com/office/drawing/2014/main" id="{557CB3A1-5436-2FC5-868F-5D3F6B13400E}"/>
                </a:ext>
              </a:extLst>
            </p:cNvPr>
            <p:cNvSpPr txBox="1"/>
            <p:nvPr/>
          </p:nvSpPr>
          <p:spPr>
            <a:xfrm>
              <a:off x="10668406" y="4630166"/>
              <a:ext cx="1217000" cy="369332"/>
            </a:xfrm>
            <a:prstGeom prst="rect">
              <a:avLst/>
            </a:prstGeom>
            <a:noFill/>
          </p:spPr>
          <p:txBody>
            <a:bodyPr wrap="none" rtlCol="0">
              <a:spAutoFit/>
            </a:bodyPr>
            <a:lstStyle/>
            <a:p>
              <a:r>
                <a:rPr lang="en-US" dirty="0"/>
                <a:t>PCB + Cu</a:t>
              </a:r>
            </a:p>
          </p:txBody>
        </p:sp>
        <p:sp>
          <p:nvSpPr>
            <p:cNvPr id="23" name="TextBox 22">
              <a:extLst>
                <a:ext uri="{FF2B5EF4-FFF2-40B4-BE49-F238E27FC236}">
                  <a16:creationId xmlns:a16="http://schemas.microsoft.com/office/drawing/2014/main" id="{8973D666-FCDC-53A7-48CD-81EF7E584537}"/>
                </a:ext>
              </a:extLst>
            </p:cNvPr>
            <p:cNvSpPr txBox="1"/>
            <p:nvPr/>
          </p:nvSpPr>
          <p:spPr>
            <a:xfrm>
              <a:off x="10218090" y="2005932"/>
              <a:ext cx="1454244" cy="369332"/>
            </a:xfrm>
            <a:prstGeom prst="rect">
              <a:avLst/>
            </a:prstGeom>
            <a:noFill/>
          </p:spPr>
          <p:txBody>
            <a:bodyPr wrap="none" rtlCol="0">
              <a:spAutoFit/>
            </a:bodyPr>
            <a:lstStyle/>
            <a:p>
              <a:r>
                <a:rPr lang="en-US" dirty="0"/>
                <a:t>Data Cables</a:t>
              </a:r>
            </a:p>
          </p:txBody>
        </p:sp>
        <p:sp>
          <p:nvSpPr>
            <p:cNvPr id="24" name="TextBox 23">
              <a:extLst>
                <a:ext uri="{FF2B5EF4-FFF2-40B4-BE49-F238E27FC236}">
                  <a16:creationId xmlns:a16="http://schemas.microsoft.com/office/drawing/2014/main" id="{16F6C608-E520-D286-5544-4D60170A57E7}"/>
                </a:ext>
              </a:extLst>
            </p:cNvPr>
            <p:cNvSpPr txBox="1"/>
            <p:nvPr/>
          </p:nvSpPr>
          <p:spPr>
            <a:xfrm>
              <a:off x="10697516" y="3359688"/>
              <a:ext cx="1069524" cy="369332"/>
            </a:xfrm>
            <a:prstGeom prst="rect">
              <a:avLst/>
            </a:prstGeom>
            <a:noFill/>
          </p:spPr>
          <p:txBody>
            <a:bodyPr wrap="none" rtlCol="0">
              <a:spAutoFit/>
            </a:bodyPr>
            <a:lstStyle/>
            <a:p>
              <a:r>
                <a:rPr lang="en-US" dirty="0"/>
                <a:t>SS Shell</a:t>
              </a:r>
            </a:p>
          </p:txBody>
        </p:sp>
        <p:sp>
          <p:nvSpPr>
            <p:cNvPr id="25" name="TextBox 24">
              <a:extLst>
                <a:ext uri="{FF2B5EF4-FFF2-40B4-BE49-F238E27FC236}">
                  <a16:creationId xmlns:a16="http://schemas.microsoft.com/office/drawing/2014/main" id="{B895D7EC-AA3D-BC9F-E000-743FA5CF6121}"/>
                </a:ext>
              </a:extLst>
            </p:cNvPr>
            <p:cNvSpPr txBox="1"/>
            <p:nvPr/>
          </p:nvSpPr>
          <p:spPr>
            <a:xfrm>
              <a:off x="10697516" y="3747088"/>
              <a:ext cx="966931" cy="369332"/>
            </a:xfrm>
            <a:prstGeom prst="rect">
              <a:avLst/>
            </a:prstGeom>
            <a:noFill/>
          </p:spPr>
          <p:txBody>
            <a:bodyPr wrap="none" rtlCol="0">
              <a:spAutoFit/>
            </a:bodyPr>
            <a:lstStyle/>
            <a:p>
              <a:r>
                <a:rPr lang="en-US" dirty="0"/>
                <a:t>Al Shell</a:t>
              </a:r>
            </a:p>
          </p:txBody>
        </p:sp>
        <p:sp>
          <p:nvSpPr>
            <p:cNvPr id="26" name="Arrow: Right 25">
              <a:extLst>
                <a:ext uri="{FF2B5EF4-FFF2-40B4-BE49-F238E27FC236}">
                  <a16:creationId xmlns:a16="http://schemas.microsoft.com/office/drawing/2014/main" id="{A2CEC462-61AB-934C-1347-C90F9AAA1306}"/>
                </a:ext>
              </a:extLst>
            </p:cNvPr>
            <p:cNvSpPr/>
            <p:nvPr/>
          </p:nvSpPr>
          <p:spPr>
            <a:xfrm rot="10800000">
              <a:off x="9738667" y="3884258"/>
              <a:ext cx="958846" cy="122470"/>
            </a:xfrm>
            <a:prstGeom prst="rightArrow">
              <a:avLst>
                <a:gd name="adj1" fmla="val 50000"/>
                <a:gd name="adj2" fmla="val 13814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B03D38D8-7FAB-4C2C-3F90-09CC4C604967}"/>
                </a:ext>
              </a:extLst>
            </p:cNvPr>
            <p:cNvSpPr/>
            <p:nvPr/>
          </p:nvSpPr>
          <p:spPr>
            <a:xfrm rot="10800000">
              <a:off x="9946814" y="3476838"/>
              <a:ext cx="771576" cy="129711"/>
            </a:xfrm>
            <a:prstGeom prst="rightArrow">
              <a:avLst>
                <a:gd name="adj1" fmla="val 50000"/>
                <a:gd name="adj2" fmla="val 13814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65C22894-8892-B023-C91E-365E86C86919}"/>
                </a:ext>
              </a:extLst>
            </p:cNvPr>
            <p:cNvSpPr/>
            <p:nvPr/>
          </p:nvSpPr>
          <p:spPr>
            <a:xfrm rot="10800000">
              <a:off x="9699779" y="1416378"/>
              <a:ext cx="771576" cy="129711"/>
            </a:xfrm>
            <a:prstGeom prst="rightArrow">
              <a:avLst>
                <a:gd name="adj1" fmla="val 50000"/>
                <a:gd name="adj2" fmla="val 13814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9DB84A97-065F-654E-DF24-E552B78DFCE6}"/>
                </a:ext>
              </a:extLst>
            </p:cNvPr>
            <p:cNvSpPr/>
            <p:nvPr/>
          </p:nvSpPr>
          <p:spPr>
            <a:xfrm rot="11773613">
              <a:off x="9503736" y="4562568"/>
              <a:ext cx="1226270" cy="145385"/>
            </a:xfrm>
            <a:prstGeom prst="rightArrow">
              <a:avLst>
                <a:gd name="adj1" fmla="val 50000"/>
                <a:gd name="adj2" fmla="val 13814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8234402B-3A26-F500-5514-A40F2CA6E87E}"/>
                </a:ext>
              </a:extLst>
            </p:cNvPr>
            <p:cNvSpPr/>
            <p:nvPr/>
          </p:nvSpPr>
          <p:spPr>
            <a:xfrm rot="10800000">
              <a:off x="9333038" y="4216173"/>
              <a:ext cx="1385351" cy="129712"/>
            </a:xfrm>
            <a:prstGeom prst="rightArrow">
              <a:avLst>
                <a:gd name="adj1" fmla="val 50000"/>
                <a:gd name="adj2" fmla="val 13814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9F18879-DD96-AFA4-7327-624AE2E24294}"/>
                </a:ext>
              </a:extLst>
            </p:cNvPr>
            <p:cNvSpPr txBox="1"/>
            <p:nvPr/>
          </p:nvSpPr>
          <p:spPr>
            <a:xfrm>
              <a:off x="10697516" y="4106491"/>
              <a:ext cx="1287532" cy="369332"/>
            </a:xfrm>
            <a:prstGeom prst="rect">
              <a:avLst/>
            </a:prstGeom>
            <a:noFill/>
          </p:spPr>
          <p:txBody>
            <a:bodyPr wrap="none" rtlCol="0">
              <a:spAutoFit/>
            </a:bodyPr>
            <a:lstStyle/>
            <a:p>
              <a:r>
                <a:rPr lang="en-US" dirty="0"/>
                <a:t>Flex Cable</a:t>
              </a:r>
            </a:p>
          </p:txBody>
        </p:sp>
        <p:sp>
          <p:nvSpPr>
            <p:cNvPr id="7" name="Arrow: Right 6">
              <a:extLst>
                <a:ext uri="{FF2B5EF4-FFF2-40B4-BE49-F238E27FC236}">
                  <a16:creationId xmlns:a16="http://schemas.microsoft.com/office/drawing/2014/main" id="{D8945D5B-94E9-242B-0C82-EFEEB77FF124}"/>
                </a:ext>
              </a:extLst>
            </p:cNvPr>
            <p:cNvSpPr/>
            <p:nvPr/>
          </p:nvSpPr>
          <p:spPr>
            <a:xfrm rot="10248734">
              <a:off x="9016390" y="2229959"/>
              <a:ext cx="1204739" cy="125905"/>
            </a:xfrm>
            <a:prstGeom prst="rightArrow">
              <a:avLst>
                <a:gd name="adj1" fmla="val 50000"/>
                <a:gd name="adj2" fmla="val 13814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4589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A2E2-BB46-32F4-A6D3-030468A91EEA}"/>
              </a:ext>
            </a:extLst>
          </p:cNvPr>
          <p:cNvSpPr>
            <a:spLocks noGrp="1"/>
          </p:cNvSpPr>
          <p:nvPr>
            <p:ph type="title"/>
          </p:nvPr>
        </p:nvSpPr>
        <p:spPr/>
        <p:txBody>
          <a:bodyPr/>
          <a:lstStyle/>
          <a:p>
            <a:r>
              <a:rPr lang="en-US" dirty="0"/>
              <a:t>System: Measurement</a:t>
            </a:r>
          </a:p>
        </p:txBody>
      </p:sp>
      <p:sp>
        <p:nvSpPr>
          <p:cNvPr id="3" name="Content Placeholder 2">
            <a:extLst>
              <a:ext uri="{FF2B5EF4-FFF2-40B4-BE49-F238E27FC236}">
                <a16:creationId xmlns:a16="http://schemas.microsoft.com/office/drawing/2014/main" id="{D2E9D155-D693-05A0-F9DC-B482AA3FAF06}"/>
              </a:ext>
            </a:extLst>
          </p:cNvPr>
          <p:cNvSpPr>
            <a:spLocks noGrp="1"/>
          </p:cNvSpPr>
          <p:nvPr>
            <p:ph idx="1"/>
          </p:nvPr>
        </p:nvSpPr>
        <p:spPr>
          <a:xfrm>
            <a:off x="641350" y="1289870"/>
            <a:ext cx="10820400" cy="5171255"/>
          </a:xfrm>
        </p:spPr>
        <p:txBody>
          <a:bodyPr>
            <a:normAutofit/>
          </a:bodyPr>
          <a:lstStyle/>
          <a:p>
            <a:r>
              <a:rPr lang="en-US" dirty="0"/>
              <a:t>System is controlled with LabView software</a:t>
            </a:r>
          </a:p>
          <a:p>
            <a:pPr>
              <a:spcBef>
                <a:spcPts val="2400"/>
              </a:spcBef>
            </a:pPr>
            <a:r>
              <a:rPr lang="en-US" dirty="0"/>
              <a:t>Thermal EMF mitigated by averaging positive &amp; negative polarity</a:t>
            </a:r>
          </a:p>
          <a:p>
            <a:pPr lvl="1">
              <a:spcBef>
                <a:spcPts val="600"/>
              </a:spcBef>
            </a:pPr>
            <a:r>
              <a:rPr lang="en-US" dirty="0"/>
              <a:t>Typically, ±0.5 A for AUP wire</a:t>
            </a:r>
          </a:p>
          <a:p>
            <a:pPr lvl="1">
              <a:spcBef>
                <a:spcPts val="600"/>
              </a:spcBef>
            </a:pPr>
            <a:r>
              <a:rPr lang="en-US" dirty="0"/>
              <a:t>Measurements are compliant to IEC 61788-04</a:t>
            </a:r>
          </a:p>
          <a:p>
            <a:pPr>
              <a:spcBef>
                <a:spcPts val="2400"/>
              </a:spcBef>
            </a:pPr>
            <a:r>
              <a:rPr lang="en-US" dirty="0"/>
              <a:t>Whole PCB (63 channels) scanned in ~1 s at each polarity</a:t>
            </a:r>
          </a:p>
          <a:p>
            <a:pPr>
              <a:spcBef>
                <a:spcPts val="2400"/>
              </a:spcBef>
            </a:pPr>
            <a:r>
              <a:rPr lang="en-US" dirty="0"/>
              <a:t>Voltages measured with nanovoltmeter </a:t>
            </a:r>
          </a:p>
          <a:p>
            <a:pPr>
              <a:spcBef>
                <a:spcPts val="2400"/>
              </a:spcBef>
            </a:pPr>
            <a:r>
              <a:rPr lang="en-US" dirty="0"/>
              <a:t>Temperature ramp rate is controlled through the SC transition</a:t>
            </a:r>
          </a:p>
          <a:p>
            <a:pPr lvl="1">
              <a:spcBef>
                <a:spcPts val="600"/>
              </a:spcBef>
            </a:pPr>
            <a:r>
              <a:rPr lang="en-US" dirty="0"/>
              <a:t>Two heaters on 2</a:t>
            </a:r>
            <a:r>
              <a:rPr lang="en-US" baseline="30000" dirty="0"/>
              <a:t>nd</a:t>
            </a:r>
            <a:r>
              <a:rPr lang="en-US" dirty="0"/>
              <a:t> stage (50 W max)</a:t>
            </a:r>
          </a:p>
          <a:p>
            <a:pPr lvl="1">
              <a:spcBef>
                <a:spcPts val="600"/>
              </a:spcBef>
            </a:pPr>
            <a:r>
              <a:rPr lang="en-US" dirty="0"/>
              <a:t>Typically, 0.1 K/min to 20 K</a:t>
            </a:r>
          </a:p>
        </p:txBody>
      </p:sp>
      <p:sp>
        <p:nvSpPr>
          <p:cNvPr id="4" name="Date Placeholder 3">
            <a:extLst>
              <a:ext uri="{FF2B5EF4-FFF2-40B4-BE49-F238E27FC236}">
                <a16:creationId xmlns:a16="http://schemas.microsoft.com/office/drawing/2014/main" id="{1C061816-BF5F-4B8F-8EB7-CC96E375879A}"/>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DD38704D-4CD7-CD3E-C3E8-A6EF3E34253E}"/>
              </a:ext>
            </a:extLst>
          </p:cNvPr>
          <p:cNvSpPr>
            <a:spLocks noGrp="1"/>
          </p:cNvSpPr>
          <p:nvPr>
            <p:ph type="ftr" sz="quarter" idx="11"/>
          </p:nvPr>
        </p:nvSpPr>
        <p:spPr/>
        <p:txBody>
          <a:bodyPr/>
          <a:lstStyle/>
          <a:p>
            <a:r>
              <a:rPr lang="en-US"/>
              <a:t>Michael Naus | Extracted Strand RRR Measurement System</a:t>
            </a:r>
          </a:p>
        </p:txBody>
      </p:sp>
      <p:sp>
        <p:nvSpPr>
          <p:cNvPr id="6" name="Slide Number Placeholder 5">
            <a:extLst>
              <a:ext uri="{FF2B5EF4-FFF2-40B4-BE49-F238E27FC236}">
                <a16:creationId xmlns:a16="http://schemas.microsoft.com/office/drawing/2014/main" id="{10DD6B4E-5629-3754-41FD-A4EE11266FB2}"/>
              </a:ext>
            </a:extLst>
          </p:cNvPr>
          <p:cNvSpPr>
            <a:spLocks noGrp="1"/>
          </p:cNvSpPr>
          <p:nvPr>
            <p:ph type="sldNum" sz="quarter" idx="12"/>
          </p:nvPr>
        </p:nvSpPr>
        <p:spPr/>
        <p:txBody>
          <a:bodyPr/>
          <a:lstStyle/>
          <a:p>
            <a:fld id="{1938D572-6E90-4CFC-B748-E5A2419AD3C3}" type="slidenum">
              <a:rPr lang="en-US" smtClean="0"/>
              <a:pPr/>
              <a:t>8</a:t>
            </a:fld>
            <a:endParaRPr lang="en-US"/>
          </a:p>
        </p:txBody>
      </p:sp>
    </p:spTree>
    <p:extLst>
      <p:ext uri="{BB962C8B-B14F-4D97-AF65-F5344CB8AC3E}">
        <p14:creationId xmlns:p14="http://schemas.microsoft.com/office/powerpoint/2010/main" val="924218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F6C2-A289-0003-B3FA-1871CF30763C}"/>
              </a:ext>
            </a:extLst>
          </p:cNvPr>
          <p:cNvSpPr>
            <a:spLocks noGrp="1"/>
          </p:cNvSpPr>
          <p:nvPr>
            <p:ph type="title"/>
          </p:nvPr>
        </p:nvSpPr>
        <p:spPr/>
        <p:txBody>
          <a:bodyPr/>
          <a:lstStyle/>
          <a:p>
            <a:r>
              <a:rPr lang="en-US" dirty="0"/>
              <a:t>Example Resistive Traces</a:t>
            </a:r>
          </a:p>
        </p:txBody>
      </p:sp>
      <p:sp>
        <p:nvSpPr>
          <p:cNvPr id="3" name="Content Placeholder 2">
            <a:extLst>
              <a:ext uri="{FF2B5EF4-FFF2-40B4-BE49-F238E27FC236}">
                <a16:creationId xmlns:a16="http://schemas.microsoft.com/office/drawing/2014/main" id="{C29012D3-7039-D4DB-FE90-84DEA0F12C68}"/>
              </a:ext>
            </a:extLst>
          </p:cNvPr>
          <p:cNvSpPr>
            <a:spLocks noGrp="1"/>
          </p:cNvSpPr>
          <p:nvPr>
            <p:ph idx="1"/>
          </p:nvPr>
        </p:nvSpPr>
        <p:spPr>
          <a:xfrm>
            <a:off x="1035050" y="4695547"/>
            <a:ext cx="10515600" cy="1352915"/>
          </a:xfrm>
        </p:spPr>
        <p:txBody>
          <a:bodyPr>
            <a:normAutofit fontScale="92500" lnSpcReduction="20000"/>
          </a:bodyPr>
          <a:lstStyle/>
          <a:p>
            <a:r>
              <a:rPr lang="en-US" sz="2400" dirty="0"/>
              <a:t>For AUP, cold &amp; room temp resistances at SC transition and 20°C, respectively</a:t>
            </a:r>
          </a:p>
          <a:p>
            <a:r>
              <a:rPr lang="en-US" sz="2400" dirty="0"/>
              <a:t>Python script calculates resistances at cold and room temperatures</a:t>
            </a:r>
          </a:p>
          <a:p>
            <a:pPr marL="457200" lvl="1" indent="0">
              <a:spcBef>
                <a:spcPts val="1800"/>
              </a:spcBef>
              <a:buNone/>
            </a:pPr>
            <a:r>
              <a:rPr lang="en-US" sz="2000" dirty="0">
                <a:sym typeface="Wingdings" panose="05000000000000000000" pitchFamily="2" charset="2"/>
              </a:rPr>
              <a:t>  </a:t>
            </a:r>
            <a:r>
              <a:rPr lang="en-US" dirty="0">
                <a:sym typeface="Wingdings" panose="05000000000000000000" pitchFamily="2" charset="2"/>
              </a:rPr>
              <a:t>Calculates RRR </a:t>
            </a:r>
            <a:endParaRPr lang="en-US" sz="2000" dirty="0"/>
          </a:p>
        </p:txBody>
      </p:sp>
      <p:sp>
        <p:nvSpPr>
          <p:cNvPr id="4" name="Date Placeholder 3">
            <a:extLst>
              <a:ext uri="{FF2B5EF4-FFF2-40B4-BE49-F238E27FC236}">
                <a16:creationId xmlns:a16="http://schemas.microsoft.com/office/drawing/2014/main" id="{EAF76133-4700-4BF1-D296-BA3B6FF7CC98}"/>
              </a:ext>
            </a:extLst>
          </p:cNvPr>
          <p:cNvSpPr>
            <a:spLocks noGrp="1"/>
          </p:cNvSpPr>
          <p:nvPr>
            <p:ph type="dt" sz="half" idx="10"/>
          </p:nvPr>
        </p:nvSpPr>
        <p:spPr/>
        <p:txBody>
          <a:bodyPr/>
          <a:lstStyle/>
          <a:p>
            <a:r>
              <a:rPr lang="en-US"/>
              <a:t>27 Oct 2022</a:t>
            </a:r>
            <a:endParaRPr lang="en-US" dirty="0"/>
          </a:p>
        </p:txBody>
      </p:sp>
      <p:sp>
        <p:nvSpPr>
          <p:cNvPr id="5" name="Footer Placeholder 4">
            <a:extLst>
              <a:ext uri="{FF2B5EF4-FFF2-40B4-BE49-F238E27FC236}">
                <a16:creationId xmlns:a16="http://schemas.microsoft.com/office/drawing/2014/main" id="{C2DEE963-E442-858E-A889-237414D8FFFB}"/>
              </a:ext>
            </a:extLst>
          </p:cNvPr>
          <p:cNvSpPr>
            <a:spLocks noGrp="1"/>
          </p:cNvSpPr>
          <p:nvPr>
            <p:ph type="ftr" sz="quarter" idx="11"/>
          </p:nvPr>
        </p:nvSpPr>
        <p:spPr/>
        <p:txBody>
          <a:bodyPr/>
          <a:lstStyle/>
          <a:p>
            <a:r>
              <a:rPr lang="en-US"/>
              <a:t>Michael Naus | Extracted Strand RRR Measurement System</a:t>
            </a:r>
            <a:endParaRPr lang="en-US" dirty="0"/>
          </a:p>
        </p:txBody>
      </p:sp>
      <p:sp>
        <p:nvSpPr>
          <p:cNvPr id="6" name="Slide Number Placeholder 5">
            <a:extLst>
              <a:ext uri="{FF2B5EF4-FFF2-40B4-BE49-F238E27FC236}">
                <a16:creationId xmlns:a16="http://schemas.microsoft.com/office/drawing/2014/main" id="{939D8BB9-534A-68B0-BA6A-C229443E095D}"/>
              </a:ext>
            </a:extLst>
          </p:cNvPr>
          <p:cNvSpPr>
            <a:spLocks noGrp="1"/>
          </p:cNvSpPr>
          <p:nvPr>
            <p:ph type="sldNum" sz="quarter" idx="12"/>
          </p:nvPr>
        </p:nvSpPr>
        <p:spPr/>
        <p:txBody>
          <a:bodyPr/>
          <a:lstStyle/>
          <a:p>
            <a:fld id="{1938D572-6E90-4CFC-B748-E5A2419AD3C3}" type="slidenum">
              <a:rPr lang="en-US" smtClean="0"/>
              <a:pPr/>
              <a:t>9</a:t>
            </a:fld>
            <a:endParaRPr lang="en-US"/>
          </a:p>
        </p:txBody>
      </p:sp>
      <p:grpSp>
        <p:nvGrpSpPr>
          <p:cNvPr id="14" name="Group 13">
            <a:extLst>
              <a:ext uri="{FF2B5EF4-FFF2-40B4-BE49-F238E27FC236}">
                <a16:creationId xmlns:a16="http://schemas.microsoft.com/office/drawing/2014/main" id="{BC937A6F-D23F-DBDF-9747-96B0926876CA}"/>
              </a:ext>
            </a:extLst>
          </p:cNvPr>
          <p:cNvGrpSpPr/>
          <p:nvPr/>
        </p:nvGrpSpPr>
        <p:grpSpPr>
          <a:xfrm>
            <a:off x="1245893" y="1257604"/>
            <a:ext cx="4024608" cy="3314397"/>
            <a:chOff x="1245892" y="1257603"/>
            <a:chExt cx="4358493" cy="3668358"/>
          </a:xfrm>
        </p:grpSpPr>
        <p:grpSp>
          <p:nvGrpSpPr>
            <p:cNvPr id="10" name="Group 9">
              <a:extLst>
                <a:ext uri="{FF2B5EF4-FFF2-40B4-BE49-F238E27FC236}">
                  <a16:creationId xmlns:a16="http://schemas.microsoft.com/office/drawing/2014/main" id="{BED93343-0E8C-4F29-EA72-9796B9DF3C39}"/>
                </a:ext>
              </a:extLst>
            </p:cNvPr>
            <p:cNvGrpSpPr/>
            <p:nvPr/>
          </p:nvGrpSpPr>
          <p:grpSpPr>
            <a:xfrm>
              <a:off x="1245892" y="1446213"/>
              <a:ext cx="4358493" cy="3479748"/>
              <a:chOff x="1422873" y="1584351"/>
              <a:chExt cx="4358493" cy="3479748"/>
            </a:xfrm>
          </p:grpSpPr>
          <p:pic>
            <p:nvPicPr>
              <p:cNvPr id="7" name="Picture 6">
                <a:extLst>
                  <a:ext uri="{FF2B5EF4-FFF2-40B4-BE49-F238E27FC236}">
                    <a16:creationId xmlns:a16="http://schemas.microsoft.com/office/drawing/2014/main" id="{E69C7670-6C86-B03E-70A8-31F9826695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2" t="6834" r="7766"/>
              <a:stretch/>
            </p:blipFill>
            <p:spPr bwMode="auto">
              <a:xfrm>
                <a:off x="1422873" y="1584351"/>
                <a:ext cx="4358493" cy="3479748"/>
              </a:xfrm>
              <a:prstGeom prst="rect">
                <a:avLst/>
              </a:prstGeom>
              <a:noFill/>
              <a:ln>
                <a:noFill/>
              </a:ln>
            </p:spPr>
          </p:pic>
          <p:sp>
            <p:nvSpPr>
              <p:cNvPr id="9" name="Rectangle 8">
                <a:extLst>
                  <a:ext uri="{FF2B5EF4-FFF2-40B4-BE49-F238E27FC236}">
                    <a16:creationId xmlns:a16="http://schemas.microsoft.com/office/drawing/2014/main" id="{9427DF0F-03B7-5021-E8B1-76D7135D3479}"/>
                  </a:ext>
                </a:extLst>
              </p:cNvPr>
              <p:cNvSpPr/>
              <p:nvPr/>
            </p:nvSpPr>
            <p:spPr>
              <a:xfrm>
                <a:off x="1625834" y="4719482"/>
                <a:ext cx="4102511" cy="1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F4A3C849-A35C-F9EB-9938-234B298A23D0}"/>
                </a:ext>
              </a:extLst>
            </p:cNvPr>
            <p:cNvSpPr txBox="1"/>
            <p:nvPr/>
          </p:nvSpPr>
          <p:spPr>
            <a:xfrm>
              <a:off x="2206513" y="1257603"/>
              <a:ext cx="3036662" cy="408775"/>
            </a:xfrm>
            <a:prstGeom prst="rect">
              <a:avLst/>
            </a:prstGeom>
            <a:noFill/>
          </p:spPr>
          <p:txBody>
            <a:bodyPr wrap="none" rtlCol="0">
              <a:spAutoFit/>
            </a:bodyPr>
            <a:lstStyle/>
            <a:p>
              <a:r>
                <a:rPr lang="en-US" dirty="0"/>
                <a:t>Resistance Trace @ Cold</a:t>
              </a:r>
            </a:p>
          </p:txBody>
        </p:sp>
      </p:grpSp>
      <p:grpSp>
        <p:nvGrpSpPr>
          <p:cNvPr id="13" name="Group 12">
            <a:extLst>
              <a:ext uri="{FF2B5EF4-FFF2-40B4-BE49-F238E27FC236}">
                <a16:creationId xmlns:a16="http://schemas.microsoft.com/office/drawing/2014/main" id="{27317DD5-BE8D-164F-148A-0C7C40BFA887}"/>
              </a:ext>
            </a:extLst>
          </p:cNvPr>
          <p:cNvGrpSpPr/>
          <p:nvPr/>
        </p:nvGrpSpPr>
        <p:grpSpPr>
          <a:xfrm>
            <a:off x="6245644" y="1257604"/>
            <a:ext cx="3971506" cy="3314397"/>
            <a:chOff x="6315149" y="1280515"/>
            <a:chExt cx="4427998" cy="3599625"/>
          </a:xfrm>
        </p:grpSpPr>
        <p:pic>
          <p:nvPicPr>
            <p:cNvPr id="8" name="Picture 7">
              <a:extLst>
                <a:ext uri="{FF2B5EF4-FFF2-40B4-BE49-F238E27FC236}">
                  <a16:creationId xmlns:a16="http://schemas.microsoft.com/office/drawing/2014/main" id="{5C11C5EC-7DF0-F4AD-80B3-A992274582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6" t="8082" r="8431"/>
            <a:stretch/>
          </p:blipFill>
          <p:spPr bwMode="auto">
            <a:xfrm>
              <a:off x="6315149" y="1492034"/>
              <a:ext cx="4427998" cy="3388106"/>
            </a:xfrm>
            <a:prstGeom prst="rect">
              <a:avLst/>
            </a:prstGeom>
            <a:noFill/>
            <a:ln>
              <a:noFill/>
            </a:ln>
          </p:spPr>
        </p:pic>
        <p:sp>
          <p:nvSpPr>
            <p:cNvPr id="12" name="TextBox 11">
              <a:extLst>
                <a:ext uri="{FF2B5EF4-FFF2-40B4-BE49-F238E27FC236}">
                  <a16:creationId xmlns:a16="http://schemas.microsoft.com/office/drawing/2014/main" id="{DA922993-6B44-19C9-4F4A-B30215B02CE6}"/>
                </a:ext>
              </a:extLst>
            </p:cNvPr>
            <p:cNvSpPr txBox="1"/>
            <p:nvPr/>
          </p:nvSpPr>
          <p:spPr>
            <a:xfrm>
              <a:off x="7284832" y="1280515"/>
              <a:ext cx="3172807" cy="401116"/>
            </a:xfrm>
            <a:prstGeom prst="rect">
              <a:avLst/>
            </a:prstGeom>
            <a:noFill/>
          </p:spPr>
          <p:txBody>
            <a:bodyPr wrap="none" rtlCol="0">
              <a:spAutoFit/>
            </a:bodyPr>
            <a:lstStyle/>
            <a:p>
              <a:r>
                <a:rPr lang="en-US" dirty="0"/>
                <a:t>Resistance Trace @ 20°C</a:t>
              </a:r>
            </a:p>
          </p:txBody>
        </p:sp>
      </p:grpSp>
    </p:spTree>
    <p:extLst>
      <p:ext uri="{BB962C8B-B14F-4D97-AF65-F5344CB8AC3E}">
        <p14:creationId xmlns:p14="http://schemas.microsoft.com/office/powerpoint/2010/main" val="2993449249"/>
      </p:ext>
    </p:extLst>
  </p:cSld>
  <p:clrMapOvr>
    <a:masterClrMapping/>
  </p:clrMapOvr>
</p:sld>
</file>

<file path=ppt/theme/theme1.xml><?xml version="1.0" encoding="utf-8"?>
<a:theme xmlns:a="http://schemas.openxmlformats.org/drawingml/2006/main" name="Office Theme">
  <a:themeElements>
    <a:clrScheme name="LBNL colors">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3A2E80F6-AB69-491A-8FBE-790FE9FB73C6}" vid="{7F6E9C59-EFD1-496A-9C4B-EE645DEB34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BCMT Template 16 by 9 v3</Template>
  <TotalTime>5534</TotalTime>
  <Words>1468</Words>
  <Application>Microsoft Office PowerPoint</Application>
  <PresentationFormat>Widescreen</PresentationFormat>
  <Paragraphs>230</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Kunstler Script</vt:lpstr>
      <vt:lpstr>Libre Franklin</vt:lpstr>
      <vt:lpstr>Symbol</vt:lpstr>
      <vt:lpstr>Wingdings</vt:lpstr>
      <vt:lpstr>Office Theme</vt:lpstr>
      <vt:lpstr>Residual-Resistivity-Ratio Measurement System for Rutherford Cable Extracted Strand</vt:lpstr>
      <vt:lpstr>Outline</vt:lpstr>
      <vt:lpstr>Motivation</vt:lpstr>
      <vt:lpstr>Motivation</vt:lpstr>
      <vt:lpstr>System: Sample Holder</vt:lpstr>
      <vt:lpstr>System: Sample Holder (cont’d)</vt:lpstr>
      <vt:lpstr>System: Cryostat</vt:lpstr>
      <vt:lpstr>System: Measurement</vt:lpstr>
      <vt:lpstr>Example Resistive Traces</vt:lpstr>
      <vt:lpstr>Repeatability: Reference Sample</vt:lpstr>
      <vt:lpstr>Repeatability: Same Samples, Different Slots</vt:lpstr>
      <vt:lpstr>Straightened versus Non-Straightened Strand</vt:lpstr>
      <vt:lpstr>Correlation to Other Measurements</vt:lpstr>
      <vt:lpstr>Repeatability: AUP + RRR Process</vt:lpstr>
      <vt:lpstr>AUP Extracted Strand Trend</vt:lpstr>
      <vt:lpstr>Straight Sample PCB</vt:lpstr>
      <vt:lpstr>Summary</vt:lpstr>
      <vt:lpstr>PowerPoint Presentation</vt:lpstr>
      <vt:lpstr>PowerPoint Presentation</vt:lpstr>
      <vt:lpstr>Example: Test Facility Dipole (TFD)</vt:lpstr>
      <vt:lpstr>Example: Canted Cosine Theta SubScale (CCTSub)</vt:lpstr>
      <vt:lpstr>Sheared Subelements</vt:lpstr>
      <vt:lpstr>RRR @ Tc vs. @ 20 K</vt:lpstr>
      <vt:lpstr>RRR versus Test Current</vt:lpstr>
      <vt:lpstr>AUP Cable Cross-Section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Naus</dc:creator>
  <cp:lastModifiedBy>Michael  Naus</cp:lastModifiedBy>
  <cp:revision>164</cp:revision>
  <dcterms:created xsi:type="dcterms:W3CDTF">2022-09-14T17:53:30Z</dcterms:created>
  <dcterms:modified xsi:type="dcterms:W3CDTF">2022-10-31T15:49:05Z</dcterms:modified>
</cp:coreProperties>
</file>