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34"/>
  </p:notesMasterIdLst>
  <p:sldIdLst>
    <p:sldId id="258" r:id="rId2"/>
    <p:sldId id="328" r:id="rId3"/>
    <p:sldId id="257" r:id="rId4"/>
    <p:sldId id="336" r:id="rId5"/>
    <p:sldId id="307" r:id="rId6"/>
    <p:sldId id="330" r:id="rId7"/>
    <p:sldId id="329" r:id="rId8"/>
    <p:sldId id="325" r:id="rId9"/>
    <p:sldId id="342" r:id="rId10"/>
    <p:sldId id="309" r:id="rId11"/>
    <p:sldId id="294" r:id="rId12"/>
    <p:sldId id="333" r:id="rId13"/>
    <p:sldId id="340" r:id="rId14"/>
    <p:sldId id="338" r:id="rId15"/>
    <p:sldId id="337" r:id="rId16"/>
    <p:sldId id="339" r:id="rId17"/>
    <p:sldId id="335" r:id="rId18"/>
    <p:sldId id="341" r:id="rId19"/>
    <p:sldId id="313" r:id="rId20"/>
    <p:sldId id="332" r:id="rId21"/>
    <p:sldId id="326" r:id="rId22"/>
    <p:sldId id="323" r:id="rId23"/>
    <p:sldId id="259" r:id="rId24"/>
    <p:sldId id="261" r:id="rId25"/>
    <p:sldId id="264" r:id="rId26"/>
    <p:sldId id="263" r:id="rId27"/>
    <p:sldId id="327" r:id="rId28"/>
    <p:sldId id="324" r:id="rId29"/>
    <p:sldId id="260" r:id="rId30"/>
    <p:sldId id="262" r:id="rId31"/>
    <p:sldId id="265" r:id="rId32"/>
    <p:sldId id="266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242FF"/>
    <a:srgbClr val="FF7023"/>
    <a:srgbClr val="E91BDA"/>
    <a:srgbClr val="3131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2CA82-4EA0-4090-AB0A-6C6BCFB103AB}" type="datetimeFigureOut">
              <a:rPr lang="en-GB" smtClean="0"/>
              <a:t>20/10/2022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063869-89E2-41EB-8B04-3EB0934E44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90329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403" y="2169047"/>
            <a:ext cx="2520000" cy="24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05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4588863-2E7B-784C-BD2D-8C3D0E7E1D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0"/>
            <a:ext cx="6024562" cy="631798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25/10/2022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pt-BR"/>
              <a:t>P. Borges de Sousa | 2LOr2A-03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71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25/10/2022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pt-BR"/>
              <a:t>P. Borges de Sousa | 2LOr2A-03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7B07ADD-2F17-5640-985B-72FA646913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159226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41C95B-0CD0-B44F-9130-66CCD53B86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67438" y="396970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0367246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25/10/2022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pt-BR"/>
              <a:t>P. Borges de Sousa | 2LOr2A-03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55B7D9F-7313-2F46-8079-FEA6DAA0CF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75613" y="1592263"/>
            <a:ext cx="3708400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ECDCA30-A5C6-3549-9DAD-01819664F15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4681" y="396970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332EED6-F049-354D-90C1-2CDBDFEB153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59263" y="159226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46E76A3-B525-534D-9396-8E4D08F06F6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59263" y="397801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4070503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B0609-1753-094D-A27B-B1604B6E44F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25/10/2022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80C24-4584-494A-B2E2-7C02911E02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pt-BR"/>
              <a:t>P. Borges de Sousa | 2LOr2A-03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BEDBAA-E014-4E48-AA09-5D0DC18C0C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35BE112-10C7-F548-91D2-DD3128654F3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72200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845831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2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2420938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779F7E-9707-2542-A19F-DD09A53038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5613" y="2416175"/>
            <a:ext cx="3713187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r>
              <a:rPr lang="en-US"/>
              <a:t>Drag and Drop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53846" y="1601227"/>
            <a:ext cx="3708401" cy="668337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3848" y="2429902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25/10/2022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pt-BR"/>
              <a:t>P. Borges de Sousa | 2LOr2A-03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835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116386" y="160137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16386" y="2732442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r>
              <a:rPr lang="en-US"/>
              <a:t>25/10/2022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pt-BR"/>
              <a:t>P. Borges de Sousa | 2LOr2A-03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E95B09-A858-4A4A-B159-8C5B917D41E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275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FF76D54-8841-EA4B-B514-DFCE90D05C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50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ED6363A-4107-5A4F-9E1E-0E88F802ABE9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232388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1039F33-9CD5-004A-9F94-52D16B2EB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32388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550207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2776" y="1592263"/>
            <a:ext cx="11376024" cy="256390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25/10/2022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pt-BR"/>
              <a:t>P. Borges de Sousa | 2LOr2A-03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5685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92263"/>
            <a:ext cx="12192000" cy="29458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r>
              <a:rPr lang="en-US"/>
              <a:t>25/10/2022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pt-BR"/>
              <a:t>P. Borges de Sousa | 2LOr2A-03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83906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1709738"/>
            <a:ext cx="11376025" cy="285273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4589463"/>
            <a:ext cx="1137602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FEBF6-CE90-CC4E-8695-4D9E4AF1C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25/10/2022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6BCDCA-F2B2-9249-AB85-06169E64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P. Borges de Sousa | 2LOr2A-03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B4A1B0-EF49-4F43-ACA9-49641973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3233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F8F7083-D188-D543-8008-F25F138E9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25/10/2022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980EB7-C2CB-9D4D-8C5E-3EB093178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P. Borges de Sousa | 2LOr2A-03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74050C-1801-2345-9DC3-F06B163A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708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9B3E2A-0B0F-434E-B8B5-23D05F72C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25/10/2022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CECA80-B569-3D47-B163-138B2BA81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P. Borges de Sousa | 2LOr2A-03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D8CA65-7C13-A442-AF74-D3BBDBCB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4251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63763-5414-8544-AF6D-F8D5C9B1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25/10/2022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8A5D0-906E-0046-B0F3-96283308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P. Borges de Sousa | 2LOr2A-03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B140E-F283-BD43-9D8C-905BDA42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437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059AC4-96B9-704B-82C7-32D5BEFF3254}"/>
              </a:ext>
            </a:extLst>
          </p:cNvPr>
          <p:cNvSpPr txBox="1"/>
          <p:nvPr/>
        </p:nvSpPr>
        <p:spPr>
          <a:xfrm>
            <a:off x="407988" y="6196406"/>
            <a:ext cx="1137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fr-CH" dirty="0" err="1"/>
              <a:t>home.cern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5196E8-CA32-8449-8B2F-F83D475BC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1904" y="2244864"/>
            <a:ext cx="1728192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73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130" y="710117"/>
            <a:ext cx="1990424" cy="19704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6F8ADC9-30DB-1243-8F69-09A7AAEA84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6D6D28-7860-E045-9091-E722B947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700252"/>
            <a:ext cx="11376026" cy="803787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894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25/10/2022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P. Borges de Sousa | 2LOr2A-03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367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25/10/2022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P. Borges de Sousa | 2LOr2A-03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512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25/10/2022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P. Borges de Sousa | 2LOr2A-03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BAAC3B-64E8-6A4D-B184-3057E6D0D0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1439863"/>
            <a:ext cx="11376025" cy="4760912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913320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1A8103C-80BA-7941-AEF5-FB81302B57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9980"/>
            <a:ext cx="12192000" cy="6351588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2" y="-52466"/>
            <a:ext cx="4116387" cy="6370820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800">
                <a:solidFill>
                  <a:schemeClr val="bg1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2100">
                <a:solidFill>
                  <a:schemeClr val="bg1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25/10/2022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P. Borges de Sousa | 2LOr2A-03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805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2264"/>
            <a:ext cx="5616575" cy="46085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592264"/>
            <a:ext cx="5611813" cy="4608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A8A69A-7619-C44B-A930-6AC38A3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25/10/2022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55D6E3-4871-704B-B795-99BD30E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P. Borges de Sousa | 2LOr2A-03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222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7" y="2427287"/>
            <a:ext cx="5616575" cy="3762376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27287"/>
            <a:ext cx="5611813" cy="3762376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511762-E0C9-6C4A-9015-D9D3D4FF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25/10/2022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689900-D127-9840-8E06-B694B9FE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P. Borges de Sousa | 2LOr2A-03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398DFD-572D-D549-8BBF-A86A1DF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086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5998"/>
            <a:ext cx="12192000" cy="54200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3"/>
            <a:ext cx="11376024" cy="4608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85228" y="6350851"/>
            <a:ext cx="63116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25/10/2022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07546" y="6356350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AB22024-69B4-1F4F-8860-CB954517F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59262" y="6356350"/>
            <a:ext cx="6572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pt-BR"/>
              <a:t>P. Borges de Sousa | 2LOr2A-03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86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49" r:id="rId2"/>
    <p:sldLayoutId id="2147483662" r:id="rId3"/>
    <p:sldLayoutId id="2147483650" r:id="rId4"/>
    <p:sldLayoutId id="2147483665" r:id="rId5"/>
    <p:sldLayoutId id="2147483668" r:id="rId6"/>
    <p:sldLayoutId id="2147483674" r:id="rId7"/>
    <p:sldLayoutId id="2147483652" r:id="rId8"/>
    <p:sldLayoutId id="2147483653" r:id="rId9"/>
    <p:sldLayoutId id="2147483661" r:id="rId10"/>
    <p:sldLayoutId id="2147483666" r:id="rId11"/>
    <p:sldLayoutId id="2147483667" r:id="rId12"/>
    <p:sldLayoutId id="2147483658" r:id="rId13"/>
    <p:sldLayoutId id="2147483659" r:id="rId14"/>
    <p:sldLayoutId id="2147483673" r:id="rId15"/>
    <p:sldLayoutId id="2147483660" r:id="rId16"/>
    <p:sldLayoutId id="2147483671" r:id="rId17"/>
    <p:sldLayoutId id="2147483651" r:id="rId18"/>
    <p:sldLayoutId id="2147483654" r:id="rId19"/>
    <p:sldLayoutId id="2147483669" r:id="rId20"/>
    <p:sldLayoutId id="2147483655" r:id="rId2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800"/>
        </a:spcBef>
        <a:spcAft>
          <a:spcPts val="400"/>
        </a:spcAft>
        <a:buFont typeface="Arial"/>
        <a:buNone/>
        <a:tabLst/>
        <a:defRPr sz="2100" b="1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32385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charset="0"/>
        <a:buChar char="•"/>
        <a:tabLst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648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972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>
          <p15:clr>
            <a:srgbClr val="F26B43"/>
          </p15:clr>
        </p15:guide>
        <p15:guide id="2" pos="3840">
          <p15:clr>
            <a:srgbClr val="F26B43"/>
          </p15:clr>
        </p15:guide>
        <p15:guide id="3" pos="7423">
          <p15:clr>
            <a:srgbClr val="F26B43"/>
          </p15:clr>
        </p15:guide>
        <p15:guide id="4" pos="257">
          <p15:clr>
            <a:srgbClr val="F26B43"/>
          </p15:clr>
        </p15:guide>
        <p15:guide id="6" pos="3795">
          <p15:clr>
            <a:srgbClr val="F26B43"/>
          </p15:clr>
        </p15:guide>
        <p15:guide id="7" pos="3885">
          <p15:clr>
            <a:srgbClr val="F26B43"/>
          </p15:clr>
        </p15:guide>
        <p15:guide id="8" pos="5087">
          <p15:clr>
            <a:srgbClr val="F26B43"/>
          </p15:clr>
        </p15:guide>
        <p15:guide id="9" pos="4997">
          <p15:clr>
            <a:srgbClr val="F26B43"/>
          </p15:clr>
        </p15:guide>
        <p15:guide id="10" pos="2683">
          <p15:clr>
            <a:srgbClr val="F26B43"/>
          </p15:clr>
        </p15:guide>
        <p15:guide id="11" pos="2593">
          <p15:clr>
            <a:srgbClr val="F26B43"/>
          </p15:clr>
        </p15:guide>
        <p15:guide id="12" orient="horz" pos="3906">
          <p15:clr>
            <a:srgbClr val="F26B43"/>
          </p15:clr>
        </p15:guide>
        <p15:guide id="13" orient="horz" pos="2409">
          <p15:clr>
            <a:srgbClr val="F26B43"/>
          </p15:clr>
        </p15:guide>
        <p15:guide id="14" orient="horz" pos="913">
          <p15:clr>
            <a:srgbClr val="F26B43"/>
          </p15:clr>
        </p15:guide>
        <p15:guide id="15" orient="horz" pos="1003">
          <p15:clr>
            <a:srgbClr val="F26B43"/>
          </p15:clr>
        </p15:guide>
        <p15:guide id="16" orient="horz" pos="2500">
          <p15:clr>
            <a:srgbClr val="F26B43"/>
          </p15:clr>
        </p15:guide>
        <p15:guide id="17" pos="6312">
          <p15:clr>
            <a:srgbClr val="F26B43"/>
          </p15:clr>
        </p15:guide>
        <p15:guide id="18" pos="622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14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14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png"/><Relationship Id="rId3" Type="http://schemas.openxmlformats.org/officeDocument/2006/relationships/image" Target="../media/image300.png"/><Relationship Id="rId7" Type="http://schemas.openxmlformats.org/officeDocument/2006/relationships/image" Target="../media/image3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0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31.pn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14.pn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indico.cern.ch/event/1100819/#1-review-of-estimates-of-energ" TargetMode="Externa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45B3D-2DA5-C981-C3C5-79FF0631EF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2800" dirty="0"/>
              <a:t>Numerical assessment of the</a:t>
            </a:r>
            <a:br>
              <a:rPr lang="en-GB" sz="2800" dirty="0"/>
            </a:br>
            <a:r>
              <a:rPr lang="en-GB" sz="2800" dirty="0"/>
              <a:t>inhomogeneous temperature field and the quality of heat extraction from Nb</a:t>
            </a:r>
            <a:r>
              <a:rPr lang="en-GB" sz="2800" baseline="-25000" dirty="0"/>
              <a:t>3</a:t>
            </a:r>
            <a:r>
              <a:rPr lang="en-GB" sz="2800" dirty="0"/>
              <a:t>Sn impregnated magnets </a:t>
            </a:r>
            <a:br>
              <a:rPr lang="en-GB" sz="2800" dirty="0"/>
            </a:br>
            <a:r>
              <a:rPr lang="en-GB" sz="2800" dirty="0"/>
              <a:t>for the High Luminosity upgrade of the LHC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820FF2-2FD1-E723-F6DA-88F57F5856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sz="1800" dirty="0"/>
          </a:p>
          <a:p>
            <a:r>
              <a:rPr lang="en-GB" sz="1800" u="sng" dirty="0"/>
              <a:t>Patricia Borges de Sousa</a:t>
            </a:r>
            <a:r>
              <a:rPr lang="en-GB" sz="1800" dirty="0"/>
              <a:t>, Kirtana Puthran, Marta Sabaté-Gilarte, Francesco Cerutti, Susana Izquierdo Bermudez, Ezio Todesco, and Rob van Weelderen</a:t>
            </a:r>
            <a:endParaRPr lang="en-GB" sz="1800" baseline="30000" dirty="0"/>
          </a:p>
          <a:p>
            <a:endParaRPr lang="en-GB" sz="1600" baseline="30000" dirty="0"/>
          </a:p>
          <a:p>
            <a:r>
              <a:rPr lang="en-GB" sz="1800" b="0" dirty="0"/>
              <a:t>2LOr2A-03</a:t>
            </a:r>
          </a:p>
          <a:p>
            <a:endParaRPr lang="en-GB" sz="18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76791-048B-7A88-CE9D-C16A54B65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1028" name="Picture 4" descr="THE APPLIED SUPERCONDUCTIVITY CONFERENCE - ASC 2022 - October23-28 -  Honolulu - EMFL">
            <a:extLst>
              <a:ext uri="{FF2B5EF4-FFF2-40B4-BE49-F238E27FC236}">
                <a16:creationId xmlns:a16="http://schemas.microsoft.com/office/drawing/2014/main" id="{F9BB7CA1-326F-80D3-6DAE-37566CE16D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2674" y="5332331"/>
            <a:ext cx="2005263" cy="95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CCD4EA5A-AB8A-3C8C-325B-015C60E85593}"/>
              </a:ext>
            </a:extLst>
          </p:cNvPr>
          <p:cNvSpPr txBox="1">
            <a:spLocks/>
          </p:cNvSpPr>
          <p:nvPr/>
        </p:nvSpPr>
        <p:spPr>
          <a:xfrm>
            <a:off x="3043989" y="6066439"/>
            <a:ext cx="7527758" cy="29677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400" b="1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None/>
              <a:tabLst/>
              <a:defRPr sz="2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tabLst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panose="020B0604020202020204" pitchFamily="34" charset="0"/>
              <a:buNone/>
              <a:tabLst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00" b="0" dirty="0"/>
              <a:t>Applied Superconductivity Conference, 23-28 October 2022, Honolulu, Hawaii, USA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F8AE2D-CDF0-8126-F35A-CAB8E75B592F}"/>
              </a:ext>
            </a:extLst>
          </p:cNvPr>
          <p:cNvSpPr txBox="1"/>
          <p:nvPr/>
        </p:nvSpPr>
        <p:spPr>
          <a:xfrm>
            <a:off x="80211" y="52858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333333"/>
                </a:solidFill>
                <a:effectLst/>
                <a:latin typeface="HelveticaNeue-Light"/>
              </a:rPr>
              <a:t>2LOr2A – HL-LHC: Nb</a:t>
            </a:r>
            <a:r>
              <a:rPr lang="en-GB" b="0" i="0" baseline="-25000" dirty="0">
                <a:solidFill>
                  <a:srgbClr val="333333"/>
                </a:solidFill>
                <a:effectLst/>
                <a:latin typeface="HelveticaNeue-Light"/>
              </a:rPr>
              <a:t>3</a:t>
            </a:r>
            <a:r>
              <a:rPr lang="en-GB" b="0" i="0" dirty="0">
                <a:solidFill>
                  <a:srgbClr val="333333"/>
                </a:solidFill>
                <a:effectLst/>
                <a:latin typeface="HelveticaNeue-Light"/>
              </a:rPr>
              <a:t>Sn Magnets II 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1AFE3621-AE68-7D01-A8A3-A0F2CC0EB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25/10/2022</a:t>
            </a:r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31002B95-4FFC-E4E5-2093-5FE9A0751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P. Borges de Sousa | 2LOr2A-03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149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593EFE3-CA5E-FEC0-5E86-E57EDA020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315453"/>
            <a:ext cx="11376024" cy="4885322"/>
          </a:xfrm>
        </p:spPr>
        <p:txBody>
          <a:bodyPr/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GB" b="0" dirty="0"/>
              <a:t>Mesh is split into two regions: a </a:t>
            </a:r>
            <a:r>
              <a:rPr lang="en-GB" dirty="0">
                <a:solidFill>
                  <a:schemeClr val="accent1"/>
                </a:solidFill>
              </a:rPr>
              <a:t>He II region </a:t>
            </a:r>
            <a:r>
              <a:rPr lang="en-GB" b="0" dirty="0"/>
              <a:t>and a </a:t>
            </a:r>
            <a:r>
              <a:rPr lang="en-GB" dirty="0">
                <a:solidFill>
                  <a:srgbClr val="C00000"/>
                </a:solidFill>
              </a:rPr>
              <a:t>solid region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GB" b="0" dirty="0"/>
              <a:t>The </a:t>
            </a:r>
            <a:r>
              <a:rPr lang="en-GB" dirty="0">
                <a:solidFill>
                  <a:srgbClr val="C00000"/>
                </a:solidFill>
              </a:rPr>
              <a:t>solid region </a:t>
            </a:r>
            <a:r>
              <a:rPr lang="en-GB" b="0" dirty="0"/>
              <a:t>is composed of many different zones each with their own temperature-dependent material properties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59017F-DEAC-81D1-EB4E-7D1C66740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703372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GB" sz="3200" dirty="0"/>
              <a:t>He II region and (composite) solid region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049B0D-CB80-62F2-DA22-86A765969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25/10/2022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63B590-2968-820A-1B65-E279EA175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P. Borges de Sousa | 2LOr2A-03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02C8EE-3D73-8CD4-729F-4BAB82053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5A221B4F-00F5-0BD0-63D7-6DD9F99CE9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90" t="20756" r="21520" b="18355"/>
          <a:stretch/>
        </p:blipFill>
        <p:spPr>
          <a:xfrm>
            <a:off x="2066924" y="2876550"/>
            <a:ext cx="2990851" cy="2809876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5D3A100B-594D-C0AA-C8F1-E355FB11A9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974" t="14562" r="14735" b="14029"/>
          <a:stretch/>
        </p:blipFill>
        <p:spPr>
          <a:xfrm>
            <a:off x="7505700" y="2590799"/>
            <a:ext cx="3468657" cy="329565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C6D41AB-B596-11FD-69EA-386BAB31479C}"/>
              </a:ext>
            </a:extLst>
          </p:cNvPr>
          <p:cNvSpPr txBox="1"/>
          <p:nvPr/>
        </p:nvSpPr>
        <p:spPr>
          <a:xfrm>
            <a:off x="1021512" y="5708332"/>
            <a:ext cx="519881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600" b="1" dirty="0"/>
              <a:t>Helium region</a:t>
            </a:r>
            <a:br>
              <a:rPr lang="en-GB" sz="1600" b="1" dirty="0"/>
            </a:br>
            <a:r>
              <a:rPr lang="en-GB" sz="1600" b="1" dirty="0"/>
              <a:t>Connected passageways via Titanium poles/keys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8A2A34-876C-E780-BA8D-78244D4261F4}"/>
              </a:ext>
            </a:extLst>
          </p:cNvPr>
          <p:cNvSpPr txBox="1"/>
          <p:nvPr/>
        </p:nvSpPr>
        <p:spPr>
          <a:xfrm>
            <a:off x="6767637" y="5783370"/>
            <a:ext cx="519881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600" b="1" dirty="0">
                <a:solidFill>
                  <a:srgbClr val="C00000"/>
                </a:solidFill>
              </a:rPr>
              <a:t>Solid region</a:t>
            </a:r>
            <a:br>
              <a:rPr lang="en-GB" sz="1600" b="1" dirty="0">
                <a:solidFill>
                  <a:srgbClr val="C00000"/>
                </a:solidFill>
              </a:rPr>
            </a:br>
            <a:r>
              <a:rPr lang="en-GB" sz="1600" b="1" dirty="0">
                <a:solidFill>
                  <a:srgbClr val="C00000"/>
                </a:solidFill>
              </a:rPr>
              <a:t>16 areas with different properties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234384-61F3-AACF-4692-2608953C97AF}"/>
              </a:ext>
            </a:extLst>
          </p:cNvPr>
          <p:cNvSpPr txBox="1"/>
          <p:nvPr/>
        </p:nvSpPr>
        <p:spPr>
          <a:xfrm>
            <a:off x="84061" y="3943237"/>
            <a:ext cx="268035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600" b="1" dirty="0"/>
              <a:t>NB1: </a:t>
            </a:r>
            <a:r>
              <a:rPr lang="en-US" sz="1600" dirty="0">
                <a:solidFill>
                  <a:schemeClr val="tx2"/>
                </a:solidFill>
              </a:rPr>
              <a:t>annular space 1.2 mm</a:t>
            </a:r>
            <a:endParaRPr lang="en-GB" sz="1600" dirty="0">
              <a:solidFill>
                <a:schemeClr val="tx2"/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098E04C-25B8-C4AF-B8F1-8F01BC2EBF4A}"/>
              </a:ext>
            </a:extLst>
          </p:cNvPr>
          <p:cNvCxnSpPr>
            <a:cxnSpLocks/>
          </p:cNvCxnSpPr>
          <p:nvPr/>
        </p:nvCxnSpPr>
        <p:spPr>
          <a:xfrm flipH="1">
            <a:off x="2398295" y="4238624"/>
            <a:ext cx="77002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B47986D7-7486-9246-1088-8919AAEBBE25}"/>
              </a:ext>
            </a:extLst>
          </p:cNvPr>
          <p:cNvSpPr txBox="1"/>
          <p:nvPr/>
        </p:nvSpPr>
        <p:spPr>
          <a:xfrm>
            <a:off x="4824853" y="3520488"/>
            <a:ext cx="2309374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/>
              <a:t>NB2: </a:t>
            </a:r>
            <a:r>
              <a:rPr lang="en-US" sz="1600" dirty="0">
                <a:solidFill>
                  <a:schemeClr val="tx2"/>
                </a:solidFill>
              </a:rPr>
              <a:t>8 mm holes every 50 mm converted to </a:t>
            </a:r>
            <a:br>
              <a:rPr lang="en-US" sz="1600" dirty="0">
                <a:solidFill>
                  <a:schemeClr val="tx2"/>
                </a:solidFill>
              </a:rPr>
            </a:br>
            <a:r>
              <a:rPr lang="en-US" sz="1600" dirty="0">
                <a:solidFill>
                  <a:schemeClr val="tx2"/>
                </a:solidFill>
              </a:rPr>
              <a:t>1 mm slit in 2D</a:t>
            </a:r>
            <a:endParaRPr lang="en-GB" sz="1600" dirty="0">
              <a:solidFill>
                <a:schemeClr val="tx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F09364-3BD5-5A7B-A224-187FD4525745}"/>
              </a:ext>
            </a:extLst>
          </p:cNvPr>
          <p:cNvSpPr txBox="1"/>
          <p:nvPr/>
        </p:nvSpPr>
        <p:spPr>
          <a:xfrm>
            <a:off x="4920229" y="5039700"/>
            <a:ext cx="203815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/>
              <a:t>NB3: </a:t>
            </a:r>
            <a:r>
              <a:rPr lang="en-US" sz="1600" dirty="0">
                <a:solidFill>
                  <a:schemeClr val="tx2"/>
                </a:solidFill>
              </a:rPr>
              <a:t>cold bore insulation thickness of 510 µm</a:t>
            </a:r>
            <a:endParaRPr lang="en-GB" sz="1600" dirty="0">
              <a:solidFill>
                <a:schemeClr val="tx2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CA7BB5A-5767-F0FF-63A4-7291CCF69D74}"/>
              </a:ext>
            </a:extLst>
          </p:cNvPr>
          <p:cNvCxnSpPr>
            <a:cxnSpLocks/>
          </p:cNvCxnSpPr>
          <p:nvPr/>
        </p:nvCxnSpPr>
        <p:spPr>
          <a:xfrm>
            <a:off x="4021340" y="4281488"/>
            <a:ext cx="1036435" cy="9316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BEFE8BC-7F0D-E62F-E530-0561C54857F6}"/>
              </a:ext>
            </a:extLst>
          </p:cNvPr>
          <p:cNvCxnSpPr>
            <a:cxnSpLocks/>
          </p:cNvCxnSpPr>
          <p:nvPr/>
        </p:nvCxnSpPr>
        <p:spPr>
          <a:xfrm>
            <a:off x="4021340" y="3851528"/>
            <a:ext cx="77002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026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7" descr="Icon&#10;&#10;Description automatically generated">
            <a:extLst>
              <a:ext uri="{FF2B5EF4-FFF2-40B4-BE49-F238E27FC236}">
                <a16:creationId xmlns:a16="http://schemas.microsoft.com/office/drawing/2014/main" id="{0F686026-235C-E196-7064-B61FB8B4EA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l="20148" r="21352"/>
          <a:stretch/>
        </p:blipFill>
        <p:spPr>
          <a:xfrm>
            <a:off x="8275750" y="1096177"/>
            <a:ext cx="3673642" cy="33126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598549EC-DA4D-47C2-2C95-04EC0A22902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>
                  <a:buClr>
                    <a:schemeClr val="tx1"/>
                  </a:buClr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accent3"/>
                    </a:solidFill>
                  </a:rPr>
                  <a:t>Outer surface </a:t>
                </a:r>
                <a:r>
                  <a:rPr lang="en-US" b="0" dirty="0"/>
                  <a:t>(inside of cold bore and outside of shell)</a:t>
                </a:r>
                <a:r>
                  <a:rPr lang="en-US" dirty="0"/>
                  <a:t>:</a:t>
                </a:r>
                <a:r>
                  <a:rPr lang="en-US" b="0" dirty="0"/>
                  <a:t> </a:t>
                </a:r>
              </a:p>
              <a:p>
                <a:pPr lvl="1">
                  <a:buClr>
                    <a:schemeClr val="tx1"/>
                  </a:buClr>
                  <a:buFont typeface="Wingdings" panose="05000000000000000000" pitchFamily="2" charset="2"/>
                  <a:buChar char="§"/>
                </a:pPr>
                <a:r>
                  <a:rPr lang="en-US" b="0" dirty="0"/>
                  <a:t>Zero gradient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den>
                    </m:f>
                    <m:r>
                      <a:rPr 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𝜑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</m:t>
                    </m:r>
                  </m:oMath>
                </a14:m>
                <a:endParaRPr lang="en-GB" b="0" dirty="0"/>
              </a:p>
              <a:p>
                <a:pPr lvl="1"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§"/>
                </a:pPr>
                <a:endParaRPr lang="en-GB" b="0" dirty="0"/>
              </a:p>
              <a:p>
                <a:pPr>
                  <a:buClr>
                    <a:schemeClr val="tx1"/>
                  </a:buClr>
                  <a:buFont typeface="Wingdings" panose="05000000000000000000" pitchFamily="2" charset="2"/>
                  <a:buChar char="§"/>
                </a:pPr>
                <a:r>
                  <a:rPr lang="en-GB" dirty="0">
                    <a:solidFill>
                      <a:srgbClr val="00B050"/>
                    </a:solidFill>
                  </a:rPr>
                  <a:t>Pressurized He II to saturated He II HEX</a:t>
                </a:r>
                <a:r>
                  <a:rPr lang="en-GB" dirty="0"/>
                  <a:t>:</a:t>
                </a:r>
              </a:p>
              <a:p>
                <a:pPr lvl="1">
                  <a:buClr>
                    <a:schemeClr val="tx1"/>
                  </a:buClr>
                  <a:buFont typeface="Wingdings" panose="05000000000000000000" pitchFamily="2" charset="2"/>
                  <a:buChar char="§"/>
                </a:pPr>
                <a:r>
                  <a:rPr lang="en-GB" dirty="0"/>
                  <a:t>Fixed value </a:t>
                </a:r>
                <a:r>
                  <a:rPr lang="en-GB" i="1" dirty="0"/>
                  <a:t>T = </a:t>
                </a:r>
                <a:r>
                  <a:rPr lang="en-GB" dirty="0"/>
                  <a:t>1.9 K</a:t>
                </a:r>
              </a:p>
              <a:p>
                <a:pPr marL="366712" lvl="1" indent="0">
                  <a:buClr>
                    <a:schemeClr val="tx1"/>
                  </a:buClr>
                  <a:buNone/>
                </a:pPr>
                <a:endParaRPr lang="en-GB" dirty="0"/>
              </a:p>
              <a:p>
                <a:pPr>
                  <a:buClr>
                    <a:schemeClr val="tx1"/>
                  </a:buClr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rgbClr val="E91BDA"/>
                    </a:solidFill>
                  </a:rPr>
                  <a:t>Solid-to-Helium interface:</a:t>
                </a:r>
              </a:p>
              <a:p>
                <a:pPr lvl="1">
                  <a:buClr>
                    <a:schemeClr val="tx1"/>
                  </a:buClr>
                  <a:buFont typeface="Wingdings" panose="05000000000000000000" pitchFamily="2" charset="2"/>
                  <a:buChar char="§"/>
                </a:pPr>
                <a:r>
                  <a:rPr lang="en-US" dirty="0"/>
                  <a:t>Kapitza-resistance mediated interface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𝐻𝑒</m:t>
                            </m:r>
                          </m:sub>
                        </m:sSub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derived from MQXF experimental data</a:t>
                </a:r>
              </a:p>
              <a:p>
                <a:pPr lvl="1"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§"/>
                </a:pPr>
                <a:endParaRPr lang="en-GB" dirty="0"/>
              </a:p>
              <a:p>
                <a:pPr>
                  <a:buClr>
                    <a:schemeClr val="tx1"/>
                  </a:buClr>
                  <a:buFont typeface="Wingdings" panose="05000000000000000000" pitchFamily="2" charset="2"/>
                  <a:buChar char="§"/>
                </a:pPr>
                <a:r>
                  <a:rPr lang="en-GB" dirty="0">
                    <a:solidFill>
                      <a:srgbClr val="00B0F0"/>
                    </a:solidFill>
                  </a:rPr>
                  <a:t>On full cross-section: </a:t>
                </a:r>
              </a:p>
              <a:p>
                <a:pPr lvl="1">
                  <a:buClr>
                    <a:schemeClr val="tx1"/>
                  </a:buClr>
                  <a:buFont typeface="Wingdings" panose="05000000000000000000" pitchFamily="2" charset="2"/>
                  <a:buChar char="§"/>
                </a:pPr>
                <a:r>
                  <a:rPr lang="en-GB" dirty="0"/>
                  <a:t>Resulting mapped power density computed from FLUKA, different for each magnet</a:t>
                </a:r>
              </a:p>
            </p:txBody>
          </p:sp>
        </mc:Choice>
        <mc:Fallback xmlns="">
          <p:sp>
            <p:nvSpPr>
              <p:cNvPr id="2" name="Content Placeholder 1">
                <a:extLst>
                  <a:ext uri="{FF2B5EF4-FFF2-40B4-BE49-F238E27FC236}">
                    <a16:creationId xmlns:a16="http://schemas.microsoft.com/office/drawing/2014/main" id="{598549EC-DA4D-47C2-2C95-04EC0A22902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340" t="-2646" b="-224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le 2">
            <a:extLst>
              <a:ext uri="{FF2B5EF4-FFF2-40B4-BE49-F238E27FC236}">
                <a16:creationId xmlns:a16="http://schemas.microsoft.com/office/drawing/2014/main" id="{EF564CFF-22FE-5BF1-DF1E-43091B632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Boundary conditions for calculations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18E05-1A69-599A-810A-1FFF6513B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25/10/2022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9974AD-F71C-43E8-C68B-A0CDFA692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P. Borges de Sousa | 2LOr2A-03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4C38A-EA29-003E-DD5D-FE1B1566E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11</a:t>
            </a:fld>
            <a:endParaRPr lang="en-US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3A90A20-532A-E08E-5C64-C7B69CF61AD9}"/>
              </a:ext>
            </a:extLst>
          </p:cNvPr>
          <p:cNvGrpSpPr/>
          <p:nvPr/>
        </p:nvGrpSpPr>
        <p:grpSpPr>
          <a:xfrm>
            <a:off x="8476227" y="1129063"/>
            <a:ext cx="3272688" cy="3272688"/>
            <a:chOff x="4862398" y="1383110"/>
            <a:chExt cx="3272688" cy="3272688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97A36F9A-C08D-3D04-170F-5CCEB26C570C}"/>
                </a:ext>
              </a:extLst>
            </p:cNvPr>
            <p:cNvSpPr/>
            <p:nvPr/>
          </p:nvSpPr>
          <p:spPr>
            <a:xfrm>
              <a:off x="4862398" y="1383110"/>
              <a:ext cx="3272688" cy="3272688"/>
            </a:xfrm>
            <a:prstGeom prst="ellipse">
              <a:avLst/>
            </a:prstGeom>
            <a:solidFill>
              <a:srgbClr val="00B0F0">
                <a:alpha val="30000"/>
              </a:srgb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9BC7EA2-B09E-6895-02CB-25F5DD546189}"/>
                </a:ext>
              </a:extLst>
            </p:cNvPr>
            <p:cNvSpPr/>
            <p:nvPr/>
          </p:nvSpPr>
          <p:spPr>
            <a:xfrm>
              <a:off x="6177986" y="2651389"/>
              <a:ext cx="714375" cy="714375"/>
            </a:xfrm>
            <a:prstGeom prst="ellipse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E35C3B0-B25C-5CA7-982D-D769B573C7C6}"/>
              </a:ext>
            </a:extLst>
          </p:cNvPr>
          <p:cNvGrpSpPr/>
          <p:nvPr/>
        </p:nvGrpSpPr>
        <p:grpSpPr>
          <a:xfrm>
            <a:off x="8275750" y="1112620"/>
            <a:ext cx="3512281" cy="3272688"/>
            <a:chOff x="8275750" y="1112620"/>
            <a:chExt cx="3512281" cy="3272688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6EC89BDA-C482-450C-A896-71C93FECCB54}"/>
                </a:ext>
              </a:extLst>
            </p:cNvPr>
            <p:cNvCxnSpPr/>
            <p:nvPr/>
          </p:nvCxnSpPr>
          <p:spPr>
            <a:xfrm>
              <a:off x="8275750" y="2747762"/>
              <a:ext cx="218072" cy="0"/>
            </a:xfrm>
            <a:prstGeom prst="straightConnector1">
              <a:avLst/>
            </a:prstGeom>
            <a:ln w="571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94A8881-7643-BA9F-DC90-C1DC8C8027FA}"/>
                </a:ext>
              </a:extLst>
            </p:cNvPr>
            <p:cNvSpPr/>
            <p:nvPr/>
          </p:nvSpPr>
          <p:spPr>
            <a:xfrm>
              <a:off x="9793567" y="2395323"/>
              <a:ext cx="714375" cy="714375"/>
            </a:xfrm>
            <a:prstGeom prst="ellipse">
              <a:avLst/>
            </a:prstGeom>
            <a:noFill/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6EF2501-5D3F-8715-9552-096BB7DEC747}"/>
                </a:ext>
              </a:extLst>
            </p:cNvPr>
            <p:cNvSpPr/>
            <p:nvPr/>
          </p:nvSpPr>
          <p:spPr>
            <a:xfrm>
              <a:off x="8515343" y="1112620"/>
              <a:ext cx="3272688" cy="3272688"/>
            </a:xfrm>
            <a:prstGeom prst="ellipse">
              <a:avLst/>
            </a:prstGeom>
            <a:noFill/>
            <a:ln w="28575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5B2FEB2-863A-8696-E816-DA509F175D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793567" y="2754530"/>
              <a:ext cx="218072" cy="0"/>
            </a:xfrm>
            <a:prstGeom prst="straightConnector1">
              <a:avLst/>
            </a:prstGeom>
            <a:ln w="5715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A7B1494-4B44-1CAD-7CEA-6B9AF298873E}"/>
              </a:ext>
            </a:extLst>
          </p:cNvPr>
          <p:cNvGrpSpPr/>
          <p:nvPr/>
        </p:nvGrpSpPr>
        <p:grpSpPr>
          <a:xfrm>
            <a:off x="9120470" y="1718635"/>
            <a:ext cx="2069158" cy="390200"/>
            <a:chOff x="9120470" y="1718635"/>
            <a:chExt cx="2069158" cy="390200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C358340-309E-ADB7-D2D0-9CC21F92029A}"/>
                </a:ext>
              </a:extLst>
            </p:cNvPr>
            <p:cNvCxnSpPr/>
            <p:nvPr/>
          </p:nvCxnSpPr>
          <p:spPr>
            <a:xfrm>
              <a:off x="9292597" y="1924601"/>
              <a:ext cx="218072" cy="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42566ED-137C-768A-E07A-6D7D406048C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808791" y="1924601"/>
              <a:ext cx="218072" cy="0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EF2D4B6-B2D3-94C8-BB66-BD0C849671D5}"/>
                </a:ext>
              </a:extLst>
            </p:cNvPr>
            <p:cNvSpPr/>
            <p:nvPr/>
          </p:nvSpPr>
          <p:spPr>
            <a:xfrm>
              <a:off x="9120470" y="1718636"/>
              <a:ext cx="390199" cy="390199"/>
            </a:xfrm>
            <a:prstGeom prst="ellipse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0D7A12CF-F15B-CEA0-7F83-5B50041ED15E}"/>
                </a:ext>
              </a:extLst>
            </p:cNvPr>
            <p:cNvSpPr/>
            <p:nvPr/>
          </p:nvSpPr>
          <p:spPr>
            <a:xfrm>
              <a:off x="10799429" y="1718635"/>
              <a:ext cx="390199" cy="390199"/>
            </a:xfrm>
            <a:prstGeom prst="ellipse">
              <a:avLst/>
            </a:pr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31" name="Picture 30" descr="Shape, arrow, circle&#10;&#10;Description automatically generated">
            <a:extLst>
              <a:ext uri="{FF2B5EF4-FFF2-40B4-BE49-F238E27FC236}">
                <a16:creationId xmlns:a16="http://schemas.microsoft.com/office/drawing/2014/main" id="{23A80EDF-6C49-698A-B743-D69D7DB1F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0018" y="1113604"/>
            <a:ext cx="3324246" cy="32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86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BE510-E5C9-0A74-6C0E-7776474CD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25/10/2022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97B56D-9339-8B25-85B7-91A85589A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P. Borges de Sousa | 2LOr2A-03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8432FA-86FE-027B-440D-382D2F37C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8" name="Picture 7" descr="Shape, circle&#10;&#10;Description automatically generated">
            <a:extLst>
              <a:ext uri="{FF2B5EF4-FFF2-40B4-BE49-F238E27FC236}">
                <a16:creationId xmlns:a16="http://schemas.microsoft.com/office/drawing/2014/main" id="{3B2125CC-0917-4720-1A6C-154772102D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7" t="11584" b="11993"/>
          <a:stretch/>
        </p:blipFill>
        <p:spPr>
          <a:xfrm>
            <a:off x="0" y="1414607"/>
            <a:ext cx="6093200" cy="468918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45D6C8C-76D4-4F21-84E6-5774B6CBA4F0}"/>
              </a:ext>
            </a:extLst>
          </p:cNvPr>
          <p:cNvGrpSpPr/>
          <p:nvPr/>
        </p:nvGrpSpPr>
        <p:grpSpPr>
          <a:xfrm>
            <a:off x="0" y="1414607"/>
            <a:ext cx="6093200" cy="4689186"/>
            <a:chOff x="0" y="1084407"/>
            <a:chExt cx="6093200" cy="468918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C1BBF09-63A5-4C01-2762-383D40DFA65F}"/>
                </a:ext>
              </a:extLst>
            </p:cNvPr>
            <p:cNvSpPr/>
            <p:nvPr/>
          </p:nvSpPr>
          <p:spPr>
            <a:xfrm>
              <a:off x="4357991" y="1741251"/>
              <a:ext cx="1206230" cy="38424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 descr="Shape, icon&#10;&#10;Description automatically generated">
              <a:extLst>
                <a:ext uri="{FF2B5EF4-FFF2-40B4-BE49-F238E27FC236}">
                  <a16:creationId xmlns:a16="http://schemas.microsoft.com/office/drawing/2014/main" id="{8BDE14A3-2717-0E5F-3103-B63525A76D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57" t="11584" b="11993"/>
            <a:stretch/>
          </p:blipFill>
          <p:spPr>
            <a:xfrm>
              <a:off x="0" y="1084407"/>
              <a:ext cx="6093200" cy="4689186"/>
            </a:xfrm>
            <a:prstGeom prst="rect">
              <a:avLst/>
            </a:prstGeom>
          </p:spPr>
        </p:pic>
      </p:grpSp>
      <p:pic>
        <p:nvPicPr>
          <p:cNvPr id="13" name="Picture 12" descr="Chart, sunburst chart&#10;&#10;Description automatically generated">
            <a:extLst>
              <a:ext uri="{FF2B5EF4-FFF2-40B4-BE49-F238E27FC236}">
                <a16:creationId xmlns:a16="http://schemas.microsoft.com/office/drawing/2014/main" id="{358B7AAF-1279-6A98-F8EC-5E82E19A87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0" t="11576" b="11993"/>
          <a:stretch/>
        </p:blipFill>
        <p:spPr>
          <a:xfrm>
            <a:off x="6093200" y="1414607"/>
            <a:ext cx="6572221" cy="468966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ADAFF74-6F1C-0A11-BA6C-69BCC6A22B1E}"/>
              </a:ext>
            </a:extLst>
          </p:cNvPr>
          <p:cNvGrpSpPr/>
          <p:nvPr/>
        </p:nvGrpSpPr>
        <p:grpSpPr>
          <a:xfrm>
            <a:off x="0" y="1414128"/>
            <a:ext cx="6093200" cy="4689665"/>
            <a:chOff x="0" y="1083928"/>
            <a:chExt cx="6093200" cy="468966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887A3CE-0F84-A476-BAFA-A3BAD9CC5B02}"/>
                </a:ext>
              </a:extLst>
            </p:cNvPr>
            <p:cNvSpPr/>
            <p:nvPr/>
          </p:nvSpPr>
          <p:spPr>
            <a:xfrm>
              <a:off x="4510391" y="1893651"/>
              <a:ext cx="1206230" cy="38424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ABF49AE0-5BC2-3E75-DD78-22ECB5373D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57" t="11576" b="11993"/>
            <a:stretch/>
          </p:blipFill>
          <p:spPr>
            <a:xfrm>
              <a:off x="0" y="1083928"/>
              <a:ext cx="6093200" cy="4689665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60FFCEF-D189-59DE-6BAB-5A3B4D4D95E8}"/>
              </a:ext>
            </a:extLst>
          </p:cNvPr>
          <p:cNvGrpSpPr/>
          <p:nvPr/>
        </p:nvGrpSpPr>
        <p:grpSpPr>
          <a:xfrm>
            <a:off x="6501188" y="1410050"/>
            <a:ext cx="6164233" cy="4689666"/>
            <a:chOff x="6501188" y="1079850"/>
            <a:chExt cx="6164233" cy="468966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6B72716-0B86-1EE9-B6A9-D458FCFA3D65}"/>
                </a:ext>
              </a:extLst>
            </p:cNvPr>
            <p:cNvSpPr/>
            <p:nvPr/>
          </p:nvSpPr>
          <p:spPr>
            <a:xfrm>
              <a:off x="10973986" y="1893651"/>
              <a:ext cx="1206230" cy="38424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" name="Picture 22" descr="Chart, sunburst chart&#10;&#10;Description automatically generated">
              <a:extLst>
                <a:ext uri="{FF2B5EF4-FFF2-40B4-BE49-F238E27FC236}">
                  <a16:creationId xmlns:a16="http://schemas.microsoft.com/office/drawing/2014/main" id="{ED3F2C67-F31E-CC1E-EAE0-EBEE004042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30" t="11576" b="11993"/>
            <a:stretch/>
          </p:blipFill>
          <p:spPr>
            <a:xfrm>
              <a:off x="6501188" y="1079850"/>
              <a:ext cx="6164233" cy="4689666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630F9F7E-A71D-9C37-E0D6-F6A6A9492546}"/>
              </a:ext>
            </a:extLst>
          </p:cNvPr>
          <p:cNvSpPr txBox="1"/>
          <p:nvPr/>
        </p:nvSpPr>
        <p:spPr>
          <a:xfrm>
            <a:off x="-348872" y="6059871"/>
            <a:ext cx="644207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600" b="1" dirty="0"/>
              <a:t>NB: </a:t>
            </a:r>
            <a:r>
              <a:rPr lang="en-GB" sz="1600" dirty="0">
                <a:solidFill>
                  <a:schemeClr val="tx2"/>
                </a:solidFill>
              </a:rPr>
              <a:t>Cold bore included, dose for luminosity = 5.0x10</a:t>
            </a:r>
            <a:r>
              <a:rPr lang="en-GB" sz="1600" baseline="30000" dirty="0">
                <a:solidFill>
                  <a:schemeClr val="tx2"/>
                </a:solidFill>
              </a:rPr>
              <a:t>34</a:t>
            </a:r>
            <a:r>
              <a:rPr lang="en-GB" sz="1600" dirty="0">
                <a:solidFill>
                  <a:schemeClr val="tx2"/>
                </a:solidFill>
              </a:rPr>
              <a:t> cm</a:t>
            </a:r>
            <a:r>
              <a:rPr lang="en-GB" sz="1600" baseline="30000" dirty="0">
                <a:solidFill>
                  <a:schemeClr val="tx2"/>
                </a:solidFill>
              </a:rPr>
              <a:t>-2</a:t>
            </a:r>
            <a:r>
              <a:rPr lang="en-GB" sz="1600" dirty="0">
                <a:solidFill>
                  <a:schemeClr val="tx2"/>
                </a:solidFill>
              </a:rPr>
              <a:t>s</a:t>
            </a:r>
            <a:r>
              <a:rPr lang="en-GB" sz="1600" baseline="30000" dirty="0">
                <a:solidFill>
                  <a:schemeClr val="tx2"/>
                </a:solidFill>
              </a:rPr>
              <a:t>-1</a:t>
            </a:r>
            <a:endParaRPr lang="en-GB" sz="1600" dirty="0">
              <a:solidFill>
                <a:schemeClr val="tx2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29BBD9C-8B16-AD99-D441-1DA271F91877}"/>
              </a:ext>
            </a:extLst>
          </p:cNvPr>
          <p:cNvGrpSpPr/>
          <p:nvPr/>
        </p:nvGrpSpPr>
        <p:grpSpPr>
          <a:xfrm>
            <a:off x="1867701" y="1879776"/>
            <a:ext cx="5080656" cy="1875107"/>
            <a:chOff x="2457450" y="1420477"/>
            <a:chExt cx="5080656" cy="187510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07A00F9-381E-6D29-D89C-CDBA44B0AA55}"/>
                </a:ext>
              </a:extLst>
            </p:cNvPr>
            <p:cNvSpPr txBox="1"/>
            <p:nvPr/>
          </p:nvSpPr>
          <p:spPr>
            <a:xfrm>
              <a:off x="4822274" y="1420477"/>
              <a:ext cx="2715832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tx2"/>
                  </a:solidFill>
                </a:rPr>
                <a:t>Max </a:t>
              </a:r>
              <a:r>
                <a:rPr lang="en-GB" i="1" dirty="0">
                  <a:solidFill>
                    <a:schemeClr val="tx2"/>
                  </a:solidFill>
                </a:rPr>
                <a:t>T</a:t>
              </a:r>
              <a:r>
                <a:rPr lang="en-GB" dirty="0">
                  <a:solidFill>
                    <a:schemeClr val="tx2"/>
                  </a:solidFill>
                </a:rPr>
                <a:t> in </a:t>
              </a:r>
              <a:r>
                <a:rPr lang="en-GB" b="1" dirty="0">
                  <a:solidFill>
                    <a:schemeClr val="tx2"/>
                  </a:solidFill>
                </a:rPr>
                <a:t>cold bore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AD810A3C-5CF3-1043-6852-1A3CAEF58B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48088" y="1713061"/>
              <a:ext cx="259241" cy="24871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7490C3F-FE64-2689-2E2E-4CEDF9A47A75}"/>
                </a:ext>
              </a:extLst>
            </p:cNvPr>
            <p:cNvSpPr/>
            <p:nvPr/>
          </p:nvSpPr>
          <p:spPr>
            <a:xfrm>
              <a:off x="4927751" y="1919224"/>
              <a:ext cx="905249" cy="35069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C4E177C7-C1DB-5FD6-2F4D-9E87E002DE3F}"/>
                </a:ext>
              </a:extLst>
            </p:cNvPr>
            <p:cNvCxnSpPr/>
            <p:nvPr/>
          </p:nvCxnSpPr>
          <p:spPr>
            <a:xfrm flipH="1">
              <a:off x="2457450" y="3295584"/>
              <a:ext cx="25717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88A07282-273B-D523-CCA6-624878BB2A49}"/>
              </a:ext>
            </a:extLst>
          </p:cNvPr>
          <p:cNvGrpSpPr/>
          <p:nvPr/>
        </p:nvGrpSpPr>
        <p:grpSpPr>
          <a:xfrm>
            <a:off x="4357991" y="3498972"/>
            <a:ext cx="5349009" cy="1079039"/>
            <a:chOff x="4357991" y="3168772"/>
            <a:chExt cx="5349009" cy="1079039"/>
          </a:xfrm>
        </p:grpSpPr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EBDD4253-46CE-7BCF-3CBA-561F3EEE4E1C}"/>
                </a:ext>
              </a:extLst>
            </p:cNvPr>
            <p:cNvCxnSpPr>
              <a:cxnSpLocks/>
            </p:cNvCxnSpPr>
            <p:nvPr/>
          </p:nvCxnSpPr>
          <p:spPr>
            <a:xfrm>
              <a:off x="6955623" y="3414994"/>
              <a:ext cx="72235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0E082C7-2DC9-C6DB-ECF3-2350ED508B2D}"/>
                </a:ext>
              </a:extLst>
            </p:cNvPr>
            <p:cNvSpPr txBox="1"/>
            <p:nvPr/>
          </p:nvSpPr>
          <p:spPr>
            <a:xfrm>
              <a:off x="7668841" y="3168772"/>
              <a:ext cx="2038159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tx2"/>
                  </a:solidFill>
                </a:rPr>
                <a:t>Maximum coil temperature </a:t>
              </a:r>
              <a:r>
                <a:rPr lang="en-US" sz="1600" b="1" dirty="0">
                  <a:solidFill>
                    <a:schemeClr val="tx2"/>
                  </a:solidFill>
                </a:rPr>
                <a:t>2.2 K</a:t>
              </a:r>
              <a:endParaRPr lang="en-GB" sz="1600" b="1" dirty="0">
                <a:solidFill>
                  <a:schemeClr val="tx2"/>
                </a:solidFill>
              </a:endParaRP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039E05D4-C289-DEBA-1916-E72EEC0714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88494" y="3414993"/>
              <a:ext cx="2026239" cy="65747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7AFC63E-C892-3FD1-AFAF-84DC65A6048E}"/>
                </a:ext>
              </a:extLst>
            </p:cNvPr>
            <p:cNvSpPr/>
            <p:nvPr/>
          </p:nvSpPr>
          <p:spPr>
            <a:xfrm>
              <a:off x="4357991" y="3897116"/>
              <a:ext cx="471184" cy="35069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98D9D06A-C2F4-1E51-D5D0-9B4C22D41E3B}"/>
                </a:ext>
              </a:extLst>
            </p:cNvPr>
            <p:cNvSpPr/>
            <p:nvPr/>
          </p:nvSpPr>
          <p:spPr>
            <a:xfrm>
              <a:off x="6890954" y="3361680"/>
              <a:ext cx="114807" cy="114807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284C338-8166-B634-32EC-CFADFFA73967}"/>
              </a:ext>
            </a:extLst>
          </p:cNvPr>
          <p:cNvGrpSpPr/>
          <p:nvPr/>
        </p:nvGrpSpPr>
        <p:grpSpPr>
          <a:xfrm>
            <a:off x="1397873" y="2908877"/>
            <a:ext cx="5165155" cy="1709880"/>
            <a:chOff x="1397873" y="2578677"/>
            <a:chExt cx="5165155" cy="1709880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5CC61E8-CCC5-5901-B682-B0A64300A9B5}"/>
                </a:ext>
              </a:extLst>
            </p:cNvPr>
            <p:cNvSpPr/>
            <p:nvPr/>
          </p:nvSpPr>
          <p:spPr>
            <a:xfrm>
              <a:off x="1397873" y="2578677"/>
              <a:ext cx="1709880" cy="1709880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Arrow: Right 45">
              <a:extLst>
                <a:ext uri="{FF2B5EF4-FFF2-40B4-BE49-F238E27FC236}">
                  <a16:creationId xmlns:a16="http://schemas.microsoft.com/office/drawing/2014/main" id="{37ADC12B-9056-9BFB-3F19-6471200EFDD2}"/>
                </a:ext>
              </a:extLst>
            </p:cNvPr>
            <p:cNvSpPr/>
            <p:nvPr/>
          </p:nvSpPr>
          <p:spPr>
            <a:xfrm>
              <a:off x="3107496" y="3377478"/>
              <a:ext cx="3455532" cy="99010"/>
            </a:xfrm>
            <a:prstGeom prst="rightArrow">
              <a:avLst>
                <a:gd name="adj1" fmla="val 50000"/>
                <a:gd name="adj2" fmla="val 43841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08386BC-BDB9-16E5-6AB9-2D2F337A447C}"/>
              </a:ext>
            </a:extLst>
          </p:cNvPr>
          <p:cNvSpPr txBox="1"/>
          <p:nvPr/>
        </p:nvSpPr>
        <p:spPr>
          <a:xfrm>
            <a:off x="861148" y="1156373"/>
            <a:ext cx="29396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/>
              <a:t>Dose</a:t>
            </a:r>
            <a:r>
              <a:rPr lang="en-GB" dirty="0"/>
              <a:t> at peak location</a:t>
            </a: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6457DDD9-620E-8BB4-9231-A7B93A82B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</p:spPr>
        <p:txBody>
          <a:bodyPr/>
          <a:lstStyle/>
          <a:p>
            <a:r>
              <a:rPr lang="en-GB" dirty="0"/>
              <a:t>Results: example Q2B IR1-HC @ nominal luminosity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BBC54CE-6302-ABD7-EB39-98FF32F1EDCA}"/>
              </a:ext>
            </a:extLst>
          </p:cNvPr>
          <p:cNvSpPr txBox="1"/>
          <p:nvPr/>
        </p:nvSpPr>
        <p:spPr>
          <a:xfrm>
            <a:off x="288144" y="1164166"/>
            <a:ext cx="402734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b="1" dirty="0"/>
              <a:t>Power deposition</a:t>
            </a:r>
            <a:r>
              <a:rPr lang="en-GB" dirty="0"/>
              <a:t> at peak location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EC3AE3-52BE-5C73-9011-CE02F710DC48}"/>
              </a:ext>
            </a:extLst>
          </p:cNvPr>
          <p:cNvSpPr txBox="1"/>
          <p:nvPr/>
        </p:nvSpPr>
        <p:spPr>
          <a:xfrm>
            <a:off x="6501188" y="1175276"/>
            <a:ext cx="507948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b="1" dirty="0"/>
              <a:t>Power deposition</a:t>
            </a:r>
            <a:r>
              <a:rPr lang="en-GB" dirty="0"/>
              <a:t> at peak location (coil detail)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8E8ACF9-CAF5-9860-0EA7-95D7FA2E8B9C}"/>
              </a:ext>
            </a:extLst>
          </p:cNvPr>
          <p:cNvSpPr txBox="1"/>
          <p:nvPr/>
        </p:nvSpPr>
        <p:spPr>
          <a:xfrm>
            <a:off x="30402" y="1164166"/>
            <a:ext cx="493259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b="1" dirty="0"/>
              <a:t>Temperature distribution </a:t>
            </a:r>
            <a:r>
              <a:rPr lang="en-GB" dirty="0"/>
              <a:t>at peak location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94E4784-5790-CAF2-E6CB-A9216163E2D8}"/>
              </a:ext>
            </a:extLst>
          </p:cNvPr>
          <p:cNvSpPr txBox="1"/>
          <p:nvPr/>
        </p:nvSpPr>
        <p:spPr>
          <a:xfrm>
            <a:off x="6515903" y="1175276"/>
            <a:ext cx="507948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b="1" dirty="0"/>
              <a:t>Temp. distribution</a:t>
            </a:r>
            <a:r>
              <a:rPr lang="en-GB" dirty="0"/>
              <a:t> at peak location (coil detail)</a:t>
            </a:r>
          </a:p>
        </p:txBody>
      </p:sp>
    </p:spTree>
    <p:extLst>
      <p:ext uri="{BB962C8B-B14F-4D97-AF65-F5344CB8AC3E}">
        <p14:creationId xmlns:p14="http://schemas.microsoft.com/office/powerpoint/2010/main" val="52247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4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 descr="Chart, line chart&#10;&#10;Description automatically generated">
            <a:extLst>
              <a:ext uri="{FF2B5EF4-FFF2-40B4-BE49-F238E27FC236}">
                <a16:creationId xmlns:a16="http://schemas.microsoft.com/office/drawing/2014/main" id="{64689A37-A38D-E261-D6D5-393DE286C5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4" b="1489"/>
          <a:stretch/>
        </p:blipFill>
        <p:spPr>
          <a:xfrm>
            <a:off x="124545" y="1430678"/>
            <a:ext cx="6391358" cy="429259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21183C5-52B1-18B1-6249-E1050FB46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Results: example Q2B IR1-HC @ nominal luminosity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BE510-E5C9-0A74-6C0E-7776474CD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25/10/2022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97B56D-9339-8B25-85B7-91A85589A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P. Borges de Sousa | 2LOr2A-03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8432FA-86FE-027B-440D-382D2F37C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3" name="Picture 12" descr="Chart, sunburst chart&#10;&#10;Description automatically generated">
            <a:extLst>
              <a:ext uri="{FF2B5EF4-FFF2-40B4-BE49-F238E27FC236}">
                <a16:creationId xmlns:a16="http://schemas.microsoft.com/office/drawing/2014/main" id="{358B7AAF-1279-6A98-F8EC-5E82E19A87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0" t="11576" b="11993"/>
          <a:stretch/>
        </p:blipFill>
        <p:spPr>
          <a:xfrm>
            <a:off x="6093200" y="1414607"/>
            <a:ext cx="6572221" cy="4689665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C60FFCEF-D189-59DE-6BAB-5A3B4D4D95E8}"/>
              </a:ext>
            </a:extLst>
          </p:cNvPr>
          <p:cNvGrpSpPr/>
          <p:nvPr/>
        </p:nvGrpSpPr>
        <p:grpSpPr>
          <a:xfrm>
            <a:off x="6501188" y="1410050"/>
            <a:ext cx="6164233" cy="4689666"/>
            <a:chOff x="6501188" y="1079850"/>
            <a:chExt cx="6164233" cy="468966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6B72716-0B86-1EE9-B6A9-D458FCFA3D65}"/>
                </a:ext>
              </a:extLst>
            </p:cNvPr>
            <p:cNvSpPr/>
            <p:nvPr/>
          </p:nvSpPr>
          <p:spPr>
            <a:xfrm>
              <a:off x="10973986" y="1893651"/>
              <a:ext cx="1206230" cy="38424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" name="Picture 22" descr="Chart, sunburst chart&#10;&#10;Description automatically generated">
              <a:extLst>
                <a:ext uri="{FF2B5EF4-FFF2-40B4-BE49-F238E27FC236}">
                  <a16:creationId xmlns:a16="http://schemas.microsoft.com/office/drawing/2014/main" id="{ED3F2C67-F31E-CC1E-EAE0-EBEE004042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30" t="11576" b="11993"/>
            <a:stretch/>
          </p:blipFill>
          <p:spPr>
            <a:xfrm>
              <a:off x="6501188" y="1079850"/>
              <a:ext cx="6164233" cy="4689666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89E1EC7-9F27-6A1C-32E7-D30467AB17F1}"/>
              </a:ext>
            </a:extLst>
          </p:cNvPr>
          <p:cNvSpPr txBox="1"/>
          <p:nvPr/>
        </p:nvSpPr>
        <p:spPr>
          <a:xfrm>
            <a:off x="6515903" y="1175276"/>
            <a:ext cx="507948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b="1" dirty="0"/>
              <a:t>Temp. distribution</a:t>
            </a:r>
            <a:r>
              <a:rPr lang="en-GB" dirty="0"/>
              <a:t> at peak location (coil detail)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5F966A9-A1A9-70E4-808E-098F79C7B16B}"/>
              </a:ext>
            </a:extLst>
          </p:cNvPr>
          <p:cNvCxnSpPr>
            <a:cxnSpLocks/>
          </p:cNvCxnSpPr>
          <p:nvPr/>
        </p:nvCxnSpPr>
        <p:spPr>
          <a:xfrm flipH="1">
            <a:off x="6572606" y="3754883"/>
            <a:ext cx="972766" cy="0"/>
          </a:xfrm>
          <a:prstGeom prst="straightConnector1">
            <a:avLst/>
          </a:prstGeom>
          <a:ln w="19050">
            <a:solidFill>
              <a:schemeClr val="tx2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A73CA36-1DFD-E177-3D25-0E52EE34DDC4}"/>
              </a:ext>
            </a:extLst>
          </p:cNvPr>
          <p:cNvSpPr txBox="1"/>
          <p:nvPr/>
        </p:nvSpPr>
        <p:spPr>
          <a:xfrm>
            <a:off x="4453997" y="3870084"/>
            <a:ext cx="836107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1400" dirty="0">
                <a:solidFill>
                  <a:schemeClr val="tx2"/>
                </a:solidFill>
              </a:rPr>
              <a:t>inner insulation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EC91E3D-7A27-A6FC-7DA5-27EB03BB388E}"/>
              </a:ext>
            </a:extLst>
          </p:cNvPr>
          <p:cNvSpPr txBox="1"/>
          <p:nvPr/>
        </p:nvSpPr>
        <p:spPr>
          <a:xfrm>
            <a:off x="3980460" y="2722719"/>
            <a:ext cx="1495015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1400" dirty="0">
                <a:solidFill>
                  <a:schemeClr val="tx2"/>
                </a:solidFill>
              </a:rPr>
              <a:t>inner coil layer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9B9642A-7538-9A20-C82B-AEFB41EFF357}"/>
              </a:ext>
            </a:extLst>
          </p:cNvPr>
          <p:cNvSpPr txBox="1"/>
          <p:nvPr/>
        </p:nvSpPr>
        <p:spPr>
          <a:xfrm>
            <a:off x="1445366" y="1916074"/>
            <a:ext cx="1495015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1400" dirty="0">
                <a:solidFill>
                  <a:schemeClr val="tx2"/>
                </a:solidFill>
              </a:rPr>
              <a:t>outer coil layer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2D7AFB0-7D80-7262-11E1-AE624CCF3533}"/>
              </a:ext>
            </a:extLst>
          </p:cNvPr>
          <p:cNvSpPr txBox="1"/>
          <p:nvPr/>
        </p:nvSpPr>
        <p:spPr>
          <a:xfrm>
            <a:off x="2909194" y="3367401"/>
            <a:ext cx="836107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1400" dirty="0">
                <a:solidFill>
                  <a:schemeClr val="tx2"/>
                </a:solidFill>
              </a:rPr>
              <a:t>interlayer insulation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5A8DFC8-6309-9BD8-78FF-8E311C973FAB}"/>
              </a:ext>
            </a:extLst>
          </p:cNvPr>
          <p:cNvCxnSpPr>
            <a:cxnSpLocks/>
          </p:cNvCxnSpPr>
          <p:nvPr/>
        </p:nvCxnSpPr>
        <p:spPr>
          <a:xfrm>
            <a:off x="5198722" y="4014703"/>
            <a:ext cx="409273" cy="206844"/>
          </a:xfrm>
          <a:prstGeom prst="straightConnector1">
            <a:avLst/>
          </a:prstGeom>
          <a:ln w="19050">
            <a:solidFill>
              <a:srgbClr val="FF70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543ACB6-3B6D-7780-A736-D4B3848CC03D}"/>
              </a:ext>
            </a:extLst>
          </p:cNvPr>
          <p:cNvCxnSpPr>
            <a:cxnSpLocks/>
          </p:cNvCxnSpPr>
          <p:nvPr/>
        </p:nvCxnSpPr>
        <p:spPr>
          <a:xfrm flipV="1">
            <a:off x="3303769" y="2734325"/>
            <a:ext cx="58966" cy="589444"/>
          </a:xfrm>
          <a:prstGeom prst="straightConnector1">
            <a:avLst/>
          </a:prstGeom>
          <a:ln w="19050">
            <a:solidFill>
              <a:srgbClr val="FF70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D3B37F4F-B520-C767-ABB4-F8780B01CDBB}"/>
              </a:ext>
            </a:extLst>
          </p:cNvPr>
          <p:cNvCxnSpPr>
            <a:cxnSpLocks/>
          </p:cNvCxnSpPr>
          <p:nvPr/>
        </p:nvCxnSpPr>
        <p:spPr>
          <a:xfrm flipH="1" flipV="1">
            <a:off x="924480" y="3727333"/>
            <a:ext cx="320802" cy="390181"/>
          </a:xfrm>
          <a:prstGeom prst="straightConnector1">
            <a:avLst/>
          </a:prstGeom>
          <a:ln w="19050">
            <a:solidFill>
              <a:srgbClr val="FF702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C4DE19B8-5BFD-D0D2-DF9D-35F008A332DA}"/>
              </a:ext>
            </a:extLst>
          </p:cNvPr>
          <p:cNvSpPr txBox="1"/>
          <p:nvPr/>
        </p:nvSpPr>
        <p:spPr>
          <a:xfrm>
            <a:off x="837294" y="4098729"/>
            <a:ext cx="1495015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1400" dirty="0">
                <a:solidFill>
                  <a:schemeClr val="tx2"/>
                </a:solidFill>
              </a:rPr>
              <a:t>outer + ground insulation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AB5E2E2-9410-E14A-0545-969B3BCA472A}"/>
              </a:ext>
            </a:extLst>
          </p:cNvPr>
          <p:cNvCxnSpPr>
            <a:cxnSpLocks/>
          </p:cNvCxnSpPr>
          <p:nvPr/>
        </p:nvCxnSpPr>
        <p:spPr>
          <a:xfrm>
            <a:off x="5290104" y="5101053"/>
            <a:ext cx="409273" cy="206844"/>
          </a:xfrm>
          <a:prstGeom prst="straightConnector1">
            <a:avLst/>
          </a:prstGeom>
          <a:ln w="19050">
            <a:solidFill>
              <a:srgbClr val="424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6E21615C-14A3-3ADC-7390-97303CA1C2F3}"/>
              </a:ext>
            </a:extLst>
          </p:cNvPr>
          <p:cNvSpPr txBox="1"/>
          <p:nvPr/>
        </p:nvSpPr>
        <p:spPr>
          <a:xfrm>
            <a:off x="4596437" y="4984732"/>
            <a:ext cx="836107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1400" dirty="0">
                <a:solidFill>
                  <a:schemeClr val="tx2"/>
                </a:solidFill>
              </a:rPr>
              <a:t>He II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75A05D28-2234-B033-39DA-924D734F0C96}"/>
              </a:ext>
            </a:extLst>
          </p:cNvPr>
          <p:cNvCxnSpPr>
            <a:cxnSpLocks/>
          </p:cNvCxnSpPr>
          <p:nvPr/>
        </p:nvCxnSpPr>
        <p:spPr>
          <a:xfrm>
            <a:off x="6206247" y="5029248"/>
            <a:ext cx="0" cy="342852"/>
          </a:xfrm>
          <a:prstGeom prst="straightConnector1">
            <a:avLst/>
          </a:prstGeom>
          <a:ln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1E131DFA-079C-6F72-2F3B-A62498676FC2}"/>
              </a:ext>
            </a:extLst>
          </p:cNvPr>
          <p:cNvCxnSpPr/>
          <p:nvPr/>
        </p:nvCxnSpPr>
        <p:spPr>
          <a:xfrm>
            <a:off x="5739522" y="5013355"/>
            <a:ext cx="466725" cy="0"/>
          </a:xfrm>
          <a:prstGeom prst="line">
            <a:avLst/>
          </a:prstGeom>
          <a:ln w="19050">
            <a:solidFill>
              <a:schemeClr val="tx2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5F0021EB-446C-5C1E-95DB-6E00854C84D4}"/>
              </a:ext>
            </a:extLst>
          </p:cNvPr>
          <p:cNvSpPr txBox="1"/>
          <p:nvPr/>
        </p:nvSpPr>
        <p:spPr>
          <a:xfrm>
            <a:off x="6291954" y="4996435"/>
            <a:ext cx="836107" cy="4308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1400" dirty="0">
                <a:solidFill>
                  <a:schemeClr val="tx2"/>
                </a:solidFill>
              </a:rPr>
              <a:t>Kapitza resistance</a:t>
            </a:r>
          </a:p>
        </p:txBody>
      </p:sp>
    </p:spTree>
    <p:extLst>
      <p:ext uri="{BB962C8B-B14F-4D97-AF65-F5344CB8AC3E}">
        <p14:creationId xmlns:p14="http://schemas.microsoft.com/office/powerpoint/2010/main" val="8167244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21183C5-52B1-18B1-6249-E1050FB46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Results: example Q2B IR1-HC @ nominal luminosity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BE510-E5C9-0A74-6C0E-7776474CD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25/10/2022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97B56D-9339-8B25-85B7-91A85589A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P. Borges de Sousa | 2LOr2A-03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8432FA-86FE-027B-440D-382D2F37C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8" name="Picture 7" descr="Shape, circle&#10;&#10;Description automatically generated">
            <a:extLst>
              <a:ext uri="{FF2B5EF4-FFF2-40B4-BE49-F238E27FC236}">
                <a16:creationId xmlns:a16="http://schemas.microsoft.com/office/drawing/2014/main" id="{3B2125CC-0917-4720-1A6C-154772102D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7" t="11584" b="11993"/>
          <a:stretch/>
        </p:blipFill>
        <p:spPr>
          <a:xfrm>
            <a:off x="0" y="1338407"/>
            <a:ext cx="6093200" cy="468918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45D6C8C-76D4-4F21-84E6-5774B6CBA4F0}"/>
              </a:ext>
            </a:extLst>
          </p:cNvPr>
          <p:cNvGrpSpPr/>
          <p:nvPr/>
        </p:nvGrpSpPr>
        <p:grpSpPr>
          <a:xfrm>
            <a:off x="0" y="1338407"/>
            <a:ext cx="6093200" cy="4689186"/>
            <a:chOff x="0" y="1084407"/>
            <a:chExt cx="6093200" cy="468918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C1BBF09-63A5-4C01-2762-383D40DFA65F}"/>
                </a:ext>
              </a:extLst>
            </p:cNvPr>
            <p:cNvSpPr/>
            <p:nvPr/>
          </p:nvSpPr>
          <p:spPr>
            <a:xfrm>
              <a:off x="4357991" y="1741251"/>
              <a:ext cx="1206230" cy="38424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9" name="Picture 8" descr="Shape, icon&#10;&#10;Description automatically generated">
              <a:extLst>
                <a:ext uri="{FF2B5EF4-FFF2-40B4-BE49-F238E27FC236}">
                  <a16:creationId xmlns:a16="http://schemas.microsoft.com/office/drawing/2014/main" id="{8BDE14A3-2717-0E5F-3103-B63525A76D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57" t="11584" b="11993"/>
            <a:stretch/>
          </p:blipFill>
          <p:spPr>
            <a:xfrm>
              <a:off x="0" y="1084407"/>
              <a:ext cx="6093200" cy="4689186"/>
            </a:xfrm>
            <a:prstGeom prst="rect">
              <a:avLst/>
            </a:prstGeom>
          </p:spPr>
        </p:pic>
      </p:grpSp>
      <p:pic>
        <p:nvPicPr>
          <p:cNvPr id="13" name="Picture 12" descr="Chart, sunburst chart&#10;&#10;Description automatically generated">
            <a:extLst>
              <a:ext uri="{FF2B5EF4-FFF2-40B4-BE49-F238E27FC236}">
                <a16:creationId xmlns:a16="http://schemas.microsoft.com/office/drawing/2014/main" id="{358B7AAF-1279-6A98-F8EC-5E82E19A87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0" t="11576" b="11993"/>
          <a:stretch/>
        </p:blipFill>
        <p:spPr>
          <a:xfrm>
            <a:off x="6093200" y="1414607"/>
            <a:ext cx="6572221" cy="468966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ADAFF74-6F1C-0A11-BA6C-69BCC6A22B1E}"/>
              </a:ext>
            </a:extLst>
          </p:cNvPr>
          <p:cNvGrpSpPr/>
          <p:nvPr/>
        </p:nvGrpSpPr>
        <p:grpSpPr>
          <a:xfrm>
            <a:off x="0" y="1337928"/>
            <a:ext cx="6093200" cy="4689665"/>
            <a:chOff x="0" y="1083928"/>
            <a:chExt cx="6093200" cy="4689665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887A3CE-0F84-A476-BAFA-A3BAD9CC5B02}"/>
                </a:ext>
              </a:extLst>
            </p:cNvPr>
            <p:cNvSpPr/>
            <p:nvPr/>
          </p:nvSpPr>
          <p:spPr>
            <a:xfrm>
              <a:off x="4510391" y="1893651"/>
              <a:ext cx="1206230" cy="38424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7" name="Picture 16" descr="Icon&#10;&#10;Description automatically generated">
              <a:extLst>
                <a:ext uri="{FF2B5EF4-FFF2-40B4-BE49-F238E27FC236}">
                  <a16:creationId xmlns:a16="http://schemas.microsoft.com/office/drawing/2014/main" id="{ABF49AE0-5BC2-3E75-DD78-22ECB5373D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57" t="11576" b="11993"/>
            <a:stretch/>
          </p:blipFill>
          <p:spPr>
            <a:xfrm>
              <a:off x="0" y="1083928"/>
              <a:ext cx="6093200" cy="4689665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60FFCEF-D189-59DE-6BAB-5A3B4D4D95E8}"/>
              </a:ext>
            </a:extLst>
          </p:cNvPr>
          <p:cNvGrpSpPr/>
          <p:nvPr/>
        </p:nvGrpSpPr>
        <p:grpSpPr>
          <a:xfrm>
            <a:off x="6501188" y="1410050"/>
            <a:ext cx="6164233" cy="4689666"/>
            <a:chOff x="6501188" y="1079850"/>
            <a:chExt cx="6164233" cy="468966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B6B72716-0B86-1EE9-B6A9-D458FCFA3D65}"/>
                </a:ext>
              </a:extLst>
            </p:cNvPr>
            <p:cNvSpPr/>
            <p:nvPr/>
          </p:nvSpPr>
          <p:spPr>
            <a:xfrm>
              <a:off x="10973986" y="1893651"/>
              <a:ext cx="1206230" cy="384242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" name="Picture 22" descr="Chart, sunburst chart&#10;&#10;Description automatically generated">
              <a:extLst>
                <a:ext uri="{FF2B5EF4-FFF2-40B4-BE49-F238E27FC236}">
                  <a16:creationId xmlns:a16="http://schemas.microsoft.com/office/drawing/2014/main" id="{ED3F2C67-F31E-CC1E-EAE0-EBEE004042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30" t="11576" b="11993"/>
            <a:stretch/>
          </p:blipFill>
          <p:spPr>
            <a:xfrm>
              <a:off x="6501188" y="1079850"/>
              <a:ext cx="6164233" cy="4689666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29BBD9C-8B16-AD99-D441-1DA271F91877}"/>
              </a:ext>
            </a:extLst>
          </p:cNvPr>
          <p:cNvGrpSpPr/>
          <p:nvPr/>
        </p:nvGrpSpPr>
        <p:grpSpPr>
          <a:xfrm>
            <a:off x="1867701" y="1803576"/>
            <a:ext cx="5080656" cy="1875107"/>
            <a:chOff x="2457450" y="1420477"/>
            <a:chExt cx="5080656" cy="187510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07A00F9-381E-6D29-D89C-CDBA44B0AA55}"/>
                </a:ext>
              </a:extLst>
            </p:cNvPr>
            <p:cNvSpPr txBox="1"/>
            <p:nvPr/>
          </p:nvSpPr>
          <p:spPr>
            <a:xfrm>
              <a:off x="4822274" y="1420477"/>
              <a:ext cx="2715832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dirty="0">
                  <a:solidFill>
                    <a:schemeClr val="tx2"/>
                  </a:solidFill>
                </a:rPr>
                <a:t>Max </a:t>
              </a:r>
              <a:r>
                <a:rPr lang="en-GB" i="1" dirty="0">
                  <a:solidFill>
                    <a:schemeClr val="tx2"/>
                  </a:solidFill>
                </a:rPr>
                <a:t>T</a:t>
              </a:r>
              <a:r>
                <a:rPr lang="en-GB" dirty="0">
                  <a:solidFill>
                    <a:schemeClr val="tx2"/>
                  </a:solidFill>
                </a:rPr>
                <a:t> in </a:t>
              </a:r>
              <a:r>
                <a:rPr lang="en-GB" b="1" dirty="0">
                  <a:solidFill>
                    <a:schemeClr val="tx2"/>
                  </a:solidFill>
                </a:rPr>
                <a:t>cold bore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AD810A3C-5CF3-1043-6852-1A3CAEF58B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48088" y="1713061"/>
              <a:ext cx="259241" cy="24871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B7490C3F-FE64-2689-2E2E-4CEDF9A47A75}"/>
                </a:ext>
              </a:extLst>
            </p:cNvPr>
            <p:cNvSpPr/>
            <p:nvPr/>
          </p:nvSpPr>
          <p:spPr>
            <a:xfrm>
              <a:off x="4927751" y="1919224"/>
              <a:ext cx="905249" cy="350695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C4E177C7-C1DB-5FD6-2F4D-9E87E002DE3F}"/>
                </a:ext>
              </a:extLst>
            </p:cNvPr>
            <p:cNvCxnSpPr/>
            <p:nvPr/>
          </p:nvCxnSpPr>
          <p:spPr>
            <a:xfrm flipH="1">
              <a:off x="2457450" y="3295584"/>
              <a:ext cx="257175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284C338-8166-B634-32EC-CFADFFA73967}"/>
              </a:ext>
            </a:extLst>
          </p:cNvPr>
          <p:cNvGrpSpPr/>
          <p:nvPr/>
        </p:nvGrpSpPr>
        <p:grpSpPr>
          <a:xfrm>
            <a:off x="1397873" y="2832677"/>
            <a:ext cx="5165155" cy="1709880"/>
            <a:chOff x="1397873" y="2578677"/>
            <a:chExt cx="5165155" cy="1709880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15CC61E8-CCC5-5901-B682-B0A64300A9B5}"/>
                </a:ext>
              </a:extLst>
            </p:cNvPr>
            <p:cNvSpPr/>
            <p:nvPr/>
          </p:nvSpPr>
          <p:spPr>
            <a:xfrm>
              <a:off x="1397873" y="2578677"/>
              <a:ext cx="1709880" cy="1709880"/>
            </a:xfrm>
            <a:prstGeom prst="ellipse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Arrow: Right 45">
              <a:extLst>
                <a:ext uri="{FF2B5EF4-FFF2-40B4-BE49-F238E27FC236}">
                  <a16:creationId xmlns:a16="http://schemas.microsoft.com/office/drawing/2014/main" id="{37ADC12B-9056-9BFB-3F19-6471200EFDD2}"/>
                </a:ext>
              </a:extLst>
            </p:cNvPr>
            <p:cNvSpPr/>
            <p:nvPr/>
          </p:nvSpPr>
          <p:spPr>
            <a:xfrm>
              <a:off x="3107496" y="3377478"/>
              <a:ext cx="3455532" cy="99010"/>
            </a:xfrm>
            <a:prstGeom prst="rightArrow">
              <a:avLst>
                <a:gd name="adj1" fmla="val 50000"/>
                <a:gd name="adj2" fmla="val 43841"/>
              </a:avLst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89E1EC7-9F27-6A1C-32E7-D30467AB17F1}"/>
              </a:ext>
            </a:extLst>
          </p:cNvPr>
          <p:cNvSpPr txBox="1"/>
          <p:nvPr/>
        </p:nvSpPr>
        <p:spPr>
          <a:xfrm>
            <a:off x="6515903" y="1175276"/>
            <a:ext cx="507948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b="1" dirty="0"/>
              <a:t>Temp. distribution</a:t>
            </a:r>
            <a:r>
              <a:rPr lang="en-GB" dirty="0"/>
              <a:t> at peak location (coil detail)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F79072C-E758-998C-B68B-78BB28B51565}"/>
              </a:ext>
            </a:extLst>
          </p:cNvPr>
          <p:cNvSpPr txBox="1"/>
          <p:nvPr/>
        </p:nvSpPr>
        <p:spPr>
          <a:xfrm>
            <a:off x="143847" y="1375923"/>
            <a:ext cx="6419181" cy="4752522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80000" tIns="180000" rIns="180000" bIns="180000" rtlCol="0">
            <a:noAutofit/>
          </a:bodyPr>
          <a:lstStyle/>
          <a:p>
            <a:endParaRPr lang="en-GB" b="1" dirty="0"/>
          </a:p>
          <a:p>
            <a:endParaRPr lang="en-GB" b="1" dirty="0"/>
          </a:p>
          <a:p>
            <a:r>
              <a:rPr lang="en-GB" dirty="0">
                <a:solidFill>
                  <a:schemeClr val="tx2"/>
                </a:solidFill>
              </a:rPr>
              <a:t>For the described </a:t>
            </a:r>
            <a:r>
              <a:rPr lang="en-GB" b="1" dirty="0">
                <a:solidFill>
                  <a:schemeClr val="tx1"/>
                </a:solidFill>
              </a:rPr>
              <a:t>geometry</a:t>
            </a:r>
            <a:r>
              <a:rPr lang="en-GB" dirty="0">
                <a:solidFill>
                  <a:schemeClr val="tx2"/>
                </a:solidFill>
              </a:rPr>
              <a:t>, </a:t>
            </a:r>
            <a:r>
              <a:rPr lang="en-GB" b="1" dirty="0">
                <a:solidFill>
                  <a:schemeClr val="tx1"/>
                </a:solidFill>
              </a:rPr>
              <a:t>boundary conditions </a:t>
            </a:r>
            <a:r>
              <a:rPr lang="en-GB" dirty="0">
                <a:solidFill>
                  <a:schemeClr val="tx2"/>
                </a:solidFill>
              </a:rPr>
              <a:t>and considering the </a:t>
            </a:r>
            <a:r>
              <a:rPr lang="en-GB" b="1" dirty="0">
                <a:solidFill>
                  <a:schemeClr val="tx1"/>
                </a:solidFill>
              </a:rPr>
              <a:t>peak power deposition </a:t>
            </a:r>
            <a:r>
              <a:rPr lang="en-GB" dirty="0">
                <a:solidFill>
                  <a:schemeClr val="tx2"/>
                </a:solidFill>
              </a:rPr>
              <a:t>generated by a luminosity of 5x10</a:t>
            </a:r>
            <a:r>
              <a:rPr lang="en-GB" baseline="30000" dirty="0">
                <a:solidFill>
                  <a:schemeClr val="tx2"/>
                </a:solidFill>
              </a:rPr>
              <a:t>34</a:t>
            </a:r>
            <a:r>
              <a:rPr lang="en-GB" dirty="0">
                <a:solidFill>
                  <a:schemeClr val="tx2"/>
                </a:solidFill>
              </a:rPr>
              <a:t> cm</a:t>
            </a:r>
            <a:r>
              <a:rPr lang="en-GB" baseline="30000" dirty="0">
                <a:solidFill>
                  <a:schemeClr val="tx2"/>
                </a:solidFill>
              </a:rPr>
              <a:t>-2</a:t>
            </a:r>
            <a:r>
              <a:rPr lang="en-GB" dirty="0">
                <a:solidFill>
                  <a:schemeClr val="tx2"/>
                </a:solidFill>
              </a:rPr>
              <a:t>s</a:t>
            </a:r>
            <a:r>
              <a:rPr lang="en-GB" baseline="30000" dirty="0">
                <a:solidFill>
                  <a:schemeClr val="tx2"/>
                </a:solidFill>
              </a:rPr>
              <a:t>-1</a:t>
            </a:r>
            <a:r>
              <a:rPr lang="en-GB" dirty="0">
                <a:solidFill>
                  <a:schemeClr val="tx2"/>
                </a:solidFill>
              </a:rPr>
              <a:t> for </a:t>
            </a:r>
            <a:r>
              <a:rPr lang="en-GB" b="1" dirty="0">
                <a:solidFill>
                  <a:schemeClr val="tx1"/>
                </a:solidFill>
              </a:rPr>
              <a:t>each of the 12 magnet cross-sections</a:t>
            </a:r>
            <a:r>
              <a:rPr lang="en-GB" dirty="0">
                <a:solidFill>
                  <a:schemeClr val="tx2"/>
                </a:solidFill>
              </a:rPr>
              <a:t>, we find:</a:t>
            </a:r>
          </a:p>
          <a:p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</a:rPr>
              <a:t>Max. </a:t>
            </a:r>
            <a:r>
              <a:rPr lang="en-GB" i="1" dirty="0">
                <a:solidFill>
                  <a:schemeClr val="tx2"/>
                </a:solidFill>
              </a:rPr>
              <a:t>T </a:t>
            </a:r>
            <a:r>
              <a:rPr lang="en-GB" dirty="0">
                <a:solidFill>
                  <a:schemeClr val="tx2"/>
                </a:solidFill>
              </a:rPr>
              <a:t>in the coil = 2.3 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</a:rPr>
              <a:t>Max. </a:t>
            </a:r>
            <a:r>
              <a:rPr lang="en-GB" i="1" dirty="0">
                <a:solidFill>
                  <a:schemeClr val="tx2"/>
                </a:solidFill>
              </a:rPr>
              <a:t>T</a:t>
            </a:r>
            <a:r>
              <a:rPr lang="en-GB" dirty="0">
                <a:solidFill>
                  <a:schemeClr val="tx2"/>
                </a:solidFill>
              </a:rPr>
              <a:t> in cold mass = 2.8 K (on cold bore)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</a:rPr>
              <a:t>He II </a:t>
            </a:r>
            <a:r>
              <a:rPr lang="en-GB" i="1" dirty="0">
                <a:solidFill>
                  <a:schemeClr val="tx2"/>
                </a:solidFill>
              </a:rPr>
              <a:t>T</a:t>
            </a:r>
            <a:r>
              <a:rPr lang="en-GB" dirty="0">
                <a:solidFill>
                  <a:schemeClr val="tx2"/>
                </a:solidFill>
              </a:rPr>
              <a:t> gradient O(100 µK)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i="1" dirty="0">
                <a:solidFill>
                  <a:schemeClr val="tx2"/>
                </a:solidFill>
              </a:rPr>
              <a:t>T </a:t>
            </a:r>
            <a:r>
              <a:rPr lang="en-GB" dirty="0">
                <a:solidFill>
                  <a:schemeClr val="tx2"/>
                </a:solidFill>
              </a:rPr>
              <a:t>gradient dominated by </a:t>
            </a:r>
            <a:r>
              <a:rPr lang="en-GB" b="1" dirty="0">
                <a:solidFill>
                  <a:schemeClr val="tx1"/>
                </a:solidFill>
              </a:rPr>
              <a:t>inner insulation</a:t>
            </a:r>
            <a:r>
              <a:rPr lang="en-GB" dirty="0">
                <a:solidFill>
                  <a:schemeClr val="tx2"/>
                </a:solidFill>
              </a:rPr>
              <a:t>, interlayer insulation and Kapitza</a:t>
            </a:r>
            <a:endParaRPr lang="en-GB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8519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21183C5-52B1-18B1-6249-E1050FB46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Resulting temperature margin for MQXF magnets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BE510-E5C9-0A74-6C0E-7776474CD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25/10/2022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97B56D-9339-8B25-85B7-91A85589A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P. Borges de Sousa | 2LOr2A-03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8432FA-86FE-027B-440D-382D2F37C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66" name="Picture 65" descr="Chart, sunburst chart&#10;&#10;Description automatically generated">
            <a:extLst>
              <a:ext uri="{FF2B5EF4-FFF2-40B4-BE49-F238E27FC236}">
                <a16:creationId xmlns:a16="http://schemas.microsoft.com/office/drawing/2014/main" id="{27BC8471-E81F-C549-7698-9AA17653A1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49" t="11603" r="9510" b="11603"/>
          <a:stretch/>
        </p:blipFill>
        <p:spPr>
          <a:xfrm>
            <a:off x="-72849" y="1824389"/>
            <a:ext cx="3945537" cy="34024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9796B4A8-5F1B-158C-5D4D-CED23E803299}"/>
                  </a:ext>
                </a:extLst>
              </p:cNvPr>
              <p:cNvSpPr txBox="1"/>
              <p:nvPr/>
            </p:nvSpPr>
            <p:spPr>
              <a:xfrm>
                <a:off x="-281839" y="5023831"/>
                <a:ext cx="3821525" cy="6677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dirty="0"/>
                  <a:t>Current sharing temp.</a:t>
                </a:r>
                <a:br>
                  <a:rPr lang="en-GB" dirty="0"/>
                </a:br>
                <a:r>
                  <a:rPr lang="en-GB" dirty="0"/>
                  <a:t>MQXF @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𝑜𝑝</m:t>
                        </m:r>
                      </m:sub>
                    </m:sSub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𝑜𝑝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𝑜𝑝</m:t>
                        </m:r>
                      </m:sub>
                    </m:sSub>
                  </m:oMath>
                </a14:m>
                <a:endParaRPr lang="en-US" b="0" dirty="0"/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9796B4A8-5F1B-158C-5D4D-CED23E8032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81839" y="5023831"/>
                <a:ext cx="3821525" cy="667747"/>
              </a:xfrm>
              <a:prstGeom prst="rect">
                <a:avLst/>
              </a:prstGeom>
              <a:blipFill>
                <a:blip r:embed="rId3"/>
                <a:stretch>
                  <a:fillRect t="-4545" b="-1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F65E1237-813C-6F16-8D9B-BD2D493B6B87}"/>
              </a:ext>
            </a:extLst>
          </p:cNvPr>
          <p:cNvGrpSpPr/>
          <p:nvPr/>
        </p:nvGrpSpPr>
        <p:grpSpPr>
          <a:xfrm>
            <a:off x="8068768" y="1904945"/>
            <a:ext cx="4229105" cy="4055190"/>
            <a:chOff x="8068768" y="1904945"/>
            <a:chExt cx="4229105" cy="4055190"/>
          </a:xfrm>
        </p:grpSpPr>
        <p:pic>
          <p:nvPicPr>
            <p:cNvPr id="75" name="Picture 74" descr="Chart, sunburst chart&#10;&#10;Description automatically generated">
              <a:extLst>
                <a:ext uri="{FF2B5EF4-FFF2-40B4-BE49-F238E27FC236}">
                  <a16:creationId xmlns:a16="http://schemas.microsoft.com/office/drawing/2014/main" id="{4B39A802-7934-5AF1-21D4-AB70C826FB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182" t="13384" r="7373" b="10020"/>
            <a:stretch/>
          </p:blipFill>
          <p:spPr>
            <a:xfrm>
              <a:off x="8219784" y="1904945"/>
              <a:ext cx="4078089" cy="3402463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A70AF3E6-0F03-2A22-FD31-47D9342EAEE6}"/>
                </a:ext>
              </a:extLst>
            </p:cNvPr>
            <p:cNvSpPr txBox="1"/>
            <p:nvPr/>
          </p:nvSpPr>
          <p:spPr>
            <a:xfrm>
              <a:off x="8068768" y="5036805"/>
              <a:ext cx="382152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Temperature margin</a:t>
              </a:r>
              <a:br>
                <a:rPr lang="en-GB" dirty="0"/>
              </a:br>
              <a:r>
                <a:rPr lang="en-GB" dirty="0"/>
                <a:t>Q2B IR1-HC @ nom. </a:t>
              </a:r>
              <a:r>
                <a:rPr lang="en-GB" dirty="0" err="1"/>
                <a:t>lum</a:t>
              </a:r>
              <a:r>
                <a:rPr lang="en-GB" dirty="0"/>
                <a:t>.</a:t>
              </a:r>
            </a:p>
            <a:p>
              <a:pPr algn="ctr"/>
              <a:r>
                <a:rPr lang="en-GB" dirty="0">
                  <a:solidFill>
                    <a:schemeClr val="tx2"/>
                  </a:solidFill>
                </a:rPr>
                <a:t>(scale truncated at 5 K!)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4B7F521-CE3B-A940-15EC-8004DE0BFE7E}"/>
              </a:ext>
            </a:extLst>
          </p:cNvPr>
          <p:cNvGrpSpPr/>
          <p:nvPr/>
        </p:nvGrpSpPr>
        <p:grpSpPr>
          <a:xfrm>
            <a:off x="7493623" y="1066865"/>
            <a:ext cx="3821525" cy="3317213"/>
            <a:chOff x="7493623" y="1066865"/>
            <a:chExt cx="3821525" cy="3317213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1C6A5D20-FD69-B8D5-72DD-D7ADD97D24F1}"/>
                </a:ext>
              </a:extLst>
            </p:cNvPr>
            <p:cNvSpPr/>
            <p:nvPr/>
          </p:nvSpPr>
          <p:spPr>
            <a:xfrm>
              <a:off x="8732205" y="3856982"/>
              <a:ext cx="527096" cy="527096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80FCA34E-DA9F-5E43-72DD-F6D105793388}"/>
                </a:ext>
              </a:extLst>
            </p:cNvPr>
            <p:cNvGrpSpPr/>
            <p:nvPr/>
          </p:nvGrpSpPr>
          <p:grpSpPr>
            <a:xfrm>
              <a:off x="8365786" y="1455379"/>
              <a:ext cx="2085497" cy="2084538"/>
              <a:chOff x="6819088" y="1731522"/>
              <a:chExt cx="2085497" cy="2084538"/>
            </a:xfrm>
          </p:grpSpPr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E96DC433-31BC-2AF7-3EA4-188D89EBBD93}"/>
                  </a:ext>
                </a:extLst>
              </p:cNvPr>
              <p:cNvSpPr/>
              <p:nvPr/>
            </p:nvSpPr>
            <p:spPr>
              <a:xfrm>
                <a:off x="6819088" y="1731522"/>
                <a:ext cx="2077200" cy="20772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82" name="Picture 81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FB51D607-1CDE-587F-3628-A8D6C308D9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7559" t="16059" r="31513" b="21091"/>
              <a:stretch/>
            </p:blipFill>
            <p:spPr>
              <a:xfrm>
                <a:off x="6832342" y="1739223"/>
                <a:ext cx="2072243" cy="2076837"/>
              </a:xfrm>
              <a:prstGeom prst="ellipse">
                <a:avLst/>
              </a:prstGeom>
              <a:ln w="28575">
                <a:solidFill>
                  <a:schemeClr val="tx1"/>
                </a:solidFill>
              </a:ln>
            </p:spPr>
          </p:pic>
        </p:grp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18FDB6FF-974F-CD99-27D4-5A89EEF99F7D}"/>
                </a:ext>
              </a:extLst>
            </p:cNvPr>
            <p:cNvCxnSpPr>
              <a:cxnSpLocks/>
              <a:stCxn id="79" idx="2"/>
            </p:cNvCxnSpPr>
            <p:nvPr/>
          </p:nvCxnSpPr>
          <p:spPr>
            <a:xfrm flipH="1" flipV="1">
              <a:off x="8379040" y="2726733"/>
              <a:ext cx="353165" cy="13937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4BEA77C-269E-F03B-BD80-25DE363A11CB}"/>
                </a:ext>
              </a:extLst>
            </p:cNvPr>
            <p:cNvCxnSpPr>
              <a:cxnSpLocks/>
              <a:stCxn id="79" idx="5"/>
              <a:endCxn id="82" idx="5"/>
            </p:cNvCxnSpPr>
            <p:nvPr/>
          </p:nvCxnSpPr>
          <p:spPr>
            <a:xfrm flipV="1">
              <a:off x="9182110" y="3235771"/>
              <a:ext cx="965700" cy="10711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7DAFAF61-CF17-054F-3C8B-DF94D51CA36D}"/>
                </a:ext>
              </a:extLst>
            </p:cNvPr>
            <p:cNvSpPr txBox="1"/>
            <p:nvPr/>
          </p:nvSpPr>
          <p:spPr>
            <a:xfrm>
              <a:off x="7493623" y="1066865"/>
              <a:ext cx="382152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chemeClr val="tx2"/>
                  </a:solidFill>
                </a:rPr>
                <a:t>M</a:t>
              </a:r>
              <a:r>
                <a:rPr lang="en-GB" dirty="0">
                  <a:solidFill>
                    <a:schemeClr val="tx2"/>
                  </a:solidFill>
                </a:rPr>
                <a:t>in </a:t>
              </a:r>
              <a:r>
                <a:rPr lang="en-GB" i="1" dirty="0">
                  <a:solidFill>
                    <a:schemeClr val="tx2"/>
                  </a:solidFill>
                </a:rPr>
                <a:t>T</a:t>
              </a:r>
              <a:r>
                <a:rPr lang="en-GB" dirty="0">
                  <a:solidFill>
                    <a:schemeClr val="tx2"/>
                  </a:solidFill>
                </a:rPr>
                <a:t> margin = 4.88 K 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433BDF8-B65F-5A67-77A6-37B806775F2F}"/>
              </a:ext>
            </a:extLst>
          </p:cNvPr>
          <p:cNvSpPr txBox="1"/>
          <p:nvPr/>
        </p:nvSpPr>
        <p:spPr>
          <a:xfrm>
            <a:off x="-348872" y="6059871"/>
            <a:ext cx="6442072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1600" b="1" dirty="0"/>
              <a:t>NB: </a:t>
            </a:r>
            <a:r>
              <a:rPr lang="en-GB" sz="1600" dirty="0">
                <a:solidFill>
                  <a:schemeClr val="tx2"/>
                </a:solidFill>
              </a:rPr>
              <a:t>Cold bore included, dose for luminosity = 5.0x10</a:t>
            </a:r>
            <a:r>
              <a:rPr lang="en-GB" sz="1600" baseline="30000" dirty="0">
                <a:solidFill>
                  <a:schemeClr val="tx2"/>
                </a:solidFill>
              </a:rPr>
              <a:t>34</a:t>
            </a:r>
            <a:r>
              <a:rPr lang="en-GB" sz="1600" dirty="0">
                <a:solidFill>
                  <a:schemeClr val="tx2"/>
                </a:solidFill>
              </a:rPr>
              <a:t> cm</a:t>
            </a:r>
            <a:r>
              <a:rPr lang="en-GB" sz="1600" baseline="30000" dirty="0">
                <a:solidFill>
                  <a:schemeClr val="tx2"/>
                </a:solidFill>
              </a:rPr>
              <a:t>-2</a:t>
            </a:r>
            <a:r>
              <a:rPr lang="en-GB" sz="1600" dirty="0">
                <a:solidFill>
                  <a:schemeClr val="tx2"/>
                </a:solidFill>
              </a:rPr>
              <a:t>s</a:t>
            </a:r>
            <a:r>
              <a:rPr lang="en-GB" sz="1600" baseline="30000" dirty="0">
                <a:solidFill>
                  <a:schemeClr val="tx2"/>
                </a:solidFill>
              </a:rPr>
              <a:t>-1</a:t>
            </a:r>
            <a:endParaRPr lang="en-GB" sz="1600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877B01F-A9D9-1565-647D-DAAFE257ED08}"/>
                  </a:ext>
                </a:extLst>
              </p:cNvPr>
              <p:cNvSpPr txBox="1"/>
              <p:nvPr/>
            </p:nvSpPr>
            <p:spPr>
              <a:xfrm>
                <a:off x="-43591" y="1064993"/>
                <a:ext cx="3345028" cy="9482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tx2"/>
                    </a:solidFill>
                  </a:rPr>
                  <a:t>B</a:t>
                </a:r>
                <a:r>
                  <a:rPr lang="en-US" b="0" dirty="0">
                    <a:solidFill>
                      <a:schemeClr val="tx2"/>
                    </a:solidFill>
                  </a:rPr>
                  <a:t>ased </a:t>
                </a:r>
                <a:r>
                  <a:rPr lang="en-US" dirty="0">
                    <a:solidFill>
                      <a:schemeClr val="tx2"/>
                    </a:solidFill>
                  </a:rPr>
                  <a:t>on the assumption of a </a:t>
                </a:r>
                <a:r>
                  <a:rPr lang="en-US" b="1" dirty="0">
                    <a:solidFill>
                      <a:schemeClr val="tx2"/>
                    </a:solidFill>
                  </a:rPr>
                  <a:t>homogeneous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𝒐𝒑</m:t>
                        </m:r>
                      </m:sub>
                    </m:sSub>
                  </m:oMath>
                </a14:m>
                <a:r>
                  <a:rPr lang="en-US" b="1" dirty="0">
                    <a:solidFill>
                      <a:schemeClr val="tx2"/>
                    </a:solidFill>
                  </a:rPr>
                  <a:t> at 1.9 K</a:t>
                </a:r>
                <a:r>
                  <a:rPr lang="en-US" dirty="0">
                    <a:solidFill>
                      <a:schemeClr val="tx2"/>
                    </a:solidFill>
                  </a:rPr>
                  <a:t>, margins for an ideal magnet</a:t>
                </a:r>
                <a:endParaRPr lang="en-US" b="1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877B01F-A9D9-1565-647D-DAAFE257ED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3591" y="1064993"/>
                <a:ext cx="3345028" cy="948208"/>
              </a:xfrm>
              <a:prstGeom prst="rect">
                <a:avLst/>
              </a:prstGeom>
              <a:blipFill>
                <a:blip r:embed="rId6"/>
                <a:stretch>
                  <a:fillRect t="-3871" r="-1093" b="-1032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1CDF4928-87D4-CAD7-3711-32F280330D12}"/>
              </a:ext>
            </a:extLst>
          </p:cNvPr>
          <p:cNvGrpSpPr/>
          <p:nvPr/>
        </p:nvGrpSpPr>
        <p:grpSpPr>
          <a:xfrm>
            <a:off x="3908220" y="1077807"/>
            <a:ext cx="4744096" cy="4602176"/>
            <a:chOff x="3908220" y="1077807"/>
            <a:chExt cx="4744096" cy="4602176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74B318B5-44DB-93E9-5F65-2F372799E1EB}"/>
                </a:ext>
              </a:extLst>
            </p:cNvPr>
            <p:cNvGrpSpPr/>
            <p:nvPr/>
          </p:nvGrpSpPr>
          <p:grpSpPr>
            <a:xfrm>
              <a:off x="4205762" y="1819481"/>
              <a:ext cx="4446554" cy="3402462"/>
              <a:chOff x="6501188" y="1079850"/>
              <a:chExt cx="6164233" cy="4689666"/>
            </a:xfrm>
          </p:grpSpPr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94A89777-4A6B-7771-7CA2-0512180C89FA}"/>
                  </a:ext>
                </a:extLst>
              </p:cNvPr>
              <p:cNvSpPr/>
              <p:nvPr/>
            </p:nvSpPr>
            <p:spPr>
              <a:xfrm>
                <a:off x="10973986" y="1893651"/>
                <a:ext cx="1206230" cy="384242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58" name="Picture 57" descr="Chart, sunburst chart&#10;&#10;Description automatically generated">
                <a:extLst>
                  <a:ext uri="{FF2B5EF4-FFF2-40B4-BE49-F238E27FC236}">
                    <a16:creationId xmlns:a16="http://schemas.microsoft.com/office/drawing/2014/main" id="{C1AE935D-3ED3-E6AF-F97B-07F91CCFBC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630" t="11576" b="11993"/>
              <a:stretch/>
            </p:blipFill>
            <p:spPr>
              <a:xfrm>
                <a:off x="6501188" y="1079850"/>
                <a:ext cx="6164233" cy="4689666"/>
              </a:xfrm>
              <a:prstGeom prst="rect">
                <a:avLst/>
              </a:prstGeom>
            </p:spPr>
          </p:pic>
        </p:grp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059F39D0-9FBB-C1B5-F5FA-A63EDCD87410}"/>
                </a:ext>
              </a:extLst>
            </p:cNvPr>
            <p:cNvSpPr txBox="1"/>
            <p:nvPr/>
          </p:nvSpPr>
          <p:spPr>
            <a:xfrm>
              <a:off x="4349153" y="5033652"/>
              <a:ext cx="293966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Temperature profile</a:t>
              </a:r>
              <a:br>
                <a:rPr lang="en-GB" dirty="0"/>
              </a:br>
              <a:r>
                <a:rPr lang="en-GB" dirty="0"/>
                <a:t>Q2B IR1-HC @ nom. </a:t>
              </a:r>
              <a:r>
                <a:rPr lang="en-GB" dirty="0" err="1"/>
                <a:t>lum</a:t>
              </a:r>
              <a:r>
                <a:rPr lang="en-GB" dirty="0"/>
                <a:t>.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09DF9EC6-F098-B234-A712-605E00E46F58}"/>
                    </a:ext>
                  </a:extLst>
                </p:cNvPr>
                <p:cNvSpPr txBox="1"/>
                <p:nvPr/>
              </p:nvSpPr>
              <p:spPr>
                <a:xfrm>
                  <a:off x="3908220" y="1077807"/>
                  <a:ext cx="3821525" cy="94820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US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𝒐𝒑</m:t>
                          </m:r>
                        </m:sub>
                      </m:sSub>
                      <m:r>
                        <a:rPr lang="en-US" b="1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b="0" dirty="0">
                      <a:solidFill>
                        <a:schemeClr val="tx2"/>
                      </a:solidFill>
                    </a:rPr>
                    <a:t>distribution considering conduction pathways and dose-generated heat deposition</a:t>
                  </a: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09DF9EC6-F098-B234-A712-605E00E46F5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08220" y="1077807"/>
                  <a:ext cx="3821525" cy="948208"/>
                </a:xfrm>
                <a:prstGeom prst="rect">
                  <a:avLst/>
                </a:prstGeom>
                <a:blipFill>
                  <a:blip r:embed="rId8"/>
                  <a:stretch>
                    <a:fillRect t="-3871" b="-10323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3353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21183C5-52B1-18B1-6249-E1050FB46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Resulting temperature margin for MQXF magnets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BE510-E5C9-0A74-6C0E-7776474CD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25/10/2022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97B56D-9339-8B25-85B7-91A85589A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P. Borges de Sousa | 2LOr2A-03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8432FA-86FE-027B-440D-382D2F37CC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6" name="Picture 65" descr="Chart, sunburst chart&#10;&#10;Description automatically generated">
            <a:extLst>
              <a:ext uri="{FF2B5EF4-FFF2-40B4-BE49-F238E27FC236}">
                <a16:creationId xmlns:a16="http://schemas.microsoft.com/office/drawing/2014/main" id="{27BC8471-E81F-C549-7698-9AA17653A1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49" t="11603" r="9510" b="11603"/>
          <a:stretch/>
        </p:blipFill>
        <p:spPr>
          <a:xfrm>
            <a:off x="-72849" y="1824389"/>
            <a:ext cx="3945537" cy="34024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9796B4A8-5F1B-158C-5D4D-CED23E803299}"/>
                  </a:ext>
                </a:extLst>
              </p:cNvPr>
              <p:cNvSpPr txBox="1"/>
              <p:nvPr/>
            </p:nvSpPr>
            <p:spPr>
              <a:xfrm>
                <a:off x="-281839" y="5023831"/>
                <a:ext cx="3821525" cy="6677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dirty="0"/>
                  <a:t>Current sharing temp.</a:t>
                </a:r>
                <a:br>
                  <a:rPr lang="en-GB" dirty="0"/>
                </a:br>
                <a:r>
                  <a:rPr lang="en-GB" dirty="0"/>
                  <a:t>MQXF @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𝑜𝑝</m:t>
                        </m:r>
                      </m:sub>
                    </m:sSub>
                  </m:oMath>
                </a14:m>
                <a:r>
                  <a:rPr lang="en-GB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𝑜𝑝</m:t>
                        </m:r>
                      </m:sub>
                    </m:sSub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𝑜𝑝</m:t>
                        </m:r>
                      </m:sub>
                    </m:sSub>
                  </m:oMath>
                </a14:m>
                <a:endParaRPr lang="en-US" b="0" dirty="0"/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9796B4A8-5F1B-158C-5D4D-CED23E8032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81839" y="5023831"/>
                <a:ext cx="3821525" cy="667747"/>
              </a:xfrm>
              <a:prstGeom prst="rect">
                <a:avLst/>
              </a:prstGeom>
              <a:blipFill>
                <a:blip r:embed="rId3"/>
                <a:stretch>
                  <a:fillRect t="-4545" b="-1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F65E1237-813C-6F16-8D9B-BD2D493B6B87}"/>
              </a:ext>
            </a:extLst>
          </p:cNvPr>
          <p:cNvGrpSpPr/>
          <p:nvPr/>
        </p:nvGrpSpPr>
        <p:grpSpPr>
          <a:xfrm>
            <a:off x="8068768" y="1904945"/>
            <a:ext cx="4229105" cy="4055190"/>
            <a:chOff x="8068768" y="1904945"/>
            <a:chExt cx="4229105" cy="4055190"/>
          </a:xfrm>
        </p:grpSpPr>
        <p:pic>
          <p:nvPicPr>
            <p:cNvPr id="75" name="Picture 74" descr="Chart, sunburst chart&#10;&#10;Description automatically generated">
              <a:extLst>
                <a:ext uri="{FF2B5EF4-FFF2-40B4-BE49-F238E27FC236}">
                  <a16:creationId xmlns:a16="http://schemas.microsoft.com/office/drawing/2014/main" id="{4B39A802-7934-5AF1-21D4-AB70C826FB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9182" t="13384" r="7373" b="10020"/>
            <a:stretch/>
          </p:blipFill>
          <p:spPr>
            <a:xfrm>
              <a:off x="8219784" y="1904945"/>
              <a:ext cx="4078089" cy="3402463"/>
            </a:xfrm>
            <a:prstGeom prst="rect">
              <a:avLst/>
            </a:prstGeom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A70AF3E6-0F03-2A22-FD31-47D9342EAEE6}"/>
                </a:ext>
              </a:extLst>
            </p:cNvPr>
            <p:cNvSpPr txBox="1"/>
            <p:nvPr/>
          </p:nvSpPr>
          <p:spPr>
            <a:xfrm>
              <a:off x="8068768" y="5036805"/>
              <a:ext cx="3821525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dirty="0"/>
                <a:t>Temperature margin</a:t>
              </a:r>
              <a:br>
                <a:rPr lang="en-GB" dirty="0"/>
              </a:br>
              <a:r>
                <a:rPr lang="en-GB" dirty="0"/>
                <a:t>Q2B IR1-HC @ nom. </a:t>
              </a:r>
              <a:r>
                <a:rPr lang="en-GB" dirty="0" err="1"/>
                <a:t>lum</a:t>
              </a:r>
              <a:r>
                <a:rPr lang="en-GB" dirty="0"/>
                <a:t>.</a:t>
              </a:r>
            </a:p>
            <a:p>
              <a:pPr algn="ctr"/>
              <a:r>
                <a:rPr lang="en-GB" dirty="0">
                  <a:solidFill>
                    <a:schemeClr val="tx2"/>
                  </a:solidFill>
                </a:rPr>
                <a:t>(scale truncated at 5 K!)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4B7F521-CE3B-A940-15EC-8004DE0BFE7E}"/>
              </a:ext>
            </a:extLst>
          </p:cNvPr>
          <p:cNvGrpSpPr/>
          <p:nvPr/>
        </p:nvGrpSpPr>
        <p:grpSpPr>
          <a:xfrm>
            <a:off x="7493623" y="1066865"/>
            <a:ext cx="3821525" cy="3317213"/>
            <a:chOff x="7493623" y="1066865"/>
            <a:chExt cx="3821525" cy="3317213"/>
          </a:xfrm>
        </p:grpSpPr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1C6A5D20-FD69-B8D5-72DD-D7ADD97D24F1}"/>
                </a:ext>
              </a:extLst>
            </p:cNvPr>
            <p:cNvSpPr/>
            <p:nvPr/>
          </p:nvSpPr>
          <p:spPr>
            <a:xfrm>
              <a:off x="8732205" y="3856982"/>
              <a:ext cx="527096" cy="527096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80FCA34E-DA9F-5E43-72DD-F6D105793388}"/>
                </a:ext>
              </a:extLst>
            </p:cNvPr>
            <p:cNvGrpSpPr/>
            <p:nvPr/>
          </p:nvGrpSpPr>
          <p:grpSpPr>
            <a:xfrm>
              <a:off x="8365786" y="1455379"/>
              <a:ext cx="2085497" cy="2084538"/>
              <a:chOff x="6819088" y="1731522"/>
              <a:chExt cx="2085497" cy="2084538"/>
            </a:xfrm>
          </p:grpSpPr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E96DC433-31BC-2AF7-3EA4-188D89EBBD93}"/>
                  </a:ext>
                </a:extLst>
              </p:cNvPr>
              <p:cNvSpPr/>
              <p:nvPr/>
            </p:nvSpPr>
            <p:spPr>
              <a:xfrm>
                <a:off x="6819088" y="1731522"/>
                <a:ext cx="2077200" cy="20772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82" name="Picture 81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FB51D607-1CDE-587F-3628-A8D6C308D97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7559" t="16059" r="31513" b="21091"/>
              <a:stretch/>
            </p:blipFill>
            <p:spPr>
              <a:xfrm>
                <a:off x="6832342" y="1739223"/>
                <a:ext cx="2072243" cy="2076837"/>
              </a:xfrm>
              <a:prstGeom prst="ellipse">
                <a:avLst/>
              </a:prstGeom>
              <a:ln w="28575">
                <a:solidFill>
                  <a:schemeClr val="tx1"/>
                </a:solidFill>
              </a:ln>
            </p:spPr>
          </p:pic>
        </p:grp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18FDB6FF-974F-CD99-27D4-5A89EEF99F7D}"/>
                </a:ext>
              </a:extLst>
            </p:cNvPr>
            <p:cNvCxnSpPr>
              <a:cxnSpLocks/>
              <a:stCxn id="79" idx="2"/>
            </p:cNvCxnSpPr>
            <p:nvPr/>
          </p:nvCxnSpPr>
          <p:spPr>
            <a:xfrm flipH="1" flipV="1">
              <a:off x="8379040" y="2726733"/>
              <a:ext cx="353165" cy="13937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D4BEA77C-269E-F03B-BD80-25DE363A11CB}"/>
                </a:ext>
              </a:extLst>
            </p:cNvPr>
            <p:cNvCxnSpPr>
              <a:cxnSpLocks/>
              <a:stCxn id="79" idx="5"/>
              <a:endCxn id="82" idx="5"/>
            </p:cNvCxnSpPr>
            <p:nvPr/>
          </p:nvCxnSpPr>
          <p:spPr>
            <a:xfrm flipV="1">
              <a:off x="9182110" y="3235771"/>
              <a:ext cx="965700" cy="10711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7DAFAF61-CF17-054F-3C8B-DF94D51CA36D}"/>
                </a:ext>
              </a:extLst>
            </p:cNvPr>
            <p:cNvSpPr txBox="1"/>
            <p:nvPr/>
          </p:nvSpPr>
          <p:spPr>
            <a:xfrm>
              <a:off x="7493623" y="1066865"/>
              <a:ext cx="382152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dirty="0">
                  <a:solidFill>
                    <a:schemeClr val="tx2"/>
                  </a:solidFill>
                </a:rPr>
                <a:t>M</a:t>
              </a:r>
              <a:r>
                <a:rPr lang="en-GB" dirty="0">
                  <a:solidFill>
                    <a:schemeClr val="tx2"/>
                  </a:solidFill>
                </a:rPr>
                <a:t>in </a:t>
              </a:r>
              <a:r>
                <a:rPr lang="en-GB" i="1" dirty="0">
                  <a:solidFill>
                    <a:schemeClr val="tx2"/>
                  </a:solidFill>
                </a:rPr>
                <a:t>T</a:t>
              </a:r>
              <a:r>
                <a:rPr lang="en-GB" dirty="0">
                  <a:solidFill>
                    <a:schemeClr val="tx2"/>
                  </a:solidFill>
                </a:rPr>
                <a:t> margin = 4.88 K 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877B01F-A9D9-1565-647D-DAAFE257ED08}"/>
                  </a:ext>
                </a:extLst>
              </p:cNvPr>
              <p:cNvSpPr txBox="1"/>
              <p:nvPr/>
            </p:nvSpPr>
            <p:spPr>
              <a:xfrm>
                <a:off x="-20717" y="1306369"/>
                <a:ext cx="3821525" cy="6677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tx2"/>
                    </a:solidFill>
                  </a:rPr>
                  <a:t>B</a:t>
                </a:r>
                <a:r>
                  <a:rPr lang="en-US" b="0" dirty="0">
                    <a:solidFill>
                      <a:schemeClr val="tx2"/>
                    </a:solidFill>
                  </a:rPr>
                  <a:t>ased </a:t>
                </a:r>
                <a:r>
                  <a:rPr lang="en-US" dirty="0">
                    <a:solidFill>
                      <a:schemeClr val="tx2"/>
                    </a:solidFill>
                  </a:rPr>
                  <a:t>on the assumption of a </a:t>
                </a:r>
                <a:r>
                  <a:rPr lang="en-US" b="1" dirty="0">
                    <a:solidFill>
                      <a:schemeClr val="tx2"/>
                    </a:solidFill>
                  </a:rPr>
                  <a:t>homogeneous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𝒐𝒑</m:t>
                        </m:r>
                      </m:sub>
                    </m:sSub>
                  </m:oMath>
                </a14:m>
                <a:r>
                  <a:rPr lang="en-US" b="1" dirty="0">
                    <a:solidFill>
                      <a:schemeClr val="tx2"/>
                    </a:solidFill>
                  </a:rPr>
                  <a:t> at 1.9 K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877B01F-A9D9-1565-647D-DAAFE257ED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0717" y="1306369"/>
                <a:ext cx="3821525" cy="667747"/>
              </a:xfrm>
              <a:prstGeom prst="rect">
                <a:avLst/>
              </a:prstGeom>
              <a:blipFill>
                <a:blip r:embed="rId6"/>
                <a:stretch>
                  <a:fillRect t="-4545" b="-1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2D9274F0-65B4-C762-C652-D025E125DC0C}"/>
              </a:ext>
            </a:extLst>
          </p:cNvPr>
          <p:cNvSpPr txBox="1"/>
          <p:nvPr/>
        </p:nvSpPr>
        <p:spPr>
          <a:xfrm>
            <a:off x="143847" y="1306369"/>
            <a:ext cx="7629745" cy="4822076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180000" tIns="180000" rIns="180000" bIns="180000" rtlCol="0">
            <a:noAutofit/>
          </a:bodyPr>
          <a:lstStyle/>
          <a:p>
            <a:endParaRPr lang="en-GB" dirty="0">
              <a:solidFill>
                <a:schemeClr val="tx2"/>
              </a:solidFill>
            </a:endParaRPr>
          </a:p>
          <a:p>
            <a:endParaRPr lang="en-GB" dirty="0">
              <a:solidFill>
                <a:schemeClr val="tx2"/>
              </a:solidFill>
            </a:endParaRPr>
          </a:p>
          <a:p>
            <a:r>
              <a:rPr lang="en-GB" dirty="0">
                <a:solidFill>
                  <a:schemeClr val="tx2"/>
                </a:solidFill>
              </a:rPr>
              <a:t>For the described </a:t>
            </a:r>
            <a:r>
              <a:rPr lang="en-GB" b="1" dirty="0">
                <a:solidFill>
                  <a:schemeClr val="tx1"/>
                </a:solidFill>
              </a:rPr>
              <a:t>geometry</a:t>
            </a:r>
            <a:r>
              <a:rPr lang="en-GB" dirty="0">
                <a:solidFill>
                  <a:schemeClr val="tx2"/>
                </a:solidFill>
              </a:rPr>
              <a:t>, </a:t>
            </a:r>
            <a:r>
              <a:rPr lang="en-GB" b="1" dirty="0">
                <a:solidFill>
                  <a:schemeClr val="tx1"/>
                </a:solidFill>
              </a:rPr>
              <a:t>boundary conditions </a:t>
            </a:r>
            <a:r>
              <a:rPr lang="en-GB" dirty="0">
                <a:solidFill>
                  <a:schemeClr val="tx2"/>
                </a:solidFill>
              </a:rPr>
              <a:t>and considering the </a:t>
            </a:r>
            <a:r>
              <a:rPr lang="en-GB" b="1" dirty="0">
                <a:solidFill>
                  <a:schemeClr val="tx1"/>
                </a:solidFill>
              </a:rPr>
              <a:t>peak power deposition </a:t>
            </a:r>
            <a:r>
              <a:rPr lang="en-GB" dirty="0">
                <a:solidFill>
                  <a:schemeClr val="tx2"/>
                </a:solidFill>
              </a:rPr>
              <a:t>generated by a luminosity of 5x10</a:t>
            </a:r>
            <a:r>
              <a:rPr lang="en-GB" baseline="30000" dirty="0">
                <a:solidFill>
                  <a:schemeClr val="tx2"/>
                </a:solidFill>
              </a:rPr>
              <a:t>34</a:t>
            </a:r>
            <a:r>
              <a:rPr lang="en-GB" dirty="0">
                <a:solidFill>
                  <a:schemeClr val="tx2"/>
                </a:solidFill>
              </a:rPr>
              <a:t> cm</a:t>
            </a:r>
            <a:r>
              <a:rPr lang="en-GB" baseline="30000" dirty="0">
                <a:solidFill>
                  <a:schemeClr val="tx2"/>
                </a:solidFill>
              </a:rPr>
              <a:t>-2</a:t>
            </a:r>
            <a:r>
              <a:rPr lang="en-GB" dirty="0">
                <a:solidFill>
                  <a:schemeClr val="tx2"/>
                </a:solidFill>
              </a:rPr>
              <a:t>s</a:t>
            </a:r>
            <a:r>
              <a:rPr lang="en-GB" baseline="30000" dirty="0">
                <a:solidFill>
                  <a:schemeClr val="tx2"/>
                </a:solidFill>
              </a:rPr>
              <a:t>-1</a:t>
            </a:r>
            <a:r>
              <a:rPr lang="en-GB" dirty="0">
                <a:solidFill>
                  <a:schemeClr val="tx2"/>
                </a:solidFill>
              </a:rPr>
              <a:t> for </a:t>
            </a:r>
            <a:r>
              <a:rPr lang="en-GB" b="1" dirty="0">
                <a:solidFill>
                  <a:schemeClr val="tx1"/>
                </a:solidFill>
              </a:rPr>
              <a:t>each of the 12 magnet cross-sections</a:t>
            </a:r>
            <a:r>
              <a:rPr lang="en-GB" dirty="0">
                <a:solidFill>
                  <a:schemeClr val="tx2"/>
                </a:solidFill>
              </a:rPr>
              <a:t>, we find:</a:t>
            </a:r>
          </a:p>
          <a:p>
            <a:endParaRPr lang="en-GB" dirty="0">
              <a:solidFill>
                <a:schemeClr val="tx2"/>
              </a:solidFill>
            </a:endParaRPr>
          </a:p>
          <a:p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</a:rPr>
              <a:t>Min.</a:t>
            </a:r>
            <a:r>
              <a:rPr lang="en-GB" b="1" dirty="0">
                <a:solidFill>
                  <a:schemeClr val="tx2"/>
                </a:solidFill>
              </a:rPr>
              <a:t> </a:t>
            </a:r>
            <a:r>
              <a:rPr lang="en-GB" b="1" i="1" dirty="0">
                <a:solidFill>
                  <a:schemeClr val="tx1"/>
                </a:solidFill>
              </a:rPr>
              <a:t>T</a:t>
            </a:r>
            <a:r>
              <a:rPr lang="en-GB" b="1" dirty="0">
                <a:solidFill>
                  <a:schemeClr val="tx1"/>
                </a:solidFill>
              </a:rPr>
              <a:t> margin in the coil = 4.78 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</a:rPr>
              <a:t>Invariably </a:t>
            </a:r>
            <a:r>
              <a:rPr lang="en-GB" b="1" dirty="0">
                <a:solidFill>
                  <a:schemeClr val="tx1"/>
                </a:solidFill>
              </a:rPr>
              <a:t>located on the 8 turn(s) closest to the pole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2"/>
                </a:solidFill>
              </a:rPr>
              <a:t>The rest of the coil pack for each magnet cross-section has a </a:t>
            </a:r>
            <a:r>
              <a:rPr lang="en-GB" b="1" dirty="0">
                <a:solidFill>
                  <a:schemeClr val="tx1"/>
                </a:solidFill>
              </a:rPr>
              <a:t>temperature margin higher than 5 K</a:t>
            </a:r>
            <a:r>
              <a:rPr lang="en-GB" dirty="0">
                <a:solidFill>
                  <a:schemeClr val="tx1"/>
                </a:solidFill>
              </a:rPr>
              <a:t> </a:t>
            </a:r>
            <a:endParaRPr lang="en-GB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3440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B321D4D-715D-6FA1-80A3-61CC9DE54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(I) 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EC76AB-3EF4-1D43-2BC0-A7F7725E2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25/10/2022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9737E8-B143-9BA2-B6FC-C2DF494B8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P. Borges de Sousa | 2LOr2A-03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04D78-E18F-656E-4FEB-D00ED2525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372E40AC-37DB-F129-E043-63E1439CC1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592263"/>
            <a:ext cx="11376024" cy="4608512"/>
          </a:xfrm>
        </p:spPr>
        <p:txBody>
          <a:bodyPr/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b="0" dirty="0">
                <a:solidFill>
                  <a:schemeClr val="tx2"/>
                </a:solidFill>
              </a:rPr>
              <a:t>Robust, easily adaptable </a:t>
            </a:r>
            <a:r>
              <a:rPr lang="en-US" dirty="0">
                <a:solidFill>
                  <a:schemeClr val="tx1"/>
                </a:solidFill>
              </a:rPr>
              <a:t>numerical toolkit has been consolidated </a:t>
            </a:r>
            <a:r>
              <a:rPr lang="en-US" b="0" dirty="0">
                <a:solidFill>
                  <a:schemeClr val="tx2"/>
                </a:solidFill>
              </a:rPr>
              <a:t>to produce results in a timeframe that allows for </a:t>
            </a:r>
            <a:r>
              <a:rPr lang="en-US" dirty="0">
                <a:solidFill>
                  <a:schemeClr val="tx1"/>
                </a:solidFill>
              </a:rPr>
              <a:t>parametric investigation of geometry, operational temperature, and power deposition </a:t>
            </a:r>
            <a:r>
              <a:rPr lang="en-US" b="0" dirty="0">
                <a:solidFill>
                  <a:schemeClr val="tx2"/>
                </a:solidFill>
              </a:rPr>
              <a:t>on magnet systems cooled by stagnant, pressurized He II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en-US" b="0" dirty="0">
              <a:solidFill>
                <a:schemeClr val="tx2"/>
              </a:solidFill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The heat extraction pathways </a:t>
            </a:r>
            <a:r>
              <a:rPr lang="en-US" b="0" dirty="0">
                <a:solidFill>
                  <a:schemeClr val="tx2"/>
                </a:solidFill>
              </a:rPr>
              <a:t>for the HL-LHC inner triplet magnets </a:t>
            </a:r>
            <a:r>
              <a:rPr lang="en-US" dirty="0">
                <a:solidFill>
                  <a:schemeClr val="tx1"/>
                </a:solidFill>
              </a:rPr>
              <a:t>have been validated for the latest geometry</a:t>
            </a:r>
            <a:r>
              <a:rPr lang="en-US" b="0" dirty="0">
                <a:solidFill>
                  <a:schemeClr val="tx2"/>
                </a:solidFill>
              </a:rPr>
              <a:t>, considering a steady-state power deposition at peak location </a:t>
            </a:r>
            <a:r>
              <a:rPr lang="en-US" dirty="0">
                <a:solidFill>
                  <a:schemeClr val="tx1"/>
                </a:solidFill>
              </a:rPr>
              <a:t>for nominal operating conditions </a:t>
            </a:r>
            <a:r>
              <a:rPr lang="en-US" b="0" dirty="0">
                <a:solidFill>
                  <a:schemeClr val="tx2"/>
                </a:solidFill>
              </a:rPr>
              <a:t>(5.0x10</a:t>
            </a:r>
            <a:r>
              <a:rPr lang="en-US" b="0" baseline="30000" dirty="0">
                <a:solidFill>
                  <a:schemeClr val="tx2"/>
                </a:solidFill>
              </a:rPr>
              <a:t>34</a:t>
            </a:r>
            <a:r>
              <a:rPr lang="en-US" b="0" dirty="0">
                <a:solidFill>
                  <a:schemeClr val="tx2"/>
                </a:solidFill>
              </a:rPr>
              <a:t> cm</a:t>
            </a:r>
            <a:r>
              <a:rPr lang="en-US" b="0" baseline="30000" dirty="0">
                <a:solidFill>
                  <a:schemeClr val="tx2"/>
                </a:solidFill>
              </a:rPr>
              <a:t>-2</a:t>
            </a:r>
            <a:r>
              <a:rPr lang="en-US" b="0" dirty="0">
                <a:solidFill>
                  <a:schemeClr val="tx2"/>
                </a:solidFill>
              </a:rPr>
              <a:t>s</a:t>
            </a:r>
            <a:r>
              <a:rPr lang="en-US" b="0" baseline="30000" dirty="0">
                <a:solidFill>
                  <a:schemeClr val="tx2"/>
                </a:solidFill>
              </a:rPr>
              <a:t>-1</a:t>
            </a:r>
            <a:r>
              <a:rPr lang="en-US" b="0" dirty="0">
                <a:solidFill>
                  <a:schemeClr val="tx2"/>
                </a:solidFill>
              </a:rPr>
              <a:t>, 7 </a:t>
            </a:r>
            <a:r>
              <a:rPr lang="en-US" b="0" dirty="0" err="1">
                <a:solidFill>
                  <a:schemeClr val="tx2"/>
                </a:solidFill>
              </a:rPr>
              <a:t>TeV</a:t>
            </a:r>
            <a:r>
              <a:rPr lang="en-US" b="0" dirty="0">
                <a:solidFill>
                  <a:schemeClr val="tx2"/>
                </a:solidFill>
              </a:rPr>
              <a:t>), at 1.9 K cold source</a:t>
            </a:r>
          </a:p>
        </p:txBody>
      </p:sp>
    </p:spTree>
    <p:extLst>
      <p:ext uri="{BB962C8B-B14F-4D97-AF65-F5344CB8AC3E}">
        <p14:creationId xmlns:p14="http://schemas.microsoft.com/office/powerpoint/2010/main" val="5578075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B321D4D-715D-6FA1-80A3-61CC9DE54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(II) 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EC76AB-3EF4-1D43-2BC0-A7F7725E2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25/10/2022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9737E8-B143-9BA2-B6FC-C2DF494B8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P. Borges de Sousa | 2LOr2A-03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04D78-E18F-656E-4FEB-D00ED2525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18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1">
                <a:extLst>
                  <a:ext uri="{FF2B5EF4-FFF2-40B4-BE49-F238E27FC236}">
                    <a16:creationId xmlns:a16="http://schemas.microsoft.com/office/drawing/2014/main" id="{372E40AC-37DB-F129-E043-63E1439CC1E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7989" y="1439335"/>
                <a:ext cx="11376024" cy="4761440"/>
              </a:xfrm>
            </p:spPr>
            <p:txBody>
              <a:bodyPr/>
              <a:lstStyle/>
              <a:p>
                <a:pPr>
                  <a:buClr>
                    <a:schemeClr val="tx1"/>
                  </a:buClr>
                  <a:buFont typeface="Wingdings" panose="05000000000000000000" pitchFamily="2" charset="2"/>
                  <a:buChar char="§"/>
                </a:pPr>
                <a:r>
                  <a:rPr lang="en-US" b="0" dirty="0">
                    <a:solidFill>
                      <a:schemeClr val="tx2"/>
                    </a:solidFill>
                  </a:rPr>
                  <a:t>The </a:t>
                </a:r>
                <a:r>
                  <a:rPr lang="en-US" dirty="0">
                    <a:solidFill>
                      <a:schemeClr val="tx1"/>
                    </a:solidFill>
                  </a:rPr>
                  <a:t>temperature field </a:t>
                </a:r>
                <a:r>
                  <a:rPr lang="en-US" b="0" dirty="0">
                    <a:solidFill>
                      <a:schemeClr val="tx2"/>
                    </a:solidFill>
                  </a:rPr>
                  <a:t>in MQXF coil and cold-mass cross-sections </a:t>
                </a:r>
                <a:r>
                  <a:rPr lang="en-US" dirty="0">
                    <a:solidFill>
                      <a:schemeClr val="tx1"/>
                    </a:solidFill>
                  </a:rPr>
                  <a:t>has been updated </a:t>
                </a:r>
                <a:r>
                  <a:rPr lang="en-US" b="0" dirty="0" err="1">
                    <a:solidFill>
                      <a:schemeClr val="tx2"/>
                    </a:solidFill>
                  </a:rPr>
                  <a:t>w.r.t.</a:t>
                </a:r>
                <a:r>
                  <a:rPr lang="en-US" b="0" dirty="0">
                    <a:solidFill>
                      <a:schemeClr val="tx2"/>
                    </a:solidFill>
                  </a:rPr>
                  <a:t> previous assessments, </a:t>
                </a:r>
                <a:r>
                  <a:rPr lang="en-US" dirty="0">
                    <a:solidFill>
                      <a:schemeClr val="tx1"/>
                    </a:solidFill>
                  </a:rPr>
                  <a:t>considering the influence of the dose-generated power deposition for the peak position in each magnet</a:t>
                </a:r>
              </a:p>
              <a:p>
                <a:pPr>
                  <a:buClr>
                    <a:schemeClr val="tx1"/>
                  </a:buClr>
                  <a:buFont typeface="Wingdings" panose="05000000000000000000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The maximum calculated coil temperature is 2.3 K</a:t>
                </a:r>
                <a:r>
                  <a:rPr lang="en-US" b="0" dirty="0">
                    <a:solidFill>
                      <a:schemeClr val="tx2"/>
                    </a:solidFill>
                  </a:rPr>
                  <a:t>, while the rest of the cold mass sees a localized maximum ≤ 2.8 K, located on the cold bore</a:t>
                </a:r>
              </a:p>
              <a:p>
                <a:pPr>
                  <a:buClr>
                    <a:schemeClr val="tx1"/>
                  </a:buClr>
                  <a:buFont typeface="Wingdings" panose="05000000000000000000" pitchFamily="2" charset="2"/>
                  <a:buChar char="§"/>
                </a:pPr>
                <a:r>
                  <a:rPr lang="en-US" b="0" dirty="0">
                    <a:solidFill>
                      <a:schemeClr val="tx2"/>
                    </a:solidFill>
                  </a:rPr>
                  <a:t>Considering the calculated temperature distribution, for the design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𝑜𝑝</m:t>
                        </m:r>
                      </m:sub>
                    </m:sSub>
                  </m:oMath>
                </a14:m>
                <a:r>
                  <a:rPr lang="en-US" b="0" dirty="0">
                    <a:solidFill>
                      <a:schemeClr val="tx2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2"/>
                            </a:solidFill>
                            <a:latin typeface="Cambria Math" panose="02040503050406030204" pitchFamily="18" charset="0"/>
                          </a:rPr>
                          <m:t>𝑜𝑝</m:t>
                        </m:r>
                      </m:sub>
                    </m:sSub>
                  </m:oMath>
                </a14:m>
                <a:r>
                  <a:rPr lang="en-US" b="0" dirty="0">
                    <a:solidFill>
                      <a:schemeClr val="tx2"/>
                    </a:solidFill>
                  </a:rPr>
                  <a:t>, and cold source at 1.9 K, the </a:t>
                </a:r>
                <a:r>
                  <a:rPr lang="en-US" dirty="0">
                    <a:solidFill>
                      <a:schemeClr val="tx1"/>
                    </a:solidFill>
                  </a:rPr>
                  <a:t>minimum temperature margin is </a:t>
                </a:r>
                <a:r>
                  <a:rPr lang="en-US" b="0" dirty="0">
                    <a:solidFill>
                      <a:schemeClr val="tx2"/>
                    </a:solidFill>
                  </a:rPr>
                  <a:t>calculated to be</a:t>
                </a:r>
                <a:r>
                  <a:rPr lang="en-US" dirty="0">
                    <a:solidFill>
                      <a:schemeClr val="tx1"/>
                    </a:solidFill>
                  </a:rPr>
                  <a:t> between 4.78 K and 4.92 K</a:t>
                </a:r>
                <a:endParaRPr lang="en-US" b="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0" name="Content Placeholder 1">
                <a:extLst>
                  <a:ext uri="{FF2B5EF4-FFF2-40B4-BE49-F238E27FC236}">
                    <a16:creationId xmlns:a16="http://schemas.microsoft.com/office/drawing/2014/main" id="{372E40AC-37DB-F129-E043-63E1439CC1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7989" y="1439335"/>
                <a:ext cx="11376024" cy="4761440"/>
              </a:xfrm>
              <a:blipFill>
                <a:blip r:embed="rId2"/>
                <a:stretch>
                  <a:fillRect l="-1340" t="-2561" r="-107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Table 6">
            <a:extLst>
              <a:ext uri="{FF2B5EF4-FFF2-40B4-BE49-F238E27FC236}">
                <a16:creationId xmlns:a16="http://schemas.microsoft.com/office/drawing/2014/main" id="{14068B9F-F7D0-7ABB-7896-278AFE1888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5019646"/>
              </p:ext>
            </p:extLst>
          </p:nvPr>
        </p:nvGraphicFramePr>
        <p:xfrm>
          <a:off x="2032000" y="4677901"/>
          <a:ext cx="8127999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182946280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598145812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8767244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On coil pack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On cold mass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75667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Maximum power density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3.6 mW/cm</a:t>
                      </a:r>
                      <a:r>
                        <a:rPr lang="en-GB" baseline="30000" dirty="0"/>
                        <a:t>3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6.4 mW/cm</a:t>
                      </a:r>
                      <a:r>
                        <a:rPr lang="en-GB" baseline="30000" dirty="0"/>
                        <a:t>3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22443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Maximum temperature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2.30 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2.79 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86502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Minimum temp. margin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4.78 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N/A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7616429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C8670CC3-DD11-9482-A576-A8CF71A38A9B}"/>
              </a:ext>
            </a:extLst>
          </p:cNvPr>
          <p:cNvSpPr txBox="1"/>
          <p:nvPr/>
        </p:nvSpPr>
        <p:spPr>
          <a:xfrm>
            <a:off x="2032000" y="4308569"/>
            <a:ext cx="83098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MQXF cross-sections at peak dose, 7 </a:t>
            </a:r>
            <a:r>
              <a:rPr lang="en-GB" dirty="0" err="1"/>
              <a:t>TeV</a:t>
            </a:r>
            <a:r>
              <a:rPr lang="en-GB" dirty="0"/>
              <a:t>, 5.0x10</a:t>
            </a:r>
            <a:r>
              <a:rPr lang="en-GB" baseline="30000" dirty="0"/>
              <a:t>34</a:t>
            </a:r>
            <a:r>
              <a:rPr lang="en-GB" dirty="0"/>
              <a:t> cm</a:t>
            </a:r>
            <a:r>
              <a:rPr lang="en-GB" baseline="30000" dirty="0"/>
              <a:t>-2</a:t>
            </a:r>
            <a:r>
              <a:rPr lang="en-GB" dirty="0"/>
              <a:t>s</a:t>
            </a:r>
            <a:r>
              <a:rPr lang="en-GB" baseline="30000" dirty="0"/>
              <a:t>-1</a:t>
            </a:r>
            <a:r>
              <a:rPr lang="en-GB" dirty="0"/>
              <a:t>,1.9 K cold source </a:t>
            </a:r>
          </a:p>
        </p:txBody>
      </p:sp>
    </p:spTree>
    <p:extLst>
      <p:ext uri="{BB962C8B-B14F-4D97-AF65-F5344CB8AC3E}">
        <p14:creationId xmlns:p14="http://schemas.microsoft.com/office/powerpoint/2010/main" val="22788374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E23CA6B-53A2-7F43-4DC5-B17F815E6E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Consolidated strategy can be applied to investigate temperature distribution</a:t>
            </a:r>
            <a:r>
              <a:rPr lang="en-US" b="0" dirty="0"/>
              <a:t> &amp; margins, as well as to </a:t>
            </a:r>
            <a:r>
              <a:rPr lang="en-US" dirty="0">
                <a:solidFill>
                  <a:schemeClr val="tx1"/>
                </a:solidFill>
              </a:rPr>
              <a:t>validate the heat extraction strategy</a:t>
            </a:r>
            <a:r>
              <a:rPr lang="en-US" b="0" dirty="0"/>
              <a:t>, on other geometries </a:t>
            </a:r>
            <a:r>
              <a:rPr lang="en-US" dirty="0">
                <a:solidFill>
                  <a:schemeClr val="tx1"/>
                </a:solidFill>
              </a:rPr>
              <a:t>including non-impregnated coil structures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b="0" dirty="0"/>
              <a:t>Simulations of a </a:t>
            </a:r>
            <a:r>
              <a:rPr lang="en-US" dirty="0">
                <a:solidFill>
                  <a:schemeClr val="tx1"/>
                </a:solidFill>
              </a:rPr>
              <a:t>2D longitudinal section </a:t>
            </a:r>
            <a:r>
              <a:rPr lang="en-US" b="0" dirty="0"/>
              <a:t>of the cold masses will be carried out </a:t>
            </a:r>
            <a:r>
              <a:rPr lang="en-US" dirty="0">
                <a:solidFill>
                  <a:schemeClr val="tx1"/>
                </a:solidFill>
              </a:rPr>
              <a:t>to better evaluate the gradient along the pressurized He II region </a:t>
            </a:r>
            <a:r>
              <a:rPr lang="en-US" b="0" dirty="0">
                <a:solidFill>
                  <a:schemeClr val="tx2"/>
                </a:solidFill>
              </a:rPr>
              <a:t>with real He passageways (8 mm holes every 50 mm) 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b="0" dirty="0"/>
              <a:t>Next major step is to </a:t>
            </a:r>
            <a:r>
              <a:rPr lang="en-US" dirty="0">
                <a:solidFill>
                  <a:schemeClr val="tx1"/>
                </a:solidFill>
              </a:rPr>
              <a:t>move to a 3D (simplified) geometry</a:t>
            </a:r>
            <a:r>
              <a:rPr lang="en-US" b="0" dirty="0">
                <a:solidFill>
                  <a:schemeClr val="tx1"/>
                </a:solidFill>
              </a:rPr>
              <a:t>:</a:t>
            </a:r>
            <a:r>
              <a:rPr lang="en-US" b="0" dirty="0"/>
              <a:t> magnet configurations that rely on reduced He content and/or long conduction paths can profit from a 3D picture of temperature distribution</a:t>
            </a:r>
            <a:endParaRPr lang="en-US" dirty="0">
              <a:solidFill>
                <a:schemeClr val="tx1"/>
              </a:solidFill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F5A3C1-7EC6-79AE-0850-EB32E2654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Outlook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228D6B-E9CC-407C-51BC-903BBFFA9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25/10/2022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902E5D-469D-924A-A47C-F87D463C6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P. Borges de Sousa | 2LOr2A-03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D791B1-8E64-5FBE-E793-6ED949E83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394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384D525-3533-CBCE-C64D-2A3BB7D98A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543050"/>
            <a:ext cx="11376024" cy="4657724"/>
          </a:xfrm>
        </p:spPr>
        <p:txBody>
          <a:bodyPr/>
          <a:lstStyle/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GB" b="0" dirty="0"/>
              <a:t>In the context of the High-Luminosity upgrade of the LHC at CERN, </a:t>
            </a:r>
            <a:r>
              <a:rPr lang="en-GB" dirty="0">
                <a:solidFill>
                  <a:schemeClr val="tx1"/>
                </a:solidFill>
              </a:rPr>
              <a:t>a robust multi-region CFD numerical toolkit for the modelling of heat transfer in complex cryogenic system geometries involving He II </a:t>
            </a:r>
            <a:r>
              <a:rPr lang="en-GB" b="0" dirty="0"/>
              <a:t>has been developed </a:t>
            </a:r>
          </a:p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GB" dirty="0">
                <a:solidFill>
                  <a:schemeClr val="tx1"/>
                </a:solidFill>
              </a:rPr>
              <a:t>Initial work aimed to provide thermal design requirements early enough in the MQXF design phase </a:t>
            </a:r>
            <a:r>
              <a:rPr lang="en-GB" b="0" dirty="0"/>
              <a:t>such that they could be implemented in the mechanical design</a:t>
            </a:r>
          </a:p>
          <a:p>
            <a:pPr marL="342900" indent="-34290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GB" b="0" dirty="0"/>
              <a:t>The work presented here is a continuation of previous studies, implementing </a:t>
            </a:r>
            <a:r>
              <a:rPr lang="en-GB" dirty="0">
                <a:solidFill>
                  <a:schemeClr val="tx1"/>
                </a:solidFill>
              </a:rPr>
              <a:t>updated MQXF geometry and dose maps </a:t>
            </a:r>
            <a:r>
              <a:rPr lang="en-GB" b="0" dirty="0"/>
              <a:t>(April 2022) as well as a </a:t>
            </a:r>
            <a:r>
              <a:rPr lang="en-GB" dirty="0">
                <a:solidFill>
                  <a:schemeClr val="tx1"/>
                </a:solidFill>
              </a:rPr>
              <a:t>fully upgraded numerical toolkit</a:t>
            </a:r>
          </a:p>
          <a:p>
            <a:pPr>
              <a:buClr>
                <a:schemeClr val="tx1"/>
              </a:buClr>
            </a:pPr>
            <a:endParaRPr lang="en-GB" b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6B05FA1-4E8D-9BB6-4090-196D970CF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Framework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58D0FE-AA4E-8351-B6F3-564026035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25/10/2022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CD1317-D7A0-53C3-7E13-AB47F9FDB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P. Borges de Sousa | 2LOr2A-03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2154F-45C6-8AA4-E660-FA6730565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146" name="Picture 2" descr="Home | High Luminosity LHC Project">
            <a:extLst>
              <a:ext uri="{FF2B5EF4-FFF2-40B4-BE49-F238E27FC236}">
                <a16:creationId xmlns:a16="http://schemas.microsoft.com/office/drawing/2014/main" id="{77F7E980-9959-E751-930F-F380C32A3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110" y="4715368"/>
            <a:ext cx="2959901" cy="119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52CCD22D-2287-0972-F98A-C3F7EDF23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962" y="4416039"/>
            <a:ext cx="5562600" cy="1659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12322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46FBD3-A61F-7248-ACEA-500B42C96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0793" y="2484495"/>
            <a:ext cx="3551169" cy="1065742"/>
          </a:xfrm>
        </p:spPr>
        <p:txBody>
          <a:bodyPr/>
          <a:lstStyle/>
          <a:p>
            <a:pPr algn="ctr"/>
            <a:r>
              <a:rPr lang="en-US" sz="4000" dirty="0"/>
              <a:t>Thank you for your attention!</a:t>
            </a:r>
            <a:endParaRPr lang="en-GB" sz="4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2CE87F-03B1-ED20-4C56-A3D55258E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25/10/2022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E9C1C4-EF5C-75E5-7B8A-BC5643D1B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P. Borges de Sousa | 2LOr2A-03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67420-99D9-0E95-1D8A-6DBD29305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2050" name="Picture 2" descr="JOKES IN PHYSICAL SCIENCES AND ENGINEERING">
            <a:extLst>
              <a:ext uri="{FF2B5EF4-FFF2-40B4-BE49-F238E27FC236}">
                <a16:creationId xmlns:a16="http://schemas.microsoft.com/office/drawing/2014/main" id="{662C9BED-8DC8-DC49-5B62-AAEA0C2AE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923" y="1434471"/>
            <a:ext cx="5429250" cy="382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61600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45B3D-2DA5-C981-C3C5-79FF0631EF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000" dirty="0"/>
              <a:t>Results at peak location for IR1/HC </a:t>
            </a:r>
            <a:br>
              <a:rPr lang="en-GB" sz="2800" dirty="0"/>
            </a:br>
            <a:r>
              <a:rPr lang="en-GB" sz="2400" dirty="0"/>
              <a:t>Luminosity = 5.0 x 10</a:t>
            </a:r>
            <a:r>
              <a:rPr lang="en-GB" sz="2400" baseline="30000" dirty="0"/>
              <a:t>34</a:t>
            </a:r>
            <a:r>
              <a:rPr lang="en-GB" sz="2400" dirty="0"/>
              <a:t> cm</a:t>
            </a:r>
            <a:r>
              <a:rPr lang="en-GB" sz="2400" baseline="30000" dirty="0"/>
              <a:t>-2</a:t>
            </a:r>
            <a:r>
              <a:rPr lang="en-GB" sz="2400" dirty="0"/>
              <a:t>s</a:t>
            </a:r>
            <a:r>
              <a:rPr lang="en-GB" sz="2400" baseline="30000" dirty="0"/>
              <a:t>-1</a:t>
            </a:r>
            <a:br>
              <a:rPr lang="en-GB" sz="2400" baseline="30000" dirty="0"/>
            </a:br>
            <a:r>
              <a:rPr lang="en-GB" sz="2400" dirty="0"/>
              <a:t>Energy = 7 </a:t>
            </a:r>
            <a:r>
              <a:rPr lang="en-GB" sz="2400" dirty="0" err="1"/>
              <a:t>TeV</a:t>
            </a:r>
            <a:endParaRPr lang="en-GB" sz="28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76791-048B-7A88-CE9D-C16A54B65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ABCA940-D031-5F59-8000-615B1A50F4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26568"/>
            <a:ext cx="9144000" cy="1231232"/>
          </a:xfrm>
        </p:spPr>
        <p:txBody>
          <a:bodyPr/>
          <a:lstStyle/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Dose map cold mass in GeV/cm</a:t>
            </a:r>
            <a:r>
              <a:rPr lang="en-US" sz="1800" baseline="30000" dirty="0"/>
              <a:t>3</a:t>
            </a:r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800" dirty="0"/>
              <a:t>Power deposition cold mass in mW/cm</a:t>
            </a:r>
            <a:r>
              <a:rPr lang="en-GB" sz="1800" baseline="30000" dirty="0"/>
              <a:t>3</a:t>
            </a:r>
            <a:endParaRPr lang="en-GB" sz="1800" dirty="0"/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800" dirty="0"/>
              <a:t>Power deposition (coil detail) in mW/cm</a:t>
            </a:r>
            <a:r>
              <a:rPr lang="en-GB" sz="1800" baseline="30000" dirty="0"/>
              <a:t>3</a:t>
            </a:r>
            <a:endParaRPr lang="en-GB" sz="1800" dirty="0"/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800" dirty="0"/>
              <a:t>Temperature profile cold mass in K</a:t>
            </a:r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800" dirty="0"/>
              <a:t>Temperature profile (coil detail) in K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FC7918-0978-784B-8C51-BCFCFD50B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25/10/2022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447BD2-4CB3-7237-5789-CE8B1F644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P. Borges de Sousa | 2LOr2A-03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4390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25CD79FF-0C2D-678D-6D1C-B91EA3B8B6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93"/>
          <a:stretch/>
        </p:blipFill>
        <p:spPr>
          <a:xfrm>
            <a:off x="3480896" y="0"/>
            <a:ext cx="4500000" cy="3168260"/>
          </a:xfrm>
          <a:prstGeom prst="rect">
            <a:avLst/>
          </a:prstGeom>
        </p:spPr>
      </p:pic>
      <p:pic>
        <p:nvPicPr>
          <p:cNvPr id="7" name="Picture 6" descr="Shape, circle&#10;&#10;Description automatically generated">
            <a:extLst>
              <a:ext uri="{FF2B5EF4-FFF2-40B4-BE49-F238E27FC236}">
                <a16:creationId xmlns:a16="http://schemas.microsoft.com/office/drawing/2014/main" id="{B4566FE7-D1E1-D8F5-55D7-025F414CFC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93"/>
          <a:stretch/>
        </p:blipFill>
        <p:spPr>
          <a:xfrm>
            <a:off x="3480896" y="3256606"/>
            <a:ext cx="4500000" cy="3168260"/>
          </a:xfrm>
          <a:prstGeom prst="rect">
            <a:avLst/>
          </a:prstGeom>
        </p:spPr>
      </p:pic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1CFCFDE3-62D8-9E14-4122-812E703A12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94"/>
          <a:stretch/>
        </p:blipFill>
        <p:spPr>
          <a:xfrm>
            <a:off x="7692000" y="0"/>
            <a:ext cx="4500000" cy="3168260"/>
          </a:xfrm>
          <a:prstGeom prst="rect">
            <a:avLst/>
          </a:prstGeom>
        </p:spPr>
      </p:pic>
      <p:pic>
        <p:nvPicPr>
          <p:cNvPr id="11" name="Picture 10" descr="Shape, circle&#10;&#10;Description automatically generated">
            <a:extLst>
              <a:ext uri="{FF2B5EF4-FFF2-40B4-BE49-F238E27FC236}">
                <a16:creationId xmlns:a16="http://schemas.microsoft.com/office/drawing/2014/main" id="{0CCA96DB-5E40-B61B-5177-F9FD12FAEC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93"/>
          <a:stretch/>
        </p:blipFill>
        <p:spPr>
          <a:xfrm>
            <a:off x="7692000" y="3256606"/>
            <a:ext cx="4500000" cy="3168260"/>
          </a:xfrm>
          <a:prstGeom prst="rect">
            <a:avLst/>
          </a:prstGeom>
        </p:spPr>
      </p:pic>
      <p:pic>
        <p:nvPicPr>
          <p:cNvPr id="13" name="Picture 12" descr="Shape, circle&#10;&#10;Description automatically generated">
            <a:extLst>
              <a:ext uri="{FF2B5EF4-FFF2-40B4-BE49-F238E27FC236}">
                <a16:creationId xmlns:a16="http://schemas.microsoft.com/office/drawing/2014/main" id="{A2027E0B-6798-C80A-AF6F-9624C877CEB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93"/>
          <a:stretch/>
        </p:blipFill>
        <p:spPr>
          <a:xfrm>
            <a:off x="-662773" y="0"/>
            <a:ext cx="4500000" cy="3168260"/>
          </a:xfrm>
          <a:prstGeom prst="flowChartProcess">
            <a:avLst/>
          </a:prstGeom>
        </p:spPr>
      </p:pic>
      <p:pic>
        <p:nvPicPr>
          <p:cNvPr id="15" name="Picture 14" descr="Shape, circle&#10;&#10;Description automatically generated">
            <a:extLst>
              <a:ext uri="{FF2B5EF4-FFF2-40B4-BE49-F238E27FC236}">
                <a16:creationId xmlns:a16="http://schemas.microsoft.com/office/drawing/2014/main" id="{A52BA00D-3201-F41A-2C95-2F70C922AAA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93"/>
          <a:stretch/>
        </p:blipFill>
        <p:spPr>
          <a:xfrm>
            <a:off x="-662773" y="3256606"/>
            <a:ext cx="4500000" cy="3168260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A26CB954-5F68-FAA1-50DC-39B10614AB35}"/>
              </a:ext>
            </a:extLst>
          </p:cNvPr>
          <p:cNvSpPr txBox="1">
            <a:spLocks/>
          </p:cNvSpPr>
          <p:nvPr/>
        </p:nvSpPr>
        <p:spPr>
          <a:xfrm>
            <a:off x="407987" y="5792258"/>
            <a:ext cx="11376025" cy="106574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chemeClr val="bg1"/>
                </a:solidFill>
              </a:rPr>
              <a:t>Dose maps at peak location – IR1/HC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09DF7E-69C0-3775-3F17-A48C08357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25/10/2022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8282AB-2E99-EDE6-0213-6D74ED27C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P. Borges de Sousa | 2LOr2A-03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2DF68D-A79C-027F-6140-4CA8B858B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2377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C42D66AD-478B-723E-4452-37AC959A93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93"/>
          <a:stretch/>
        </p:blipFill>
        <p:spPr>
          <a:xfrm>
            <a:off x="-663771" y="3264625"/>
            <a:ext cx="4500000" cy="3168260"/>
          </a:xfrm>
          <a:prstGeom prst="rect">
            <a:avLst/>
          </a:prstGeom>
        </p:spPr>
      </p:pic>
      <p:pic>
        <p:nvPicPr>
          <p:cNvPr id="11" name="Picture 10" descr="Shape, icon&#10;&#10;Description automatically generated">
            <a:extLst>
              <a:ext uri="{FF2B5EF4-FFF2-40B4-BE49-F238E27FC236}">
                <a16:creationId xmlns:a16="http://schemas.microsoft.com/office/drawing/2014/main" id="{B56F377A-2BDE-E83C-B23F-DF88ED4A35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93"/>
          <a:stretch/>
        </p:blipFill>
        <p:spPr>
          <a:xfrm>
            <a:off x="3480896" y="0"/>
            <a:ext cx="4500000" cy="3168260"/>
          </a:xfrm>
          <a:prstGeom prst="rect">
            <a:avLst/>
          </a:prstGeom>
        </p:spPr>
      </p:pic>
      <p:pic>
        <p:nvPicPr>
          <p:cNvPr id="13" name="Picture 12" descr="Shape, icon&#10;&#10;Description automatically generated">
            <a:extLst>
              <a:ext uri="{FF2B5EF4-FFF2-40B4-BE49-F238E27FC236}">
                <a16:creationId xmlns:a16="http://schemas.microsoft.com/office/drawing/2014/main" id="{79131029-39E0-FE7D-2D60-F34D24D5769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93"/>
          <a:stretch/>
        </p:blipFill>
        <p:spPr>
          <a:xfrm>
            <a:off x="3480896" y="3264625"/>
            <a:ext cx="4500000" cy="3168260"/>
          </a:xfrm>
          <a:prstGeom prst="rect">
            <a:avLst/>
          </a:prstGeom>
        </p:spPr>
      </p:pic>
      <p:pic>
        <p:nvPicPr>
          <p:cNvPr id="15" name="Picture 14" descr="Shape, icon&#10;&#10;Description automatically generated">
            <a:extLst>
              <a:ext uri="{FF2B5EF4-FFF2-40B4-BE49-F238E27FC236}">
                <a16:creationId xmlns:a16="http://schemas.microsoft.com/office/drawing/2014/main" id="{48F3CE08-249D-12E5-E495-442933B926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93"/>
          <a:stretch/>
        </p:blipFill>
        <p:spPr>
          <a:xfrm>
            <a:off x="7692998" y="0"/>
            <a:ext cx="4500000" cy="3168260"/>
          </a:xfrm>
          <a:prstGeom prst="rect">
            <a:avLst/>
          </a:prstGeom>
        </p:spPr>
      </p:pic>
      <p:pic>
        <p:nvPicPr>
          <p:cNvPr id="17" name="Picture 16" descr="Shape, icon&#10;&#10;Description automatically generated">
            <a:extLst>
              <a:ext uri="{FF2B5EF4-FFF2-40B4-BE49-F238E27FC236}">
                <a16:creationId xmlns:a16="http://schemas.microsoft.com/office/drawing/2014/main" id="{E4929DEA-8680-7A19-43AF-B7E1DAF4F04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93"/>
          <a:stretch/>
        </p:blipFill>
        <p:spPr>
          <a:xfrm>
            <a:off x="7692000" y="3264625"/>
            <a:ext cx="4500000" cy="3168260"/>
          </a:xfrm>
          <a:prstGeom prst="rect">
            <a:avLst/>
          </a:prstGeom>
        </p:spPr>
      </p:pic>
      <p:pic>
        <p:nvPicPr>
          <p:cNvPr id="19" name="Picture 18" descr="Shape, icon&#10;&#10;Description automatically generated">
            <a:extLst>
              <a:ext uri="{FF2B5EF4-FFF2-40B4-BE49-F238E27FC236}">
                <a16:creationId xmlns:a16="http://schemas.microsoft.com/office/drawing/2014/main" id="{8A9EB53D-D8D0-FEDF-3598-EE226A67289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92"/>
          <a:stretch/>
        </p:blipFill>
        <p:spPr>
          <a:xfrm>
            <a:off x="-663771" y="0"/>
            <a:ext cx="4500000" cy="3168260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B450032B-2973-CF6F-9D53-E540E04BDDC3}"/>
              </a:ext>
            </a:extLst>
          </p:cNvPr>
          <p:cNvSpPr txBox="1">
            <a:spLocks/>
          </p:cNvSpPr>
          <p:nvPr/>
        </p:nvSpPr>
        <p:spPr>
          <a:xfrm>
            <a:off x="407987" y="5792258"/>
            <a:ext cx="11376025" cy="106574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chemeClr val="bg1"/>
                </a:solidFill>
              </a:rPr>
              <a:t>Power deposition at peak location – IR1/HC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1FF34B-BA29-02B3-8D0C-29A282471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25/10/2022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ECE7A6-BF3E-21BB-142A-3181EB43D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P. Borges de Sousa | 2LOr2A-03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0E74A8-1168-23BB-EC2C-EE1B87FA3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7974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sunburst chart&#10;&#10;Description automatically generated">
            <a:extLst>
              <a:ext uri="{FF2B5EF4-FFF2-40B4-BE49-F238E27FC236}">
                <a16:creationId xmlns:a16="http://schemas.microsoft.com/office/drawing/2014/main" id="{488E8BC0-0135-6C5C-3D85-526A041175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93"/>
          <a:stretch/>
        </p:blipFill>
        <p:spPr>
          <a:xfrm>
            <a:off x="-662773" y="0"/>
            <a:ext cx="4500000" cy="3168260"/>
          </a:xfrm>
          <a:prstGeom prst="rect">
            <a:avLst/>
          </a:prstGeom>
        </p:spPr>
      </p:pic>
      <p:pic>
        <p:nvPicPr>
          <p:cNvPr id="5" name="Picture 4" descr="Chart, sunburst chart&#10;&#10;Description automatically generated">
            <a:extLst>
              <a:ext uri="{FF2B5EF4-FFF2-40B4-BE49-F238E27FC236}">
                <a16:creationId xmlns:a16="http://schemas.microsoft.com/office/drawing/2014/main" id="{D7551B02-B334-D9D8-3404-699D52FC2FD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93"/>
          <a:stretch/>
        </p:blipFill>
        <p:spPr>
          <a:xfrm>
            <a:off x="-662773" y="3256603"/>
            <a:ext cx="4500000" cy="3168260"/>
          </a:xfrm>
          <a:prstGeom prst="rect">
            <a:avLst/>
          </a:prstGeom>
        </p:spPr>
      </p:pic>
      <p:pic>
        <p:nvPicPr>
          <p:cNvPr id="8" name="Picture 7" descr="Chart, sunburst chart&#10;&#10;Description automatically generated">
            <a:extLst>
              <a:ext uri="{FF2B5EF4-FFF2-40B4-BE49-F238E27FC236}">
                <a16:creationId xmlns:a16="http://schemas.microsoft.com/office/drawing/2014/main" id="{0B59735B-128A-0626-2911-5BC661787AB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93"/>
          <a:stretch/>
        </p:blipFill>
        <p:spPr>
          <a:xfrm>
            <a:off x="3480896" y="0"/>
            <a:ext cx="4500000" cy="3168260"/>
          </a:xfrm>
          <a:prstGeom prst="rect">
            <a:avLst/>
          </a:prstGeom>
        </p:spPr>
      </p:pic>
      <p:pic>
        <p:nvPicPr>
          <p:cNvPr id="10" name="Picture 9" descr="Chart, sunburst chart&#10;&#10;Description automatically generated">
            <a:extLst>
              <a:ext uri="{FF2B5EF4-FFF2-40B4-BE49-F238E27FC236}">
                <a16:creationId xmlns:a16="http://schemas.microsoft.com/office/drawing/2014/main" id="{4AD34207-53A8-0C38-D373-D78FD655BB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93"/>
          <a:stretch/>
        </p:blipFill>
        <p:spPr>
          <a:xfrm>
            <a:off x="3480896" y="3256603"/>
            <a:ext cx="4500000" cy="3168260"/>
          </a:xfrm>
          <a:prstGeom prst="rect">
            <a:avLst/>
          </a:prstGeom>
        </p:spPr>
      </p:pic>
      <p:pic>
        <p:nvPicPr>
          <p:cNvPr id="14" name="Picture 13" descr="Chart, sunburst chart&#10;&#10;Description automatically generated">
            <a:extLst>
              <a:ext uri="{FF2B5EF4-FFF2-40B4-BE49-F238E27FC236}">
                <a16:creationId xmlns:a16="http://schemas.microsoft.com/office/drawing/2014/main" id="{602CBE0F-EEF5-59EB-4287-199A51C55E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93"/>
          <a:stretch/>
        </p:blipFill>
        <p:spPr>
          <a:xfrm>
            <a:off x="7692000" y="0"/>
            <a:ext cx="4500000" cy="3168260"/>
          </a:xfrm>
          <a:prstGeom prst="rect">
            <a:avLst/>
          </a:prstGeom>
        </p:spPr>
      </p:pic>
      <p:pic>
        <p:nvPicPr>
          <p:cNvPr id="18" name="Picture 17" descr="Chart, sunburst chart&#10;&#10;Description automatically generated">
            <a:extLst>
              <a:ext uri="{FF2B5EF4-FFF2-40B4-BE49-F238E27FC236}">
                <a16:creationId xmlns:a16="http://schemas.microsoft.com/office/drawing/2014/main" id="{67AAAEA7-30F3-559B-D12C-EE06C9A8D9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93"/>
          <a:stretch/>
        </p:blipFill>
        <p:spPr>
          <a:xfrm>
            <a:off x="7692000" y="3256603"/>
            <a:ext cx="4500000" cy="3168260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10F02114-245E-CC79-C78B-4DA3D6F18179}"/>
              </a:ext>
            </a:extLst>
          </p:cNvPr>
          <p:cNvSpPr txBox="1">
            <a:spLocks/>
          </p:cNvSpPr>
          <p:nvPr/>
        </p:nvSpPr>
        <p:spPr>
          <a:xfrm>
            <a:off x="407987" y="5792258"/>
            <a:ext cx="11376025" cy="106574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chemeClr val="bg1"/>
                </a:solidFill>
              </a:rPr>
              <a:t>Power deposition at peak location (coil) – IR1/HC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5B466-5C9B-79B9-08FE-F20059AAC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25/10/2022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4EBD72-71F6-8934-A7CC-9BB7B5493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P. Borges de Sousa | 2LOr2A-03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CC19AA-0E50-1AD2-E573-C4BCACC99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6730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C5AE272B-1F79-CEB0-0AEB-0CF04034C1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93"/>
          <a:stretch/>
        </p:blipFill>
        <p:spPr>
          <a:xfrm>
            <a:off x="-662773" y="0"/>
            <a:ext cx="4500000" cy="3168260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2F31C26-58F3-4303-603A-09BA5F6B58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93"/>
          <a:stretch/>
        </p:blipFill>
        <p:spPr>
          <a:xfrm>
            <a:off x="-662773" y="3256603"/>
            <a:ext cx="4500000" cy="3168260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75505E6B-1284-E928-2AE4-17DA76096A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93"/>
          <a:stretch/>
        </p:blipFill>
        <p:spPr>
          <a:xfrm>
            <a:off x="3480896" y="0"/>
            <a:ext cx="4500000" cy="3168260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2D2DADD2-2C66-93D7-7444-A8E7BA1195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93"/>
          <a:stretch/>
        </p:blipFill>
        <p:spPr>
          <a:xfrm>
            <a:off x="3480896" y="3256603"/>
            <a:ext cx="4500000" cy="3168260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CFC16FD5-8CFA-D997-D973-79D16584D1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93"/>
          <a:stretch/>
        </p:blipFill>
        <p:spPr>
          <a:xfrm>
            <a:off x="7692000" y="0"/>
            <a:ext cx="4500000" cy="3168260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id="{528D58CF-29C9-0B34-D3C4-C7AE50A7F7D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93"/>
          <a:stretch/>
        </p:blipFill>
        <p:spPr>
          <a:xfrm>
            <a:off x="7692000" y="3256603"/>
            <a:ext cx="4500000" cy="3168260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15D2BD2D-E163-096E-81E3-BEBB5954EC61}"/>
              </a:ext>
            </a:extLst>
          </p:cNvPr>
          <p:cNvSpPr txBox="1">
            <a:spLocks/>
          </p:cNvSpPr>
          <p:nvPr/>
        </p:nvSpPr>
        <p:spPr>
          <a:xfrm>
            <a:off x="407987" y="5792258"/>
            <a:ext cx="11376025" cy="106574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chemeClr val="bg1"/>
                </a:solidFill>
              </a:rPr>
              <a:t>Temperature profile at peak location – IR1/HC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2062E4-308A-F1A2-64FA-665DD42B5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25/10/2022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E2AFCB-288E-8390-6709-DC0FC6684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P. Borges de Sousa | 2LOr2A-03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1942C6-1192-81AC-9562-1298EB8C4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1757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sunburst chart&#10;&#10;Description automatically generated">
            <a:extLst>
              <a:ext uri="{FF2B5EF4-FFF2-40B4-BE49-F238E27FC236}">
                <a16:creationId xmlns:a16="http://schemas.microsoft.com/office/drawing/2014/main" id="{95E15E95-987A-CA64-48D9-B552FBB665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93"/>
          <a:stretch/>
        </p:blipFill>
        <p:spPr>
          <a:xfrm>
            <a:off x="3514614" y="3256603"/>
            <a:ext cx="4500000" cy="3168260"/>
          </a:xfrm>
          <a:prstGeom prst="rect">
            <a:avLst/>
          </a:prstGeom>
        </p:spPr>
      </p:pic>
      <p:pic>
        <p:nvPicPr>
          <p:cNvPr id="6" name="Picture 5" descr="Chart, sunburst chart&#10;&#10;Description automatically generated">
            <a:extLst>
              <a:ext uri="{FF2B5EF4-FFF2-40B4-BE49-F238E27FC236}">
                <a16:creationId xmlns:a16="http://schemas.microsoft.com/office/drawing/2014/main" id="{40F7E51A-CDEB-B02F-1EBE-0603B10C8E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93"/>
          <a:stretch/>
        </p:blipFill>
        <p:spPr>
          <a:xfrm>
            <a:off x="7692000" y="0"/>
            <a:ext cx="4500000" cy="3168260"/>
          </a:xfrm>
          <a:prstGeom prst="rect">
            <a:avLst/>
          </a:prstGeom>
        </p:spPr>
      </p:pic>
      <p:pic>
        <p:nvPicPr>
          <p:cNvPr id="9" name="Picture 8" descr="Chart, shape, sunburst chart&#10;&#10;Description automatically generated">
            <a:extLst>
              <a:ext uri="{FF2B5EF4-FFF2-40B4-BE49-F238E27FC236}">
                <a16:creationId xmlns:a16="http://schemas.microsoft.com/office/drawing/2014/main" id="{C4895053-9184-2692-82F0-232F483BBD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93"/>
          <a:stretch/>
        </p:blipFill>
        <p:spPr>
          <a:xfrm>
            <a:off x="7692000" y="3256603"/>
            <a:ext cx="4500000" cy="3168260"/>
          </a:xfrm>
          <a:prstGeom prst="rect">
            <a:avLst/>
          </a:prstGeom>
        </p:spPr>
      </p:pic>
      <p:pic>
        <p:nvPicPr>
          <p:cNvPr id="12" name="Picture 11" descr="Chart, shape, sunburst chart&#10;&#10;Description automatically generated">
            <a:extLst>
              <a:ext uri="{FF2B5EF4-FFF2-40B4-BE49-F238E27FC236}">
                <a16:creationId xmlns:a16="http://schemas.microsoft.com/office/drawing/2014/main" id="{548E4F08-6232-9ABE-5907-D7BBF4B8B0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93"/>
          <a:stretch/>
        </p:blipFill>
        <p:spPr>
          <a:xfrm>
            <a:off x="-662773" y="0"/>
            <a:ext cx="4500000" cy="3168260"/>
          </a:xfrm>
          <a:prstGeom prst="rect">
            <a:avLst/>
          </a:prstGeom>
        </p:spPr>
      </p:pic>
      <p:pic>
        <p:nvPicPr>
          <p:cNvPr id="15" name="Picture 14" descr="Chart, sunburst chart&#10;&#10;Description automatically generated">
            <a:extLst>
              <a:ext uri="{FF2B5EF4-FFF2-40B4-BE49-F238E27FC236}">
                <a16:creationId xmlns:a16="http://schemas.microsoft.com/office/drawing/2014/main" id="{8670F367-F9A7-4B09-0562-C33DAF1449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93"/>
          <a:stretch/>
        </p:blipFill>
        <p:spPr>
          <a:xfrm>
            <a:off x="-662773" y="3256603"/>
            <a:ext cx="4500000" cy="3168260"/>
          </a:xfrm>
          <a:prstGeom prst="rect">
            <a:avLst/>
          </a:prstGeom>
        </p:spPr>
      </p:pic>
      <p:pic>
        <p:nvPicPr>
          <p:cNvPr id="18" name="Picture 17" descr="Chart, shape, sunburst chart&#10;&#10;Description automatically generated">
            <a:extLst>
              <a:ext uri="{FF2B5EF4-FFF2-40B4-BE49-F238E27FC236}">
                <a16:creationId xmlns:a16="http://schemas.microsoft.com/office/drawing/2014/main" id="{8D54101F-7F38-8A75-C1D0-DE674D5CFFD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93"/>
          <a:stretch/>
        </p:blipFill>
        <p:spPr>
          <a:xfrm>
            <a:off x="3480896" y="0"/>
            <a:ext cx="4500000" cy="3168260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113E1854-A164-EE87-C5A0-BD62DEE1B8BF}"/>
              </a:ext>
            </a:extLst>
          </p:cNvPr>
          <p:cNvSpPr txBox="1">
            <a:spLocks/>
          </p:cNvSpPr>
          <p:nvPr/>
        </p:nvSpPr>
        <p:spPr>
          <a:xfrm>
            <a:off x="407987" y="5792258"/>
            <a:ext cx="11376025" cy="106574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chemeClr val="bg1"/>
                </a:solidFill>
              </a:rPr>
              <a:t>Temperature profile at peak location (coil) – IR1/HC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469071-E757-F992-9AE8-911D6A138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25/10/2022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4E7AB0-383E-C051-2521-DB0EA6547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P. Borges de Sousa | 2LOr2A-03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BF08CA-7A6B-8C42-0A57-AE1DAF6D4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6532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45B3D-2DA5-C981-C3C5-79FF0631EF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4000" dirty="0"/>
              <a:t>Results at peak location for IR5/VC </a:t>
            </a:r>
            <a:br>
              <a:rPr lang="en-GB" sz="2800" dirty="0"/>
            </a:br>
            <a:r>
              <a:rPr lang="en-GB" sz="2400" dirty="0"/>
              <a:t>Luminosity = 5.0 x 10</a:t>
            </a:r>
            <a:r>
              <a:rPr lang="en-GB" sz="2400" baseline="30000" dirty="0"/>
              <a:t>34</a:t>
            </a:r>
            <a:r>
              <a:rPr lang="en-GB" sz="2400" dirty="0"/>
              <a:t> cm</a:t>
            </a:r>
            <a:r>
              <a:rPr lang="en-GB" sz="2400" baseline="30000" dirty="0"/>
              <a:t>-2</a:t>
            </a:r>
            <a:r>
              <a:rPr lang="en-GB" sz="2400" dirty="0"/>
              <a:t>s</a:t>
            </a:r>
            <a:r>
              <a:rPr lang="en-GB" sz="2400" baseline="30000" dirty="0"/>
              <a:t>-1</a:t>
            </a:r>
            <a:br>
              <a:rPr lang="en-GB" sz="2400" baseline="30000" dirty="0"/>
            </a:br>
            <a:r>
              <a:rPr lang="en-GB" sz="2400" dirty="0"/>
              <a:t>Energy = 7 </a:t>
            </a:r>
            <a:r>
              <a:rPr lang="en-GB" sz="2400" dirty="0" err="1"/>
              <a:t>TeV</a:t>
            </a:r>
            <a:endParaRPr lang="en-GB" sz="28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76791-048B-7A88-CE9D-C16A54B65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4ABCA940-D031-5F59-8000-615B1A50F4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26568"/>
            <a:ext cx="9144000" cy="1231232"/>
          </a:xfrm>
        </p:spPr>
        <p:txBody>
          <a:bodyPr/>
          <a:lstStyle/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Dose map cold mass in GeV/cm</a:t>
            </a:r>
            <a:r>
              <a:rPr lang="en-US" sz="1800" baseline="30000" dirty="0"/>
              <a:t>3</a:t>
            </a:r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800" dirty="0"/>
              <a:t>Power deposition cold mass in mW/cm</a:t>
            </a:r>
            <a:r>
              <a:rPr lang="en-GB" sz="1800" baseline="30000" dirty="0"/>
              <a:t>3</a:t>
            </a:r>
            <a:endParaRPr lang="en-GB" sz="1800" dirty="0"/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800" dirty="0"/>
              <a:t>Power deposition (coil detail) in mW/cm</a:t>
            </a:r>
            <a:r>
              <a:rPr lang="en-GB" sz="1800" baseline="30000" dirty="0"/>
              <a:t>3</a:t>
            </a:r>
            <a:endParaRPr lang="en-GB" sz="1800" dirty="0"/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800" dirty="0"/>
              <a:t>Temperature profile cold mass in K</a:t>
            </a:r>
          </a:p>
          <a:p>
            <a:pPr marL="342900" indent="-3429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800" dirty="0"/>
              <a:t>Temperature profile (coil detail) in K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ACFDC9-12FF-3EBB-4A17-BD1FA3207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25/10/2022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DA69AA-5949-DD9E-1D07-A0B133682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P. Borges de Sousa | 2LOr2A-03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20262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, circle&#10;&#10;Description automatically generated">
            <a:extLst>
              <a:ext uri="{FF2B5EF4-FFF2-40B4-BE49-F238E27FC236}">
                <a16:creationId xmlns:a16="http://schemas.microsoft.com/office/drawing/2014/main" id="{834BF3D6-F329-7365-0194-95086B03D0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93"/>
          <a:stretch/>
        </p:blipFill>
        <p:spPr>
          <a:xfrm>
            <a:off x="3480896" y="3256603"/>
            <a:ext cx="4500000" cy="3168260"/>
          </a:xfrm>
          <a:prstGeom prst="rect">
            <a:avLst/>
          </a:prstGeom>
        </p:spPr>
      </p:pic>
      <p:pic>
        <p:nvPicPr>
          <p:cNvPr id="3" name="Picture 2" descr="Shape, circle&#10;&#10;Description automatically generated">
            <a:extLst>
              <a:ext uri="{FF2B5EF4-FFF2-40B4-BE49-F238E27FC236}">
                <a16:creationId xmlns:a16="http://schemas.microsoft.com/office/drawing/2014/main" id="{F5108283-EB91-B2F1-0271-1A4F4AE33A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93"/>
          <a:stretch/>
        </p:blipFill>
        <p:spPr>
          <a:xfrm>
            <a:off x="7692000" y="0"/>
            <a:ext cx="4500000" cy="3168260"/>
          </a:xfrm>
          <a:prstGeom prst="rect">
            <a:avLst/>
          </a:prstGeom>
        </p:spPr>
      </p:pic>
      <p:pic>
        <p:nvPicPr>
          <p:cNvPr id="4" name="Picture 3" descr="Shape, circle&#10;&#10;Description automatically generated">
            <a:extLst>
              <a:ext uri="{FF2B5EF4-FFF2-40B4-BE49-F238E27FC236}">
                <a16:creationId xmlns:a16="http://schemas.microsoft.com/office/drawing/2014/main" id="{202587E4-750C-2ED5-5E2D-B46BE00841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93"/>
          <a:stretch/>
        </p:blipFill>
        <p:spPr>
          <a:xfrm>
            <a:off x="7692000" y="3256603"/>
            <a:ext cx="4500000" cy="3168260"/>
          </a:xfrm>
          <a:prstGeom prst="rect">
            <a:avLst/>
          </a:prstGeom>
        </p:spPr>
      </p:pic>
      <p:pic>
        <p:nvPicPr>
          <p:cNvPr id="6" name="Picture 5" descr="Shape, circle&#10;&#10;Description automatically generated">
            <a:extLst>
              <a:ext uri="{FF2B5EF4-FFF2-40B4-BE49-F238E27FC236}">
                <a16:creationId xmlns:a16="http://schemas.microsoft.com/office/drawing/2014/main" id="{9EC57E4B-8344-4C10-473B-EA3FFFE25A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93"/>
          <a:stretch/>
        </p:blipFill>
        <p:spPr>
          <a:xfrm>
            <a:off x="-662773" y="0"/>
            <a:ext cx="4500000" cy="3168260"/>
          </a:xfrm>
          <a:prstGeom prst="rect">
            <a:avLst/>
          </a:prstGeom>
        </p:spPr>
      </p:pic>
      <p:pic>
        <p:nvPicPr>
          <p:cNvPr id="8" name="Picture 7" descr="Shape, circle&#10;&#10;Description automatically generated">
            <a:extLst>
              <a:ext uri="{FF2B5EF4-FFF2-40B4-BE49-F238E27FC236}">
                <a16:creationId xmlns:a16="http://schemas.microsoft.com/office/drawing/2014/main" id="{1AEC3F73-47E6-BE0F-2F0E-F6F92D9BB88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93"/>
          <a:stretch/>
        </p:blipFill>
        <p:spPr>
          <a:xfrm>
            <a:off x="-662773" y="3256603"/>
            <a:ext cx="4500000" cy="3168260"/>
          </a:xfrm>
          <a:prstGeom prst="rect">
            <a:avLst/>
          </a:prstGeom>
        </p:spPr>
      </p:pic>
      <p:pic>
        <p:nvPicPr>
          <p:cNvPr id="10" name="Picture 9" descr="Shape, circle&#10;&#10;Description automatically generated">
            <a:extLst>
              <a:ext uri="{FF2B5EF4-FFF2-40B4-BE49-F238E27FC236}">
                <a16:creationId xmlns:a16="http://schemas.microsoft.com/office/drawing/2014/main" id="{73227A41-162A-7E94-B3E3-BB4A046D72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93"/>
          <a:stretch/>
        </p:blipFill>
        <p:spPr>
          <a:xfrm>
            <a:off x="3480896" y="0"/>
            <a:ext cx="4500000" cy="3168260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2080FA59-2448-6BD7-DA75-2121E0EE8EB1}"/>
              </a:ext>
            </a:extLst>
          </p:cNvPr>
          <p:cNvSpPr txBox="1">
            <a:spLocks/>
          </p:cNvSpPr>
          <p:nvPr/>
        </p:nvSpPr>
        <p:spPr>
          <a:xfrm>
            <a:off x="407987" y="5792258"/>
            <a:ext cx="11376025" cy="106574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chemeClr val="bg1"/>
                </a:solidFill>
              </a:rPr>
              <a:t>Dose maps at peak location – IR5/VC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525C76-6D92-1781-6891-8696F5CAED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25/10/2022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6EBED6A-8FD0-124C-4314-ECE77E23B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P. Borges de Sousa | 2LOr2A-03</a:t>
            </a:r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F88EB3C-1E54-6AE9-C125-79CD9FD7E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33020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9EF2B833-A71C-99C7-56EE-A39C30D323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93"/>
          <a:stretch/>
        </p:blipFill>
        <p:spPr>
          <a:xfrm>
            <a:off x="-662773" y="3256603"/>
            <a:ext cx="4500000" cy="3168260"/>
          </a:xfrm>
          <a:prstGeom prst="rect">
            <a:avLst/>
          </a:prstGeom>
        </p:spPr>
      </p:pic>
      <p:pic>
        <p:nvPicPr>
          <p:cNvPr id="11" name="Picture 10" descr="Shape, icon&#10;&#10;Description automatically generated">
            <a:extLst>
              <a:ext uri="{FF2B5EF4-FFF2-40B4-BE49-F238E27FC236}">
                <a16:creationId xmlns:a16="http://schemas.microsoft.com/office/drawing/2014/main" id="{56222459-0430-EB7D-691E-0C97C5CE83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93"/>
          <a:stretch/>
        </p:blipFill>
        <p:spPr>
          <a:xfrm>
            <a:off x="3480896" y="0"/>
            <a:ext cx="4500000" cy="3168260"/>
          </a:xfrm>
          <a:prstGeom prst="rect">
            <a:avLst/>
          </a:prstGeom>
        </p:spPr>
      </p:pic>
      <p:pic>
        <p:nvPicPr>
          <p:cNvPr id="13" name="Picture 12" descr="Shape, icon, circle&#10;&#10;Description automatically generated">
            <a:extLst>
              <a:ext uri="{FF2B5EF4-FFF2-40B4-BE49-F238E27FC236}">
                <a16:creationId xmlns:a16="http://schemas.microsoft.com/office/drawing/2014/main" id="{8B7A75C1-D7CD-6B67-ACBA-D12C811C69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93"/>
          <a:stretch/>
        </p:blipFill>
        <p:spPr>
          <a:xfrm>
            <a:off x="3480896" y="3256603"/>
            <a:ext cx="4500000" cy="3168260"/>
          </a:xfrm>
          <a:prstGeom prst="rect">
            <a:avLst/>
          </a:prstGeom>
        </p:spPr>
      </p:pic>
      <p:pic>
        <p:nvPicPr>
          <p:cNvPr id="15" name="Picture 14" descr="Shape, icon&#10;&#10;Description automatically generated">
            <a:extLst>
              <a:ext uri="{FF2B5EF4-FFF2-40B4-BE49-F238E27FC236}">
                <a16:creationId xmlns:a16="http://schemas.microsoft.com/office/drawing/2014/main" id="{1D622A11-A0AA-07CF-8F15-137C38C9D33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93"/>
          <a:stretch/>
        </p:blipFill>
        <p:spPr>
          <a:xfrm>
            <a:off x="7692000" y="0"/>
            <a:ext cx="4500000" cy="3168260"/>
          </a:xfrm>
          <a:prstGeom prst="rect">
            <a:avLst/>
          </a:prstGeom>
        </p:spPr>
      </p:pic>
      <p:pic>
        <p:nvPicPr>
          <p:cNvPr id="17" name="Picture 16" descr="Shape, icon, circle&#10;&#10;Description automatically generated">
            <a:extLst>
              <a:ext uri="{FF2B5EF4-FFF2-40B4-BE49-F238E27FC236}">
                <a16:creationId xmlns:a16="http://schemas.microsoft.com/office/drawing/2014/main" id="{92D3F926-CD51-111F-4FD4-B7AF47B1CCC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93"/>
          <a:stretch/>
        </p:blipFill>
        <p:spPr>
          <a:xfrm>
            <a:off x="7692000" y="3256603"/>
            <a:ext cx="4500000" cy="3168260"/>
          </a:xfrm>
          <a:prstGeom prst="rect">
            <a:avLst/>
          </a:prstGeom>
        </p:spPr>
      </p:pic>
      <p:pic>
        <p:nvPicPr>
          <p:cNvPr id="19" name="Picture 18" descr="Shape, icon&#10;&#10;Description automatically generated">
            <a:extLst>
              <a:ext uri="{FF2B5EF4-FFF2-40B4-BE49-F238E27FC236}">
                <a16:creationId xmlns:a16="http://schemas.microsoft.com/office/drawing/2014/main" id="{67DCD0A6-1DC3-C3A7-2D92-03ECCCB4E86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93"/>
          <a:stretch/>
        </p:blipFill>
        <p:spPr>
          <a:xfrm>
            <a:off x="-662773" y="0"/>
            <a:ext cx="4500000" cy="3168260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C4E6D520-E61D-0464-3523-1E7550AB4165}"/>
              </a:ext>
            </a:extLst>
          </p:cNvPr>
          <p:cNvSpPr txBox="1">
            <a:spLocks/>
          </p:cNvSpPr>
          <p:nvPr/>
        </p:nvSpPr>
        <p:spPr>
          <a:xfrm>
            <a:off x="407987" y="5792258"/>
            <a:ext cx="11376025" cy="106574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chemeClr val="bg1"/>
                </a:solidFill>
              </a:rPr>
              <a:t>Power deposition at peak location – IR5/VC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7B83D7-2C50-7054-71CC-8F5E984AA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25/10/2022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D76C61-301B-1178-B50F-F988F893B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P. Borges de Sousa | 2LOr2A-03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F6939A-6FED-DAF1-81A3-E3DD163CF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145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872A305-BD6F-4B6C-8374-E8EE3AC80B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568200"/>
            <a:ext cx="7488236" cy="4608512"/>
          </a:xfrm>
        </p:spPr>
        <p:txBody>
          <a:bodyPr/>
          <a:lstStyle/>
          <a:p>
            <a:pPr>
              <a:buClr>
                <a:schemeClr val="tx1"/>
              </a:buClr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Context:</a:t>
            </a:r>
          </a:p>
          <a:p>
            <a:pPr marL="342900" indent="-342900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1"/>
                </a:solidFill>
              </a:rPr>
              <a:t>Previously established temperature margins </a:t>
            </a:r>
            <a:r>
              <a:rPr lang="en-US" sz="1800" b="0" dirty="0"/>
              <a:t>along the full cross-section of Nb</a:t>
            </a:r>
            <a:r>
              <a:rPr lang="en-US" sz="1800" b="0" baseline="-25000" dirty="0"/>
              <a:t>3</a:t>
            </a:r>
            <a:r>
              <a:rPr lang="en-US" sz="1800" b="0" dirty="0"/>
              <a:t>Sn magnets and enveloping cold masses </a:t>
            </a:r>
            <a:r>
              <a:rPr lang="en-US" sz="1800" dirty="0">
                <a:solidFill>
                  <a:schemeClr val="tx1"/>
                </a:solidFill>
              </a:rPr>
              <a:t>need to be reevaluated to reflect changes in both power deposition and geometry</a:t>
            </a:r>
            <a:r>
              <a:rPr lang="en-US" sz="1800" b="0" dirty="0"/>
              <a:t>, and to validate the heat extraction design.</a:t>
            </a:r>
          </a:p>
          <a:p>
            <a:pPr>
              <a:buClr>
                <a:schemeClr val="tx1"/>
              </a:buClr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Objective: </a:t>
            </a:r>
          </a:p>
          <a:p>
            <a:pPr marL="342900" indent="-342900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1800" b="0" dirty="0"/>
              <a:t>Systematic assessment of </a:t>
            </a:r>
            <a:r>
              <a:rPr lang="en-US" sz="1800" dirty="0">
                <a:solidFill>
                  <a:schemeClr val="tx1"/>
                </a:solidFill>
              </a:rPr>
              <a:t>temperature fields</a:t>
            </a:r>
            <a:r>
              <a:rPr lang="en-US" sz="1800" b="0" dirty="0"/>
              <a:t> and resulting theoretical margins in the magnet coils and </a:t>
            </a:r>
            <a:r>
              <a:rPr lang="en-US" sz="1800" dirty="0">
                <a:solidFill>
                  <a:schemeClr val="tx1"/>
                </a:solidFill>
              </a:rPr>
              <a:t>validation of the heat extraction design </a:t>
            </a:r>
            <a:r>
              <a:rPr lang="en-US" sz="1800" b="0" dirty="0"/>
              <a:t>of the cold mass under </a:t>
            </a:r>
            <a:r>
              <a:rPr lang="en-US" sz="1800" dirty="0">
                <a:solidFill>
                  <a:schemeClr val="tx1"/>
                </a:solidFill>
              </a:rPr>
              <a:t>peak power deposition conditions at nominal luminosity</a:t>
            </a:r>
          </a:p>
          <a:p>
            <a:pPr>
              <a:buClr>
                <a:schemeClr val="tx1"/>
              </a:buClr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Tools:</a:t>
            </a:r>
          </a:p>
          <a:p>
            <a:pPr marL="342900" indent="-342900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1800" b="0" dirty="0"/>
              <a:t>A 2D numerical framework has been developed to model the temperature distribution in the combined solid-superfluid He system of each magnet and enveloping cold mass using open-source software.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b="0" dirty="0">
              <a:effectLst/>
              <a:latin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400" b="0" dirty="0">
              <a:effectLst/>
              <a:latin typeface="Calibri" panose="020F050202020403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2F0FC4F-0E6A-42DB-88C8-1E3FEA5D3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Thermal mapping of HL-LHC inner triplets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E70F36-4A45-487C-92F6-EFB73349D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25/10/2022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9E6AA-4FE8-4FE4-B064-FA2102271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3" y="6552098"/>
            <a:ext cx="3231456" cy="169377"/>
          </a:xfrm>
        </p:spPr>
        <p:txBody>
          <a:bodyPr/>
          <a:lstStyle/>
          <a:p>
            <a:r>
              <a:rPr lang="pt-BR"/>
              <a:t>P. Borges de Sousa | 2LOr2A-03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156CB3-7A3B-47A7-BC17-F9351B821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B774CDC5-D083-4978-ECB7-BD2F6FDD5B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04"/>
          <a:stretch/>
        </p:blipFill>
        <p:spPr bwMode="auto">
          <a:xfrm>
            <a:off x="7997992" y="1050315"/>
            <a:ext cx="4083153" cy="2679978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hc-div-mms.web.cern.ch - /tests/MAG/docum/hilumi/Magnets/MQXF/">
            <a:extLst>
              <a:ext uri="{FF2B5EF4-FFF2-40B4-BE49-F238E27FC236}">
                <a16:creationId xmlns:a16="http://schemas.microsoft.com/office/drawing/2014/main" id="{2FD9B81A-553F-204E-AF03-0660C3B40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4371" y="3341273"/>
            <a:ext cx="2783716" cy="2783716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60315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sunburst chart&#10;&#10;Description automatically generated">
            <a:extLst>
              <a:ext uri="{FF2B5EF4-FFF2-40B4-BE49-F238E27FC236}">
                <a16:creationId xmlns:a16="http://schemas.microsoft.com/office/drawing/2014/main" id="{787710A0-A4A8-41A8-5083-EECFB26EE7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93"/>
          <a:stretch/>
        </p:blipFill>
        <p:spPr>
          <a:xfrm>
            <a:off x="-662773" y="0"/>
            <a:ext cx="4500000" cy="3168260"/>
          </a:xfrm>
          <a:prstGeom prst="rect">
            <a:avLst/>
          </a:prstGeom>
        </p:spPr>
      </p:pic>
      <p:pic>
        <p:nvPicPr>
          <p:cNvPr id="7" name="Picture 6" descr="Chart, sunburst chart&#10;&#10;Description automatically generated">
            <a:extLst>
              <a:ext uri="{FF2B5EF4-FFF2-40B4-BE49-F238E27FC236}">
                <a16:creationId xmlns:a16="http://schemas.microsoft.com/office/drawing/2014/main" id="{D8BC12CD-196D-F602-B8E4-0A20C7326E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93"/>
          <a:stretch/>
        </p:blipFill>
        <p:spPr>
          <a:xfrm>
            <a:off x="-662773" y="3256603"/>
            <a:ext cx="4500000" cy="3168260"/>
          </a:xfrm>
          <a:prstGeom prst="rect">
            <a:avLst/>
          </a:prstGeom>
        </p:spPr>
      </p:pic>
      <p:pic>
        <p:nvPicPr>
          <p:cNvPr id="11" name="Picture 10" descr="Chart, sunburst chart&#10;&#10;Description automatically generated">
            <a:extLst>
              <a:ext uri="{FF2B5EF4-FFF2-40B4-BE49-F238E27FC236}">
                <a16:creationId xmlns:a16="http://schemas.microsoft.com/office/drawing/2014/main" id="{6BAA6B61-0A83-00C2-DAAC-F134C3614E3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93"/>
          <a:stretch/>
        </p:blipFill>
        <p:spPr>
          <a:xfrm>
            <a:off x="3480896" y="0"/>
            <a:ext cx="4500000" cy="3168260"/>
          </a:xfrm>
          <a:prstGeom prst="rect">
            <a:avLst/>
          </a:prstGeom>
        </p:spPr>
      </p:pic>
      <p:pic>
        <p:nvPicPr>
          <p:cNvPr id="13" name="Picture 12" descr="Chart, sunburst chart&#10;&#10;Description automatically generated">
            <a:extLst>
              <a:ext uri="{FF2B5EF4-FFF2-40B4-BE49-F238E27FC236}">
                <a16:creationId xmlns:a16="http://schemas.microsoft.com/office/drawing/2014/main" id="{1057E120-2120-5430-A3F6-5C24AF36F7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93"/>
          <a:stretch/>
        </p:blipFill>
        <p:spPr>
          <a:xfrm>
            <a:off x="3480896" y="3256603"/>
            <a:ext cx="4500000" cy="3168260"/>
          </a:xfrm>
          <a:prstGeom prst="rect">
            <a:avLst/>
          </a:prstGeom>
        </p:spPr>
      </p:pic>
      <p:pic>
        <p:nvPicPr>
          <p:cNvPr id="16" name="Picture 15" descr="Chart, sunburst chart&#10;&#10;Description automatically generated">
            <a:extLst>
              <a:ext uri="{FF2B5EF4-FFF2-40B4-BE49-F238E27FC236}">
                <a16:creationId xmlns:a16="http://schemas.microsoft.com/office/drawing/2014/main" id="{01937D31-3DBB-1196-F231-41C6F76DD2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93"/>
          <a:stretch/>
        </p:blipFill>
        <p:spPr>
          <a:xfrm>
            <a:off x="7692000" y="0"/>
            <a:ext cx="4500000" cy="3168260"/>
          </a:xfrm>
          <a:prstGeom prst="rect">
            <a:avLst/>
          </a:prstGeom>
        </p:spPr>
      </p:pic>
      <p:pic>
        <p:nvPicPr>
          <p:cNvPr id="19" name="Picture 18" descr="Chart, sunburst chart&#10;&#10;Description automatically generated">
            <a:extLst>
              <a:ext uri="{FF2B5EF4-FFF2-40B4-BE49-F238E27FC236}">
                <a16:creationId xmlns:a16="http://schemas.microsoft.com/office/drawing/2014/main" id="{080EEEDC-2419-DC76-CD8E-3D57174C4D9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93"/>
          <a:stretch/>
        </p:blipFill>
        <p:spPr>
          <a:xfrm>
            <a:off x="7692000" y="3256603"/>
            <a:ext cx="4500000" cy="3168260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2E874B83-C73A-8EA2-ECCF-B640237A33CD}"/>
              </a:ext>
            </a:extLst>
          </p:cNvPr>
          <p:cNvSpPr txBox="1">
            <a:spLocks/>
          </p:cNvSpPr>
          <p:nvPr/>
        </p:nvSpPr>
        <p:spPr>
          <a:xfrm>
            <a:off x="407987" y="5792258"/>
            <a:ext cx="11376025" cy="106574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chemeClr val="bg1"/>
                </a:solidFill>
              </a:rPr>
              <a:t>Power deposition at peak location (coil) – IR5/VC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DE9863-B582-4C34-E6ED-4B1E99B21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25/10/2022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CFC6FB-A950-7851-DF7B-6D7776454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P. Borges de Sousa | 2LOr2A-03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D42175-8726-A256-CEE4-870C3ACED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1531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59FBBDDE-7EF6-9C33-57A2-B40EAA5DCE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93"/>
          <a:stretch/>
        </p:blipFill>
        <p:spPr>
          <a:xfrm>
            <a:off x="3480896" y="0"/>
            <a:ext cx="4500000" cy="316826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3B3F4081-8B5A-F96A-B898-0DEA83382A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93"/>
          <a:stretch/>
        </p:blipFill>
        <p:spPr>
          <a:xfrm>
            <a:off x="3480896" y="3264624"/>
            <a:ext cx="4500000" cy="3168260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65D029C7-1929-801F-7347-48AB9565A6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93"/>
          <a:stretch/>
        </p:blipFill>
        <p:spPr>
          <a:xfrm>
            <a:off x="7692000" y="0"/>
            <a:ext cx="4500000" cy="3168260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D82E6847-5E82-5DB5-A1B4-FA78214848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93"/>
          <a:stretch/>
        </p:blipFill>
        <p:spPr>
          <a:xfrm>
            <a:off x="7692000" y="3264624"/>
            <a:ext cx="4500000" cy="3168260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C7AB4F02-3F79-CAA3-B54E-48CDC4FE9A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93"/>
          <a:stretch/>
        </p:blipFill>
        <p:spPr>
          <a:xfrm>
            <a:off x="-662773" y="0"/>
            <a:ext cx="4500000" cy="3168260"/>
          </a:xfrm>
          <a:prstGeom prst="rect">
            <a:avLst/>
          </a:prstGeom>
        </p:spPr>
      </p:pic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7F0F3206-C89E-B673-3D47-498335801F8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93"/>
          <a:stretch/>
        </p:blipFill>
        <p:spPr>
          <a:xfrm>
            <a:off x="-662773" y="3264624"/>
            <a:ext cx="4500000" cy="3168260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B7A7D4AD-9450-08CC-936D-5016C20E14D1}"/>
              </a:ext>
            </a:extLst>
          </p:cNvPr>
          <p:cNvSpPr txBox="1">
            <a:spLocks/>
          </p:cNvSpPr>
          <p:nvPr/>
        </p:nvSpPr>
        <p:spPr>
          <a:xfrm>
            <a:off x="407987" y="5792258"/>
            <a:ext cx="11376025" cy="106574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chemeClr val="bg1"/>
                </a:solidFill>
              </a:rPr>
              <a:t>Temperature profile at peak location – IR5/VC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E9B50F-8EB7-33A6-ACAC-8C1ADA1BD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25/10/2022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39C358-8EBF-2C14-7E7C-ACCF9DEE7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P. Borges de Sousa | 2LOr2A-03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B56EAD-688F-4BB6-1017-6BF7964B7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5606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shape, sunburst chart&#10;&#10;Description automatically generated">
            <a:extLst>
              <a:ext uri="{FF2B5EF4-FFF2-40B4-BE49-F238E27FC236}">
                <a16:creationId xmlns:a16="http://schemas.microsoft.com/office/drawing/2014/main" id="{CF069539-2B82-0011-8A90-29613E23A0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93"/>
          <a:stretch/>
        </p:blipFill>
        <p:spPr>
          <a:xfrm>
            <a:off x="3480896" y="3256603"/>
            <a:ext cx="4500000" cy="3168260"/>
          </a:xfrm>
          <a:prstGeom prst="rect">
            <a:avLst/>
          </a:prstGeom>
        </p:spPr>
      </p:pic>
      <p:pic>
        <p:nvPicPr>
          <p:cNvPr id="7" name="Picture 6" descr="Chart, sunburst chart&#10;&#10;Description automatically generated">
            <a:extLst>
              <a:ext uri="{FF2B5EF4-FFF2-40B4-BE49-F238E27FC236}">
                <a16:creationId xmlns:a16="http://schemas.microsoft.com/office/drawing/2014/main" id="{98B49B58-0829-8991-BE52-E0C16902CF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93"/>
          <a:stretch/>
        </p:blipFill>
        <p:spPr>
          <a:xfrm>
            <a:off x="7692000" y="0"/>
            <a:ext cx="4500000" cy="3168260"/>
          </a:xfrm>
          <a:prstGeom prst="rect">
            <a:avLst/>
          </a:prstGeom>
        </p:spPr>
      </p:pic>
      <p:pic>
        <p:nvPicPr>
          <p:cNvPr id="11" name="Picture 10" descr="Chart, shape, sunburst chart&#10;&#10;Description automatically generated">
            <a:extLst>
              <a:ext uri="{FF2B5EF4-FFF2-40B4-BE49-F238E27FC236}">
                <a16:creationId xmlns:a16="http://schemas.microsoft.com/office/drawing/2014/main" id="{62D7681E-D90A-B7C0-0E72-0D5D6FB831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93"/>
          <a:stretch/>
        </p:blipFill>
        <p:spPr>
          <a:xfrm>
            <a:off x="7692000" y="3256603"/>
            <a:ext cx="4500000" cy="3168260"/>
          </a:xfrm>
          <a:prstGeom prst="rect">
            <a:avLst/>
          </a:prstGeom>
        </p:spPr>
      </p:pic>
      <p:pic>
        <p:nvPicPr>
          <p:cNvPr id="13" name="Picture 12" descr="Chart, sunburst chart&#10;&#10;Description automatically generated">
            <a:extLst>
              <a:ext uri="{FF2B5EF4-FFF2-40B4-BE49-F238E27FC236}">
                <a16:creationId xmlns:a16="http://schemas.microsoft.com/office/drawing/2014/main" id="{2E52140C-E88C-7820-FD6F-0500198526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93"/>
          <a:stretch/>
        </p:blipFill>
        <p:spPr>
          <a:xfrm>
            <a:off x="-662773" y="0"/>
            <a:ext cx="4500000" cy="3168260"/>
          </a:xfrm>
          <a:prstGeom prst="rect">
            <a:avLst/>
          </a:prstGeom>
        </p:spPr>
      </p:pic>
      <p:pic>
        <p:nvPicPr>
          <p:cNvPr id="16" name="Picture 15" descr="Chart, shape, sunburst chart&#10;&#10;Description automatically generated">
            <a:extLst>
              <a:ext uri="{FF2B5EF4-FFF2-40B4-BE49-F238E27FC236}">
                <a16:creationId xmlns:a16="http://schemas.microsoft.com/office/drawing/2014/main" id="{DE68A527-44EF-9E7F-64B9-D7562F063CB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93"/>
          <a:stretch/>
        </p:blipFill>
        <p:spPr>
          <a:xfrm>
            <a:off x="-662773" y="3256603"/>
            <a:ext cx="4500000" cy="3168260"/>
          </a:xfrm>
          <a:prstGeom prst="rect">
            <a:avLst/>
          </a:prstGeom>
        </p:spPr>
      </p:pic>
      <p:pic>
        <p:nvPicPr>
          <p:cNvPr id="19" name="Picture 18" descr="Chart, shape, sunburst chart&#10;&#10;Description automatically generated">
            <a:extLst>
              <a:ext uri="{FF2B5EF4-FFF2-40B4-BE49-F238E27FC236}">
                <a16:creationId xmlns:a16="http://schemas.microsoft.com/office/drawing/2014/main" id="{F8FFB4BF-0348-FCFC-5EF2-5F315A0A00A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93"/>
          <a:stretch/>
        </p:blipFill>
        <p:spPr>
          <a:xfrm>
            <a:off x="3480896" y="0"/>
            <a:ext cx="4500000" cy="3168260"/>
          </a:xfrm>
          <a:prstGeom prst="rect">
            <a:avLst/>
          </a:prstGeom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id="{864CE4F7-277C-FD4A-28D2-222B3547C86C}"/>
              </a:ext>
            </a:extLst>
          </p:cNvPr>
          <p:cNvSpPr txBox="1">
            <a:spLocks/>
          </p:cNvSpPr>
          <p:nvPr/>
        </p:nvSpPr>
        <p:spPr>
          <a:xfrm>
            <a:off x="407987" y="5792258"/>
            <a:ext cx="11376025" cy="106574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chemeClr val="bg1"/>
                </a:solidFill>
              </a:rPr>
              <a:t>Temperature profile at peak location (coil) – IR5/VC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6E362B-13E1-7934-9F36-82BB82F8E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25/10/2022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294ED3-B860-09D6-54F9-B44676A01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P. Borges de Sousa | 2LOr2A-03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5BAAE-B663-BDF1-75C2-95E2A6C37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2980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70FB8A-E133-AAAE-C978-2761D9F00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25/10/2022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868FDD-A2FA-FF53-AB09-0FC1EBFA2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79019D3-E2D8-7A56-BB1D-99CF0A12C004}"/>
              </a:ext>
            </a:extLst>
          </p:cNvPr>
          <p:cNvGrpSpPr/>
          <p:nvPr/>
        </p:nvGrpSpPr>
        <p:grpSpPr>
          <a:xfrm>
            <a:off x="-88810" y="-459046"/>
            <a:ext cx="3711379" cy="2819775"/>
            <a:chOff x="-88810" y="-459046"/>
            <a:chExt cx="3711379" cy="2819775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A92F6B4-F64E-5864-9702-2123D89E2D5F}"/>
                </a:ext>
              </a:extLst>
            </p:cNvPr>
            <p:cNvSpPr/>
            <p:nvPr/>
          </p:nvSpPr>
          <p:spPr>
            <a:xfrm>
              <a:off x="-88810" y="-459046"/>
              <a:ext cx="3711379" cy="1735843"/>
            </a:xfrm>
            <a:custGeom>
              <a:avLst/>
              <a:gdLst>
                <a:gd name="connsiteX0" fmla="*/ 0 w 1735843"/>
                <a:gd name="connsiteY0" fmla="*/ 0 h 1735843"/>
                <a:gd name="connsiteX1" fmla="*/ 1735843 w 1735843"/>
                <a:gd name="connsiteY1" fmla="*/ 0 h 1735843"/>
                <a:gd name="connsiteX2" fmla="*/ 1735843 w 1735843"/>
                <a:gd name="connsiteY2" fmla="*/ 1735843 h 1735843"/>
                <a:gd name="connsiteX3" fmla="*/ 0 w 1735843"/>
                <a:gd name="connsiteY3" fmla="*/ 1735843 h 1735843"/>
                <a:gd name="connsiteX4" fmla="*/ 0 w 1735843"/>
                <a:gd name="connsiteY4" fmla="*/ 0 h 1735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843" h="1735843">
                  <a:moveTo>
                    <a:pt x="0" y="0"/>
                  </a:moveTo>
                  <a:lnTo>
                    <a:pt x="1735843" y="0"/>
                  </a:lnTo>
                  <a:lnTo>
                    <a:pt x="1735843" y="1735843"/>
                  </a:lnTo>
                  <a:lnTo>
                    <a:pt x="0" y="173584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kern="1200" dirty="0"/>
                <a:t>Experimental</a:t>
              </a:r>
              <a:r>
                <a:rPr lang="en-US" sz="1800" b="0" kern="1200" dirty="0"/>
                <a:t> evaluation of heat transfer of coil samples in He II</a:t>
              </a:r>
              <a:endParaRPr lang="en-GB" sz="1800" b="0" kern="1200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9F65B43-F8A2-A70E-354F-F10E8EDCA597}"/>
                </a:ext>
              </a:extLst>
            </p:cNvPr>
            <p:cNvGrpSpPr/>
            <p:nvPr/>
          </p:nvGrpSpPr>
          <p:grpSpPr>
            <a:xfrm>
              <a:off x="514981" y="958141"/>
              <a:ext cx="2191266" cy="1402588"/>
              <a:chOff x="427862" y="1713378"/>
              <a:chExt cx="2391557" cy="1530791"/>
            </a:xfrm>
          </p:grpSpPr>
          <p:pic>
            <p:nvPicPr>
              <p:cNvPr id="8" name="Picture 7" descr="Diagram&#10;&#10;Description automatically generated">
                <a:extLst>
                  <a:ext uri="{FF2B5EF4-FFF2-40B4-BE49-F238E27FC236}">
                    <a16:creationId xmlns:a16="http://schemas.microsoft.com/office/drawing/2014/main" id="{5586029E-CDC6-2AE5-5A0F-944FB12327C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18198" t="3365" b="26822"/>
              <a:stretch/>
            </p:blipFill>
            <p:spPr>
              <a:xfrm>
                <a:off x="427862" y="1713378"/>
                <a:ext cx="2391557" cy="1530791"/>
              </a:xfrm>
              <a:prstGeom prst="rect">
                <a:avLst/>
              </a:prstGeom>
              <a:ln w="19050">
                <a:solidFill>
                  <a:schemeClr val="tx1"/>
                </a:solidFill>
              </a:ln>
            </p:spPr>
          </p:pic>
          <p:sp>
            <p:nvSpPr>
              <p:cNvPr id="2" name="Freeform: Shape 1">
                <a:extLst>
                  <a:ext uri="{FF2B5EF4-FFF2-40B4-BE49-F238E27FC236}">
                    <a16:creationId xmlns:a16="http://schemas.microsoft.com/office/drawing/2014/main" id="{2D32B1A7-3693-4DA0-4048-BB2EE569C12A}"/>
                  </a:ext>
                </a:extLst>
              </p:cNvPr>
              <p:cNvSpPr/>
              <p:nvPr/>
            </p:nvSpPr>
            <p:spPr>
              <a:xfrm>
                <a:off x="481096" y="2512654"/>
                <a:ext cx="814387" cy="721519"/>
              </a:xfrm>
              <a:custGeom>
                <a:avLst/>
                <a:gdLst>
                  <a:gd name="connsiteX0" fmla="*/ 0 w 814387"/>
                  <a:gd name="connsiteY0" fmla="*/ 228600 h 721519"/>
                  <a:gd name="connsiteX1" fmla="*/ 52387 w 814387"/>
                  <a:gd name="connsiteY1" fmla="*/ 180975 h 721519"/>
                  <a:gd name="connsiteX2" fmla="*/ 100012 w 814387"/>
                  <a:gd name="connsiteY2" fmla="*/ 145256 h 721519"/>
                  <a:gd name="connsiteX3" fmla="*/ 145256 w 814387"/>
                  <a:gd name="connsiteY3" fmla="*/ 100012 h 721519"/>
                  <a:gd name="connsiteX4" fmla="*/ 190500 w 814387"/>
                  <a:gd name="connsiteY4" fmla="*/ 61912 h 721519"/>
                  <a:gd name="connsiteX5" fmla="*/ 247650 w 814387"/>
                  <a:gd name="connsiteY5" fmla="*/ 9525 h 721519"/>
                  <a:gd name="connsiteX6" fmla="*/ 261937 w 814387"/>
                  <a:gd name="connsiteY6" fmla="*/ 0 h 721519"/>
                  <a:gd name="connsiteX7" fmla="*/ 814387 w 814387"/>
                  <a:gd name="connsiteY7" fmla="*/ 564356 h 721519"/>
                  <a:gd name="connsiteX8" fmla="*/ 800100 w 814387"/>
                  <a:gd name="connsiteY8" fmla="*/ 576262 h 721519"/>
                  <a:gd name="connsiteX9" fmla="*/ 757237 w 814387"/>
                  <a:gd name="connsiteY9" fmla="*/ 609600 h 721519"/>
                  <a:gd name="connsiteX10" fmla="*/ 735806 w 814387"/>
                  <a:gd name="connsiteY10" fmla="*/ 621506 h 721519"/>
                  <a:gd name="connsiteX11" fmla="*/ 711994 w 814387"/>
                  <a:gd name="connsiteY11" fmla="*/ 647700 h 721519"/>
                  <a:gd name="connsiteX12" fmla="*/ 685800 w 814387"/>
                  <a:gd name="connsiteY12" fmla="*/ 673894 h 721519"/>
                  <a:gd name="connsiteX13" fmla="*/ 650081 w 814387"/>
                  <a:gd name="connsiteY13" fmla="*/ 702469 h 721519"/>
                  <a:gd name="connsiteX14" fmla="*/ 628650 w 814387"/>
                  <a:gd name="connsiteY14" fmla="*/ 721519 h 721519"/>
                  <a:gd name="connsiteX15" fmla="*/ 0 w 814387"/>
                  <a:gd name="connsiteY15" fmla="*/ 228600 h 7215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14387" h="721519">
                    <a:moveTo>
                      <a:pt x="0" y="228600"/>
                    </a:moveTo>
                    <a:lnTo>
                      <a:pt x="52387" y="180975"/>
                    </a:lnTo>
                    <a:lnTo>
                      <a:pt x="100012" y="145256"/>
                    </a:lnTo>
                    <a:lnTo>
                      <a:pt x="145256" y="100012"/>
                    </a:lnTo>
                    <a:lnTo>
                      <a:pt x="190500" y="61912"/>
                    </a:lnTo>
                    <a:lnTo>
                      <a:pt x="247650" y="9525"/>
                    </a:lnTo>
                    <a:lnTo>
                      <a:pt x="261937" y="0"/>
                    </a:lnTo>
                    <a:lnTo>
                      <a:pt x="814387" y="564356"/>
                    </a:lnTo>
                    <a:lnTo>
                      <a:pt x="800100" y="576262"/>
                    </a:lnTo>
                    <a:lnTo>
                      <a:pt x="757237" y="609600"/>
                    </a:lnTo>
                    <a:lnTo>
                      <a:pt x="735806" y="621506"/>
                    </a:lnTo>
                    <a:lnTo>
                      <a:pt x="711994" y="647700"/>
                    </a:lnTo>
                    <a:lnTo>
                      <a:pt x="685800" y="673894"/>
                    </a:lnTo>
                    <a:lnTo>
                      <a:pt x="650081" y="702469"/>
                    </a:lnTo>
                    <a:lnTo>
                      <a:pt x="628650" y="721519"/>
                    </a:lnTo>
                    <a:lnTo>
                      <a:pt x="0" y="228600"/>
                    </a:lnTo>
                    <a:close/>
                  </a:path>
                </a:pathLst>
              </a:cu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5EC5FBC-B7D4-764D-266F-0FFF0A8687E5}"/>
              </a:ext>
            </a:extLst>
          </p:cNvPr>
          <p:cNvGrpSpPr/>
          <p:nvPr/>
        </p:nvGrpSpPr>
        <p:grpSpPr>
          <a:xfrm>
            <a:off x="3254995" y="-594460"/>
            <a:ext cx="4748901" cy="3284563"/>
            <a:chOff x="3120760" y="-440370"/>
            <a:chExt cx="4748901" cy="3284563"/>
          </a:xfrm>
        </p:grpSpPr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61D0FDCB-476B-2CCE-C46D-EE286C0734A2}"/>
                </a:ext>
              </a:extLst>
            </p:cNvPr>
            <p:cNvSpPr/>
            <p:nvPr/>
          </p:nvSpPr>
          <p:spPr>
            <a:xfrm>
              <a:off x="3834326" y="-440370"/>
              <a:ext cx="4035335" cy="1735843"/>
            </a:xfrm>
            <a:custGeom>
              <a:avLst/>
              <a:gdLst>
                <a:gd name="connsiteX0" fmla="*/ 0 w 1735843"/>
                <a:gd name="connsiteY0" fmla="*/ 0 h 1735843"/>
                <a:gd name="connsiteX1" fmla="*/ 1735843 w 1735843"/>
                <a:gd name="connsiteY1" fmla="*/ 0 h 1735843"/>
                <a:gd name="connsiteX2" fmla="*/ 1735843 w 1735843"/>
                <a:gd name="connsiteY2" fmla="*/ 1735843 h 1735843"/>
                <a:gd name="connsiteX3" fmla="*/ 0 w 1735843"/>
                <a:gd name="connsiteY3" fmla="*/ 1735843 h 1735843"/>
                <a:gd name="connsiteX4" fmla="*/ 0 w 1735843"/>
                <a:gd name="connsiteY4" fmla="*/ 0 h 1735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843" h="1735843">
                  <a:moveTo>
                    <a:pt x="0" y="0"/>
                  </a:moveTo>
                  <a:lnTo>
                    <a:pt x="1735843" y="0"/>
                  </a:lnTo>
                  <a:lnTo>
                    <a:pt x="1735843" y="1735843"/>
                  </a:lnTo>
                  <a:lnTo>
                    <a:pt x="0" y="173584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kern="1200" dirty="0"/>
                <a:t>Extraction of material properties </a:t>
              </a:r>
              <a:r>
                <a:rPr lang="en-US" sz="1800" kern="1200" dirty="0"/>
                <a:t>and interface resistance from exp. data </a:t>
              </a:r>
              <a:endParaRPr lang="en-GB" sz="1800" kern="1200" dirty="0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0ED2276-A06F-922B-59B7-6601709796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557" b="-822"/>
            <a:stretch/>
          </p:blipFill>
          <p:spPr>
            <a:xfrm>
              <a:off x="4116388" y="743480"/>
              <a:ext cx="3006307" cy="2100713"/>
            </a:xfrm>
            <a:prstGeom prst="rect">
              <a:avLst/>
            </a:prstGeom>
          </p:spPr>
        </p:pic>
        <p:sp>
          <p:nvSpPr>
            <p:cNvPr id="11" name="Arrow: Right 10">
              <a:extLst>
                <a:ext uri="{FF2B5EF4-FFF2-40B4-BE49-F238E27FC236}">
                  <a16:creationId xmlns:a16="http://schemas.microsoft.com/office/drawing/2014/main" id="{6F286C2D-E7F7-7E42-571D-3E330B61A048}"/>
                </a:ext>
              </a:extLst>
            </p:cNvPr>
            <p:cNvSpPr/>
            <p:nvPr/>
          </p:nvSpPr>
          <p:spPr>
            <a:xfrm>
              <a:off x="3120760" y="1206653"/>
              <a:ext cx="653740" cy="48490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</p:grp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E397C8A3-A8A8-B9A4-BA65-4BCE9D61BCB3}"/>
              </a:ext>
            </a:extLst>
          </p:cNvPr>
          <p:cNvSpPr/>
          <p:nvPr/>
        </p:nvSpPr>
        <p:spPr>
          <a:xfrm rot="5400000">
            <a:off x="5382147" y="2975105"/>
            <a:ext cx="746731" cy="4849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AF5A09B-27FA-03F9-CFFD-294C5568305C}"/>
              </a:ext>
            </a:extLst>
          </p:cNvPr>
          <p:cNvGrpSpPr/>
          <p:nvPr/>
        </p:nvGrpSpPr>
        <p:grpSpPr>
          <a:xfrm>
            <a:off x="72408" y="3074628"/>
            <a:ext cx="3711379" cy="3141948"/>
            <a:chOff x="72408" y="3074628"/>
            <a:chExt cx="3711379" cy="3141948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463AFEF-79CD-F0E7-998C-4D44A32706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44446" y="5086118"/>
              <a:ext cx="3019417" cy="1130458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DC54B65-202E-3F72-D475-7AB77CC1A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5544" y="4223867"/>
              <a:ext cx="2191265" cy="971129"/>
            </a:xfrm>
            <a:prstGeom prst="rect">
              <a:avLst/>
            </a:prstGeom>
          </p:spPr>
        </p:pic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BC1698B-92FF-C011-875A-7794DABC6496}"/>
                </a:ext>
              </a:extLst>
            </p:cNvPr>
            <p:cNvSpPr/>
            <p:nvPr/>
          </p:nvSpPr>
          <p:spPr>
            <a:xfrm>
              <a:off x="72408" y="3074628"/>
              <a:ext cx="3711379" cy="1735843"/>
            </a:xfrm>
            <a:custGeom>
              <a:avLst/>
              <a:gdLst>
                <a:gd name="connsiteX0" fmla="*/ 0 w 1735843"/>
                <a:gd name="connsiteY0" fmla="*/ 0 h 1735843"/>
                <a:gd name="connsiteX1" fmla="*/ 1735843 w 1735843"/>
                <a:gd name="connsiteY1" fmla="*/ 0 h 1735843"/>
                <a:gd name="connsiteX2" fmla="*/ 1735843 w 1735843"/>
                <a:gd name="connsiteY2" fmla="*/ 1735843 h 1735843"/>
                <a:gd name="connsiteX3" fmla="*/ 0 w 1735843"/>
                <a:gd name="connsiteY3" fmla="*/ 1735843 h 1735843"/>
                <a:gd name="connsiteX4" fmla="*/ 0 w 1735843"/>
                <a:gd name="connsiteY4" fmla="*/ 0 h 1735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843" h="1735843">
                  <a:moveTo>
                    <a:pt x="0" y="0"/>
                  </a:moveTo>
                  <a:lnTo>
                    <a:pt x="1735843" y="0"/>
                  </a:lnTo>
                  <a:lnTo>
                    <a:pt x="1735843" y="1735843"/>
                  </a:lnTo>
                  <a:lnTo>
                    <a:pt x="0" y="173584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kern="1200" dirty="0"/>
                <a:t>Numerical </a:t>
              </a:r>
              <a:r>
                <a:rPr lang="en-US" sz="1800" kern="1200" dirty="0"/>
                <a:t>toolkit created, applied to experimental-size samples</a:t>
              </a:r>
              <a:endParaRPr lang="en-GB" sz="1800" b="0" kern="1200" dirty="0"/>
            </a:p>
          </p:txBody>
        </p:sp>
      </p:grp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400C8609-34F3-4D69-5420-8E81C16AE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2" y="6356350"/>
            <a:ext cx="6572221" cy="365125"/>
          </a:xfrm>
        </p:spPr>
        <p:txBody>
          <a:bodyPr/>
          <a:lstStyle/>
          <a:p>
            <a:r>
              <a:rPr lang="pt-BR" dirty="0"/>
              <a:t>P. Borges de Sousa | 2LOr2A-03</a:t>
            </a:r>
            <a:endParaRPr lang="en-US" dirty="0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9061F24-5AD0-90D2-EF1E-56833728BA4D}"/>
              </a:ext>
            </a:extLst>
          </p:cNvPr>
          <p:cNvGrpSpPr/>
          <p:nvPr/>
        </p:nvGrpSpPr>
        <p:grpSpPr>
          <a:xfrm>
            <a:off x="7435042" y="1402460"/>
            <a:ext cx="4509308" cy="4322065"/>
            <a:chOff x="7435042" y="1402460"/>
            <a:chExt cx="4509308" cy="4322065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8A0E42B-569A-C5A0-CCB5-2BCC1855987B}"/>
                </a:ext>
              </a:extLst>
            </p:cNvPr>
            <p:cNvSpPr txBox="1"/>
            <p:nvPr/>
          </p:nvSpPr>
          <p:spPr>
            <a:xfrm>
              <a:off x="8807041" y="1449107"/>
              <a:ext cx="3137309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US" dirty="0"/>
                <a:t>Numerical toolkit used to </a:t>
              </a:r>
              <a:r>
                <a:rPr lang="en-US" b="1" dirty="0"/>
                <a:t>validate heat extraction strategy </a:t>
              </a:r>
              <a:r>
                <a:rPr lang="en-US" dirty="0"/>
                <a:t>and temperature margins</a:t>
              </a:r>
              <a:r>
                <a:rPr lang="en-US" b="1" dirty="0"/>
                <a:t> of full-scale magnets and cold masses</a:t>
              </a:r>
              <a:endParaRPr lang="en-GB" b="0" dirty="0"/>
            </a:p>
          </p:txBody>
        </p:sp>
        <p:pic>
          <p:nvPicPr>
            <p:cNvPr id="37" name="Picture 36" descr="Shape, icon&#10;&#10;Description automatically generated">
              <a:extLst>
                <a:ext uri="{FF2B5EF4-FFF2-40B4-BE49-F238E27FC236}">
                  <a16:creationId xmlns:a16="http://schemas.microsoft.com/office/drawing/2014/main" id="{43CB0B06-A2BF-9A52-091E-DFAC968642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98" t="13879" r="9075" b="13609"/>
            <a:stretch/>
          </p:blipFill>
          <p:spPr>
            <a:xfrm>
              <a:off x="8275503" y="2926435"/>
              <a:ext cx="2678247" cy="2156973"/>
            </a:xfrm>
            <a:prstGeom prst="rect">
              <a:avLst/>
            </a:prstGeom>
          </p:spPr>
        </p:pic>
        <p:sp>
          <p:nvSpPr>
            <p:cNvPr id="38" name="Arrow: Right 37">
              <a:extLst>
                <a:ext uri="{FF2B5EF4-FFF2-40B4-BE49-F238E27FC236}">
                  <a16:creationId xmlns:a16="http://schemas.microsoft.com/office/drawing/2014/main" id="{98ED0ED9-0A6B-1CBC-4C88-9D7D799841EE}"/>
                </a:ext>
              </a:extLst>
            </p:cNvPr>
            <p:cNvSpPr/>
            <p:nvPr/>
          </p:nvSpPr>
          <p:spPr>
            <a:xfrm>
              <a:off x="8113071" y="2531027"/>
              <a:ext cx="605722" cy="48490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E6BE08E6-13FB-86CC-CB77-5E89E009E174}"/>
                </a:ext>
              </a:extLst>
            </p:cNvPr>
            <p:cNvSpPr/>
            <p:nvPr/>
          </p:nvSpPr>
          <p:spPr>
            <a:xfrm>
              <a:off x="7435042" y="1402460"/>
              <a:ext cx="869238" cy="21379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0572D70-3FEF-9AE5-787C-32A52A6941F6}"/>
                </a:ext>
              </a:extLst>
            </p:cNvPr>
            <p:cNvSpPr/>
            <p:nvPr/>
          </p:nvSpPr>
          <p:spPr>
            <a:xfrm>
              <a:off x="7435042" y="4103107"/>
              <a:ext cx="869238" cy="21379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FD6B0CEF-CD33-738D-917E-636790663836}"/>
                </a:ext>
              </a:extLst>
            </p:cNvPr>
            <p:cNvSpPr/>
            <p:nvPr/>
          </p:nvSpPr>
          <p:spPr>
            <a:xfrm rot="5400000">
              <a:off x="6775287" y="2779277"/>
              <a:ext cx="2859160" cy="19882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2" name="Picture 41" descr="Icon&#10;&#10;Description automatically generated">
              <a:extLst>
                <a:ext uri="{FF2B5EF4-FFF2-40B4-BE49-F238E27FC236}">
                  <a16:creationId xmlns:a16="http://schemas.microsoft.com/office/drawing/2014/main" id="{D065AD1F-88EE-B171-2D39-D62D940FF8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28" t="7390" r="8824" b="15419"/>
            <a:stretch/>
          </p:blipFill>
          <p:spPr>
            <a:xfrm>
              <a:off x="9133146" y="3429000"/>
              <a:ext cx="2678248" cy="2295525"/>
            </a:xfrm>
            <a:prstGeom prst="rect">
              <a:avLst/>
            </a:prstGeom>
          </p:spPr>
        </p:pic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C561764-9BA7-5858-6725-CE557CC0CEC7}"/>
              </a:ext>
            </a:extLst>
          </p:cNvPr>
          <p:cNvGrpSpPr/>
          <p:nvPr/>
        </p:nvGrpSpPr>
        <p:grpSpPr>
          <a:xfrm>
            <a:off x="3120760" y="3610840"/>
            <a:ext cx="5059357" cy="3192914"/>
            <a:chOff x="3120760" y="3610840"/>
            <a:chExt cx="5059357" cy="3192914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1A1E62A-A7F2-9852-0BB8-75308A8585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61455" t="4709" b="50830"/>
            <a:stretch/>
          </p:blipFill>
          <p:spPr>
            <a:xfrm>
              <a:off x="3834326" y="3610840"/>
              <a:ext cx="2326073" cy="1620241"/>
            </a:xfrm>
            <a:prstGeom prst="rect">
              <a:avLst/>
            </a:prstGeom>
          </p:spPr>
        </p:pic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8BE11672-069F-7915-2D01-A66C37746539}"/>
                </a:ext>
              </a:extLst>
            </p:cNvPr>
            <p:cNvSpPr/>
            <p:nvPr/>
          </p:nvSpPr>
          <p:spPr>
            <a:xfrm>
              <a:off x="4116388" y="5067911"/>
              <a:ext cx="3584345" cy="1735843"/>
            </a:xfrm>
            <a:custGeom>
              <a:avLst/>
              <a:gdLst>
                <a:gd name="connsiteX0" fmla="*/ 0 w 1735843"/>
                <a:gd name="connsiteY0" fmla="*/ 0 h 1735843"/>
                <a:gd name="connsiteX1" fmla="*/ 1735843 w 1735843"/>
                <a:gd name="connsiteY1" fmla="*/ 0 h 1735843"/>
                <a:gd name="connsiteX2" fmla="*/ 1735843 w 1735843"/>
                <a:gd name="connsiteY2" fmla="*/ 1735843 h 1735843"/>
                <a:gd name="connsiteX3" fmla="*/ 0 w 1735843"/>
                <a:gd name="connsiteY3" fmla="*/ 1735843 h 1735843"/>
                <a:gd name="connsiteX4" fmla="*/ 0 w 1735843"/>
                <a:gd name="connsiteY4" fmla="*/ 0 h 1735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35843" h="1735843">
                  <a:moveTo>
                    <a:pt x="0" y="0"/>
                  </a:moveTo>
                  <a:lnTo>
                    <a:pt x="1735843" y="0"/>
                  </a:lnTo>
                  <a:lnTo>
                    <a:pt x="1735843" y="1735843"/>
                  </a:lnTo>
                  <a:lnTo>
                    <a:pt x="0" y="1735843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2860" tIns="22860" rIns="22860" bIns="2286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1800" b="1" kern="1200" dirty="0"/>
                <a:t>Validation of numerical toolkit </a:t>
              </a:r>
              <a:r>
                <a:rPr lang="en-US" sz="1800" kern="1200" dirty="0"/>
                <a:t>by comparing exp. results with simulation using extracted props.</a:t>
              </a:r>
              <a:endParaRPr lang="en-GB" sz="1800" kern="1200" dirty="0"/>
            </a:p>
          </p:txBody>
        </p:sp>
        <p:sp>
          <p:nvSpPr>
            <p:cNvPr id="55" name="Arrow: Right 54">
              <a:extLst>
                <a:ext uri="{FF2B5EF4-FFF2-40B4-BE49-F238E27FC236}">
                  <a16:creationId xmlns:a16="http://schemas.microsoft.com/office/drawing/2014/main" id="{4DF645EB-48A2-A063-08EA-FA3346FF3DC9}"/>
                </a:ext>
              </a:extLst>
            </p:cNvPr>
            <p:cNvSpPr/>
            <p:nvPr/>
          </p:nvSpPr>
          <p:spPr>
            <a:xfrm>
              <a:off x="3120760" y="4534071"/>
              <a:ext cx="653740" cy="48490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FEFA895E-73B2-6F82-10BA-3C96FE1F4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10938" y="4494678"/>
              <a:ext cx="1969179" cy="10486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2424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E59017F-DEAC-81D1-EB4E-7D1C66740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479212" cy="703372"/>
          </a:xfrm>
        </p:spPr>
        <p:txBody>
          <a:bodyPr/>
          <a:lstStyle/>
          <a:p>
            <a:r>
              <a:rPr lang="en-US" sz="3200" dirty="0"/>
              <a:t>Numerical toolkit used to validate heat extraction of full-scale magnets and cold masses</a:t>
            </a:r>
            <a:br>
              <a:rPr lang="en-GB" sz="3200" b="0" dirty="0"/>
            </a:br>
            <a:endParaRPr lang="en-GB" sz="3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049B0D-CB80-62F2-DA22-86A765969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25/10/2022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63B590-2968-820A-1B65-E279EA175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P. Borges de Sousa | 2LOr2A-03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02C8EE-3D73-8CD4-729F-4BAB82053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377C521D-F5F1-CC2B-9B61-C53334D0F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900989"/>
            <a:ext cx="11376024" cy="4299785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Libraries and solver </a:t>
            </a:r>
            <a:r>
              <a:rPr lang="en-US" sz="2000" b="0" dirty="0">
                <a:latin typeface="+mj-lt"/>
              </a:rPr>
              <a:t>implemented in OpenFOAM v7</a:t>
            </a:r>
          </a:p>
          <a:p>
            <a:pPr marL="0" indent="0">
              <a:spcBef>
                <a:spcPts val="600"/>
              </a:spcBef>
              <a:buClr>
                <a:schemeClr val="tx1"/>
              </a:buClr>
              <a:buNone/>
            </a:pPr>
            <a:endParaRPr lang="en-US" sz="2000" b="0" dirty="0">
              <a:effectLst/>
              <a:latin typeface="+mj-lt"/>
            </a:endParaRPr>
          </a:p>
          <a:p>
            <a:pPr marL="342900" indent="-342900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effectLst/>
                <a:latin typeface="+mj-lt"/>
              </a:rPr>
              <a:t>Geometry</a:t>
            </a:r>
            <a:r>
              <a:rPr lang="en-US" sz="2000" dirty="0">
                <a:effectLst/>
                <a:latin typeface="+mj-lt"/>
              </a:rPr>
              <a:t> </a:t>
            </a:r>
            <a:r>
              <a:rPr lang="en-US" sz="2000" b="0" dirty="0">
                <a:effectLst/>
                <a:latin typeface="+mj-lt"/>
              </a:rPr>
              <a:t>of magnet/cold mass created via Python API for Salome 9.7, easily adjustable for</a:t>
            </a:r>
            <a:r>
              <a:rPr lang="en-US" sz="2000" dirty="0">
                <a:effectLst/>
                <a:latin typeface="+mj-lt"/>
              </a:rPr>
              <a:t> 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</a:rPr>
              <a:t>parametric studies</a:t>
            </a:r>
          </a:p>
          <a:p>
            <a:pPr marL="342900" indent="-342900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tx1"/>
              </a:solidFill>
              <a:latin typeface="+mj-lt"/>
            </a:endParaRPr>
          </a:p>
          <a:p>
            <a:pPr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000" b="0" dirty="0">
                <a:effectLst/>
                <a:latin typeface="+mj-lt"/>
              </a:rPr>
              <a:t>Currently, toolkit can handle 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</a:rPr>
              <a:t>2D geometries </a:t>
            </a:r>
            <a:r>
              <a:rPr lang="en-US" sz="2000" b="0" dirty="0">
                <a:effectLst/>
                <a:latin typeface="+mj-lt"/>
              </a:rPr>
              <a:t>and 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</a:rPr>
              <a:t>stagnant He II conditions </a:t>
            </a:r>
            <a:r>
              <a:rPr lang="en-US" sz="2000" b="0" dirty="0">
                <a:solidFill>
                  <a:schemeClr val="tx2"/>
                </a:solidFill>
                <a:effectLst/>
                <a:latin typeface="+mj-lt"/>
              </a:rPr>
              <a:t>and</a:t>
            </a:r>
            <a:r>
              <a:rPr lang="en-US" sz="2000" dirty="0">
                <a:solidFill>
                  <a:schemeClr val="tx1"/>
                </a:solidFill>
                <a:effectLst/>
                <a:latin typeface="+mj-lt"/>
              </a:rPr>
              <a:t> He II → He I transition </a:t>
            </a:r>
            <a:r>
              <a:rPr lang="en-US" sz="2000" b="0" dirty="0">
                <a:effectLst/>
                <a:latin typeface="+mj-lt"/>
              </a:rPr>
              <a:t>(no flow)</a:t>
            </a:r>
          </a:p>
          <a:p>
            <a:pPr marL="342900" indent="-342900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tx1"/>
              </a:solidFill>
              <a:effectLst/>
              <a:latin typeface="+mj-lt"/>
            </a:endParaRPr>
          </a:p>
          <a:p>
            <a:pPr marL="342900" indent="-342900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tx1"/>
                </a:solidFill>
                <a:latin typeface="+mj-lt"/>
              </a:rPr>
              <a:t>Dose maps </a:t>
            </a:r>
            <a:r>
              <a:rPr lang="en-US" sz="2000" b="0" dirty="0">
                <a:latin typeface="+mj-lt"/>
              </a:rPr>
              <a:t>can be mapped onto the geometry and converted into 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peak power deposition</a:t>
            </a:r>
            <a:r>
              <a:rPr lang="en-US" sz="2000" b="0" dirty="0">
                <a:latin typeface="+mj-lt"/>
              </a:rPr>
              <a:t>; as dose scales linearly with luminosity, 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peak power can be easily scaled</a:t>
            </a:r>
          </a:p>
          <a:p>
            <a:pPr marL="342900" indent="-342900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en-US" sz="2000" dirty="0">
              <a:solidFill>
                <a:schemeClr val="tx1"/>
              </a:solidFill>
              <a:latin typeface="+mj-lt"/>
            </a:endParaRPr>
          </a:p>
          <a:p>
            <a:pPr marL="342900" indent="-342900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000" b="0" dirty="0">
                <a:latin typeface="+mj-lt"/>
              </a:rPr>
              <a:t>Alternatively, 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direct heat input</a:t>
            </a:r>
            <a:r>
              <a:rPr lang="en-US" sz="2000" b="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2000" b="0" dirty="0">
                <a:latin typeface="+mj-lt"/>
              </a:rPr>
              <a:t>can be applied to any part of the geometry for dedicated studies</a:t>
            </a:r>
          </a:p>
          <a:p>
            <a:pPr marL="342900" indent="-342900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en-US" sz="2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3641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E59017F-DEAC-81D1-EB4E-7D1C66740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479212" cy="703372"/>
          </a:xfrm>
        </p:spPr>
        <p:txBody>
          <a:bodyPr/>
          <a:lstStyle/>
          <a:p>
            <a:br>
              <a:rPr lang="en-GB" sz="3200" b="0" dirty="0"/>
            </a:br>
            <a:endParaRPr lang="en-GB" sz="32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049B0D-CB80-62F2-DA22-86A765969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25/10/2022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63B590-2968-820A-1B65-E279EA175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P. Borges de Sousa | 2LOr2A-03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02C8EE-3D73-8CD4-729F-4BAB82053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2C732A0-E6E7-DEDF-0938-CEA7D3F7E9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07" t="15833" r="27517" b="9583"/>
          <a:stretch/>
        </p:blipFill>
        <p:spPr>
          <a:xfrm>
            <a:off x="503515" y="3466708"/>
            <a:ext cx="2423254" cy="2440997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5AB0202-5401-605C-E12C-6B19E26B2438}"/>
              </a:ext>
            </a:extLst>
          </p:cNvPr>
          <p:cNvSpPr txBox="1"/>
          <p:nvPr/>
        </p:nvSpPr>
        <p:spPr>
          <a:xfrm>
            <a:off x="482270" y="5803784"/>
            <a:ext cx="26548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/>
              <a:t>MQXF v7 + cold mass</a:t>
            </a:r>
          </a:p>
          <a:p>
            <a:pPr algn="ctr"/>
            <a:r>
              <a:rPr lang="en-GB" sz="1600" dirty="0"/>
              <a:t>(ST0703448)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4971052-60BA-B6DC-00D0-A737190007F3}"/>
              </a:ext>
            </a:extLst>
          </p:cNvPr>
          <p:cNvSpPr txBox="1"/>
          <p:nvPr/>
        </p:nvSpPr>
        <p:spPr>
          <a:xfrm>
            <a:off x="3943336" y="5763859"/>
            <a:ext cx="36886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/>
              <a:t>Simplified geometry for simulation (coded in Python and Salome)</a:t>
            </a:r>
          </a:p>
        </p:txBody>
      </p:sp>
      <p:pic>
        <p:nvPicPr>
          <p:cNvPr id="38" name="Content Placeholder 7" descr="Icon&#10;&#10;Description automatically generated">
            <a:extLst>
              <a:ext uri="{FF2B5EF4-FFF2-40B4-BE49-F238E27FC236}">
                <a16:creationId xmlns:a16="http://schemas.microsoft.com/office/drawing/2014/main" id="{151DCA94-1729-579C-670F-227BCAE9D2F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48" r="21313"/>
          <a:stretch/>
        </p:blipFill>
        <p:spPr>
          <a:xfrm>
            <a:off x="3370984" y="3419624"/>
            <a:ext cx="2630030" cy="236998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A451F85-8578-005A-3FCC-B0B22DFD3D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58" t="22650" r="18913" b="11287"/>
          <a:stretch/>
        </p:blipFill>
        <p:spPr>
          <a:xfrm>
            <a:off x="5909863" y="3257941"/>
            <a:ext cx="1973472" cy="1821710"/>
          </a:xfrm>
          <a:prstGeom prst="ellipse">
            <a:avLst/>
          </a:prstGeom>
          <a:ln w="19050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0" name="Oval 39">
            <a:extLst>
              <a:ext uri="{FF2B5EF4-FFF2-40B4-BE49-F238E27FC236}">
                <a16:creationId xmlns:a16="http://schemas.microsoft.com/office/drawing/2014/main" id="{D02BC53D-B246-43DC-CE3F-BF4D1434E633}"/>
              </a:ext>
            </a:extLst>
          </p:cNvPr>
          <p:cNvSpPr/>
          <p:nvPr/>
        </p:nvSpPr>
        <p:spPr>
          <a:xfrm>
            <a:off x="4824497" y="4222957"/>
            <a:ext cx="266782" cy="266782"/>
          </a:xfrm>
          <a:prstGeom prst="ellipse">
            <a:avLst/>
          </a:prstGeom>
          <a:noFill/>
          <a:effectLst>
            <a:glow rad="508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1C0CD1F8-5A66-B907-5835-4F80D73EBF48}"/>
              </a:ext>
            </a:extLst>
          </p:cNvPr>
          <p:cNvCxnSpPr>
            <a:cxnSpLocks/>
            <a:stCxn id="40" idx="1"/>
          </p:cNvCxnSpPr>
          <p:nvPr/>
        </p:nvCxnSpPr>
        <p:spPr>
          <a:xfrm flipV="1">
            <a:off x="4863566" y="3419624"/>
            <a:ext cx="1440983" cy="842402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BDF84F2-4338-F053-2C4B-DDBD117BE49C}"/>
              </a:ext>
            </a:extLst>
          </p:cNvPr>
          <p:cNvCxnSpPr>
            <a:cxnSpLocks/>
            <a:stCxn id="40" idx="4"/>
          </p:cNvCxnSpPr>
          <p:nvPr/>
        </p:nvCxnSpPr>
        <p:spPr>
          <a:xfrm>
            <a:off x="4957888" y="4489739"/>
            <a:ext cx="1659520" cy="541654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Picture 52" descr="A picture containing transport, wheel&#10;&#10;Description automatically generated">
            <a:extLst>
              <a:ext uri="{FF2B5EF4-FFF2-40B4-BE49-F238E27FC236}">
                <a16:creationId xmlns:a16="http://schemas.microsoft.com/office/drawing/2014/main" id="{6A012820-C116-1E40-BD1F-2D06E6F9E0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408" t="15217" r="26674" b="14735"/>
          <a:stretch/>
        </p:blipFill>
        <p:spPr>
          <a:xfrm>
            <a:off x="8357373" y="3390050"/>
            <a:ext cx="2418011" cy="2382429"/>
          </a:xfrm>
          <a:prstGeom prst="rect">
            <a:avLst/>
          </a:prstGeom>
        </p:spPr>
      </p:pic>
      <p:sp>
        <p:nvSpPr>
          <p:cNvPr id="54" name="Arrow: Right 53">
            <a:extLst>
              <a:ext uri="{FF2B5EF4-FFF2-40B4-BE49-F238E27FC236}">
                <a16:creationId xmlns:a16="http://schemas.microsoft.com/office/drawing/2014/main" id="{6217DB5A-D9D8-DF15-B1B3-28DA6EA10057}"/>
              </a:ext>
            </a:extLst>
          </p:cNvPr>
          <p:cNvSpPr/>
          <p:nvPr/>
        </p:nvSpPr>
        <p:spPr>
          <a:xfrm>
            <a:off x="7899172" y="4356348"/>
            <a:ext cx="441158" cy="617621"/>
          </a:xfrm>
          <a:prstGeom prst="rightArrow">
            <a:avLst>
              <a:gd name="adj1" fmla="val 44805"/>
              <a:gd name="adj2" fmla="val 445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1A534BE-1043-461E-323D-822100BCE0AE}"/>
              </a:ext>
            </a:extLst>
          </p:cNvPr>
          <p:cNvSpPr txBox="1"/>
          <p:nvPr/>
        </p:nvSpPr>
        <p:spPr>
          <a:xfrm>
            <a:off x="7869717" y="5780808"/>
            <a:ext cx="36886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dirty="0"/>
              <a:t>Resulting 2D meshed geometry (coded in Python and Salome)</a:t>
            </a: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F65D855D-B204-477F-F522-6E0845DCF747}"/>
              </a:ext>
            </a:extLst>
          </p:cNvPr>
          <p:cNvSpPr txBox="1">
            <a:spLocks/>
          </p:cNvSpPr>
          <p:nvPr/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Geometry MQXF coil + cold mass (I)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377C521D-F5F1-CC2B-9B61-C53334D0FB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8" y="1219200"/>
            <a:ext cx="11662091" cy="4981575"/>
          </a:xfrm>
        </p:spPr>
        <p:txBody>
          <a:bodyPr/>
          <a:lstStyle/>
          <a:p>
            <a:pPr marL="342900" indent="-342900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000" b="0" dirty="0">
                <a:effectLst/>
                <a:latin typeface="+mj-lt"/>
              </a:rPr>
              <a:t>Geometry created </a:t>
            </a:r>
            <a:r>
              <a:rPr lang="en-US" sz="2000" b="0" dirty="0">
                <a:latin typeface="+mj-lt"/>
              </a:rPr>
              <a:t>with dimensions in warm (300 K) conditions</a:t>
            </a:r>
            <a:endParaRPr lang="en-US" sz="2000" b="0" dirty="0">
              <a:effectLst/>
              <a:latin typeface="+mj-lt"/>
            </a:endParaRPr>
          </a:p>
          <a:p>
            <a:pPr marL="342900" indent="-342900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tx1"/>
                </a:solidFill>
                <a:latin typeface="+mj-lt"/>
              </a:rPr>
              <a:t>Coil described in detail, </a:t>
            </a:r>
            <a:r>
              <a:rPr lang="en-GB" sz="2000" b="0" dirty="0">
                <a:solidFill>
                  <a:schemeClr val="tx2"/>
                </a:solidFill>
                <a:effectLst/>
                <a:latin typeface="+mj-lt"/>
              </a:rPr>
              <a:t>simplifications</a:t>
            </a:r>
            <a:r>
              <a:rPr lang="en-GB" sz="2000" b="0" dirty="0">
                <a:effectLst/>
                <a:latin typeface="+mj-lt"/>
              </a:rPr>
              <a:t> mainly on iron yoke (bladder structure omitted), </a:t>
            </a:r>
            <a:r>
              <a:rPr lang="en-GB" sz="2000" dirty="0">
                <a:solidFill>
                  <a:schemeClr val="tx1"/>
                </a:solidFill>
                <a:effectLst/>
                <a:latin typeface="+mj-lt"/>
              </a:rPr>
              <a:t>main He pathways included</a:t>
            </a:r>
          </a:p>
          <a:p>
            <a:pPr marL="342900" indent="-342900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GB" sz="2000" dirty="0">
                <a:solidFill>
                  <a:schemeClr val="tx1"/>
                </a:solidFill>
                <a:effectLst/>
                <a:latin typeface="+mj-lt"/>
              </a:rPr>
              <a:t>He II heat extraction passages </a:t>
            </a:r>
            <a:r>
              <a:rPr lang="en-GB" sz="2000" b="0" dirty="0">
                <a:solidFill>
                  <a:schemeClr val="tx2"/>
                </a:solidFill>
                <a:effectLst/>
                <a:latin typeface="+mj-lt"/>
              </a:rPr>
              <a:t>in Titanium pole/G10 keys </a:t>
            </a:r>
            <a:r>
              <a:rPr lang="en-GB" sz="2000" b="0" dirty="0">
                <a:effectLst/>
                <a:latin typeface="+mj-lt"/>
              </a:rPr>
              <a:t>(Ø8 mm hole every 50 mm) </a:t>
            </a:r>
            <a:r>
              <a:rPr lang="en-GB" sz="2000" dirty="0">
                <a:solidFill>
                  <a:schemeClr val="tx1"/>
                </a:solidFill>
                <a:effectLst/>
                <a:latin typeface="+mj-lt"/>
              </a:rPr>
              <a:t>converted to 1 mm slit in 2D geometry </a:t>
            </a:r>
          </a:p>
          <a:p>
            <a:pPr marL="342900" indent="-342900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GB" sz="2000" b="0" dirty="0">
                <a:solidFill>
                  <a:schemeClr val="tx2"/>
                </a:solidFill>
                <a:latin typeface="+mj-lt"/>
              </a:rPr>
              <a:t>Mesh composed of 3.5M cells, prisms; </a:t>
            </a:r>
            <a:r>
              <a:rPr lang="en-GB" sz="2000" dirty="0">
                <a:solidFill>
                  <a:schemeClr val="tx1"/>
                </a:solidFill>
                <a:latin typeface="+mj-lt"/>
              </a:rPr>
              <a:t>coil pack refined → especial refinement on thin insulation layers</a:t>
            </a:r>
            <a:endParaRPr lang="en-GB" sz="2000" dirty="0">
              <a:solidFill>
                <a:schemeClr val="tx1"/>
              </a:solidFill>
              <a:effectLst/>
              <a:latin typeface="+mj-lt"/>
            </a:endParaRPr>
          </a:p>
          <a:p>
            <a:pPr marL="342900" indent="-342900">
              <a:spcBef>
                <a:spcPts val="600"/>
              </a:spcBef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en-US" sz="2000" dirty="0">
              <a:latin typeface="+mj-lt"/>
            </a:endParaRPr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7C75DC64-9AE1-037E-B733-8B1CB1AF271E}"/>
              </a:ext>
            </a:extLst>
          </p:cNvPr>
          <p:cNvSpPr/>
          <p:nvPr/>
        </p:nvSpPr>
        <p:spPr>
          <a:xfrm>
            <a:off x="3014387" y="4356348"/>
            <a:ext cx="441158" cy="617621"/>
          </a:xfrm>
          <a:prstGeom prst="rightArrow">
            <a:avLst>
              <a:gd name="adj1" fmla="val 44805"/>
              <a:gd name="adj2" fmla="val 445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Picture 14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416DC478-B36D-75B6-90AA-DD681C0546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404" t="25263" r="19663" b="9583"/>
          <a:stretch/>
        </p:blipFill>
        <p:spPr>
          <a:xfrm>
            <a:off x="9767719" y="3162337"/>
            <a:ext cx="2049416" cy="1899589"/>
          </a:xfrm>
          <a:prstGeom prst="ellipse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13" name="Picture 12" descr="Graphical user interface, application, Word&#10;&#10;Description automatically generated">
            <a:extLst>
              <a:ext uri="{FF2B5EF4-FFF2-40B4-BE49-F238E27FC236}">
                <a16:creationId xmlns:a16="http://schemas.microsoft.com/office/drawing/2014/main" id="{9918AE3D-5162-3445-B764-C71B172FB45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5164" t="24308" r="24880" b="32398"/>
          <a:stretch/>
        </p:blipFill>
        <p:spPr>
          <a:xfrm>
            <a:off x="10311981" y="4159118"/>
            <a:ext cx="1631626" cy="1473831"/>
          </a:xfrm>
          <a:prstGeom prst="ellipse">
            <a:avLst/>
          </a:prstGeom>
          <a:ln w="285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779073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Icon&#10;&#10;Description automatically generated">
            <a:extLst>
              <a:ext uri="{FF2B5EF4-FFF2-40B4-BE49-F238E27FC236}">
                <a16:creationId xmlns:a16="http://schemas.microsoft.com/office/drawing/2014/main" id="{7A9C0A68-2A99-4158-9461-7B518C7244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148"/>
          <a:stretch/>
        </p:blipFill>
        <p:spPr>
          <a:xfrm>
            <a:off x="219074" y="1439335"/>
            <a:ext cx="6976117" cy="4608512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60A3C8C-AEA6-4EC7-AEC3-56FFABE25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Geometry MQXF coil + cold mass (II)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49D7DA-2BCB-4E81-8438-2E0B7D33B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25/10/2022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ABEE8-1B31-44D9-B382-82EB3E08D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P. Borges de Sousa | 2LOr2A-03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A9932B-FA94-4CF1-886E-C1A4B913F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B7106B-01DE-4A5B-827D-7DBB7F23FB00}"/>
              </a:ext>
            </a:extLst>
          </p:cNvPr>
          <p:cNvSpPr txBox="1"/>
          <p:nvPr/>
        </p:nvSpPr>
        <p:spPr>
          <a:xfrm>
            <a:off x="4320834" y="1323884"/>
            <a:ext cx="14001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dirty="0"/>
              <a:t>Outer vessel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072062-1B16-445C-9A6D-D054B071FF6E}"/>
              </a:ext>
            </a:extLst>
          </p:cNvPr>
          <p:cNvSpPr txBox="1"/>
          <p:nvPr/>
        </p:nvSpPr>
        <p:spPr>
          <a:xfrm>
            <a:off x="509529" y="1719142"/>
            <a:ext cx="14001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dirty="0"/>
              <a:t>Al shell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DC543D9-4F4E-4AAD-95AD-980FAA13B2C6}"/>
              </a:ext>
            </a:extLst>
          </p:cNvPr>
          <p:cNvCxnSpPr>
            <a:cxnSpLocks/>
          </p:cNvCxnSpPr>
          <p:nvPr/>
        </p:nvCxnSpPr>
        <p:spPr>
          <a:xfrm flipH="1">
            <a:off x="3884757" y="1462384"/>
            <a:ext cx="390907" cy="270100"/>
          </a:xfrm>
          <a:prstGeom prst="straightConnector1">
            <a:avLst/>
          </a:prstGeom>
          <a:ln>
            <a:tailEnd type="triangle"/>
          </a:ln>
          <a:effectLst>
            <a:glow rad="508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B050D68-CD62-45E2-A62D-AE682F65FAEE}"/>
              </a:ext>
            </a:extLst>
          </p:cNvPr>
          <p:cNvCxnSpPr>
            <a:cxnSpLocks/>
          </p:cNvCxnSpPr>
          <p:nvPr/>
        </p:nvCxnSpPr>
        <p:spPr>
          <a:xfrm>
            <a:off x="859282" y="1989604"/>
            <a:ext cx="411734" cy="360404"/>
          </a:xfrm>
          <a:prstGeom prst="straightConnector1">
            <a:avLst/>
          </a:prstGeom>
          <a:ln>
            <a:tailEnd type="triangle"/>
          </a:ln>
          <a:effectLst>
            <a:glow rad="508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52CC29F-4DC9-4FCB-935D-77070E234A4C}"/>
              </a:ext>
            </a:extLst>
          </p:cNvPr>
          <p:cNvSpPr txBox="1"/>
          <p:nvPr/>
        </p:nvSpPr>
        <p:spPr>
          <a:xfrm>
            <a:off x="75001" y="5124996"/>
            <a:ext cx="14001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dirty="0"/>
              <a:t>Iron yoke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5722F80-2EFC-4AF4-B24D-7A27C3D2333B}"/>
              </a:ext>
            </a:extLst>
          </p:cNvPr>
          <p:cNvCxnSpPr>
            <a:cxnSpLocks/>
          </p:cNvCxnSpPr>
          <p:nvPr/>
        </p:nvCxnSpPr>
        <p:spPr>
          <a:xfrm flipV="1">
            <a:off x="656530" y="4378073"/>
            <a:ext cx="614486" cy="655070"/>
          </a:xfrm>
          <a:prstGeom prst="straightConnector1">
            <a:avLst/>
          </a:prstGeom>
          <a:ln>
            <a:tailEnd type="triangle"/>
          </a:ln>
          <a:effectLst>
            <a:glow rad="508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47FCC30-B460-42DC-98B6-3788C468EB6F}"/>
              </a:ext>
            </a:extLst>
          </p:cNvPr>
          <p:cNvSpPr txBox="1"/>
          <p:nvPr/>
        </p:nvSpPr>
        <p:spPr>
          <a:xfrm>
            <a:off x="5301479" y="4703511"/>
            <a:ext cx="14001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dirty="0"/>
              <a:t>Axial rods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2FE1EA5-8F7C-4F46-80BB-E7509AC4510D}"/>
              </a:ext>
            </a:extLst>
          </p:cNvPr>
          <p:cNvCxnSpPr>
            <a:cxnSpLocks/>
          </p:cNvCxnSpPr>
          <p:nvPr/>
        </p:nvCxnSpPr>
        <p:spPr>
          <a:xfrm flipH="1" flipV="1">
            <a:off x="3636344" y="4519667"/>
            <a:ext cx="1598910" cy="285953"/>
          </a:xfrm>
          <a:prstGeom prst="straightConnector1">
            <a:avLst/>
          </a:prstGeom>
          <a:ln>
            <a:tailEnd type="triangle"/>
          </a:ln>
          <a:effectLst>
            <a:glow rad="508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2C8B4E5-3B2A-48B6-84A1-45EB0EBA51AA}"/>
              </a:ext>
            </a:extLst>
          </p:cNvPr>
          <p:cNvCxnSpPr>
            <a:cxnSpLocks/>
          </p:cNvCxnSpPr>
          <p:nvPr/>
        </p:nvCxnSpPr>
        <p:spPr>
          <a:xfrm flipH="1" flipV="1">
            <a:off x="3163824" y="4581660"/>
            <a:ext cx="1149095" cy="1117775"/>
          </a:xfrm>
          <a:prstGeom prst="straightConnector1">
            <a:avLst/>
          </a:prstGeom>
          <a:ln>
            <a:tailEnd type="triangle"/>
          </a:ln>
          <a:effectLst>
            <a:glow rad="508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9474597-9F76-497B-89D2-1630C1472450}"/>
              </a:ext>
            </a:extLst>
          </p:cNvPr>
          <p:cNvSpPr txBox="1"/>
          <p:nvPr/>
        </p:nvSpPr>
        <p:spPr>
          <a:xfrm>
            <a:off x="4357944" y="5626413"/>
            <a:ext cx="14001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dirty="0"/>
              <a:t>Al collar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77D7BC4-4275-41E1-B2E2-F12A5F739341}"/>
              </a:ext>
            </a:extLst>
          </p:cNvPr>
          <p:cNvSpPr txBox="1"/>
          <p:nvPr/>
        </p:nvSpPr>
        <p:spPr>
          <a:xfrm>
            <a:off x="5146356" y="2429245"/>
            <a:ext cx="14001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dirty="0"/>
              <a:t>G10 keys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9A04967-AE72-46D8-B5AC-7B945FA8292C}"/>
              </a:ext>
            </a:extLst>
          </p:cNvPr>
          <p:cNvCxnSpPr>
            <a:cxnSpLocks/>
          </p:cNvCxnSpPr>
          <p:nvPr/>
        </p:nvCxnSpPr>
        <p:spPr>
          <a:xfrm flipH="1">
            <a:off x="3492655" y="2626505"/>
            <a:ext cx="1565376" cy="527073"/>
          </a:xfrm>
          <a:prstGeom prst="straightConnector1">
            <a:avLst/>
          </a:prstGeom>
          <a:ln>
            <a:tailEnd type="triangle"/>
          </a:ln>
          <a:effectLst>
            <a:glow rad="508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760D0937-6588-4F84-9E69-91FF5DBE4B8E}"/>
              </a:ext>
            </a:extLst>
          </p:cNvPr>
          <p:cNvCxnSpPr>
            <a:cxnSpLocks/>
          </p:cNvCxnSpPr>
          <p:nvPr/>
        </p:nvCxnSpPr>
        <p:spPr>
          <a:xfrm flipH="1" flipV="1">
            <a:off x="3305870" y="3729482"/>
            <a:ext cx="1929384" cy="61002"/>
          </a:xfrm>
          <a:prstGeom prst="straightConnector1">
            <a:avLst/>
          </a:prstGeom>
          <a:ln>
            <a:tailEnd type="triangle"/>
          </a:ln>
          <a:effectLst>
            <a:glow rad="508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3CE4FEDA-7334-451C-A446-21BBFB9DAE07}"/>
              </a:ext>
            </a:extLst>
          </p:cNvPr>
          <p:cNvSpPr txBox="1"/>
          <p:nvPr/>
        </p:nvSpPr>
        <p:spPr>
          <a:xfrm>
            <a:off x="5265419" y="3590983"/>
            <a:ext cx="14001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dirty="0"/>
              <a:t>Cold bore</a:t>
            </a:r>
          </a:p>
        </p:txBody>
      </p:sp>
      <p:pic>
        <p:nvPicPr>
          <p:cNvPr id="19" name="Picture 18" descr="Chart, sunburst chart&#10;&#10;Description automatically generated">
            <a:extLst>
              <a:ext uri="{FF2B5EF4-FFF2-40B4-BE49-F238E27FC236}">
                <a16:creationId xmlns:a16="http://schemas.microsoft.com/office/drawing/2014/main" id="{4991E2E5-FD7D-5BA1-8DCA-530001356E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07" r="9985"/>
          <a:stretch/>
        </p:blipFill>
        <p:spPr>
          <a:xfrm>
            <a:off x="6837042" y="1130832"/>
            <a:ext cx="4844732" cy="4743374"/>
          </a:xfrm>
          <a:prstGeom prst="ellipse">
            <a:avLst/>
          </a:prstGeom>
          <a:ln w="28575">
            <a:solidFill>
              <a:schemeClr val="tx1"/>
            </a:solidFill>
          </a:ln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27F658C-8288-F0A0-9F59-DF890FF66D93}"/>
              </a:ext>
            </a:extLst>
          </p:cNvPr>
          <p:cNvSpPr txBox="1"/>
          <p:nvPr/>
        </p:nvSpPr>
        <p:spPr>
          <a:xfrm>
            <a:off x="7078728" y="3097556"/>
            <a:ext cx="140017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dirty="0"/>
              <a:t>Coil wedge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ABF07E0-E790-C928-9737-C8804599013F}"/>
              </a:ext>
            </a:extLst>
          </p:cNvPr>
          <p:cNvSpPr txBox="1"/>
          <p:nvPr/>
        </p:nvSpPr>
        <p:spPr>
          <a:xfrm>
            <a:off x="10182619" y="1966774"/>
            <a:ext cx="1898912" cy="5539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dirty="0"/>
              <a:t>Titanium pole</a:t>
            </a:r>
            <a:br>
              <a:rPr lang="en-GB" dirty="0"/>
            </a:br>
            <a:r>
              <a:rPr lang="en-GB" dirty="0"/>
              <a:t>(w/ He slit shown)</a:t>
            </a: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791DD08E-0A05-364C-764C-DE008B2EB651}"/>
              </a:ext>
            </a:extLst>
          </p:cNvPr>
          <p:cNvCxnSpPr>
            <a:cxnSpLocks/>
          </p:cNvCxnSpPr>
          <p:nvPr/>
        </p:nvCxnSpPr>
        <p:spPr>
          <a:xfrm flipV="1">
            <a:off x="8274114" y="2934228"/>
            <a:ext cx="357338" cy="277571"/>
          </a:xfrm>
          <a:prstGeom prst="straightConnector1">
            <a:avLst/>
          </a:prstGeom>
          <a:ln>
            <a:tailEnd type="triangle"/>
          </a:ln>
          <a:effectLst>
            <a:glow rad="508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CA072045-BE00-AC82-7325-20115D950FDA}"/>
              </a:ext>
            </a:extLst>
          </p:cNvPr>
          <p:cNvCxnSpPr>
            <a:cxnSpLocks/>
          </p:cNvCxnSpPr>
          <p:nvPr/>
        </p:nvCxnSpPr>
        <p:spPr>
          <a:xfrm flipH="1">
            <a:off x="10407048" y="2610806"/>
            <a:ext cx="424435" cy="524119"/>
          </a:xfrm>
          <a:prstGeom prst="straightConnector1">
            <a:avLst/>
          </a:prstGeom>
          <a:ln>
            <a:tailEnd type="triangle"/>
          </a:ln>
          <a:effectLst>
            <a:glow rad="508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F1CA1029-FD69-4E79-A78D-BB2882C615B5}"/>
              </a:ext>
            </a:extLst>
          </p:cNvPr>
          <p:cNvCxnSpPr>
            <a:cxnSpLocks/>
          </p:cNvCxnSpPr>
          <p:nvPr/>
        </p:nvCxnSpPr>
        <p:spPr>
          <a:xfrm flipV="1">
            <a:off x="9320187" y="4264178"/>
            <a:ext cx="460190" cy="227791"/>
          </a:xfrm>
          <a:prstGeom prst="straightConnector1">
            <a:avLst/>
          </a:prstGeom>
          <a:ln>
            <a:tailEnd type="triangle"/>
          </a:ln>
          <a:effectLst>
            <a:glow rad="508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620E658B-88F8-56CD-3DC1-417FE52C5C07}"/>
              </a:ext>
            </a:extLst>
          </p:cNvPr>
          <p:cNvSpPr txBox="1"/>
          <p:nvPr/>
        </p:nvSpPr>
        <p:spPr>
          <a:xfrm>
            <a:off x="7672187" y="4381087"/>
            <a:ext cx="179069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dirty="0"/>
              <a:t>Inner insulation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091C8A9-5D28-0923-3428-D852DC49426C}"/>
              </a:ext>
            </a:extLst>
          </p:cNvPr>
          <p:cNvCxnSpPr>
            <a:cxnSpLocks/>
          </p:cNvCxnSpPr>
          <p:nvPr/>
        </p:nvCxnSpPr>
        <p:spPr>
          <a:xfrm>
            <a:off x="7078728" y="1842946"/>
            <a:ext cx="260536" cy="349490"/>
          </a:xfrm>
          <a:prstGeom prst="straightConnector1">
            <a:avLst/>
          </a:prstGeom>
          <a:ln>
            <a:tailEnd type="triangle"/>
          </a:ln>
          <a:effectLst>
            <a:glow rad="508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B0B56FB-CB5B-DDED-7FC0-8FFFCB2CA484}"/>
              </a:ext>
            </a:extLst>
          </p:cNvPr>
          <p:cNvCxnSpPr>
            <a:cxnSpLocks/>
          </p:cNvCxnSpPr>
          <p:nvPr/>
        </p:nvCxnSpPr>
        <p:spPr>
          <a:xfrm flipV="1">
            <a:off x="9311888" y="3429000"/>
            <a:ext cx="769284" cy="438982"/>
          </a:xfrm>
          <a:prstGeom prst="straightConnector1">
            <a:avLst/>
          </a:prstGeom>
          <a:ln>
            <a:tailEnd type="triangle"/>
          </a:ln>
          <a:effectLst>
            <a:glow rad="508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FCF2FFCC-3997-AB6D-7329-3F28F84EE0E8}"/>
              </a:ext>
            </a:extLst>
          </p:cNvPr>
          <p:cNvSpPr txBox="1"/>
          <p:nvPr/>
        </p:nvSpPr>
        <p:spPr>
          <a:xfrm>
            <a:off x="6252214" y="1295847"/>
            <a:ext cx="140017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dirty="0"/>
              <a:t>Inter-cable insulation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CC483EA-E09B-B938-5DE0-6EE7A1BD594D}"/>
              </a:ext>
            </a:extLst>
          </p:cNvPr>
          <p:cNvSpPr txBox="1"/>
          <p:nvPr/>
        </p:nvSpPr>
        <p:spPr>
          <a:xfrm>
            <a:off x="7280915" y="3760444"/>
            <a:ext cx="232433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dirty="0"/>
              <a:t>Interlayer insulation</a:t>
            </a: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34F0DA7F-1E6B-C1A4-E7D0-8B375AC41CA5}"/>
              </a:ext>
            </a:extLst>
          </p:cNvPr>
          <p:cNvCxnSpPr>
            <a:cxnSpLocks/>
          </p:cNvCxnSpPr>
          <p:nvPr/>
        </p:nvCxnSpPr>
        <p:spPr>
          <a:xfrm>
            <a:off x="9367043" y="5184624"/>
            <a:ext cx="826667" cy="0"/>
          </a:xfrm>
          <a:prstGeom prst="straightConnector1">
            <a:avLst/>
          </a:prstGeom>
          <a:ln>
            <a:tailEnd type="triangle"/>
          </a:ln>
          <a:effectLst>
            <a:glow rad="508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3D6A9B77-5690-AE7D-FE28-2FC698C07B6C}"/>
              </a:ext>
            </a:extLst>
          </p:cNvPr>
          <p:cNvSpPr txBox="1"/>
          <p:nvPr/>
        </p:nvSpPr>
        <p:spPr>
          <a:xfrm>
            <a:off x="7949680" y="5033143"/>
            <a:ext cx="160060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dirty="0"/>
              <a:t>Nb</a:t>
            </a:r>
            <a:r>
              <a:rPr lang="en-GB" baseline="-25000" dirty="0"/>
              <a:t>3</a:t>
            </a:r>
            <a:r>
              <a:rPr lang="en-GB" dirty="0"/>
              <a:t>Sn cables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A7C9E583-7BED-8F8F-BF2D-25190753396B}"/>
              </a:ext>
            </a:extLst>
          </p:cNvPr>
          <p:cNvCxnSpPr>
            <a:cxnSpLocks/>
          </p:cNvCxnSpPr>
          <p:nvPr/>
        </p:nvCxnSpPr>
        <p:spPr>
          <a:xfrm flipH="1">
            <a:off x="9218035" y="1066801"/>
            <a:ext cx="1032389" cy="664038"/>
          </a:xfrm>
          <a:prstGeom prst="straightConnector1">
            <a:avLst/>
          </a:prstGeom>
          <a:ln>
            <a:tailEnd type="triangle"/>
          </a:ln>
          <a:effectLst>
            <a:glow rad="50800">
              <a:schemeClr val="bg1">
                <a:alpha val="6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02080879-E13F-BDBC-955C-13EFEA0B9FCD}"/>
              </a:ext>
            </a:extLst>
          </p:cNvPr>
          <p:cNvSpPr txBox="1"/>
          <p:nvPr/>
        </p:nvSpPr>
        <p:spPr>
          <a:xfrm>
            <a:off x="10081172" y="892953"/>
            <a:ext cx="200035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dirty="0"/>
              <a:t>Outer + ground</a:t>
            </a:r>
            <a:br>
              <a:rPr lang="en-GB" dirty="0"/>
            </a:br>
            <a:r>
              <a:rPr lang="en-GB" dirty="0"/>
              <a:t> insulation 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03233E2D-82E9-81ED-7C4B-8BA240D2DBBA}"/>
              </a:ext>
            </a:extLst>
          </p:cNvPr>
          <p:cNvSpPr/>
          <p:nvPr/>
        </p:nvSpPr>
        <p:spPr>
          <a:xfrm>
            <a:off x="2921228" y="2890041"/>
            <a:ext cx="769284" cy="769284"/>
          </a:xfrm>
          <a:prstGeom prst="ellipse">
            <a:avLst/>
          </a:prstGeom>
          <a:noFill/>
          <a:effectLst>
            <a:glow rad="101600">
              <a:schemeClr val="bg2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44166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E59017F-DEAC-81D1-EB4E-7D1C66740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703372"/>
          </a:xfrm>
        </p:spPr>
        <p:txBody>
          <a:bodyPr/>
          <a:lstStyle/>
          <a:p>
            <a:r>
              <a:rPr lang="en-GB" sz="3200" dirty="0"/>
              <a:t>Input for heat deposition from dose calculations (I)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049B0D-CB80-62F2-DA22-86A765969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25/10/2022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63B590-2968-820A-1B65-E279EA175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P. Borges de Sousa | 2LOr2A-03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02C8EE-3D73-8CD4-729F-4BAB82053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BED28AB-F2F9-CD54-4D9B-E317FED4A77A}"/>
              </a:ext>
            </a:extLst>
          </p:cNvPr>
          <p:cNvSpPr txBox="1"/>
          <p:nvPr/>
        </p:nvSpPr>
        <p:spPr>
          <a:xfrm>
            <a:off x="0" y="6011597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0" dirty="0"/>
              <a:t>Source: </a:t>
            </a:r>
            <a:r>
              <a:rPr lang="en-GB" sz="1200" dirty="0">
                <a:hlinkClick r:id="rId2"/>
              </a:rPr>
              <a:t>Review of estimates of energy deposition, M. Sabate-Gilarte</a:t>
            </a:r>
            <a:endParaRPr lang="en-GB" sz="1200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4A874D0-A05C-6184-C490-B7742512F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26" y="1028246"/>
            <a:ext cx="7362147" cy="4687318"/>
          </a:xfrm>
          <a:prstGeom prst="rect">
            <a:avLst/>
          </a:prstGeom>
        </p:spPr>
      </p:pic>
      <p:sp>
        <p:nvSpPr>
          <p:cNvPr id="34" name="Content Placeholder 1">
            <a:extLst>
              <a:ext uri="{FF2B5EF4-FFF2-40B4-BE49-F238E27FC236}">
                <a16:creationId xmlns:a16="http://schemas.microsoft.com/office/drawing/2014/main" id="{1824FF04-8FC4-5603-D6EF-2E772B432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1032" y="1315453"/>
            <a:ext cx="4443663" cy="3497179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GB" sz="1800" b="0" dirty="0"/>
              <a:t>For each magnet/cold mass, </a:t>
            </a:r>
            <a:r>
              <a:rPr lang="en-GB" sz="1800" dirty="0">
                <a:solidFill>
                  <a:schemeClr val="tx1"/>
                </a:solidFill>
              </a:rPr>
              <a:t>the cross-section that corresponds to the highest dose </a:t>
            </a:r>
            <a:r>
              <a:rPr lang="en-GB" sz="1800" b="0" dirty="0"/>
              <a:t>(and consequently heat load) is selected</a:t>
            </a:r>
          </a:p>
          <a:p>
            <a:pPr>
              <a:spcBef>
                <a:spcPts val="600"/>
              </a:spcBef>
            </a:pPr>
            <a:r>
              <a:rPr lang="en-GB" sz="1800" dirty="0">
                <a:solidFill>
                  <a:schemeClr val="tx1"/>
                </a:solidFill>
              </a:rPr>
              <a:t>12 cross-sections selected </a:t>
            </a:r>
            <a:r>
              <a:rPr lang="en-GB" sz="1800" b="0" dirty="0"/>
              <a:t>(Q1/2/3 A and B, vertical and horizontal crossings) 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6724021-6FE2-1EFC-6FE9-7184B40D70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2548" y="3268588"/>
            <a:ext cx="3472147" cy="2928815"/>
          </a:xfrm>
          <a:prstGeom prst="rect">
            <a:avLst/>
          </a:prstGeom>
        </p:spPr>
      </p:pic>
      <p:sp>
        <p:nvSpPr>
          <p:cNvPr id="38" name="Oval 37">
            <a:extLst>
              <a:ext uri="{FF2B5EF4-FFF2-40B4-BE49-F238E27FC236}">
                <a16:creationId xmlns:a16="http://schemas.microsoft.com/office/drawing/2014/main" id="{041C0410-0D62-2B31-BFF5-0B3C883D1718}"/>
              </a:ext>
            </a:extLst>
          </p:cNvPr>
          <p:cNvSpPr/>
          <p:nvPr/>
        </p:nvSpPr>
        <p:spPr>
          <a:xfrm>
            <a:off x="3184859" y="2272641"/>
            <a:ext cx="200025" cy="200025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DC2F8AA-15A8-6454-F8CC-1197D8426537}"/>
              </a:ext>
            </a:extLst>
          </p:cNvPr>
          <p:cNvCxnSpPr>
            <a:cxnSpLocks/>
            <a:stCxn id="38" idx="6"/>
          </p:cNvCxnSpPr>
          <p:nvPr/>
        </p:nvCxnSpPr>
        <p:spPr>
          <a:xfrm>
            <a:off x="3384884" y="2372654"/>
            <a:ext cx="4668253" cy="1276925"/>
          </a:xfrm>
          <a:prstGeom prst="line">
            <a:avLst/>
          </a:prstGeom>
          <a:ln w="28575"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58F76F7A-221E-814D-0CD1-E1B0767D2901}"/>
              </a:ext>
            </a:extLst>
          </p:cNvPr>
          <p:cNvSpPr txBox="1"/>
          <p:nvPr/>
        </p:nvSpPr>
        <p:spPr>
          <a:xfrm>
            <a:off x="2397880" y="5684772"/>
            <a:ext cx="268103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b="1" dirty="0">
                <a:solidFill>
                  <a:schemeClr val="tx2"/>
                </a:solidFill>
              </a:rPr>
              <a:t>Distance from interaction point [m]</a:t>
            </a:r>
          </a:p>
        </p:txBody>
      </p:sp>
    </p:spTree>
    <p:extLst>
      <p:ext uri="{BB962C8B-B14F-4D97-AF65-F5344CB8AC3E}">
        <p14:creationId xmlns:p14="http://schemas.microsoft.com/office/powerpoint/2010/main" val="7394155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593EFE3-CA5E-FEC0-5E86-E57EDA020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989" y="1315453"/>
            <a:ext cx="11376024" cy="4885322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GB" sz="1800" b="0" dirty="0"/>
              <a:t>For each magnet/cold mass, the </a:t>
            </a:r>
            <a:r>
              <a:rPr lang="en-GB" sz="1800" dirty="0">
                <a:solidFill>
                  <a:schemeClr val="tx1"/>
                </a:solidFill>
              </a:rPr>
              <a:t>dose at peak location</a:t>
            </a:r>
            <a:r>
              <a:rPr lang="en-GB" sz="1800" b="0" dirty="0"/>
              <a:t> for nominal luminosity (7 </a:t>
            </a:r>
            <a:r>
              <a:rPr lang="en-GB" sz="1800" b="0" dirty="0" err="1"/>
              <a:t>TeV</a:t>
            </a:r>
            <a:r>
              <a:rPr lang="en-GB" sz="1800" b="0" dirty="0"/>
              <a:t>, 5.0x10</a:t>
            </a:r>
            <a:r>
              <a:rPr lang="en-GB" sz="1800" b="0" baseline="30000" dirty="0"/>
              <a:t>34</a:t>
            </a:r>
            <a:r>
              <a:rPr lang="en-GB" sz="1800" b="0" dirty="0"/>
              <a:t> cm</a:t>
            </a:r>
            <a:r>
              <a:rPr lang="en-GB" sz="1800" b="0" baseline="30000" dirty="0"/>
              <a:t>-2</a:t>
            </a:r>
            <a:r>
              <a:rPr lang="en-GB" sz="1800" b="0" dirty="0"/>
              <a:t>s</a:t>
            </a:r>
            <a:r>
              <a:rPr lang="en-GB" sz="1800" b="0" baseline="30000" dirty="0"/>
              <a:t>-1</a:t>
            </a:r>
            <a:r>
              <a:rPr lang="en-GB" sz="1800" b="0" dirty="0"/>
              <a:t>) provided by FLUKA is mapped onto the mesh </a:t>
            </a:r>
          </a:p>
          <a:p>
            <a:pPr>
              <a:spcBef>
                <a:spcPts val="600"/>
              </a:spcBef>
            </a:pPr>
            <a:r>
              <a:rPr lang="en-GB" sz="1800" b="0" dirty="0"/>
              <a:t>Mapped dose is converted to </a:t>
            </a:r>
            <a:r>
              <a:rPr lang="en-GB" sz="1800" b="0" dirty="0">
                <a:solidFill>
                  <a:schemeClr val="tx2"/>
                </a:solidFill>
              </a:rPr>
              <a:t>2D</a:t>
            </a:r>
            <a:r>
              <a:rPr lang="en-GB" sz="1800" dirty="0">
                <a:solidFill>
                  <a:schemeClr val="tx1"/>
                </a:solidFill>
              </a:rPr>
              <a:t> power density </a:t>
            </a:r>
            <a:r>
              <a:rPr lang="en-GB" sz="1800" b="0" dirty="0"/>
              <a:t>(mW/cm</a:t>
            </a:r>
            <a:r>
              <a:rPr lang="en-GB" sz="1800" b="0" baseline="30000" dirty="0"/>
              <a:t>3</a:t>
            </a:r>
            <a:r>
              <a:rPr lang="en-GB" sz="1800" b="0" dirty="0"/>
              <a:t>) map </a:t>
            </a:r>
            <a:r>
              <a:rPr lang="en-GB" sz="1800" dirty="0">
                <a:solidFill>
                  <a:schemeClr val="tx1"/>
                </a:solidFill>
              </a:rPr>
              <a:t>at the peak </a:t>
            </a:r>
            <a:r>
              <a:rPr lang="en-GB" sz="1800" b="0" dirty="0"/>
              <a:t>(maximum) </a:t>
            </a:r>
            <a:r>
              <a:rPr lang="en-GB" sz="1800" dirty="0">
                <a:solidFill>
                  <a:schemeClr val="tx1"/>
                </a:solidFill>
              </a:rPr>
              <a:t>location</a:t>
            </a:r>
            <a:r>
              <a:rPr lang="en-GB" sz="1800" b="0" dirty="0"/>
              <a:t> according to each component’s density </a:t>
            </a:r>
          </a:p>
          <a:p>
            <a:pPr>
              <a:spcBef>
                <a:spcPts val="600"/>
              </a:spcBef>
            </a:pPr>
            <a:r>
              <a:rPr lang="en-GB" sz="1800" b="0" dirty="0"/>
              <a:t>Mesh is split into two regions, a </a:t>
            </a:r>
            <a:r>
              <a:rPr lang="en-GB" sz="1800" dirty="0">
                <a:solidFill>
                  <a:schemeClr val="accent1"/>
                </a:solidFill>
              </a:rPr>
              <a:t>He II region </a:t>
            </a:r>
            <a:r>
              <a:rPr lang="en-GB" sz="1800" b="0" dirty="0"/>
              <a:t>and a </a:t>
            </a:r>
            <a:r>
              <a:rPr lang="en-GB" sz="1800" dirty="0">
                <a:solidFill>
                  <a:srgbClr val="C00000"/>
                </a:solidFill>
              </a:rPr>
              <a:t>solid region</a:t>
            </a:r>
            <a:r>
              <a:rPr lang="en-GB" sz="1800" b="0" dirty="0"/>
              <a:t>. The solid region is composed of many different zones each with their own material properties</a:t>
            </a:r>
          </a:p>
          <a:p>
            <a:endParaRPr lang="en-GB" sz="1800" b="0" dirty="0"/>
          </a:p>
        </p:txBody>
      </p:sp>
      <p:pic>
        <p:nvPicPr>
          <p:cNvPr id="7" name="Picture 6" descr="Shape, circle&#10;&#10;Description automatically generated">
            <a:extLst>
              <a:ext uri="{FF2B5EF4-FFF2-40B4-BE49-F238E27FC236}">
                <a16:creationId xmlns:a16="http://schemas.microsoft.com/office/drawing/2014/main" id="{25E55579-34BC-9FCC-F34B-E2A428DA48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0" b="13679"/>
          <a:stretch/>
        </p:blipFill>
        <p:spPr>
          <a:xfrm>
            <a:off x="-609387" y="3200529"/>
            <a:ext cx="4500000" cy="2907029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E59017F-DEAC-81D1-EB4E-7D1C66740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703372"/>
          </a:xfrm>
        </p:spPr>
        <p:txBody>
          <a:bodyPr/>
          <a:lstStyle/>
          <a:p>
            <a:r>
              <a:rPr lang="en-GB" sz="3200" dirty="0"/>
              <a:t>Input for heat deposition provided dose calculations (II)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049B0D-CB80-62F2-DA22-86A765969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25/10/2022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63B590-2968-820A-1B65-E279EA175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P. Borges de Sousa | 2LOr2A-03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02C8EE-3D73-8CD4-729F-4BAB82053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7741D7C-3DCC-EA42-0CA8-C599415E5478}"/>
              </a:ext>
            </a:extLst>
          </p:cNvPr>
          <p:cNvSpPr txBox="1"/>
          <p:nvPr/>
        </p:nvSpPr>
        <p:spPr>
          <a:xfrm>
            <a:off x="268786" y="3202303"/>
            <a:ext cx="3216442" cy="246221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GB" sz="1600" b="1" dirty="0"/>
              <a:t>Q2B IR1-HC – dose @ peak loc.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AFD2D19-CD4E-123F-09F9-3DBF5BA89736}"/>
              </a:ext>
            </a:extLst>
          </p:cNvPr>
          <p:cNvGrpSpPr/>
          <p:nvPr/>
        </p:nvGrpSpPr>
        <p:grpSpPr>
          <a:xfrm>
            <a:off x="3377087" y="3200529"/>
            <a:ext cx="4500000" cy="2907030"/>
            <a:chOff x="3377087" y="3200529"/>
            <a:chExt cx="4500000" cy="2907030"/>
          </a:xfrm>
        </p:grpSpPr>
        <p:pic>
          <p:nvPicPr>
            <p:cNvPr id="12" name="Picture 11" descr="Shape, icon&#10;&#10;Description automatically generated">
              <a:extLst>
                <a:ext uri="{FF2B5EF4-FFF2-40B4-BE49-F238E27FC236}">
                  <a16:creationId xmlns:a16="http://schemas.microsoft.com/office/drawing/2014/main" id="{38E25BB1-3CBE-B03D-8BD8-BBF7FDD7C9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70" b="13679"/>
            <a:stretch/>
          </p:blipFill>
          <p:spPr>
            <a:xfrm>
              <a:off x="3377087" y="3200529"/>
              <a:ext cx="4500000" cy="2907030"/>
            </a:xfrm>
            <a:prstGeom prst="rect">
              <a:avLst/>
            </a:prstGeom>
          </p:spPr>
        </p:pic>
        <p:sp>
          <p:nvSpPr>
            <p:cNvPr id="10" name="Arrow: Right 9">
              <a:extLst>
                <a:ext uri="{FF2B5EF4-FFF2-40B4-BE49-F238E27FC236}">
                  <a16:creationId xmlns:a16="http://schemas.microsoft.com/office/drawing/2014/main" id="{F6F9A33B-2DB9-DF1F-F5CF-B0557AF786EA}"/>
                </a:ext>
              </a:extLst>
            </p:cNvPr>
            <p:cNvSpPr/>
            <p:nvPr/>
          </p:nvSpPr>
          <p:spPr>
            <a:xfrm>
              <a:off x="3667189" y="4285075"/>
              <a:ext cx="395383" cy="73793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400A501-28BF-4C0C-6155-D71306DF2DD9}"/>
                </a:ext>
              </a:extLst>
            </p:cNvPr>
            <p:cNvSpPr txBox="1"/>
            <p:nvPr/>
          </p:nvSpPr>
          <p:spPr>
            <a:xfrm>
              <a:off x="3904509" y="3202303"/>
              <a:ext cx="3674405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GB" sz="1600" b="1" dirty="0"/>
                <a:t>Q2B IR1-HC – power dep. @ peak loc.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6426FA59-0C12-6436-2EC0-D08293A9C8CD}"/>
              </a:ext>
            </a:extLst>
          </p:cNvPr>
          <p:cNvSpPr txBox="1"/>
          <p:nvPr/>
        </p:nvSpPr>
        <p:spPr>
          <a:xfrm>
            <a:off x="156259" y="6093257"/>
            <a:ext cx="6974753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1200" b="1" dirty="0"/>
              <a:t>Luminosity 5.0x10</a:t>
            </a:r>
            <a:r>
              <a:rPr lang="en-GB" sz="1200" b="1" baseline="30000" dirty="0"/>
              <a:t>34</a:t>
            </a:r>
            <a:r>
              <a:rPr lang="en-GB" sz="1200" b="1" dirty="0"/>
              <a:t> cm</a:t>
            </a:r>
            <a:r>
              <a:rPr lang="en-GB" sz="1200" b="1" baseline="30000" dirty="0"/>
              <a:t>-2</a:t>
            </a:r>
            <a:r>
              <a:rPr lang="en-GB" sz="1200" b="1" dirty="0"/>
              <a:t>s</a:t>
            </a:r>
            <a:r>
              <a:rPr lang="en-GB" sz="1200" b="1" baseline="30000" dirty="0"/>
              <a:t>-1    </a:t>
            </a:r>
            <a:r>
              <a:rPr lang="en-GB" sz="1200" b="1" dirty="0"/>
              <a:t>Cold bore included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0353550-B253-7795-EB6B-E6314A90BE6A}"/>
              </a:ext>
            </a:extLst>
          </p:cNvPr>
          <p:cNvGrpSpPr/>
          <p:nvPr/>
        </p:nvGrpSpPr>
        <p:grpSpPr>
          <a:xfrm>
            <a:off x="7727001" y="2908356"/>
            <a:ext cx="4464999" cy="3370207"/>
            <a:chOff x="7727001" y="2908356"/>
            <a:chExt cx="4464999" cy="3370207"/>
          </a:xfrm>
        </p:grpSpPr>
        <p:pic>
          <p:nvPicPr>
            <p:cNvPr id="19" name="Picture 18" descr="Icon&#10;&#10;Description automatically generated">
              <a:extLst>
                <a:ext uri="{FF2B5EF4-FFF2-40B4-BE49-F238E27FC236}">
                  <a16:creationId xmlns:a16="http://schemas.microsoft.com/office/drawing/2014/main" id="{BD6E80E0-F3AB-DA20-D954-C2E6AA53B3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6974" t="14562" r="14735" b="14029"/>
            <a:stretch/>
          </p:blipFill>
          <p:spPr>
            <a:xfrm>
              <a:off x="8221005" y="4339388"/>
              <a:ext cx="1894491" cy="1800000"/>
            </a:xfrm>
            <a:prstGeom prst="rect">
              <a:avLst/>
            </a:prstGeom>
          </p:spPr>
        </p:pic>
        <p:pic>
          <p:nvPicPr>
            <p:cNvPr id="18" name="Picture 17" descr="Diagram&#10;&#10;Description automatically generated">
              <a:extLst>
                <a:ext uri="{FF2B5EF4-FFF2-40B4-BE49-F238E27FC236}">
                  <a16:creationId xmlns:a16="http://schemas.microsoft.com/office/drawing/2014/main" id="{6A601784-4D4E-EC11-2802-D7D5B9A515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590" t="20756" r="21520" b="18355"/>
            <a:stretch/>
          </p:blipFill>
          <p:spPr>
            <a:xfrm>
              <a:off x="9912340" y="2908356"/>
              <a:ext cx="1915932" cy="1800000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2763493-9A12-A43C-5F5E-C5355CCD7B43}"/>
                </a:ext>
              </a:extLst>
            </p:cNvPr>
            <p:cNvSpPr txBox="1"/>
            <p:nvPr/>
          </p:nvSpPr>
          <p:spPr>
            <a:xfrm>
              <a:off x="7952120" y="3277286"/>
              <a:ext cx="2421858" cy="923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GB" sz="1800" dirty="0">
                  <a:solidFill>
                    <a:schemeClr val="accent1"/>
                  </a:solidFill>
                </a:rPr>
                <a:t>He II region (connected passages via poles)</a:t>
              </a:r>
              <a:endParaRPr lang="en-GB" dirty="0"/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99569CED-DAC3-CE2C-6709-D82AED385C64}"/>
                </a:ext>
              </a:extLst>
            </p:cNvPr>
            <p:cNvCxnSpPr/>
            <p:nvPr/>
          </p:nvCxnSpPr>
          <p:spPr>
            <a:xfrm flipH="1" flipV="1">
              <a:off x="10084485" y="5542547"/>
              <a:ext cx="584358" cy="366684"/>
            </a:xfrm>
            <a:prstGeom prst="straightConnector1">
              <a:avLst/>
            </a:prstGeom>
            <a:ln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1C8386E4-F690-BEC7-49FC-691238FFCE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88090" y="3972704"/>
              <a:ext cx="525091" cy="50561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Arrow: Right 30">
              <a:extLst>
                <a:ext uri="{FF2B5EF4-FFF2-40B4-BE49-F238E27FC236}">
                  <a16:creationId xmlns:a16="http://schemas.microsoft.com/office/drawing/2014/main" id="{ADAF8A64-DB4A-622F-3586-455FB887C956}"/>
                </a:ext>
              </a:extLst>
            </p:cNvPr>
            <p:cNvSpPr/>
            <p:nvPr/>
          </p:nvSpPr>
          <p:spPr>
            <a:xfrm>
              <a:off x="7727001" y="4295666"/>
              <a:ext cx="395383" cy="73793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" name="Content Placeholder 7" descr="Icon&#10;&#10;Description automatically generated">
              <a:extLst>
                <a:ext uri="{FF2B5EF4-FFF2-40B4-BE49-F238E27FC236}">
                  <a16:creationId xmlns:a16="http://schemas.microsoft.com/office/drawing/2014/main" id="{B5CCB55E-CD30-C0A7-6073-99F21040D6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alphaModFix/>
            </a:blip>
            <a:srcRect l="50635" r="21352"/>
            <a:stretch/>
          </p:blipFill>
          <p:spPr>
            <a:xfrm>
              <a:off x="9163049" y="4366027"/>
              <a:ext cx="921436" cy="1735200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1DCFD21-4642-3E8C-2EE2-7A1CCB0D58BC}"/>
                </a:ext>
              </a:extLst>
            </p:cNvPr>
            <p:cNvSpPr txBox="1"/>
            <p:nvPr/>
          </p:nvSpPr>
          <p:spPr>
            <a:xfrm>
              <a:off x="9504180" y="5909231"/>
              <a:ext cx="268782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dirty="0">
                  <a:solidFill>
                    <a:srgbClr val="C00000"/>
                  </a:solidFill>
                </a:rPr>
                <a:t>S</a:t>
              </a:r>
              <a:r>
                <a:rPr lang="en-GB" sz="1800" dirty="0">
                  <a:solidFill>
                    <a:srgbClr val="C00000"/>
                  </a:solidFill>
                </a:rPr>
                <a:t>olid region (17 parts)</a:t>
              </a:r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3210441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theme/theme1.xml><?xml version="1.0" encoding="utf-8"?>
<a:theme xmlns:a="http://schemas.openxmlformats.org/drawingml/2006/main" name="ThemeCERN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hemeCERN" id="{1A76D69B-429E-4ECA-803E-1A49C9693332}" vid="{CFCA5C4A-C487-4437-A473-56B532E77C7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ThemeCERN</Template>
  <TotalTime>8547</TotalTime>
  <Words>2237</Words>
  <Application>Microsoft Office PowerPoint</Application>
  <PresentationFormat>Widescreen</PresentationFormat>
  <Paragraphs>292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Calibri</vt:lpstr>
      <vt:lpstr>Cambria Math</vt:lpstr>
      <vt:lpstr>HelveticaNeue-Light</vt:lpstr>
      <vt:lpstr>Wingdings</vt:lpstr>
      <vt:lpstr>ThemeCERN</vt:lpstr>
      <vt:lpstr>Numerical assessment of the inhomogeneous temperature field and the quality of heat extraction from Nb3Sn impregnated magnets  for the High Luminosity upgrade of the LHC</vt:lpstr>
      <vt:lpstr>Framework</vt:lpstr>
      <vt:lpstr>Thermal mapping of HL-LHC inner triplets</vt:lpstr>
      <vt:lpstr>PowerPoint Presentation</vt:lpstr>
      <vt:lpstr>Numerical toolkit used to validate heat extraction of full-scale magnets and cold masses </vt:lpstr>
      <vt:lpstr> </vt:lpstr>
      <vt:lpstr>Geometry MQXF coil + cold mass (II)</vt:lpstr>
      <vt:lpstr>Input for heat deposition from dose calculations (I)</vt:lpstr>
      <vt:lpstr>Input for heat deposition provided dose calculations (II)</vt:lpstr>
      <vt:lpstr>He II region and (composite) solid region</vt:lpstr>
      <vt:lpstr>Boundary conditions for calculations</vt:lpstr>
      <vt:lpstr>Results: example Q2B IR1-HC @ nominal luminosity</vt:lpstr>
      <vt:lpstr>Results: example Q2B IR1-HC @ nominal luminosity</vt:lpstr>
      <vt:lpstr>Results: example Q2B IR1-HC @ nominal luminosity</vt:lpstr>
      <vt:lpstr>Resulting temperature margin for MQXF magnets</vt:lpstr>
      <vt:lpstr>Resulting temperature margin for MQXF magnets</vt:lpstr>
      <vt:lpstr>Summary (I) </vt:lpstr>
      <vt:lpstr>Summary (II) </vt:lpstr>
      <vt:lpstr>Outlook</vt:lpstr>
      <vt:lpstr>Thank you for your attention!</vt:lpstr>
      <vt:lpstr>Results at peak location for IR1/HC  Luminosity = 5.0 x 1034 cm-2s-1 Energy = 7 TeV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Results at peak location for IR5/VC  Luminosity = 5.0 x 1034 cm-2s-1 Energy = 7 TeV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Patricia Tavares Coutinho Borges De Sousa</dc:creator>
  <cp:lastModifiedBy>Patricia Tavares Coutinho Borges De Sousa</cp:lastModifiedBy>
  <cp:revision>68</cp:revision>
  <dcterms:created xsi:type="dcterms:W3CDTF">2022-10-14T15:01:47Z</dcterms:created>
  <dcterms:modified xsi:type="dcterms:W3CDTF">2022-10-20T15:50:30Z</dcterms:modified>
</cp:coreProperties>
</file>