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91" r:id="rId3"/>
    <p:sldId id="292" r:id="rId4"/>
    <p:sldId id="293" r:id="rId5"/>
    <p:sldId id="294" r:id="rId6"/>
    <p:sldId id="261" r:id="rId7"/>
    <p:sldId id="295" r:id="rId8"/>
    <p:sldId id="296" r:id="rId9"/>
    <p:sldId id="297" r:id="rId10"/>
    <p:sldId id="299" r:id="rId11"/>
    <p:sldId id="300" r:id="rId12"/>
    <p:sldId id="301" r:id="rId13"/>
    <p:sldId id="298" r:id="rId14"/>
    <p:sldId id="302" r:id="rId15"/>
    <p:sldId id="303" r:id="rId16"/>
    <p:sldId id="307" r:id="rId17"/>
    <p:sldId id="305" r:id="rId18"/>
    <p:sldId id="306" r:id="rId19"/>
    <p:sldId id="308" r:id="rId20"/>
    <p:sldId id="309" r:id="rId21"/>
    <p:sldId id="314" r:id="rId22"/>
    <p:sldId id="317" r:id="rId23"/>
    <p:sldId id="315" r:id="rId24"/>
    <p:sldId id="311" r:id="rId25"/>
    <p:sldId id="320" r:id="rId26"/>
    <p:sldId id="318" r:id="rId27"/>
    <p:sldId id="310" r:id="rId28"/>
    <p:sldId id="312" r:id="rId29"/>
    <p:sldId id="313" r:id="rId30"/>
    <p:sldId id="316" r:id="rId31"/>
    <p:sldId id="321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5773" autoAdjust="0"/>
  </p:normalViewPr>
  <p:slideViewPr>
    <p:cSldViewPr snapToGrid="0">
      <p:cViewPr>
        <p:scale>
          <a:sx n="60" d="100"/>
          <a:sy n="60" d="100"/>
        </p:scale>
        <p:origin x="1469" y="6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88747-ADBB-421D-88AC-B9E1A153DDEB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E47FE-5280-47E7-8B82-3C52246FD1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B5F98-5C9D-424C-A15A-8FC99921146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71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E7353-B3DC-B90C-64DD-8414C5E0D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B2CBAF-CAD7-23F9-DF68-268CF3C8C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B0BAA3-6024-9AE9-BC98-2B50668A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042E2C-066B-73DA-86F6-F9EF5ED6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B5B0C4-BD98-8AD6-AE23-EB87C1DD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1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145F24-1ADE-6248-932D-812F52A6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6A87C0-780E-BAED-4C0F-E81B28E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8B29BB-CFD7-EC66-D427-2BA9D5BA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C6061E-8DAC-0008-E8B6-6F676207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199AAC-35B0-33A0-65FC-A862B57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E290071-15DC-213C-6618-8C9313904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052E08-B312-686C-6F0B-475140AE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FCCC5-CC4C-C1F0-A578-EC586936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548EF-CE3B-93B0-5C5F-69145FA1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8F8C-3C33-BE35-5FEB-11FCACC9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6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F8396-45C8-8FCE-525E-D24283D0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565EBE-C3CD-F32F-32F8-CE9EF8E8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C734CD-BFD9-EFAB-8929-7CFAAA79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BD03D-88B6-48B8-3B33-743DB20C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CD827B-B991-0BF4-1885-4B61A496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8A5F2-AFC9-24BA-6457-A6DB34E8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8C48E4-6F5A-12D8-5538-140792BB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2AE513-6CF7-5DF9-6431-FA3D2D30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C5DF93-2FDA-7A4D-D9A1-C983DDC9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ADBC0C-5D64-1595-AD21-F7248E23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1EB74-17D4-358A-AC56-49AF2DE1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FEAF32-C4CC-DCE9-5373-B0A47FBB6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164BFF-FB99-E0C5-3F40-7029E254E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339817-4CA2-C01F-659F-2094699F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895D40-1B49-A82C-7AA5-FF073EDF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988EA8-34D4-946F-CC7E-0F907FC6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5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533969-1C50-59F0-0215-C8F221AD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AEC96C-2E3F-39A3-B32F-25D8999E8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8B289F-EAAA-1FA3-4E72-7DF7D2B7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2CFA74-8757-9082-46FF-5FAB9A106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3C07CE2-1B4E-245E-9563-ECDC34EEB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6A0E63-FD24-03F2-A8D7-C3A735AC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273035-FCDF-2007-A521-EB119BC9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BF3E37-4E21-AA47-A710-6137E1DE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9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B479C-7CCC-9075-F0CF-2164C938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2C8D43-A37F-ED4F-53D8-507D59F3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02FA3E-51D0-03DF-CDDD-15C974B6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07E278-9D67-EF60-EDAC-4BC9C5A8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2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4BC99B-D53E-F551-5209-0FE474CD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52FB49-B9D2-CDFB-585E-EF231CFA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C74213-D206-C6BE-2538-2F0828D1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0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770AB-4C7B-B286-8645-6DF5582C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6FB4F-FD16-0F9B-1A44-183AA7370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0689B3-9D03-23CE-BE5D-0C232D040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EEBA87-94EF-B741-D6EB-6323261B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25ECD5-02CB-6292-0253-B1D384B6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C09AE1-6C44-BFD1-343C-CE796C7E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7D1A8-66BB-EBD5-9D47-6C7A791A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A75BE68-9CFC-F320-204A-9B5AD9B2D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6E6EAE-24C8-7CA9-01E9-3C0563EDE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2341EF-F2C4-B666-F714-F27E4538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D29E63-20D1-5E30-E8F0-5ECBD0D6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A3101E-7AD3-599E-05E1-BC07E36F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3F98C-75C0-4596-AC24-B3E1CD628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4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EB1FCC-E5BA-5D07-8E3C-13F9D5F9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0E08B2-8B2D-92F6-3D0D-8E7DBCF9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066F0B-43A0-9BBB-12B2-7CDFDD37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8D62-DC10-410F-8059-EF3247BD4891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32D4AA-C31A-8A3C-D497-55BF6E765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B0DCD6-F023-D0B3-FFBC-BFF55728E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fld id="{9E23F98C-75C0-4596-AC24-B3E1CD628A7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oraPF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33F2F67-8C64-F55B-FA2A-CE4938EC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12017"/>
          <a:stretch/>
        </p:blipFill>
        <p:spPr>
          <a:xfrm>
            <a:off x="3142034" y="0"/>
            <a:ext cx="9049966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5A59A7F-7858-B068-414E-799918022E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32000">
                <a:srgbClr val="0070C0">
                  <a:shade val="67500"/>
                  <a:satMod val="115000"/>
                </a:srgbClr>
              </a:gs>
              <a:gs pos="55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F659A66-ED1E-BAB4-7FA6-7E6641D27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5254" r="7002" b="5594"/>
          <a:stretch/>
        </p:blipFill>
        <p:spPr>
          <a:xfrm>
            <a:off x="172204" y="4377095"/>
            <a:ext cx="1722923" cy="237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B0F6549-EF6A-30CC-8EEB-FAF0C9CBD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57" y="4481627"/>
            <a:ext cx="1729302" cy="874783"/>
          </a:xfrm>
          <a:prstGeom prst="rect">
            <a:avLst/>
          </a:prstGeom>
          <a:ln>
            <a:noFill/>
          </a:ln>
          <a:effectLst>
            <a:outerShdw blurRad="152400" dir="2700000" sx="106000" sy="106000" algn="tl" rotWithShape="0">
              <a:schemeClr val="bg1">
                <a:alpha val="52000"/>
              </a:scheme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65A763-27C1-D3DD-15BF-AC6D9A1083BA}"/>
              </a:ext>
            </a:extLst>
          </p:cNvPr>
          <p:cNvSpPr txBox="1"/>
          <p:nvPr/>
        </p:nvSpPr>
        <p:spPr>
          <a:xfrm>
            <a:off x="211755" y="317634"/>
            <a:ext cx="9049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</a:p>
          <a:p>
            <a:r>
              <a:rPr lang="it-IT" sz="4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Towards the </a:t>
            </a:r>
            <a:r>
              <a:rPr lang="it-IT" sz="4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Physics</a:t>
            </a:r>
            <a:r>
              <a:rPr lang="it-IT" sz="4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Run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A6255E9-3CA0-E89E-214D-9B4F4975B186}"/>
              </a:ext>
            </a:extLst>
          </p:cNvPr>
          <p:cNvSpPr txBox="1"/>
          <p:nvPr/>
        </p:nvSpPr>
        <p:spPr>
          <a:xfrm>
            <a:off x="211755" y="2330381"/>
            <a:ext cx="702644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F. Poppi </a:t>
            </a:r>
            <a:b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(INFN and University of Bologna)</a:t>
            </a:r>
            <a:b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On behalf of the ICARUS Collaboration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br>
              <a:rPr lang="it-IT" sz="23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FNAL 55°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Annual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Users Meeting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81DDE29-D114-4E77-E8BE-9E2E7040F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42" y="5524500"/>
            <a:ext cx="1196933" cy="11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0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/>
        </p:blipFill>
        <p:spPr>
          <a:xfrm>
            <a:off x="2261243" y="-1"/>
            <a:ext cx="993075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10</a:t>
            </a:fld>
            <a:endParaRPr lang="it-IT"/>
          </a:p>
        </p:txBody>
      </p:sp>
      <p:pic>
        <p:nvPicPr>
          <p:cNvPr id="5" name="Immagine 4" descr="Immagine che contiene edificio, tetto&#10;&#10;Descrizione generata automaticamente">
            <a:extLst>
              <a:ext uri="{FF2B5EF4-FFF2-40B4-BE49-F238E27FC236}">
                <a16:creationId xmlns:a16="http://schemas.microsoft.com/office/drawing/2014/main" id="{B3CA99D6-E561-E5AD-C7E6-6E116D932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2"/>
          <a:stretch/>
        </p:blipFill>
        <p:spPr>
          <a:xfrm>
            <a:off x="8411625" y="1638109"/>
            <a:ext cx="3380320" cy="28358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6E0947-E7B3-12BA-3CF9-9AD4EF659106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 Background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95338B-C522-9117-A263-624CB4EB0D8D}"/>
              </a:ext>
            </a:extLst>
          </p:cNvPr>
          <p:cNvSpPr txBox="1"/>
          <p:nvPr/>
        </p:nvSpPr>
        <p:spPr>
          <a:xfrm>
            <a:off x="466917" y="1237887"/>
            <a:ext cx="75765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surface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thus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exposed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 a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huge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activity.</a:t>
            </a:r>
          </a:p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 activity can be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divided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In-time: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particles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entering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detector during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spill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Out-of-time: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particles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crossing the detector during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drift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time.</a:t>
            </a:r>
          </a:p>
          <a:p>
            <a:b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Without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shielding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ICARUS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would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overwhelmed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hadronic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soft energy component of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background.</a:t>
            </a:r>
            <a:b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21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endParaRPr lang="it-IT" sz="21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2078A1-BACC-CB00-E64F-637A0B686E33}"/>
              </a:ext>
            </a:extLst>
          </p:cNvPr>
          <p:cNvSpPr txBox="1"/>
          <p:nvPr/>
        </p:nvSpPr>
        <p:spPr>
          <a:xfrm>
            <a:off x="466917" y="4160380"/>
            <a:ext cx="62001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 order to mitigate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much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possible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contribution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ICARUS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instrumented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with:</a:t>
            </a:r>
            <a:b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3 m concrete overburden (6m water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equivalent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 4</a:t>
            </a:r>
            <a:r>
              <a:rPr lang="el-GR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π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coverage of the detector with Cosmic Ray Tagging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(CRT):</a:t>
            </a:r>
            <a:b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Bottom CRT, Side CRT and Top CRT.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20E8245-3721-331B-FB43-3F1AA3D41FBE}"/>
              </a:ext>
            </a:extLst>
          </p:cNvPr>
          <p:cNvCxnSpPr>
            <a:cxnSpLocks/>
          </p:cNvCxnSpPr>
          <p:nvPr/>
        </p:nvCxnSpPr>
        <p:spPr>
          <a:xfrm flipH="1">
            <a:off x="9940391" y="1068611"/>
            <a:ext cx="881904" cy="260065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8DBA9DB-052C-5598-3FA7-D11A77BB525D}"/>
              </a:ext>
            </a:extLst>
          </p:cNvPr>
          <p:cNvCxnSpPr>
            <a:cxnSpLocks/>
          </p:cNvCxnSpPr>
          <p:nvPr/>
        </p:nvCxnSpPr>
        <p:spPr>
          <a:xfrm flipH="1">
            <a:off x="10629743" y="1066841"/>
            <a:ext cx="149594" cy="1005523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D4D839C-4506-8FC5-AF7D-7C138596313D}"/>
              </a:ext>
            </a:extLst>
          </p:cNvPr>
          <p:cNvCxnSpPr>
            <a:cxnSpLocks/>
          </p:cNvCxnSpPr>
          <p:nvPr/>
        </p:nvCxnSpPr>
        <p:spPr>
          <a:xfrm>
            <a:off x="10779337" y="1066841"/>
            <a:ext cx="366791" cy="360031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67EE9C8-8F4E-AC9F-12A6-8D47989D2237}"/>
              </a:ext>
            </a:extLst>
          </p:cNvPr>
          <p:cNvCxnSpPr>
            <a:cxnSpLocks/>
          </p:cNvCxnSpPr>
          <p:nvPr/>
        </p:nvCxnSpPr>
        <p:spPr>
          <a:xfrm flipH="1">
            <a:off x="8167622" y="1333610"/>
            <a:ext cx="1772769" cy="299793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EC932AD-FC93-37E1-520B-B732A0CE9CC4}"/>
              </a:ext>
            </a:extLst>
          </p:cNvPr>
          <p:cNvCxnSpPr>
            <a:cxnSpLocks/>
          </p:cNvCxnSpPr>
          <p:nvPr/>
        </p:nvCxnSpPr>
        <p:spPr>
          <a:xfrm flipH="1">
            <a:off x="9310810" y="1367339"/>
            <a:ext cx="629582" cy="141005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F7F43D8-B071-0AB7-92C9-1AEA7B877F93}"/>
              </a:ext>
            </a:extLst>
          </p:cNvPr>
          <p:cNvCxnSpPr>
            <a:cxnSpLocks/>
          </p:cNvCxnSpPr>
          <p:nvPr/>
        </p:nvCxnSpPr>
        <p:spPr>
          <a:xfrm flipH="1">
            <a:off x="8859333" y="2077297"/>
            <a:ext cx="1768540" cy="700092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1BDD61D-2C6F-A6FB-6EB4-9B9F65FE453F}"/>
              </a:ext>
            </a:extLst>
          </p:cNvPr>
          <p:cNvCxnSpPr>
            <a:cxnSpLocks/>
          </p:cNvCxnSpPr>
          <p:nvPr/>
        </p:nvCxnSpPr>
        <p:spPr>
          <a:xfrm>
            <a:off x="10627873" y="2085233"/>
            <a:ext cx="510157" cy="643392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A6A2D3B-7EDD-5853-23B5-2A08B1DDB376}"/>
              </a:ext>
            </a:extLst>
          </p:cNvPr>
          <p:cNvCxnSpPr>
            <a:cxnSpLocks/>
          </p:cNvCxnSpPr>
          <p:nvPr/>
        </p:nvCxnSpPr>
        <p:spPr>
          <a:xfrm flipH="1">
            <a:off x="10954397" y="1434808"/>
            <a:ext cx="162317" cy="63755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3987E59-12A9-780E-6807-0D9FCAFC7A05}"/>
              </a:ext>
            </a:extLst>
          </p:cNvPr>
          <p:cNvCxnSpPr>
            <a:cxnSpLocks/>
          </p:cNvCxnSpPr>
          <p:nvPr/>
        </p:nvCxnSpPr>
        <p:spPr>
          <a:xfrm>
            <a:off x="11146128" y="1465958"/>
            <a:ext cx="315904" cy="82052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851973A-C845-0EDE-48A2-C30ED33C0B7A}"/>
              </a:ext>
            </a:extLst>
          </p:cNvPr>
          <p:cNvCxnSpPr>
            <a:cxnSpLocks/>
          </p:cNvCxnSpPr>
          <p:nvPr/>
        </p:nvCxnSpPr>
        <p:spPr>
          <a:xfrm flipH="1">
            <a:off x="10582763" y="2741495"/>
            <a:ext cx="533951" cy="473077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66F0B3-2A2C-747A-E617-8B7979970989}"/>
              </a:ext>
            </a:extLst>
          </p:cNvPr>
          <p:cNvCxnSpPr>
            <a:cxnSpLocks/>
          </p:cNvCxnSpPr>
          <p:nvPr/>
        </p:nvCxnSpPr>
        <p:spPr>
          <a:xfrm>
            <a:off x="11138031" y="2721344"/>
            <a:ext cx="324001" cy="40861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numero diapositiva 45">
            <a:extLst>
              <a:ext uri="{FF2B5EF4-FFF2-40B4-BE49-F238E27FC236}">
                <a16:creationId xmlns:a16="http://schemas.microsoft.com/office/drawing/2014/main" id="{3D32E7B6-E989-E506-3E54-67E23A8BEAF5}"/>
              </a:ext>
            </a:extLst>
          </p:cNvPr>
          <p:cNvSpPr txBox="1">
            <a:spLocks/>
          </p:cNvSpPr>
          <p:nvPr/>
        </p:nvSpPr>
        <p:spPr>
          <a:xfrm>
            <a:off x="9321800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Futura BdCn BT" panose="020B0706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10</a:t>
            </a:fld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ella 47">
                <a:extLst>
                  <a:ext uri="{FF2B5EF4-FFF2-40B4-BE49-F238E27FC236}">
                    <a16:creationId xmlns:a16="http://schemas.microsoft.com/office/drawing/2014/main" id="{FE2272AC-5651-936B-C66C-6E2BBAECDC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12827" y="5019710"/>
              <a:ext cx="5270455" cy="172081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62527">
                      <a:extLst>
                        <a:ext uri="{9D8B030D-6E8A-4147-A177-3AD203B41FA5}">
                          <a16:colId xmlns:a16="http://schemas.microsoft.com/office/drawing/2014/main" val="976394975"/>
                        </a:ext>
                      </a:extLst>
                    </a:gridCol>
                    <a:gridCol w="2074328">
                      <a:extLst>
                        <a:ext uri="{9D8B030D-6E8A-4147-A177-3AD203B41FA5}">
                          <a16:colId xmlns:a16="http://schemas.microsoft.com/office/drawing/2014/main" val="3447034810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3645878869"/>
                        </a:ext>
                      </a:extLst>
                    </a:gridCol>
                  </a:tblGrid>
                  <a:tr h="339402">
                    <a:tc>
                      <a:txBody>
                        <a:bodyPr/>
                        <a:lstStyle/>
                        <a:p>
                          <a:r>
                            <a:rPr lang="it-IT" sz="1700" dirty="0" err="1"/>
                            <a:t>Particle</a:t>
                          </a:r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700" dirty="0" err="1"/>
                            <a:t>Without</a:t>
                          </a:r>
                          <a:r>
                            <a:rPr lang="it-IT" sz="1700" dirty="0"/>
                            <a:t> OB</a:t>
                          </a:r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700" dirty="0"/>
                            <a:t>With OB</a:t>
                          </a:r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2042759458"/>
                      </a:ext>
                    </a:extLst>
                  </a:tr>
                  <a:tr h="3425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700" b="0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it-IT" sz="1700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smtClean="0">
                                    <a:latin typeface="Cambria Math" panose="02040503050406030204" pitchFamily="18" charset="0"/>
                                  </a:rPr>
                                  <m:t>15.5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smtClean="0">
                                    <a:latin typeface="Cambria Math" panose="02040503050406030204" pitchFamily="18" charset="0"/>
                                  </a:rPr>
                                  <m:t>11.5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3988230338"/>
                      </a:ext>
                    </a:extLst>
                  </a:tr>
                  <a:tr h="33940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it-IT" sz="1700" b="0" smtClean="0">
                                    <a:latin typeface="Cambria Math" panose="02040503050406030204" pitchFamily="18" charset="0"/>
                                  </a:rPr>
                                  <m:t>0.04</m:t>
                                </m:r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≪0.001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3366516537"/>
                      </a:ext>
                    </a:extLst>
                  </a:tr>
                  <a:tr h="33940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&lt;0.01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1185146352"/>
                      </a:ext>
                    </a:extLst>
                  </a:tr>
                  <a:tr h="33940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&lt;0.45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700" b="0" i="0" smtClean="0">
                                    <a:latin typeface="Cambria Math" panose="02040503050406030204" pitchFamily="18" charset="0"/>
                                  </a:rPr>
                                  <m:t>≪0.01</m:t>
                                </m:r>
                              </m:oMath>
                            </m:oMathPara>
                          </a14:m>
                          <a:endParaRPr lang="it-IT" sz="1700" dirty="0"/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20023064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ella 47">
                <a:extLst>
                  <a:ext uri="{FF2B5EF4-FFF2-40B4-BE49-F238E27FC236}">
                    <a16:creationId xmlns:a16="http://schemas.microsoft.com/office/drawing/2014/main" id="{FE2272AC-5651-936B-C66C-6E2BBAECDC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12827" y="5019710"/>
              <a:ext cx="5270455" cy="172081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062527">
                      <a:extLst>
                        <a:ext uri="{9D8B030D-6E8A-4147-A177-3AD203B41FA5}">
                          <a16:colId xmlns:a16="http://schemas.microsoft.com/office/drawing/2014/main" val="976394975"/>
                        </a:ext>
                      </a:extLst>
                    </a:gridCol>
                    <a:gridCol w="2074328">
                      <a:extLst>
                        <a:ext uri="{9D8B030D-6E8A-4147-A177-3AD203B41FA5}">
                          <a16:colId xmlns:a16="http://schemas.microsoft.com/office/drawing/2014/main" val="3447034810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3645878869"/>
                        </a:ext>
                      </a:extLst>
                    </a:gridCol>
                  </a:tblGrid>
                  <a:tr h="343528">
                    <a:tc>
                      <a:txBody>
                        <a:bodyPr/>
                        <a:lstStyle/>
                        <a:p>
                          <a:r>
                            <a:rPr lang="it-IT" sz="1700" dirty="0" err="1"/>
                            <a:t>Particle</a:t>
                          </a:r>
                          <a:endParaRPr lang="it-IT" sz="1700" dirty="0"/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700" dirty="0" err="1"/>
                            <a:t>Without</a:t>
                          </a:r>
                          <a:r>
                            <a:rPr lang="it-IT" sz="1700" dirty="0"/>
                            <a:t> OB</a:t>
                          </a:r>
                        </a:p>
                      </a:txBody>
                      <a:tcPr marL="84448" marR="84448" marT="42224" marB="42224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700" dirty="0"/>
                            <a:t>With OB</a:t>
                          </a:r>
                        </a:p>
                      </a:txBody>
                      <a:tcPr marL="84448" marR="84448" marT="42224" marB="42224"/>
                    </a:tc>
                    <a:extLst>
                      <a:ext uri="{0D108BD9-81ED-4DB2-BD59-A6C34878D82A}">
                        <a16:rowId xmlns:a16="http://schemas.microsoft.com/office/drawing/2014/main" val="2042759458"/>
                      </a:ext>
                    </a:extLst>
                  </a:tr>
                  <a:tr h="34670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71" t="-103448" r="-397143" b="-2948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1765" t="-103448" r="-104412" b="-2948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147009" t="-103448" r="-1140" b="-2948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8230338"/>
                      </a:ext>
                    </a:extLst>
                  </a:tr>
                  <a:tr h="34352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71" t="-210714" r="-397143" b="-2053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1765" t="-210714" r="-104412" b="-2053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147009" t="-210714" r="-1140" b="-2053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6516537"/>
                      </a:ext>
                    </a:extLst>
                  </a:tr>
                  <a:tr h="34352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71" t="-305263" r="-397143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1765" t="-305263" r="-104412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147009" t="-305263" r="-1140" b="-1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5146352"/>
                      </a:ext>
                    </a:extLst>
                  </a:tr>
                  <a:tr h="34352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71" t="-412500" r="-397143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51765" t="-412500" r="-104412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84448" marR="84448" marT="42224" marB="42224">
                        <a:blipFill>
                          <a:blip r:embed="rId4"/>
                          <a:stretch>
                            <a:fillRect l="-147009" t="-412500" r="-1140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23064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0821AEE-0A2B-4BBE-912C-13E05C247ADA}"/>
              </a:ext>
            </a:extLst>
          </p:cNvPr>
          <p:cNvSpPr txBox="1"/>
          <p:nvPr/>
        </p:nvSpPr>
        <p:spPr>
          <a:xfrm>
            <a:off x="5704110" y="4668174"/>
            <a:ext cx="64878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Expected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number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of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particles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crossing the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active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Lar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during the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</a:rPr>
              <a:t>drift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</a:rPr>
              <a:t> time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CFE24C1-E84D-6166-2B31-DBD9E8BA4F7E}"/>
              </a:ext>
            </a:extLst>
          </p:cNvPr>
          <p:cNvCxnSpPr>
            <a:cxnSpLocks/>
          </p:cNvCxnSpPr>
          <p:nvPr/>
        </p:nvCxnSpPr>
        <p:spPr>
          <a:xfrm flipH="1">
            <a:off x="10779337" y="140443"/>
            <a:ext cx="156849" cy="9672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9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/>
        </p:blipFill>
        <p:spPr>
          <a:xfrm>
            <a:off x="2261243" y="-1"/>
            <a:ext cx="993075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86000">
                <a:srgbClr val="006AC1"/>
              </a:gs>
              <a:gs pos="57000">
                <a:srgbClr val="0064B5"/>
              </a:gs>
              <a:gs pos="34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11</a:t>
            </a:fld>
            <a:endParaRPr lang="it-IT"/>
          </a:p>
        </p:txBody>
      </p:sp>
      <p:sp>
        <p:nvSpPr>
          <p:cNvPr id="20" name="Segnaposto numero diapositiva 45">
            <a:extLst>
              <a:ext uri="{FF2B5EF4-FFF2-40B4-BE49-F238E27FC236}">
                <a16:creationId xmlns:a16="http://schemas.microsoft.com/office/drawing/2014/main" id="{3D32E7B6-E989-E506-3E54-67E23A8BEAF5}"/>
              </a:ext>
            </a:extLst>
          </p:cNvPr>
          <p:cNvSpPr txBox="1">
            <a:spLocks/>
          </p:cNvSpPr>
          <p:nvPr/>
        </p:nvSpPr>
        <p:spPr>
          <a:xfrm>
            <a:off x="9321800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Futura BdCn BT" panose="020B0706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4EAC7A6-C2C6-EC29-EF9D-9A253390DD65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 Ray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Tagger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(CRT)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BA6DB0F-C07E-CC13-C175-154DB59B82DB}"/>
              </a:ext>
            </a:extLst>
          </p:cNvPr>
          <p:cNvSpPr txBox="1"/>
          <p:nvPr/>
        </p:nvSpPr>
        <p:spPr>
          <a:xfrm>
            <a:off x="5780271" y="1291561"/>
            <a:ext cx="607345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CRT system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composed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plastic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scintillator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bars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readout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SiPMs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Side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CRTs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have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been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repurposed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from MINOS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Top CRT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were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assembled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LNF (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Italy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 and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installed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end of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December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system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provides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spatial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(~cm) and timing (~ns)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coordinates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track crossing point.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1F68B85-7013-DA77-BF8D-A9713EFE2121}"/>
              </a:ext>
            </a:extLst>
          </p:cNvPr>
          <p:cNvSpPr txBox="1"/>
          <p:nvPr/>
        </p:nvSpPr>
        <p:spPr>
          <a:xfrm>
            <a:off x="9648401" y="3349362"/>
            <a:ext cx="234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Excess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CRT activity during the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gate for the south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wall</a:t>
            </a:r>
            <a:endParaRPr lang="it-IT" sz="1500" i="1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29" name="Immagine 28" descr="Immagine che contiene interni, stazione, piattaforma&#10;&#10;Descrizione generata automaticamente">
            <a:extLst>
              <a:ext uri="{FF2B5EF4-FFF2-40B4-BE49-F238E27FC236}">
                <a16:creationId xmlns:a16="http://schemas.microsoft.com/office/drawing/2014/main" id="{8B357069-626F-DAEC-9900-AC5866EF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b="5183"/>
          <a:stretch/>
        </p:blipFill>
        <p:spPr>
          <a:xfrm>
            <a:off x="400326" y="1212085"/>
            <a:ext cx="5100649" cy="2761129"/>
          </a:xfrm>
          <a:prstGeom prst="rect">
            <a:avLst/>
          </a:prstGeom>
          <a:effectLst>
            <a:glow rad="190500">
              <a:schemeClr val="bg1">
                <a:alpha val="43000"/>
              </a:schemeClr>
            </a:glow>
            <a:outerShdw blurRad="50800" dist="50800" sx="21000" sy="21000" algn="ctr" rotWithShape="0">
              <a:schemeClr val="bg1"/>
            </a:outerShd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FDCB844C-79DE-3AB2-45AA-4FF20A64C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8" r="18563" b="1592"/>
          <a:stretch/>
        </p:blipFill>
        <p:spPr>
          <a:xfrm>
            <a:off x="5919036" y="3522463"/>
            <a:ext cx="3457045" cy="3085604"/>
          </a:xfrm>
          <a:prstGeom prst="rect">
            <a:avLst/>
          </a:prstGeom>
          <a:effectLst>
            <a:glow rad="190500">
              <a:schemeClr val="bg1">
                <a:alpha val="43000"/>
              </a:schemeClr>
            </a:glow>
            <a:outerShdw blurRad="50800" dist="50800" sx="21000" sy="21000" algn="ctr" rotWithShape="0">
              <a:schemeClr val="bg1"/>
            </a:outerShdw>
          </a:effectLst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13072016-2787-E437-7872-E8BD577ED1A1}"/>
              </a:ext>
            </a:extLst>
          </p:cNvPr>
          <p:cNvGrpSpPr/>
          <p:nvPr/>
        </p:nvGrpSpPr>
        <p:grpSpPr>
          <a:xfrm>
            <a:off x="9597613" y="4192202"/>
            <a:ext cx="2484029" cy="2524853"/>
            <a:chOff x="9577485" y="3718076"/>
            <a:chExt cx="2484029" cy="2524853"/>
          </a:xfrm>
        </p:grpSpPr>
        <p:pic>
          <p:nvPicPr>
            <p:cNvPr id="32" name="Picture 16">
              <a:extLst>
                <a:ext uri="{FF2B5EF4-FFF2-40B4-BE49-F238E27FC236}">
                  <a16:creationId xmlns:a16="http://schemas.microsoft.com/office/drawing/2014/main" id="{89ED1F7B-8D69-4FFC-6DEF-8F1C0883A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9573"/>
            <a:stretch/>
          </p:blipFill>
          <p:spPr>
            <a:xfrm>
              <a:off x="9577485" y="3718076"/>
              <a:ext cx="2484029" cy="2524853"/>
            </a:xfrm>
            <a:prstGeom prst="rect">
              <a:avLst/>
            </a:prstGeom>
          </p:spPr>
        </p:pic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881771E-DC4F-E349-02AE-99AE45BD4154}"/>
                </a:ext>
              </a:extLst>
            </p:cNvPr>
            <p:cNvSpPr txBox="1"/>
            <p:nvPr/>
          </p:nvSpPr>
          <p:spPr>
            <a:xfrm>
              <a:off x="9864008" y="5484727"/>
              <a:ext cx="1540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4 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Symbol" charset="2"/>
                </a:rPr>
                <a:t>μ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trigger gate </a:t>
              </a:r>
            </a:p>
          </p:txBody>
        </p:sp>
        <p:cxnSp>
          <p:nvCxnSpPr>
            <p:cNvPr id="34" name="Straight Arrow Connector 17">
              <a:extLst>
                <a:ext uri="{FF2B5EF4-FFF2-40B4-BE49-F238E27FC236}">
                  <a16:creationId xmlns:a16="http://schemas.microsoft.com/office/drawing/2014/main" id="{CB538172-4AF3-0CC4-648A-54440864E6AC}"/>
                </a:ext>
              </a:extLst>
            </p:cNvPr>
            <p:cNvCxnSpPr/>
            <p:nvPr/>
          </p:nvCxnSpPr>
          <p:spPr bwMode="auto">
            <a:xfrm flipV="1">
              <a:off x="10312986" y="5439086"/>
              <a:ext cx="477785" cy="17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5" name="Straight Arrow Connector 10">
              <a:extLst>
                <a:ext uri="{FF2B5EF4-FFF2-40B4-BE49-F238E27FC236}">
                  <a16:creationId xmlns:a16="http://schemas.microsoft.com/office/drawing/2014/main" id="{DA656160-63E2-BEA4-A433-4C9BC8EBC711}"/>
                </a:ext>
              </a:extLst>
            </p:cNvPr>
            <p:cNvCxnSpPr/>
            <p:nvPr/>
          </p:nvCxnSpPr>
          <p:spPr bwMode="auto">
            <a:xfrm flipV="1">
              <a:off x="10440434" y="4899416"/>
              <a:ext cx="222890" cy="17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D57450F0-EDB2-A11E-A265-4B6DF38976F0}"/>
                </a:ext>
              </a:extLst>
            </p:cNvPr>
            <p:cNvSpPr txBox="1"/>
            <p:nvPr/>
          </p:nvSpPr>
          <p:spPr>
            <a:xfrm>
              <a:off x="10590952" y="4376196"/>
              <a:ext cx="1384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1.6 </a:t>
              </a:r>
              <a:r>
                <a:rPr lang="en-US" sz="1400" dirty="0" err="1">
                  <a:solidFill>
                    <a:srgbClr val="000000"/>
                  </a:solidFill>
                  <a:ea typeface="ＭＳ Ｐゴシック" charset="-128"/>
                  <a:cs typeface="Symbol" charset="2"/>
                </a:rPr>
                <a:t>μ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BNB beam spill </a:t>
              </a:r>
            </a:p>
          </p:txBody>
        </p:sp>
      </p:grpSp>
      <p:pic>
        <p:nvPicPr>
          <p:cNvPr id="37" name="Picture 9">
            <a:extLst>
              <a:ext uri="{FF2B5EF4-FFF2-40B4-BE49-F238E27FC236}">
                <a16:creationId xmlns:a16="http://schemas.microsoft.com/office/drawing/2014/main" id="{76454AA7-07BF-4363-59F3-1559EEE712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"/>
          <a:stretch/>
        </p:blipFill>
        <p:spPr>
          <a:xfrm>
            <a:off x="184589" y="4263660"/>
            <a:ext cx="5532124" cy="22389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DF73B9F4-5B1D-C6F7-3974-6062D332BE8C}"/>
              </a:ext>
            </a:extLst>
          </p:cNvPr>
          <p:cNvSpPr/>
          <p:nvPr/>
        </p:nvSpPr>
        <p:spPr>
          <a:xfrm>
            <a:off x="196798" y="4263660"/>
            <a:ext cx="5500706" cy="2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DA17925-436C-9970-0E6B-352BA4330361}"/>
              </a:ext>
            </a:extLst>
          </p:cNvPr>
          <p:cNvSpPr txBox="1"/>
          <p:nvPr/>
        </p:nvSpPr>
        <p:spPr>
          <a:xfrm>
            <a:off x="1371600" y="4214131"/>
            <a:ext cx="414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Geometrical</a:t>
            </a:r>
            <a:r>
              <a:rPr lang="it-IT" sz="1400" i="1" dirty="0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Top CRT Hits </a:t>
            </a:r>
            <a:r>
              <a:rPr lang="it-IT" sz="1400" i="1" dirty="0" err="1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distribution</a:t>
            </a:r>
            <a:endParaRPr lang="it-IT" sz="1400" i="1" dirty="0"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1C5358C-0039-FC20-F1BE-98B2947E72C3}"/>
              </a:ext>
            </a:extLst>
          </p:cNvPr>
          <p:cNvSpPr txBox="1"/>
          <p:nvPr/>
        </p:nvSpPr>
        <p:spPr>
          <a:xfrm>
            <a:off x="9930757" y="4296567"/>
            <a:ext cx="353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Futura Md BT" panose="020B0602020204020303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77290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24103"/>
          <a:stretch/>
        </p:blipFill>
        <p:spPr>
          <a:xfrm>
            <a:off x="2261243" y="-1"/>
            <a:ext cx="993075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34000">
                <a:srgbClr val="0064B5"/>
              </a:gs>
              <a:gs pos="18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66F0B3-2A2C-747A-E617-8B7979970989}"/>
              </a:ext>
            </a:extLst>
          </p:cNvPr>
          <p:cNvCxnSpPr>
            <a:cxnSpLocks/>
          </p:cNvCxnSpPr>
          <p:nvPr/>
        </p:nvCxnSpPr>
        <p:spPr>
          <a:xfrm>
            <a:off x="11138031" y="2721344"/>
            <a:ext cx="324001" cy="40861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52400">
              <a:schemeClr val="bg1">
                <a:alpha val="6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numero diapositiva 45">
            <a:extLst>
              <a:ext uri="{FF2B5EF4-FFF2-40B4-BE49-F238E27FC236}">
                <a16:creationId xmlns:a16="http://schemas.microsoft.com/office/drawing/2014/main" id="{3D32E7B6-E989-E506-3E54-67E23A8BEAF5}"/>
              </a:ext>
            </a:extLst>
          </p:cNvPr>
          <p:cNvSpPr txBox="1">
            <a:spLocks/>
          </p:cNvSpPr>
          <p:nvPr/>
        </p:nvSpPr>
        <p:spPr>
          <a:xfrm>
            <a:off x="9321800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Futura BdCn BT" panose="020B0706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D26D83-583A-DE66-A410-D01B5DD67C71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Overburden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41D64E-A1C9-9EC7-CE11-7324360BA6FA}"/>
              </a:ext>
            </a:extLst>
          </p:cNvPr>
          <p:cNvSpPr txBox="1"/>
          <p:nvPr/>
        </p:nvSpPr>
        <p:spPr>
          <a:xfrm>
            <a:off x="211754" y="1679936"/>
            <a:ext cx="5884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overburden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composed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three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layer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concrete blocks of 1m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height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each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total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mass of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three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layer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5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million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pounds.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installation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last concrete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block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June 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96E9F0-2CB6-73BA-D8BE-D1EE81FC37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/>
          <a:stretch/>
        </p:blipFill>
        <p:spPr>
          <a:xfrm>
            <a:off x="7158067" y="3521754"/>
            <a:ext cx="4504355" cy="28536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A493FB-A155-C1BE-3E17-C1EF3586A9AC}"/>
              </a:ext>
            </a:extLst>
          </p:cNvPr>
          <p:cNvSpPr txBox="1"/>
          <p:nvPr/>
        </p:nvSpPr>
        <p:spPr>
          <a:xfrm rot="16200000">
            <a:off x="5652443" y="4771605"/>
            <a:ext cx="25600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Horizontal</a:t>
            </a:r>
            <a:r>
              <a:rPr lang="it-IT" sz="17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Top CRT rates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D8BF04-7891-5545-DF37-F9D16B8A3216}"/>
              </a:ext>
            </a:extLst>
          </p:cNvPr>
          <p:cNvSpPr txBox="1"/>
          <p:nvPr/>
        </p:nvSpPr>
        <p:spPr>
          <a:xfrm>
            <a:off x="211754" y="4034426"/>
            <a:ext cx="6140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reduction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rate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sensible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  <a:b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horizontal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Top CRT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rate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decreased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from 600 Hz to 330 Hz, in agreement with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expected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rate after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removal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soft energy component.  </a:t>
            </a:r>
            <a:b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2" name="Video 2">
            <a:hlinkClick r:id="" action="ppaction://media"/>
            <a:extLst>
              <a:ext uri="{FF2B5EF4-FFF2-40B4-BE49-F238E27FC236}">
                <a16:creationId xmlns:a16="http://schemas.microsoft.com/office/drawing/2014/main" id="{37F2DB6D-6466-798F-7152-562ED3CAD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2285" y="280906"/>
            <a:ext cx="5254451" cy="2960688"/>
          </a:xfrm>
          <a:prstGeom prst="rect">
            <a:avLst/>
          </a:prstGeom>
          <a:effectLst>
            <a:glow rad="190500">
              <a:schemeClr val="bg1">
                <a:alpha val="59000"/>
              </a:schemeClr>
            </a:glo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1CCE14-C8F1-D440-F515-4EDB9C5A0439}"/>
              </a:ext>
            </a:extLst>
          </p:cNvPr>
          <p:cNvSpPr txBox="1"/>
          <p:nvPr/>
        </p:nvSpPr>
        <p:spPr>
          <a:xfrm>
            <a:off x="9652000" y="3865149"/>
            <a:ext cx="353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Futura Md BT" panose="020B0602020204020303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9152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9000">
                <a:srgbClr val="0064B5"/>
              </a:gs>
              <a:gs pos="74000">
                <a:srgbClr val="006ABF"/>
              </a:gs>
              <a:gs pos="39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13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C9F077-EBCE-67F2-1B9E-9FAFD36F3D4F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Commissioning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DEFDBE-0B5E-7B18-14A2-16299C8E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955" y="4234059"/>
            <a:ext cx="9063735" cy="25064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9F019-3714-AAA1-3D54-56F11EEBA7EC}"/>
              </a:ext>
            </a:extLst>
          </p:cNvPr>
          <p:cNvSpPr txBox="1"/>
          <p:nvPr/>
        </p:nvSpPr>
        <p:spPr>
          <a:xfrm>
            <a:off x="463890" y="1238130"/>
            <a:ext cx="1109534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detector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nominal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operating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conditions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August 28</a:t>
            </a:r>
            <a:r>
              <a:rPr lang="en-US" sz="1900" baseline="30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</a:t>
            </a:r>
            <a:r>
              <a:rPr lang="en-US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2020, 24/7 shifts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February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14</a:t>
            </a:r>
            <a:r>
              <a:rPr lang="en-US" sz="1900" baseline="30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2020 (remote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only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March 17</a:t>
            </a:r>
            <a:r>
              <a:rPr lang="en-US" sz="1900" baseline="30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</a:t>
            </a:r>
            <a:r>
              <a:rPr lang="en-US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2020).</a:t>
            </a:r>
            <a:b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6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Steady data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taking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</a:t>
            </a:r>
            <a:r>
              <a:rPr lang="en-US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neutrino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March 2021, in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parallel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commissioning activities. First BNB neutrino full time (24/7) neutrino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run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May </a:t>
            </a:r>
            <a:r>
              <a:rPr lang="en-US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31</a:t>
            </a:r>
            <a:r>
              <a:rPr lang="en-US" sz="1900" baseline="30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st</a:t>
            </a:r>
            <a:r>
              <a:rPr lang="en-US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-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June 27</a:t>
            </a:r>
            <a:r>
              <a:rPr lang="en-US" sz="1900" baseline="30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2021.</a:t>
            </a:r>
            <a:b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6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Top CRT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fully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integrated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the data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taking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February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2022.</a:t>
            </a:r>
            <a:b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6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commissioning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phase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detector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succesfully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concluded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the end of May 2022.</a:t>
            </a:r>
            <a:b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6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physics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data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taking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9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began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June 7</a:t>
            </a:r>
            <a:r>
              <a:rPr lang="en-US" sz="1900" baseline="30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</a:t>
            </a:r>
            <a:r>
              <a:rPr lang="it-IT" sz="19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after the completion of the concrete Overburden.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8F9DCC-9792-6822-DB1F-A6B66DEF7E89}"/>
              </a:ext>
            </a:extLst>
          </p:cNvPr>
          <p:cNvSpPr txBox="1"/>
          <p:nvPr/>
        </p:nvSpPr>
        <p:spPr>
          <a:xfrm>
            <a:off x="1758994" y="3910894"/>
            <a:ext cx="85051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POT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collection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on BNB and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during the Commissioning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phase</a:t>
            </a:r>
            <a:endParaRPr lang="it-IT" sz="1500" i="1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5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14474"/>
          <a:stretch/>
        </p:blipFill>
        <p:spPr>
          <a:xfrm>
            <a:off x="3569553" y="-1"/>
            <a:ext cx="862244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14</a:t>
            </a:fld>
            <a:endParaRPr lang="it-IT"/>
          </a:p>
        </p:txBody>
      </p:sp>
      <p:pic>
        <p:nvPicPr>
          <p:cNvPr id="13" name="Immagine 12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5E36B69A-3DCA-FF29-0367-D50081C9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50000" r="51387" b="7491"/>
          <a:stretch/>
        </p:blipFill>
        <p:spPr>
          <a:xfrm>
            <a:off x="6909894" y="2664512"/>
            <a:ext cx="4356861" cy="3612223"/>
          </a:xfrm>
          <a:prstGeom prst="rect">
            <a:avLst/>
          </a:prstGeom>
          <a:effectLst>
            <a:outerShdw blurRad="190500" dist="50800" dir="5400000" algn="ctr" rotWithShape="0">
              <a:schemeClr val="bg1">
                <a:alpha val="70000"/>
              </a:scheme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665911-C17A-D007-0803-DD3FC860F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2886" r="50000" b="54364"/>
          <a:stretch/>
        </p:blipFill>
        <p:spPr>
          <a:xfrm>
            <a:off x="588736" y="2779091"/>
            <a:ext cx="4764742" cy="3497644"/>
          </a:xfrm>
          <a:prstGeom prst="rect">
            <a:avLst/>
          </a:prstGeom>
          <a:effectLst>
            <a:outerShdw blurRad="190500" dist="50800" dir="5400000" algn="ctr" rotWithShape="0">
              <a:schemeClr val="bg1">
                <a:alpha val="70000"/>
              </a:scheme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AD0CE3-AE8F-D952-CA5B-5CD5C7F97F00}"/>
              </a:ext>
            </a:extLst>
          </p:cNvPr>
          <p:cNvSpPr txBox="1"/>
          <p:nvPr/>
        </p:nvSpPr>
        <p:spPr>
          <a:xfrm>
            <a:off x="491155" y="475589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ICARUS@FNAL First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Neutrinos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937B5A8-816C-FCAC-671A-EEA99329F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39" y="4718456"/>
            <a:ext cx="999292" cy="13843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4549677-C99A-541C-AB4C-4C219388C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00" y="2794604"/>
            <a:ext cx="999292" cy="1384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EA7FD1E-2CC9-C851-400D-BCBC7C849E11}"/>
                  </a:ext>
                </a:extLst>
              </p:cNvPr>
              <p:cNvSpPr txBox="1"/>
              <p:nvPr/>
            </p:nvSpPr>
            <p:spPr>
              <a:xfrm>
                <a:off x="240752" y="6355548"/>
                <a:ext cx="5112726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it-IT" sz="17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CC with </a:t>
                </a:r>
                <a:r>
                  <a:rPr lang="it-IT" sz="17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hadronic</a:t>
                </a:r>
                <a:r>
                  <a:rPr lang="it-IT" sz="17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activity from BNB</a:t>
                </a: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EA7FD1E-2CC9-C851-400D-BCBC7C849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52" y="6355548"/>
                <a:ext cx="5112726" cy="376450"/>
              </a:xfrm>
              <a:prstGeom prst="rect">
                <a:avLst/>
              </a:prstGeom>
              <a:blipFill>
                <a:blip r:embed="rId6"/>
                <a:stretch>
                  <a:fillRect t="-6557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9A8BCC4-1775-75E3-41D0-DC7315ADD64B}"/>
              </a:ext>
            </a:extLst>
          </p:cNvPr>
          <p:cNvSpPr txBox="1"/>
          <p:nvPr/>
        </p:nvSpPr>
        <p:spPr>
          <a:xfrm>
            <a:off x="588736" y="1570036"/>
            <a:ext cx="1141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has been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collecting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data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since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2021.</a:t>
            </a:r>
            <a:b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 visual event scanning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campaign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has been performed to create a neutrino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candidates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dataset.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3856CC7-FD5C-8952-55E3-D83DC56AEE42}"/>
                  </a:ext>
                </a:extLst>
              </p:cNvPr>
              <p:cNvSpPr txBox="1"/>
              <p:nvPr/>
            </p:nvSpPr>
            <p:spPr>
              <a:xfrm>
                <a:off x="6531961" y="6345025"/>
                <a:ext cx="5112726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7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QE like</a:t>
                </a:r>
                <a:r>
                  <a:rPr lang="it-IT" sz="1700" dirty="0">
                    <a:solidFill>
                      <a:schemeClr val="bg1"/>
                    </a:solidFill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7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it-IT" sz="17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CC from BNB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3856CC7-FD5C-8952-55E3-D83DC56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961" y="6345025"/>
                <a:ext cx="5112726" cy="376450"/>
              </a:xfrm>
              <a:prstGeom prst="rect">
                <a:avLst/>
              </a:prstGeom>
              <a:blipFill>
                <a:blip r:embed="rId7"/>
                <a:stretch>
                  <a:fillRect t="-6452" b="-1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07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/>
        </p:blipFill>
        <p:spPr>
          <a:xfrm>
            <a:off x="2261243" y="-1"/>
            <a:ext cx="993075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numero diapositiva 45">
            <a:extLst>
              <a:ext uri="{FF2B5EF4-FFF2-40B4-BE49-F238E27FC236}">
                <a16:creationId xmlns:a16="http://schemas.microsoft.com/office/drawing/2014/main" id="{3D32E7B6-E989-E506-3E54-67E23A8BEAF5}"/>
              </a:ext>
            </a:extLst>
          </p:cNvPr>
          <p:cNvSpPr txBox="1">
            <a:spLocks/>
          </p:cNvSpPr>
          <p:nvPr/>
        </p:nvSpPr>
        <p:spPr>
          <a:xfrm>
            <a:off x="9321800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Futura BdCn BT" panose="020B0706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B6DFCE-DAAA-1619-81F4-F1744543AB66}"/>
              </a:ext>
            </a:extLst>
          </p:cNvPr>
          <p:cNvSpPr txBox="1"/>
          <p:nvPr/>
        </p:nvSpPr>
        <p:spPr>
          <a:xfrm>
            <a:off x="361904" y="508384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TPC event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reconstruction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4D0CD-8A20-B060-5E7E-EBACACBC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4" y="4151174"/>
            <a:ext cx="11277601" cy="23819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C02E83-6CB3-FFC5-DB46-B2D9902CF170}"/>
              </a:ext>
            </a:extLst>
          </p:cNvPr>
          <p:cNvSpPr txBox="1"/>
          <p:nvPr/>
        </p:nvSpPr>
        <p:spPr>
          <a:xfrm>
            <a:off x="281518" y="1525700"/>
            <a:ext cx="11596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default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uses Pandora (</a:t>
            </a:r>
            <a:r>
              <a:rPr lang="it-IT" sz="2000" dirty="0">
                <a:solidFill>
                  <a:schemeClr val="accent2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it-IT" sz="2000" dirty="0" err="1">
                <a:solidFill>
                  <a:schemeClr val="accent2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PandoraPFA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), a pattern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recognition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software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integrated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LArSoft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clusters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signals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from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wire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planes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into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particles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3D;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vertex;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forms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particles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hierarchy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provides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classifications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particles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track-like or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shower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-like.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EE916A-C5D6-8172-90ED-8D0C2D4E7682}"/>
              </a:ext>
            </a:extLst>
          </p:cNvPr>
          <p:cNvSpPr txBox="1"/>
          <p:nvPr/>
        </p:nvSpPr>
        <p:spPr>
          <a:xfrm>
            <a:off x="1261297" y="3766219"/>
            <a:ext cx="9410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Sample data event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selected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visual scanning with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reconstruction</a:t>
            </a:r>
            <a:r>
              <a:rPr lang="it-IT" sz="15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5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overlaid</a:t>
            </a:r>
            <a:endParaRPr lang="it-IT" sz="1500" i="1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3866FA-93C7-92D6-64D5-638D85D9F9B7}"/>
              </a:ext>
            </a:extLst>
          </p:cNvPr>
          <p:cNvSpPr txBox="1"/>
          <p:nvPr/>
        </p:nvSpPr>
        <p:spPr>
          <a:xfrm>
            <a:off x="9765657" y="6011062"/>
            <a:ext cx="353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Futura Md BT" panose="020B0602020204020303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9376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16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7EFFD3-1F4D-A3FE-2115-502EE76D6B32}"/>
              </a:ext>
            </a:extLst>
          </p:cNvPr>
          <p:cNvSpPr txBox="1"/>
          <p:nvPr/>
        </p:nvSpPr>
        <p:spPr>
          <a:xfrm>
            <a:off x="365035" y="434295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Conclusions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EFCF2E-06A8-6454-A5E0-ED7E1EE7DF8F}"/>
              </a:ext>
            </a:extLst>
          </p:cNvPr>
          <p:cNvSpPr txBox="1"/>
          <p:nvPr/>
        </p:nvSpPr>
        <p:spPr>
          <a:xfrm>
            <a:off x="784499" y="1452897"/>
            <a:ext cx="11154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commissioning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phase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the end of May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Overburden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installation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June 7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Run 1 started and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cover a 40-days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period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until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summer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shutdown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July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10 2022). The detector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contineously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take data both on the BNB and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158715C-5453-2CE4-4DE4-C7046B9FEAFA}"/>
              </a:ext>
            </a:extLst>
          </p:cNvPr>
          <p:cNvSpPr txBox="1"/>
          <p:nvPr/>
        </p:nvSpPr>
        <p:spPr>
          <a:xfrm>
            <a:off x="826380" y="4042566"/>
            <a:ext cx="10138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May 05 2021: «ICARUS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gets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ready to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»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B63B6C5-698C-BC5C-8DF0-92568FB07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37" y="3556322"/>
            <a:ext cx="5310308" cy="21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11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17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0B266D-6FE5-ED7C-004B-09D9427A4B1E}"/>
              </a:ext>
            </a:extLst>
          </p:cNvPr>
          <p:cNvSpPr txBox="1"/>
          <p:nvPr/>
        </p:nvSpPr>
        <p:spPr>
          <a:xfrm>
            <a:off x="364155" y="4333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Conclusions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2C06C5-0F3C-49E6-86F4-8607945D9190}"/>
              </a:ext>
            </a:extLst>
          </p:cNvPr>
          <p:cNvSpPr txBox="1"/>
          <p:nvPr/>
        </p:nvSpPr>
        <p:spPr>
          <a:xfrm>
            <a:off x="783619" y="1451908"/>
            <a:ext cx="11154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commissioning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phase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the end of May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Overburden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installation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June 7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Run 1 started and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cover a 40-days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period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until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summer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shutdown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July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10 2022). The detector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contineously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take data both on the BNB and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3DF020-6494-4EF8-206B-131DA3B7C0E7}"/>
              </a:ext>
            </a:extLst>
          </p:cNvPr>
          <p:cNvSpPr txBox="1"/>
          <p:nvPr/>
        </p:nvSpPr>
        <p:spPr>
          <a:xfrm>
            <a:off x="825500" y="4041577"/>
            <a:ext cx="10138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May 05 2021: «ICARUS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gets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ready to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»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CAAC72-48FF-3E52-DA3D-F62758FA8C47}"/>
              </a:ext>
            </a:extLst>
          </p:cNvPr>
          <p:cNvSpPr txBox="1"/>
          <p:nvPr/>
        </p:nvSpPr>
        <p:spPr>
          <a:xfrm>
            <a:off x="364155" y="5092364"/>
            <a:ext cx="635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June 2022: </a:t>
            </a:r>
            <a:b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starts </a:t>
            </a:r>
            <a:r>
              <a:rPr lang="it-IT" sz="3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Physics</a:t>
            </a:r>
            <a: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Data </a:t>
            </a:r>
            <a:r>
              <a:rPr lang="it-IT" sz="3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taking</a:t>
            </a:r>
            <a:endParaRPr lang="it-IT" sz="3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6" name="Immagine 15" descr="Immagine che contiene cielo, esterni, terra, rimorchio&#10;&#10;Descrizione generata automaticamente">
            <a:extLst>
              <a:ext uri="{FF2B5EF4-FFF2-40B4-BE49-F238E27FC236}">
                <a16:creationId xmlns:a16="http://schemas.microsoft.com/office/drawing/2014/main" id="{B44169A1-ED21-9919-2DCB-ED10E4EF2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7447" r="9964" b="19858"/>
          <a:stretch/>
        </p:blipFill>
        <p:spPr>
          <a:xfrm>
            <a:off x="6770812" y="3467101"/>
            <a:ext cx="4847976" cy="3140037"/>
          </a:xfrm>
          <a:prstGeom prst="rect">
            <a:avLst/>
          </a:prstGeom>
          <a:effectLst>
            <a:outerShdw blurRad="4699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3379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18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90AC78-48AD-F86D-B19B-BA5C62989399}"/>
              </a:ext>
            </a:extLst>
          </p:cNvPr>
          <p:cNvSpPr txBox="1"/>
          <p:nvPr/>
        </p:nvSpPr>
        <p:spPr>
          <a:xfrm>
            <a:off x="2617714" y="3582962"/>
            <a:ext cx="104434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Thank </a:t>
            </a:r>
            <a:r>
              <a:rPr lang="it-IT" sz="8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you</a:t>
            </a:r>
            <a:r>
              <a:rPr lang="it-IT" sz="8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!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B54B52-5B9E-A01F-41EC-DD70932E211F}"/>
              </a:ext>
            </a:extLst>
          </p:cNvPr>
          <p:cNvSpPr txBox="1"/>
          <p:nvPr/>
        </p:nvSpPr>
        <p:spPr>
          <a:xfrm>
            <a:off x="1621589" y="5074558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Stay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tuned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… more to come!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8781DC5-5F97-1FAA-D8D9-D814282A4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5254" r="7002" b="5594"/>
          <a:stretch/>
        </p:blipFill>
        <p:spPr>
          <a:xfrm>
            <a:off x="122855" y="134801"/>
            <a:ext cx="1722923" cy="237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6" name="Immagine 15" descr="Immagine che contiene testo, esterni, segnale&#10;&#10;Descrizione generata automaticamente">
            <a:extLst>
              <a:ext uri="{FF2B5EF4-FFF2-40B4-BE49-F238E27FC236}">
                <a16:creationId xmlns:a16="http://schemas.microsoft.com/office/drawing/2014/main" id="{E195D2E7-5EEA-D3B6-1BF3-FB3B5C9FF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20" y="367146"/>
            <a:ext cx="3819525" cy="2876550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31F5AD2A-B3DE-B08C-BB75-EF628FD4A345}"/>
              </a:ext>
            </a:extLst>
          </p:cNvPr>
          <p:cNvCxnSpPr>
            <a:cxnSpLocks/>
          </p:cNvCxnSpPr>
          <p:nvPr/>
        </p:nvCxnSpPr>
        <p:spPr>
          <a:xfrm>
            <a:off x="8612983" y="964724"/>
            <a:ext cx="14176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olla: nuvola 17">
            <a:extLst>
              <a:ext uri="{FF2B5EF4-FFF2-40B4-BE49-F238E27FC236}">
                <a16:creationId xmlns:a16="http://schemas.microsoft.com/office/drawing/2014/main" id="{430E62F4-DEFC-8D16-92BA-7899507190A7}"/>
              </a:ext>
            </a:extLst>
          </p:cNvPr>
          <p:cNvSpPr/>
          <p:nvPr/>
        </p:nvSpPr>
        <p:spPr>
          <a:xfrm>
            <a:off x="4090775" y="565229"/>
            <a:ext cx="4010449" cy="1078029"/>
          </a:xfrm>
          <a:prstGeom prst="cloudCallout">
            <a:avLst>
              <a:gd name="adj1" fmla="val 60109"/>
              <a:gd name="adj2" fmla="val -12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dirty="0">
                <a:solidFill>
                  <a:schemeClr val="tx1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1202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19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90AC78-48AD-F86D-B19B-BA5C62989399}"/>
              </a:ext>
            </a:extLst>
          </p:cNvPr>
          <p:cNvSpPr txBox="1"/>
          <p:nvPr/>
        </p:nvSpPr>
        <p:spPr>
          <a:xfrm>
            <a:off x="874294" y="2628781"/>
            <a:ext cx="104434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Backup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3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33F2F67-8C64-F55B-FA2A-CE4938EC9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b="2195"/>
          <a:stretch/>
        </p:blipFill>
        <p:spPr>
          <a:xfrm>
            <a:off x="3142034" y="0"/>
            <a:ext cx="9049966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5A59A7F-7858-B068-414E-799918022E08}"/>
              </a:ext>
            </a:extLst>
          </p:cNvPr>
          <p:cNvSpPr/>
          <p:nvPr/>
        </p:nvSpPr>
        <p:spPr>
          <a:xfrm>
            <a:off x="-91440" y="0"/>
            <a:ext cx="1228344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36000">
                <a:srgbClr val="0070C0">
                  <a:shade val="67500"/>
                  <a:satMod val="115000"/>
                </a:srgbClr>
              </a:gs>
              <a:gs pos="99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DB8EB0-EEB7-4A63-FB2B-F82877AE51E9}"/>
              </a:ext>
            </a:extLst>
          </p:cNvPr>
          <p:cNvSpPr txBox="1"/>
          <p:nvPr/>
        </p:nvSpPr>
        <p:spPr>
          <a:xfrm>
            <a:off x="193582" y="4626620"/>
            <a:ext cx="1180483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Far Detector in the Short Baseline Neutrino Program (SBN)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FNAL.</a:t>
            </a:r>
            <a:b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SBN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consists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three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liquid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argon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TPCs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LArTPCs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 sampling the same neutrino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(BNB)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different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distances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searching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for sterile neutrino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oscillations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~eV² mass scale.</a:t>
            </a:r>
            <a:b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b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also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located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6 degrees off-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axis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on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accessing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electron-neutrino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rich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component of the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spectrum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  <a:b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grants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ICARUS the access to a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rich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physics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program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including the study of the Neutrino-4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anomaly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</a:t>
            </a:r>
            <a:b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el-GR" sz="1700" dirty="0">
                <a:solidFill>
                  <a:schemeClr val="bg1"/>
                </a:solidFill>
                <a:latin typeface="Calibri" panose="020F0502020204030204" pitchFamily="34" charset="0"/>
                <a:ea typeface="Futura" panose="02020800000000000000" pitchFamily="18" charset="0"/>
                <a:cs typeface="Calibri" panose="020F0502020204030204" pitchFamily="34" charset="0"/>
              </a:rPr>
              <a:t>ν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-Ar cross-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section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 measurements and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rich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 BSM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searches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 (Higgs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portal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scalars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, neutrino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tridents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, light dark </a:t>
            </a:r>
            <a:r>
              <a:rPr lang="it-IT" sz="17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matter</a:t>
            </a:r>
            <a:r>
              <a:rPr lang="it-IT" sz="17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Calibri" panose="020F0502020204030204" pitchFamily="34" charset="0"/>
              </a:rPr>
              <a:t>, …).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DC7FDCA-CD3D-03F3-073B-4AAA3AFA0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6514"/>
          <a:stretch/>
        </p:blipFill>
        <p:spPr>
          <a:xfrm>
            <a:off x="-13562" y="0"/>
            <a:ext cx="12219123" cy="419240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D5BF2F6-47A6-9AC2-4F07-D958C343AF4A}"/>
              </a:ext>
            </a:extLst>
          </p:cNvPr>
          <p:cNvSpPr/>
          <p:nvPr/>
        </p:nvSpPr>
        <p:spPr>
          <a:xfrm rot="20877722">
            <a:off x="7324166" y="2038872"/>
            <a:ext cx="933077" cy="363534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endParaRPr lang="it-IT" dirty="0"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FFAFCA7-65AA-882B-D616-82A9A8260BBC}"/>
              </a:ext>
            </a:extLst>
          </p:cNvPr>
          <p:cNvCxnSpPr>
            <a:cxnSpLocks/>
          </p:cNvCxnSpPr>
          <p:nvPr/>
        </p:nvCxnSpPr>
        <p:spPr>
          <a:xfrm flipH="1">
            <a:off x="246604" y="3241504"/>
            <a:ext cx="11355487" cy="409073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550A3FF3-FD2B-45F4-22DB-F6F1E129BD80}"/>
              </a:ext>
            </a:extLst>
          </p:cNvPr>
          <p:cNvSpPr/>
          <p:nvPr/>
        </p:nvSpPr>
        <p:spPr>
          <a:xfrm rot="21480000">
            <a:off x="7639740" y="2881576"/>
            <a:ext cx="799626" cy="363534"/>
          </a:xfrm>
          <a:prstGeom prst="rect">
            <a:avLst/>
          </a:pr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BNB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4D55886-90B1-DE25-992F-C2953CCAF827}"/>
              </a:ext>
            </a:extLst>
          </p:cNvPr>
          <p:cNvSpPr/>
          <p:nvPr/>
        </p:nvSpPr>
        <p:spPr>
          <a:xfrm rot="20971460">
            <a:off x="116086" y="3938537"/>
            <a:ext cx="1161725" cy="363534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Soudan</a:t>
            </a:r>
            <a:endParaRPr lang="it-IT" dirty="0"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EB3B740-E76B-BD2C-1607-83ACD2D19F31}"/>
              </a:ext>
            </a:extLst>
          </p:cNvPr>
          <p:cNvCxnSpPr>
            <a:cxnSpLocks/>
          </p:cNvCxnSpPr>
          <p:nvPr/>
        </p:nvCxnSpPr>
        <p:spPr>
          <a:xfrm flipH="1">
            <a:off x="336884" y="2032837"/>
            <a:ext cx="10029524" cy="1835603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Immagine che contiene cielo, esterni, terra, rimorchio&#10;&#10;Descrizione generata automaticamente">
            <a:extLst>
              <a:ext uri="{FF2B5EF4-FFF2-40B4-BE49-F238E27FC236}">
                <a16:creationId xmlns:a16="http://schemas.microsoft.com/office/drawing/2014/main" id="{EA611B9B-7A5B-5A5C-4F64-E1C335638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7447" r="9964" b="19858"/>
          <a:stretch/>
        </p:blipFill>
        <p:spPr>
          <a:xfrm>
            <a:off x="1346318" y="2032837"/>
            <a:ext cx="3032960" cy="196445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46608F18-8D14-E362-76F0-455864AD672B}"/>
              </a:ext>
            </a:extLst>
          </p:cNvPr>
          <p:cNvSpPr/>
          <p:nvPr/>
        </p:nvSpPr>
        <p:spPr>
          <a:xfrm rot="21480000">
            <a:off x="10864019" y="2580005"/>
            <a:ext cx="799626" cy="363534"/>
          </a:xfrm>
          <a:prstGeom prst="rect">
            <a:avLst/>
          </a:pr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MI12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8234137-89A3-7627-6176-0C265360F508}"/>
              </a:ext>
            </a:extLst>
          </p:cNvPr>
          <p:cNvSpPr/>
          <p:nvPr/>
        </p:nvSpPr>
        <p:spPr>
          <a:xfrm rot="20866226">
            <a:off x="9484196" y="1656797"/>
            <a:ext cx="933077" cy="363534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MI60</a:t>
            </a:r>
          </a:p>
        </p:txBody>
      </p:sp>
      <p:pic>
        <p:nvPicPr>
          <p:cNvPr id="24" name="Immagine 23" descr="Immagine che contiene cielo, esterni, edificio&#10;&#10;Descrizione generata automaticamente">
            <a:extLst>
              <a:ext uri="{FF2B5EF4-FFF2-40B4-BE49-F238E27FC236}">
                <a16:creationId xmlns:a16="http://schemas.microsoft.com/office/drawing/2014/main" id="{19AC98B7-6541-B18B-C98C-2F660350A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49" y="2521258"/>
            <a:ext cx="1866489" cy="124602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7BDADC2-723D-717C-5A80-9F82D804449A}"/>
              </a:ext>
            </a:extLst>
          </p:cNvPr>
          <p:cNvSpPr txBox="1"/>
          <p:nvPr/>
        </p:nvSpPr>
        <p:spPr>
          <a:xfrm>
            <a:off x="9821924" y="2521258"/>
            <a:ext cx="108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Futura Md BT" panose="020B0602020204020303" pitchFamily="34" charset="0"/>
              </a:rPr>
              <a:t>SBN ND</a:t>
            </a:r>
          </a:p>
        </p:txBody>
      </p:sp>
      <p:sp>
        <p:nvSpPr>
          <p:cNvPr id="26" name="Segnaposto numero diapositiva 3">
            <a:extLst>
              <a:ext uri="{FF2B5EF4-FFF2-40B4-BE49-F238E27FC236}">
                <a16:creationId xmlns:a16="http://schemas.microsoft.com/office/drawing/2014/main" id="{AE3DCBB3-789C-3C3F-79A7-89C393D3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4807" y="6492875"/>
            <a:ext cx="2743200" cy="365125"/>
          </a:xfrm>
        </p:spPr>
        <p:txBody>
          <a:bodyPr/>
          <a:lstStyle/>
          <a:p>
            <a:fld id="{1C2BAEE7-8D4A-463B-96A1-1EED9D0F7DA2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3271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49B7F7-09ED-ECDC-9253-AD8E4AF5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506"/>
            <a:ext cx="12192000" cy="47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21</a:t>
            </a:fld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C8837E-AF5A-6C2B-DB5F-B88AD7718BAA}"/>
              </a:ext>
            </a:extLst>
          </p:cNvPr>
          <p:cNvSpPr txBox="1"/>
          <p:nvPr/>
        </p:nvSpPr>
        <p:spPr>
          <a:xfrm>
            <a:off x="338755" y="136525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Neutrino 4 -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anomaly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550871B-7A8E-E0E6-07B0-501C9A8CE38E}"/>
              </a:ext>
            </a:extLst>
          </p:cNvPr>
          <p:cNvSpPr txBox="1"/>
          <p:nvPr/>
        </p:nvSpPr>
        <p:spPr>
          <a:xfrm>
            <a:off x="10238401" y="7236565"/>
            <a:ext cx="1017717" cy="2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cover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9E04576-3BC9-FF3B-B5E5-161E0603D597}"/>
              </a:ext>
            </a:extLst>
          </p:cNvPr>
          <p:cNvSpPr/>
          <p:nvPr/>
        </p:nvSpPr>
        <p:spPr>
          <a:xfrm>
            <a:off x="135555" y="1663700"/>
            <a:ext cx="6056725" cy="3943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A871156-DE4E-D554-84B7-F777AB0AA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88" y="2023619"/>
            <a:ext cx="5450841" cy="2716078"/>
          </a:xfrm>
          <a:prstGeom prst="rect">
            <a:avLst/>
          </a:prstGeom>
        </p:spPr>
      </p:pic>
      <p:sp>
        <p:nvSpPr>
          <p:cNvPr id="12" name="Modules at the warehouse">
            <a:extLst>
              <a:ext uri="{FF2B5EF4-FFF2-40B4-BE49-F238E27FC236}">
                <a16:creationId xmlns:a16="http://schemas.microsoft.com/office/drawing/2014/main" id="{18A40066-9672-D653-82B0-FC4EB53CEE81}"/>
              </a:ext>
            </a:extLst>
          </p:cNvPr>
          <p:cNvSpPr txBox="1"/>
          <p:nvPr/>
        </p:nvSpPr>
        <p:spPr>
          <a:xfrm>
            <a:off x="482561" y="4689626"/>
            <a:ext cx="5209468" cy="693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Expected Neutrino-4 disappearance signal for L averaged position (blue) and at center (red)</a:t>
            </a:r>
            <a:endParaRPr sz="16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CD89529-5529-1B7C-CA31-CC84426FBBF4}"/>
              </a:ext>
            </a:extLst>
          </p:cNvPr>
          <p:cNvGrpSpPr/>
          <p:nvPr/>
        </p:nvGrpSpPr>
        <p:grpSpPr>
          <a:xfrm>
            <a:off x="6433653" y="1663700"/>
            <a:ext cx="5468938" cy="3945497"/>
            <a:chOff x="7061817" y="2043776"/>
            <a:chExt cx="4194301" cy="3025926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1CAAA366-73EB-AE91-5FFA-70EBBEF864BD}"/>
                </a:ext>
              </a:extLst>
            </p:cNvPr>
            <p:cNvSpPr/>
            <p:nvPr/>
          </p:nvSpPr>
          <p:spPr>
            <a:xfrm>
              <a:off x="7061817" y="2043776"/>
              <a:ext cx="4194301" cy="30259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D500EA97-3C05-78D6-07FE-685B587E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1356" y="2131681"/>
              <a:ext cx="3694670" cy="2381009"/>
            </a:xfrm>
            <a:prstGeom prst="rect">
              <a:avLst/>
            </a:prstGeom>
          </p:spPr>
        </p:pic>
        <p:sp>
          <p:nvSpPr>
            <p:cNvPr id="16" name="Modules at the warehouse">
              <a:extLst>
                <a:ext uri="{FF2B5EF4-FFF2-40B4-BE49-F238E27FC236}">
                  <a16:creationId xmlns:a16="http://schemas.microsoft.com/office/drawing/2014/main" id="{A1DEE7FA-D62A-C138-90F2-2922FFF57F86}"/>
                </a:ext>
              </a:extLst>
            </p:cNvPr>
            <p:cNvSpPr txBox="1"/>
            <p:nvPr/>
          </p:nvSpPr>
          <p:spPr>
            <a:xfrm>
              <a:off x="7401357" y="4474667"/>
              <a:ext cx="3558742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Survival oscillation probability in 3 years for Neutrino-4 best fit (only stats)</a:t>
              </a:r>
              <a:endParaRPr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08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22</a:t>
            </a:fld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C8837E-AF5A-6C2B-DB5F-B88AD7718BAA}"/>
              </a:ext>
            </a:extLst>
          </p:cNvPr>
          <p:cNvSpPr txBox="1"/>
          <p:nvPr/>
        </p:nvSpPr>
        <p:spPr>
          <a:xfrm>
            <a:off x="338755" y="136525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Physics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searches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550871B-7A8E-E0E6-07B0-501C9A8CE38E}"/>
              </a:ext>
            </a:extLst>
          </p:cNvPr>
          <p:cNvSpPr txBox="1"/>
          <p:nvPr/>
        </p:nvSpPr>
        <p:spPr>
          <a:xfrm>
            <a:off x="10238401" y="7236565"/>
            <a:ext cx="1017717" cy="2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cover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9E04576-3BC9-FF3B-B5E5-161E0603D597}"/>
              </a:ext>
            </a:extLst>
          </p:cNvPr>
          <p:cNvSpPr/>
          <p:nvPr/>
        </p:nvSpPr>
        <p:spPr>
          <a:xfrm>
            <a:off x="609507" y="1659966"/>
            <a:ext cx="6056725" cy="3943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CAAA366-73EB-AE91-5FFA-70EBBEF864BD}"/>
              </a:ext>
            </a:extLst>
          </p:cNvPr>
          <p:cNvSpPr/>
          <p:nvPr/>
        </p:nvSpPr>
        <p:spPr>
          <a:xfrm>
            <a:off x="6907605" y="1659966"/>
            <a:ext cx="4348513" cy="3945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E75E51F-8B4C-89EA-94C8-961F109A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27" y="1865760"/>
            <a:ext cx="5511311" cy="3737556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4B288934-D1B8-40B5-747F-5DC45C92C327}"/>
              </a:ext>
            </a:extLst>
          </p:cNvPr>
          <p:cNvSpPr txBox="1"/>
          <p:nvPr/>
        </p:nvSpPr>
        <p:spPr>
          <a:xfrm>
            <a:off x="2444553" y="1653863"/>
            <a:ext cx="3524013" cy="486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0000"/>
                </a:solidFill>
                <a:latin typeface="Helvetica" pitchFamily="2" charset="0"/>
              </a:rPr>
              <a:t>𝝼</a:t>
            </a:r>
            <a:r>
              <a:rPr lang="en-US" sz="1400" b="1" baseline="-25000" dirty="0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IT" sz="1400" b="1" dirty="0">
                <a:solidFill>
                  <a:srgbClr val="000000"/>
                </a:solidFill>
                <a:latin typeface="Helvetica" pitchFamily="2" charset="0"/>
              </a:rPr>
              <a:t> from NuMI at ICARUS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C9478173-DD0F-40F9-EC8C-46A346AAE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474" y="1916518"/>
            <a:ext cx="3882386" cy="3708100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C697A59C-3970-CDEA-5C3F-A2BC809BC14C}"/>
              </a:ext>
            </a:extLst>
          </p:cNvPr>
          <p:cNvSpPr txBox="1"/>
          <p:nvPr/>
        </p:nvSpPr>
        <p:spPr>
          <a:xfrm>
            <a:off x="7973478" y="1673342"/>
            <a:ext cx="2228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0000"/>
                </a:solidFill>
                <a:latin typeface="Helvetica" pitchFamily="2" charset="0"/>
              </a:rPr>
              <a:t>𝝼</a:t>
            </a:r>
            <a:r>
              <a:rPr lang="en-US" sz="1400" b="1" baseline="-25000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IT" sz="1400" b="1" dirty="0">
                <a:solidFill>
                  <a:srgbClr val="000000"/>
                </a:solidFill>
                <a:latin typeface="Helvetica" pitchFamily="2" charset="0"/>
              </a:rPr>
              <a:t> from NuMI at ICARUS</a:t>
            </a:r>
          </a:p>
        </p:txBody>
      </p:sp>
    </p:spTree>
    <p:extLst>
      <p:ext uri="{BB962C8B-B14F-4D97-AF65-F5344CB8AC3E}">
        <p14:creationId xmlns:p14="http://schemas.microsoft.com/office/powerpoint/2010/main" val="2691208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23</a:t>
            </a:fld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550871B-7A8E-E0E6-07B0-501C9A8CE38E}"/>
              </a:ext>
            </a:extLst>
          </p:cNvPr>
          <p:cNvSpPr txBox="1"/>
          <p:nvPr/>
        </p:nvSpPr>
        <p:spPr>
          <a:xfrm>
            <a:off x="10238401" y="7236565"/>
            <a:ext cx="1017717" cy="2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cover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D219AF32-DA36-CBA9-C08D-D883273BB8AB}"/>
              </a:ext>
            </a:extLst>
          </p:cNvPr>
          <p:cNvSpPr/>
          <p:nvPr/>
        </p:nvSpPr>
        <p:spPr>
          <a:xfrm>
            <a:off x="109086" y="3963823"/>
            <a:ext cx="11781322" cy="1232034"/>
          </a:xfrm>
          <a:custGeom>
            <a:avLst/>
            <a:gdLst>
              <a:gd name="connsiteX0" fmla="*/ 0 w 11781322"/>
              <a:gd name="connsiteY0" fmla="*/ 308009 h 1232034"/>
              <a:gd name="connsiteX1" fmla="*/ 587648 w 11781322"/>
              <a:gd name="connsiteY1" fmla="*/ 308009 h 1232034"/>
              <a:gd name="connsiteX2" fmla="*/ 1286948 w 11781322"/>
              <a:gd name="connsiteY2" fmla="*/ 308009 h 1232034"/>
              <a:gd name="connsiteX3" fmla="*/ 1986249 w 11781322"/>
              <a:gd name="connsiteY3" fmla="*/ 308009 h 1232034"/>
              <a:gd name="connsiteX4" fmla="*/ 2797203 w 11781322"/>
              <a:gd name="connsiteY4" fmla="*/ 308009 h 1232034"/>
              <a:gd name="connsiteX5" fmla="*/ 3384850 w 11781322"/>
              <a:gd name="connsiteY5" fmla="*/ 308009 h 1232034"/>
              <a:gd name="connsiteX6" fmla="*/ 4084151 w 11781322"/>
              <a:gd name="connsiteY6" fmla="*/ 308009 h 1232034"/>
              <a:gd name="connsiteX7" fmla="*/ 4671799 w 11781322"/>
              <a:gd name="connsiteY7" fmla="*/ 308009 h 1232034"/>
              <a:gd name="connsiteX8" fmla="*/ 5259446 w 11781322"/>
              <a:gd name="connsiteY8" fmla="*/ 308009 h 1232034"/>
              <a:gd name="connsiteX9" fmla="*/ 5847094 w 11781322"/>
              <a:gd name="connsiteY9" fmla="*/ 308009 h 1232034"/>
              <a:gd name="connsiteX10" fmla="*/ 6099782 w 11781322"/>
              <a:gd name="connsiteY10" fmla="*/ 308009 h 1232034"/>
              <a:gd name="connsiteX11" fmla="*/ 6799083 w 11781322"/>
              <a:gd name="connsiteY11" fmla="*/ 308009 h 1232034"/>
              <a:gd name="connsiteX12" fmla="*/ 7051772 w 11781322"/>
              <a:gd name="connsiteY12" fmla="*/ 308009 h 1232034"/>
              <a:gd name="connsiteX13" fmla="*/ 7639419 w 11781322"/>
              <a:gd name="connsiteY13" fmla="*/ 308009 h 1232034"/>
              <a:gd name="connsiteX14" fmla="*/ 8450373 w 11781322"/>
              <a:gd name="connsiteY14" fmla="*/ 308009 h 1232034"/>
              <a:gd name="connsiteX15" fmla="*/ 9261327 w 11781322"/>
              <a:gd name="connsiteY15" fmla="*/ 308009 h 1232034"/>
              <a:gd name="connsiteX16" fmla="*/ 9960627 w 11781322"/>
              <a:gd name="connsiteY16" fmla="*/ 308009 h 1232034"/>
              <a:gd name="connsiteX17" fmla="*/ 10436622 w 11781322"/>
              <a:gd name="connsiteY17" fmla="*/ 308009 h 1232034"/>
              <a:gd name="connsiteX18" fmla="*/ 11165305 w 11781322"/>
              <a:gd name="connsiteY18" fmla="*/ 308009 h 1232034"/>
              <a:gd name="connsiteX19" fmla="*/ 11165305 w 11781322"/>
              <a:gd name="connsiteY19" fmla="*/ 0 h 1232034"/>
              <a:gd name="connsiteX20" fmla="*/ 11473314 w 11781322"/>
              <a:gd name="connsiteY20" fmla="*/ 308009 h 1232034"/>
              <a:gd name="connsiteX21" fmla="*/ 11781322 w 11781322"/>
              <a:gd name="connsiteY21" fmla="*/ 616017 h 1232034"/>
              <a:gd name="connsiteX22" fmla="*/ 11473314 w 11781322"/>
              <a:gd name="connsiteY22" fmla="*/ 924026 h 1232034"/>
              <a:gd name="connsiteX23" fmla="*/ 11165305 w 11781322"/>
              <a:gd name="connsiteY23" fmla="*/ 1232034 h 1232034"/>
              <a:gd name="connsiteX24" fmla="*/ 11165305 w 11781322"/>
              <a:gd name="connsiteY24" fmla="*/ 924026 h 1232034"/>
              <a:gd name="connsiteX25" fmla="*/ 10354351 w 11781322"/>
              <a:gd name="connsiteY25" fmla="*/ 924026 h 1232034"/>
              <a:gd name="connsiteX26" fmla="*/ 9878357 w 11781322"/>
              <a:gd name="connsiteY26" fmla="*/ 924026 h 1232034"/>
              <a:gd name="connsiteX27" fmla="*/ 9179056 w 11781322"/>
              <a:gd name="connsiteY27" fmla="*/ 924026 h 1232034"/>
              <a:gd name="connsiteX28" fmla="*/ 8926368 w 11781322"/>
              <a:gd name="connsiteY28" fmla="*/ 924026 h 1232034"/>
              <a:gd name="connsiteX29" fmla="*/ 8115414 w 11781322"/>
              <a:gd name="connsiteY29" fmla="*/ 924026 h 1232034"/>
              <a:gd name="connsiteX30" fmla="*/ 7639419 w 11781322"/>
              <a:gd name="connsiteY30" fmla="*/ 924026 h 1232034"/>
              <a:gd name="connsiteX31" fmla="*/ 7051772 w 11781322"/>
              <a:gd name="connsiteY31" fmla="*/ 924026 h 1232034"/>
              <a:gd name="connsiteX32" fmla="*/ 6687430 w 11781322"/>
              <a:gd name="connsiteY32" fmla="*/ 924026 h 1232034"/>
              <a:gd name="connsiteX33" fmla="*/ 5988129 w 11781322"/>
              <a:gd name="connsiteY33" fmla="*/ 924026 h 1232034"/>
              <a:gd name="connsiteX34" fmla="*/ 5177176 w 11781322"/>
              <a:gd name="connsiteY34" fmla="*/ 924026 h 1232034"/>
              <a:gd name="connsiteX35" fmla="*/ 4701181 w 11781322"/>
              <a:gd name="connsiteY35" fmla="*/ 924026 h 1232034"/>
              <a:gd name="connsiteX36" fmla="*/ 3890227 w 11781322"/>
              <a:gd name="connsiteY36" fmla="*/ 924026 h 1232034"/>
              <a:gd name="connsiteX37" fmla="*/ 3302580 w 11781322"/>
              <a:gd name="connsiteY37" fmla="*/ 924026 h 1232034"/>
              <a:gd name="connsiteX38" fmla="*/ 2491626 w 11781322"/>
              <a:gd name="connsiteY38" fmla="*/ 924026 h 1232034"/>
              <a:gd name="connsiteX39" fmla="*/ 1680672 w 11781322"/>
              <a:gd name="connsiteY39" fmla="*/ 924026 h 1232034"/>
              <a:gd name="connsiteX40" fmla="*/ 1316331 w 11781322"/>
              <a:gd name="connsiteY40" fmla="*/ 924026 h 1232034"/>
              <a:gd name="connsiteX41" fmla="*/ 840336 w 11781322"/>
              <a:gd name="connsiteY41" fmla="*/ 924026 h 1232034"/>
              <a:gd name="connsiteX42" fmla="*/ 0 w 11781322"/>
              <a:gd name="connsiteY42" fmla="*/ 924026 h 1232034"/>
              <a:gd name="connsiteX43" fmla="*/ 0 w 11781322"/>
              <a:gd name="connsiteY43" fmla="*/ 616018 h 1232034"/>
              <a:gd name="connsiteX44" fmla="*/ 0 w 11781322"/>
              <a:gd name="connsiteY44" fmla="*/ 308009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781322" h="1232034" fill="none" extrusionOk="0">
                <a:moveTo>
                  <a:pt x="0" y="308009"/>
                </a:moveTo>
                <a:cubicBezTo>
                  <a:pt x="121930" y="241763"/>
                  <a:pt x="370474" y="336188"/>
                  <a:pt x="587648" y="308009"/>
                </a:cubicBezTo>
                <a:cubicBezTo>
                  <a:pt x="804822" y="279830"/>
                  <a:pt x="952641" y="343142"/>
                  <a:pt x="1286948" y="308009"/>
                </a:cubicBezTo>
                <a:cubicBezTo>
                  <a:pt x="1621255" y="272876"/>
                  <a:pt x="1814434" y="373623"/>
                  <a:pt x="1986249" y="308009"/>
                </a:cubicBezTo>
                <a:cubicBezTo>
                  <a:pt x="2158064" y="242395"/>
                  <a:pt x="2518383" y="332077"/>
                  <a:pt x="2797203" y="308009"/>
                </a:cubicBezTo>
                <a:cubicBezTo>
                  <a:pt x="3076023" y="283941"/>
                  <a:pt x="3252220" y="342412"/>
                  <a:pt x="3384850" y="308009"/>
                </a:cubicBezTo>
                <a:cubicBezTo>
                  <a:pt x="3517480" y="273606"/>
                  <a:pt x="3898359" y="366024"/>
                  <a:pt x="4084151" y="308009"/>
                </a:cubicBezTo>
                <a:cubicBezTo>
                  <a:pt x="4269943" y="249994"/>
                  <a:pt x="4489808" y="360835"/>
                  <a:pt x="4671799" y="308009"/>
                </a:cubicBezTo>
                <a:cubicBezTo>
                  <a:pt x="4853790" y="255183"/>
                  <a:pt x="4980235" y="352315"/>
                  <a:pt x="5259446" y="308009"/>
                </a:cubicBezTo>
                <a:cubicBezTo>
                  <a:pt x="5538657" y="263703"/>
                  <a:pt x="5689908" y="365893"/>
                  <a:pt x="5847094" y="308009"/>
                </a:cubicBezTo>
                <a:cubicBezTo>
                  <a:pt x="6004280" y="250125"/>
                  <a:pt x="5977504" y="332015"/>
                  <a:pt x="6099782" y="308009"/>
                </a:cubicBezTo>
                <a:cubicBezTo>
                  <a:pt x="6222060" y="284003"/>
                  <a:pt x="6539633" y="327560"/>
                  <a:pt x="6799083" y="308009"/>
                </a:cubicBezTo>
                <a:cubicBezTo>
                  <a:pt x="7058533" y="288458"/>
                  <a:pt x="6953594" y="338095"/>
                  <a:pt x="7051772" y="308009"/>
                </a:cubicBezTo>
                <a:cubicBezTo>
                  <a:pt x="7149950" y="277923"/>
                  <a:pt x="7504570" y="363770"/>
                  <a:pt x="7639419" y="308009"/>
                </a:cubicBezTo>
                <a:cubicBezTo>
                  <a:pt x="7774268" y="252248"/>
                  <a:pt x="8136131" y="346665"/>
                  <a:pt x="8450373" y="308009"/>
                </a:cubicBezTo>
                <a:cubicBezTo>
                  <a:pt x="8764615" y="269353"/>
                  <a:pt x="9003295" y="403330"/>
                  <a:pt x="9261327" y="308009"/>
                </a:cubicBezTo>
                <a:cubicBezTo>
                  <a:pt x="9519359" y="212688"/>
                  <a:pt x="9759615" y="313571"/>
                  <a:pt x="9960627" y="308009"/>
                </a:cubicBezTo>
                <a:cubicBezTo>
                  <a:pt x="10161639" y="302447"/>
                  <a:pt x="10329251" y="331632"/>
                  <a:pt x="10436622" y="308009"/>
                </a:cubicBezTo>
                <a:cubicBezTo>
                  <a:pt x="10543994" y="284386"/>
                  <a:pt x="10995938" y="351023"/>
                  <a:pt x="11165305" y="308009"/>
                </a:cubicBezTo>
                <a:cubicBezTo>
                  <a:pt x="11143514" y="232003"/>
                  <a:pt x="11168856" y="129719"/>
                  <a:pt x="11165305" y="0"/>
                </a:cubicBezTo>
                <a:cubicBezTo>
                  <a:pt x="11290772" y="114251"/>
                  <a:pt x="11375660" y="255422"/>
                  <a:pt x="11473314" y="308009"/>
                </a:cubicBezTo>
                <a:cubicBezTo>
                  <a:pt x="11570968" y="360596"/>
                  <a:pt x="11628213" y="515310"/>
                  <a:pt x="11781322" y="616017"/>
                </a:cubicBezTo>
                <a:cubicBezTo>
                  <a:pt x="11644285" y="779010"/>
                  <a:pt x="11569687" y="753797"/>
                  <a:pt x="11473314" y="924026"/>
                </a:cubicBezTo>
                <a:cubicBezTo>
                  <a:pt x="11376940" y="1094255"/>
                  <a:pt x="11283755" y="1045900"/>
                  <a:pt x="11165305" y="1232034"/>
                </a:cubicBezTo>
                <a:cubicBezTo>
                  <a:pt x="11136912" y="1089709"/>
                  <a:pt x="11189109" y="1013134"/>
                  <a:pt x="11165305" y="924026"/>
                </a:cubicBezTo>
                <a:cubicBezTo>
                  <a:pt x="10787399" y="956166"/>
                  <a:pt x="10695862" y="880900"/>
                  <a:pt x="10354351" y="924026"/>
                </a:cubicBezTo>
                <a:cubicBezTo>
                  <a:pt x="10012840" y="967152"/>
                  <a:pt x="10072721" y="917047"/>
                  <a:pt x="9878357" y="924026"/>
                </a:cubicBezTo>
                <a:cubicBezTo>
                  <a:pt x="9683993" y="931005"/>
                  <a:pt x="9359340" y="871270"/>
                  <a:pt x="9179056" y="924026"/>
                </a:cubicBezTo>
                <a:cubicBezTo>
                  <a:pt x="8998772" y="976782"/>
                  <a:pt x="8982812" y="903416"/>
                  <a:pt x="8926368" y="924026"/>
                </a:cubicBezTo>
                <a:cubicBezTo>
                  <a:pt x="8869924" y="944636"/>
                  <a:pt x="8295539" y="828241"/>
                  <a:pt x="8115414" y="924026"/>
                </a:cubicBezTo>
                <a:cubicBezTo>
                  <a:pt x="7935289" y="1019811"/>
                  <a:pt x="7804371" y="883208"/>
                  <a:pt x="7639419" y="924026"/>
                </a:cubicBezTo>
                <a:cubicBezTo>
                  <a:pt x="7474467" y="964844"/>
                  <a:pt x="7256736" y="885382"/>
                  <a:pt x="7051772" y="924026"/>
                </a:cubicBezTo>
                <a:cubicBezTo>
                  <a:pt x="6846808" y="962670"/>
                  <a:pt x="6773444" y="913530"/>
                  <a:pt x="6687430" y="924026"/>
                </a:cubicBezTo>
                <a:cubicBezTo>
                  <a:pt x="6601416" y="934522"/>
                  <a:pt x="6300791" y="892246"/>
                  <a:pt x="5988129" y="924026"/>
                </a:cubicBezTo>
                <a:cubicBezTo>
                  <a:pt x="5675467" y="955806"/>
                  <a:pt x="5446673" y="861725"/>
                  <a:pt x="5177176" y="924026"/>
                </a:cubicBezTo>
                <a:cubicBezTo>
                  <a:pt x="4907679" y="986327"/>
                  <a:pt x="4886400" y="908483"/>
                  <a:pt x="4701181" y="924026"/>
                </a:cubicBezTo>
                <a:cubicBezTo>
                  <a:pt x="4515962" y="939569"/>
                  <a:pt x="4283500" y="839690"/>
                  <a:pt x="3890227" y="924026"/>
                </a:cubicBezTo>
                <a:cubicBezTo>
                  <a:pt x="3496954" y="1008362"/>
                  <a:pt x="3560421" y="862740"/>
                  <a:pt x="3302580" y="924026"/>
                </a:cubicBezTo>
                <a:cubicBezTo>
                  <a:pt x="3044739" y="985312"/>
                  <a:pt x="2688761" y="915518"/>
                  <a:pt x="2491626" y="924026"/>
                </a:cubicBezTo>
                <a:cubicBezTo>
                  <a:pt x="2294491" y="932534"/>
                  <a:pt x="2034915" y="884735"/>
                  <a:pt x="1680672" y="924026"/>
                </a:cubicBezTo>
                <a:cubicBezTo>
                  <a:pt x="1326429" y="963317"/>
                  <a:pt x="1482406" y="883151"/>
                  <a:pt x="1316331" y="924026"/>
                </a:cubicBezTo>
                <a:cubicBezTo>
                  <a:pt x="1150256" y="964901"/>
                  <a:pt x="997485" y="877470"/>
                  <a:pt x="840336" y="924026"/>
                </a:cubicBezTo>
                <a:cubicBezTo>
                  <a:pt x="683187" y="970582"/>
                  <a:pt x="261616" y="865073"/>
                  <a:pt x="0" y="924026"/>
                </a:cubicBezTo>
                <a:cubicBezTo>
                  <a:pt x="-26081" y="797215"/>
                  <a:pt x="32986" y="727468"/>
                  <a:pt x="0" y="616018"/>
                </a:cubicBezTo>
                <a:cubicBezTo>
                  <a:pt x="-32986" y="504568"/>
                  <a:pt x="10639" y="412728"/>
                  <a:pt x="0" y="308009"/>
                </a:cubicBezTo>
                <a:close/>
              </a:path>
              <a:path w="11781322" h="1232034" stroke="0" extrusionOk="0">
                <a:moveTo>
                  <a:pt x="0" y="308009"/>
                </a:moveTo>
                <a:cubicBezTo>
                  <a:pt x="204613" y="298811"/>
                  <a:pt x="380076" y="333849"/>
                  <a:pt x="475995" y="308009"/>
                </a:cubicBezTo>
                <a:cubicBezTo>
                  <a:pt x="571915" y="282169"/>
                  <a:pt x="650032" y="319553"/>
                  <a:pt x="728683" y="308009"/>
                </a:cubicBezTo>
                <a:cubicBezTo>
                  <a:pt x="807334" y="296465"/>
                  <a:pt x="1329785" y="355481"/>
                  <a:pt x="1539637" y="308009"/>
                </a:cubicBezTo>
                <a:cubicBezTo>
                  <a:pt x="1749489" y="260537"/>
                  <a:pt x="1900277" y="316517"/>
                  <a:pt x="2015631" y="308009"/>
                </a:cubicBezTo>
                <a:cubicBezTo>
                  <a:pt x="2130985" y="299501"/>
                  <a:pt x="2329125" y="356200"/>
                  <a:pt x="2491626" y="308009"/>
                </a:cubicBezTo>
                <a:cubicBezTo>
                  <a:pt x="2654128" y="259818"/>
                  <a:pt x="3084973" y="351698"/>
                  <a:pt x="3302580" y="308009"/>
                </a:cubicBezTo>
                <a:cubicBezTo>
                  <a:pt x="3520187" y="264320"/>
                  <a:pt x="3566433" y="315766"/>
                  <a:pt x="3666921" y="308009"/>
                </a:cubicBezTo>
                <a:cubicBezTo>
                  <a:pt x="3767409" y="300252"/>
                  <a:pt x="4152087" y="314794"/>
                  <a:pt x="4477875" y="308009"/>
                </a:cubicBezTo>
                <a:cubicBezTo>
                  <a:pt x="4803663" y="301224"/>
                  <a:pt x="4975007" y="345721"/>
                  <a:pt x="5288829" y="308009"/>
                </a:cubicBezTo>
                <a:cubicBezTo>
                  <a:pt x="5602651" y="270297"/>
                  <a:pt x="5687221" y="344396"/>
                  <a:pt x="5876476" y="308009"/>
                </a:cubicBezTo>
                <a:cubicBezTo>
                  <a:pt x="6065731" y="271622"/>
                  <a:pt x="6510073" y="347379"/>
                  <a:pt x="6687430" y="308009"/>
                </a:cubicBezTo>
                <a:cubicBezTo>
                  <a:pt x="6864787" y="268639"/>
                  <a:pt x="7034316" y="334724"/>
                  <a:pt x="7163425" y="308009"/>
                </a:cubicBezTo>
                <a:cubicBezTo>
                  <a:pt x="7292535" y="281294"/>
                  <a:pt x="7422205" y="314323"/>
                  <a:pt x="7639419" y="308009"/>
                </a:cubicBezTo>
                <a:cubicBezTo>
                  <a:pt x="7856633" y="301695"/>
                  <a:pt x="8127711" y="378362"/>
                  <a:pt x="8338720" y="308009"/>
                </a:cubicBezTo>
                <a:cubicBezTo>
                  <a:pt x="8549729" y="237656"/>
                  <a:pt x="8673064" y="346396"/>
                  <a:pt x="8814714" y="308009"/>
                </a:cubicBezTo>
                <a:cubicBezTo>
                  <a:pt x="8956364" y="269622"/>
                  <a:pt x="9251971" y="332774"/>
                  <a:pt x="9625668" y="308009"/>
                </a:cubicBezTo>
                <a:cubicBezTo>
                  <a:pt x="9999365" y="283244"/>
                  <a:pt x="10042517" y="351286"/>
                  <a:pt x="10436622" y="308009"/>
                </a:cubicBezTo>
                <a:cubicBezTo>
                  <a:pt x="10830727" y="264732"/>
                  <a:pt x="10922935" y="319230"/>
                  <a:pt x="11165305" y="308009"/>
                </a:cubicBezTo>
                <a:cubicBezTo>
                  <a:pt x="11153653" y="208494"/>
                  <a:pt x="11176414" y="95746"/>
                  <a:pt x="11165305" y="0"/>
                </a:cubicBezTo>
                <a:cubicBezTo>
                  <a:pt x="11303908" y="122997"/>
                  <a:pt x="11376785" y="244873"/>
                  <a:pt x="11454833" y="289528"/>
                </a:cubicBezTo>
                <a:cubicBezTo>
                  <a:pt x="11532881" y="334183"/>
                  <a:pt x="11589935" y="498006"/>
                  <a:pt x="11781322" y="616017"/>
                </a:cubicBezTo>
                <a:cubicBezTo>
                  <a:pt x="11674679" y="770074"/>
                  <a:pt x="11555394" y="827838"/>
                  <a:pt x="11473314" y="924026"/>
                </a:cubicBezTo>
                <a:cubicBezTo>
                  <a:pt x="11391233" y="1020214"/>
                  <a:pt x="11238848" y="1143708"/>
                  <a:pt x="11165305" y="1232034"/>
                </a:cubicBezTo>
                <a:cubicBezTo>
                  <a:pt x="11164224" y="1146427"/>
                  <a:pt x="11188559" y="1012890"/>
                  <a:pt x="11165305" y="924026"/>
                </a:cubicBezTo>
                <a:cubicBezTo>
                  <a:pt x="10969121" y="936331"/>
                  <a:pt x="10821042" y="899766"/>
                  <a:pt x="10577657" y="924026"/>
                </a:cubicBezTo>
                <a:cubicBezTo>
                  <a:pt x="10334272" y="948286"/>
                  <a:pt x="10389597" y="908260"/>
                  <a:pt x="10213316" y="924026"/>
                </a:cubicBezTo>
                <a:cubicBezTo>
                  <a:pt x="10037035" y="939792"/>
                  <a:pt x="9806363" y="918420"/>
                  <a:pt x="9514015" y="924026"/>
                </a:cubicBezTo>
                <a:cubicBezTo>
                  <a:pt x="9221667" y="929632"/>
                  <a:pt x="9252533" y="891629"/>
                  <a:pt x="9149674" y="924026"/>
                </a:cubicBezTo>
                <a:cubicBezTo>
                  <a:pt x="9046815" y="956423"/>
                  <a:pt x="8706999" y="867203"/>
                  <a:pt x="8450373" y="924026"/>
                </a:cubicBezTo>
                <a:cubicBezTo>
                  <a:pt x="8193747" y="980849"/>
                  <a:pt x="8250130" y="915152"/>
                  <a:pt x="8197684" y="924026"/>
                </a:cubicBezTo>
                <a:cubicBezTo>
                  <a:pt x="8145238" y="932900"/>
                  <a:pt x="7812947" y="878785"/>
                  <a:pt x="7498384" y="924026"/>
                </a:cubicBezTo>
                <a:cubicBezTo>
                  <a:pt x="7183821" y="969267"/>
                  <a:pt x="7289501" y="887587"/>
                  <a:pt x="7134042" y="924026"/>
                </a:cubicBezTo>
                <a:cubicBezTo>
                  <a:pt x="6978583" y="960465"/>
                  <a:pt x="6991190" y="915604"/>
                  <a:pt x="6881354" y="924026"/>
                </a:cubicBezTo>
                <a:cubicBezTo>
                  <a:pt x="6771518" y="932448"/>
                  <a:pt x="6596350" y="882354"/>
                  <a:pt x="6517012" y="924026"/>
                </a:cubicBezTo>
                <a:cubicBezTo>
                  <a:pt x="6437674" y="965698"/>
                  <a:pt x="6116265" y="904869"/>
                  <a:pt x="5817712" y="924026"/>
                </a:cubicBezTo>
                <a:cubicBezTo>
                  <a:pt x="5519159" y="943183"/>
                  <a:pt x="5549675" y="903049"/>
                  <a:pt x="5453370" y="924026"/>
                </a:cubicBezTo>
                <a:cubicBezTo>
                  <a:pt x="5357065" y="945003"/>
                  <a:pt x="5321162" y="903662"/>
                  <a:pt x="5200682" y="924026"/>
                </a:cubicBezTo>
                <a:cubicBezTo>
                  <a:pt x="5080202" y="944390"/>
                  <a:pt x="4913938" y="882570"/>
                  <a:pt x="4836340" y="924026"/>
                </a:cubicBezTo>
                <a:cubicBezTo>
                  <a:pt x="4758742" y="965482"/>
                  <a:pt x="4458095" y="908724"/>
                  <a:pt x="4360345" y="924026"/>
                </a:cubicBezTo>
                <a:cubicBezTo>
                  <a:pt x="4262595" y="939328"/>
                  <a:pt x="3954815" y="922169"/>
                  <a:pt x="3772698" y="924026"/>
                </a:cubicBezTo>
                <a:cubicBezTo>
                  <a:pt x="3590581" y="925883"/>
                  <a:pt x="3499823" y="912801"/>
                  <a:pt x="3408356" y="924026"/>
                </a:cubicBezTo>
                <a:cubicBezTo>
                  <a:pt x="3316889" y="935251"/>
                  <a:pt x="2918027" y="909975"/>
                  <a:pt x="2597403" y="924026"/>
                </a:cubicBezTo>
                <a:cubicBezTo>
                  <a:pt x="2276779" y="938077"/>
                  <a:pt x="2226215" y="883693"/>
                  <a:pt x="2009755" y="924026"/>
                </a:cubicBezTo>
                <a:cubicBezTo>
                  <a:pt x="1793295" y="964359"/>
                  <a:pt x="1601146" y="920916"/>
                  <a:pt x="1198801" y="924026"/>
                </a:cubicBezTo>
                <a:cubicBezTo>
                  <a:pt x="796456" y="927136"/>
                  <a:pt x="708224" y="866375"/>
                  <a:pt x="499500" y="924026"/>
                </a:cubicBezTo>
                <a:cubicBezTo>
                  <a:pt x="290776" y="981677"/>
                  <a:pt x="105476" y="923603"/>
                  <a:pt x="0" y="924026"/>
                </a:cubicBezTo>
                <a:cubicBezTo>
                  <a:pt x="-2940" y="790025"/>
                  <a:pt x="32601" y="691079"/>
                  <a:pt x="0" y="609857"/>
                </a:cubicBezTo>
                <a:cubicBezTo>
                  <a:pt x="-32601" y="528635"/>
                  <a:pt x="32147" y="448984"/>
                  <a:pt x="0" y="308009"/>
                </a:cubicBezTo>
                <a:close/>
              </a:path>
            </a:pathLst>
          </a:custGeom>
          <a:solidFill>
            <a:schemeClr val="accent2"/>
          </a:solidFill>
          <a:ln cmpd="dbl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14C3700-90AD-82DB-F452-0BD40AB0DE8F}"/>
              </a:ext>
            </a:extLst>
          </p:cNvPr>
          <p:cNvSpPr/>
          <p:nvPr/>
        </p:nvSpPr>
        <p:spPr>
          <a:xfrm>
            <a:off x="561473" y="1928916"/>
            <a:ext cx="195093" cy="2747673"/>
          </a:xfrm>
          <a:custGeom>
            <a:avLst/>
            <a:gdLst>
              <a:gd name="connsiteX0" fmla="*/ 0 w 195093"/>
              <a:gd name="connsiteY0" fmla="*/ 0 h 2747673"/>
              <a:gd name="connsiteX1" fmla="*/ 195093 w 195093"/>
              <a:gd name="connsiteY1" fmla="*/ 0 h 2747673"/>
              <a:gd name="connsiteX2" fmla="*/ 195093 w 195093"/>
              <a:gd name="connsiteY2" fmla="*/ 549535 h 2747673"/>
              <a:gd name="connsiteX3" fmla="*/ 195093 w 195093"/>
              <a:gd name="connsiteY3" fmla="*/ 1154023 h 2747673"/>
              <a:gd name="connsiteX4" fmla="*/ 195093 w 195093"/>
              <a:gd name="connsiteY4" fmla="*/ 1703557 h 2747673"/>
              <a:gd name="connsiteX5" fmla="*/ 195093 w 195093"/>
              <a:gd name="connsiteY5" fmla="*/ 2170662 h 2747673"/>
              <a:gd name="connsiteX6" fmla="*/ 195093 w 195093"/>
              <a:gd name="connsiteY6" fmla="*/ 2747673 h 2747673"/>
              <a:gd name="connsiteX7" fmla="*/ 0 w 195093"/>
              <a:gd name="connsiteY7" fmla="*/ 2747673 h 2747673"/>
              <a:gd name="connsiteX8" fmla="*/ 0 w 195093"/>
              <a:gd name="connsiteY8" fmla="*/ 2143185 h 2747673"/>
              <a:gd name="connsiteX9" fmla="*/ 0 w 195093"/>
              <a:gd name="connsiteY9" fmla="*/ 1566174 h 2747673"/>
              <a:gd name="connsiteX10" fmla="*/ 0 w 195093"/>
              <a:gd name="connsiteY10" fmla="*/ 1016639 h 2747673"/>
              <a:gd name="connsiteX11" fmla="*/ 0 w 195093"/>
              <a:gd name="connsiteY11" fmla="*/ 0 h 274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093" h="2747673" fill="none" extrusionOk="0">
                <a:moveTo>
                  <a:pt x="0" y="0"/>
                </a:moveTo>
                <a:cubicBezTo>
                  <a:pt x="79106" y="-911"/>
                  <a:pt x="152913" y="7897"/>
                  <a:pt x="195093" y="0"/>
                </a:cubicBezTo>
                <a:cubicBezTo>
                  <a:pt x="226608" y="144341"/>
                  <a:pt x="134463" y="342438"/>
                  <a:pt x="195093" y="549535"/>
                </a:cubicBezTo>
                <a:cubicBezTo>
                  <a:pt x="255723" y="756632"/>
                  <a:pt x="177178" y="948743"/>
                  <a:pt x="195093" y="1154023"/>
                </a:cubicBezTo>
                <a:cubicBezTo>
                  <a:pt x="213008" y="1359303"/>
                  <a:pt x="183767" y="1503380"/>
                  <a:pt x="195093" y="1703557"/>
                </a:cubicBezTo>
                <a:cubicBezTo>
                  <a:pt x="206419" y="1903734"/>
                  <a:pt x="189090" y="1991096"/>
                  <a:pt x="195093" y="2170662"/>
                </a:cubicBezTo>
                <a:cubicBezTo>
                  <a:pt x="201096" y="2350229"/>
                  <a:pt x="158763" y="2602075"/>
                  <a:pt x="195093" y="2747673"/>
                </a:cubicBezTo>
                <a:cubicBezTo>
                  <a:pt x="148488" y="2753175"/>
                  <a:pt x="85666" y="2731893"/>
                  <a:pt x="0" y="2747673"/>
                </a:cubicBezTo>
                <a:cubicBezTo>
                  <a:pt x="-23643" y="2551507"/>
                  <a:pt x="61484" y="2363856"/>
                  <a:pt x="0" y="2143185"/>
                </a:cubicBezTo>
                <a:cubicBezTo>
                  <a:pt x="-61484" y="1922514"/>
                  <a:pt x="1510" y="1844549"/>
                  <a:pt x="0" y="1566174"/>
                </a:cubicBezTo>
                <a:cubicBezTo>
                  <a:pt x="-1510" y="1287799"/>
                  <a:pt x="53303" y="1246312"/>
                  <a:pt x="0" y="1016639"/>
                </a:cubicBezTo>
                <a:cubicBezTo>
                  <a:pt x="-53303" y="786966"/>
                  <a:pt x="1034" y="246070"/>
                  <a:pt x="0" y="0"/>
                </a:cubicBezTo>
                <a:close/>
              </a:path>
              <a:path w="195093" h="2747673" stroke="0" extrusionOk="0">
                <a:moveTo>
                  <a:pt x="0" y="0"/>
                </a:moveTo>
                <a:cubicBezTo>
                  <a:pt x="68573" y="-13790"/>
                  <a:pt x="119473" y="14627"/>
                  <a:pt x="195093" y="0"/>
                </a:cubicBezTo>
                <a:cubicBezTo>
                  <a:pt x="226922" y="197384"/>
                  <a:pt x="160817" y="309552"/>
                  <a:pt x="195093" y="467104"/>
                </a:cubicBezTo>
                <a:cubicBezTo>
                  <a:pt x="229369" y="624656"/>
                  <a:pt x="122733" y="793003"/>
                  <a:pt x="195093" y="1071592"/>
                </a:cubicBezTo>
                <a:cubicBezTo>
                  <a:pt x="267453" y="1350181"/>
                  <a:pt x="161343" y="1399123"/>
                  <a:pt x="195093" y="1621127"/>
                </a:cubicBezTo>
                <a:cubicBezTo>
                  <a:pt x="228843" y="1843131"/>
                  <a:pt x="179135" y="1995418"/>
                  <a:pt x="195093" y="2115708"/>
                </a:cubicBezTo>
                <a:cubicBezTo>
                  <a:pt x="211051" y="2235998"/>
                  <a:pt x="167757" y="2612173"/>
                  <a:pt x="195093" y="2747673"/>
                </a:cubicBezTo>
                <a:cubicBezTo>
                  <a:pt x="111392" y="2761245"/>
                  <a:pt x="43696" y="2725112"/>
                  <a:pt x="0" y="2747673"/>
                </a:cubicBezTo>
                <a:cubicBezTo>
                  <a:pt x="-23048" y="2625758"/>
                  <a:pt x="65732" y="2360892"/>
                  <a:pt x="0" y="2143185"/>
                </a:cubicBezTo>
                <a:cubicBezTo>
                  <a:pt x="-65732" y="1925478"/>
                  <a:pt x="21497" y="1715017"/>
                  <a:pt x="0" y="1538697"/>
                </a:cubicBezTo>
                <a:cubicBezTo>
                  <a:pt x="-21497" y="1362377"/>
                  <a:pt x="46255" y="1193041"/>
                  <a:pt x="0" y="1016639"/>
                </a:cubicBezTo>
                <a:cubicBezTo>
                  <a:pt x="-46255" y="840237"/>
                  <a:pt x="46644" y="618078"/>
                  <a:pt x="0" y="494581"/>
                </a:cubicBezTo>
                <a:cubicBezTo>
                  <a:pt x="-46644" y="371084"/>
                  <a:pt x="20237" y="21653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1B40C8-E089-8691-0301-0971DD0A5C97}"/>
              </a:ext>
            </a:extLst>
          </p:cNvPr>
          <p:cNvSpPr txBox="1"/>
          <p:nvPr/>
        </p:nvSpPr>
        <p:spPr>
          <a:xfrm>
            <a:off x="301592" y="4395174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2015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CA24A72-A883-E719-4AEE-29E6C9F8D91A}"/>
              </a:ext>
            </a:extLst>
          </p:cNvPr>
          <p:cNvSpPr/>
          <p:nvPr/>
        </p:nvSpPr>
        <p:spPr>
          <a:xfrm>
            <a:off x="1562534" y="2376589"/>
            <a:ext cx="160421" cy="2241562"/>
          </a:xfrm>
          <a:custGeom>
            <a:avLst/>
            <a:gdLst>
              <a:gd name="connsiteX0" fmla="*/ 0 w 160421"/>
              <a:gd name="connsiteY0" fmla="*/ 0 h 2241562"/>
              <a:gd name="connsiteX1" fmla="*/ 160421 w 160421"/>
              <a:gd name="connsiteY1" fmla="*/ 0 h 2241562"/>
              <a:gd name="connsiteX2" fmla="*/ 160421 w 160421"/>
              <a:gd name="connsiteY2" fmla="*/ 560391 h 2241562"/>
              <a:gd name="connsiteX3" fmla="*/ 160421 w 160421"/>
              <a:gd name="connsiteY3" fmla="*/ 1075950 h 2241562"/>
              <a:gd name="connsiteX4" fmla="*/ 160421 w 160421"/>
              <a:gd name="connsiteY4" fmla="*/ 1636340 h 2241562"/>
              <a:gd name="connsiteX5" fmla="*/ 160421 w 160421"/>
              <a:gd name="connsiteY5" fmla="*/ 2241562 h 2241562"/>
              <a:gd name="connsiteX6" fmla="*/ 0 w 160421"/>
              <a:gd name="connsiteY6" fmla="*/ 2241562 h 2241562"/>
              <a:gd name="connsiteX7" fmla="*/ 0 w 160421"/>
              <a:gd name="connsiteY7" fmla="*/ 1726003 h 2241562"/>
              <a:gd name="connsiteX8" fmla="*/ 0 w 160421"/>
              <a:gd name="connsiteY8" fmla="*/ 1143197 h 2241562"/>
              <a:gd name="connsiteX9" fmla="*/ 0 w 160421"/>
              <a:gd name="connsiteY9" fmla="*/ 605222 h 2241562"/>
              <a:gd name="connsiteX10" fmla="*/ 0 w 160421"/>
              <a:gd name="connsiteY10" fmla="*/ 0 h 224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421" h="2241562" fill="none" extrusionOk="0">
                <a:moveTo>
                  <a:pt x="0" y="0"/>
                </a:moveTo>
                <a:cubicBezTo>
                  <a:pt x="38909" y="-3583"/>
                  <a:pt x="127647" y="101"/>
                  <a:pt x="160421" y="0"/>
                </a:cubicBezTo>
                <a:cubicBezTo>
                  <a:pt x="189021" y="206522"/>
                  <a:pt x="111997" y="417021"/>
                  <a:pt x="160421" y="560391"/>
                </a:cubicBezTo>
                <a:cubicBezTo>
                  <a:pt x="208845" y="703761"/>
                  <a:pt x="121921" y="908416"/>
                  <a:pt x="160421" y="1075950"/>
                </a:cubicBezTo>
                <a:cubicBezTo>
                  <a:pt x="198921" y="1243484"/>
                  <a:pt x="107521" y="1371821"/>
                  <a:pt x="160421" y="1636340"/>
                </a:cubicBezTo>
                <a:cubicBezTo>
                  <a:pt x="213321" y="1900859"/>
                  <a:pt x="128174" y="2058477"/>
                  <a:pt x="160421" y="2241562"/>
                </a:cubicBezTo>
                <a:cubicBezTo>
                  <a:pt x="113415" y="2242232"/>
                  <a:pt x="73916" y="2228030"/>
                  <a:pt x="0" y="2241562"/>
                </a:cubicBezTo>
                <a:cubicBezTo>
                  <a:pt x="-44876" y="2121509"/>
                  <a:pt x="58315" y="1879353"/>
                  <a:pt x="0" y="1726003"/>
                </a:cubicBezTo>
                <a:cubicBezTo>
                  <a:pt x="-58315" y="1572653"/>
                  <a:pt x="64955" y="1351175"/>
                  <a:pt x="0" y="1143197"/>
                </a:cubicBezTo>
                <a:cubicBezTo>
                  <a:pt x="-64955" y="935219"/>
                  <a:pt x="16099" y="754451"/>
                  <a:pt x="0" y="605222"/>
                </a:cubicBezTo>
                <a:cubicBezTo>
                  <a:pt x="-16099" y="455994"/>
                  <a:pt x="69868" y="190540"/>
                  <a:pt x="0" y="0"/>
                </a:cubicBezTo>
                <a:close/>
              </a:path>
              <a:path w="160421" h="2241562" stroke="0" extrusionOk="0">
                <a:moveTo>
                  <a:pt x="0" y="0"/>
                </a:moveTo>
                <a:cubicBezTo>
                  <a:pt x="32349" y="-13511"/>
                  <a:pt x="97633" y="2719"/>
                  <a:pt x="160421" y="0"/>
                </a:cubicBezTo>
                <a:cubicBezTo>
                  <a:pt x="173238" y="189405"/>
                  <a:pt x="124545" y="389596"/>
                  <a:pt x="160421" y="493144"/>
                </a:cubicBezTo>
                <a:cubicBezTo>
                  <a:pt x="196297" y="596692"/>
                  <a:pt x="158467" y="888627"/>
                  <a:pt x="160421" y="1098365"/>
                </a:cubicBezTo>
                <a:cubicBezTo>
                  <a:pt x="162375" y="1308103"/>
                  <a:pt x="129122" y="1401798"/>
                  <a:pt x="160421" y="1658756"/>
                </a:cubicBezTo>
                <a:cubicBezTo>
                  <a:pt x="191720" y="1915714"/>
                  <a:pt x="124658" y="1956584"/>
                  <a:pt x="160421" y="2241562"/>
                </a:cubicBezTo>
                <a:cubicBezTo>
                  <a:pt x="80231" y="2245130"/>
                  <a:pt x="71730" y="2237922"/>
                  <a:pt x="0" y="2241562"/>
                </a:cubicBezTo>
                <a:cubicBezTo>
                  <a:pt x="-33396" y="2135376"/>
                  <a:pt x="52979" y="1895531"/>
                  <a:pt x="0" y="1726003"/>
                </a:cubicBezTo>
                <a:cubicBezTo>
                  <a:pt x="-52979" y="1556475"/>
                  <a:pt x="45622" y="1421360"/>
                  <a:pt x="0" y="1165612"/>
                </a:cubicBezTo>
                <a:cubicBezTo>
                  <a:pt x="-45622" y="909864"/>
                  <a:pt x="47547" y="764657"/>
                  <a:pt x="0" y="560391"/>
                </a:cubicBezTo>
                <a:cubicBezTo>
                  <a:pt x="-47547" y="356125"/>
                  <a:pt x="17271" y="26854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5E5B3D-F1C1-F880-A964-17CB680091BA}"/>
              </a:ext>
            </a:extLst>
          </p:cNvPr>
          <p:cNvSpPr txBox="1"/>
          <p:nvPr/>
        </p:nvSpPr>
        <p:spPr>
          <a:xfrm>
            <a:off x="1321864" y="4410524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2017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B6D9D39-5CD0-6A3B-0204-801C13B98D43}"/>
              </a:ext>
            </a:extLst>
          </p:cNvPr>
          <p:cNvSpPr/>
          <p:nvPr/>
        </p:nvSpPr>
        <p:spPr>
          <a:xfrm>
            <a:off x="3473112" y="2750375"/>
            <a:ext cx="194488" cy="2008361"/>
          </a:xfrm>
          <a:custGeom>
            <a:avLst/>
            <a:gdLst>
              <a:gd name="connsiteX0" fmla="*/ 0 w 194488"/>
              <a:gd name="connsiteY0" fmla="*/ 0 h 2008361"/>
              <a:gd name="connsiteX1" fmla="*/ 194488 w 194488"/>
              <a:gd name="connsiteY1" fmla="*/ 0 h 2008361"/>
              <a:gd name="connsiteX2" fmla="*/ 194488 w 194488"/>
              <a:gd name="connsiteY2" fmla="*/ 502090 h 2008361"/>
              <a:gd name="connsiteX3" fmla="*/ 194488 w 194488"/>
              <a:gd name="connsiteY3" fmla="*/ 964013 h 2008361"/>
              <a:gd name="connsiteX4" fmla="*/ 194488 w 194488"/>
              <a:gd name="connsiteY4" fmla="*/ 1466104 h 2008361"/>
              <a:gd name="connsiteX5" fmla="*/ 194488 w 194488"/>
              <a:gd name="connsiteY5" fmla="*/ 2008361 h 2008361"/>
              <a:gd name="connsiteX6" fmla="*/ 0 w 194488"/>
              <a:gd name="connsiteY6" fmla="*/ 2008361 h 2008361"/>
              <a:gd name="connsiteX7" fmla="*/ 0 w 194488"/>
              <a:gd name="connsiteY7" fmla="*/ 1546438 h 2008361"/>
              <a:gd name="connsiteX8" fmla="*/ 0 w 194488"/>
              <a:gd name="connsiteY8" fmla="*/ 1024264 h 2008361"/>
              <a:gd name="connsiteX9" fmla="*/ 0 w 194488"/>
              <a:gd name="connsiteY9" fmla="*/ 542257 h 2008361"/>
              <a:gd name="connsiteX10" fmla="*/ 0 w 194488"/>
              <a:gd name="connsiteY10" fmla="*/ 0 h 200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488" h="2008361" fill="none" extrusionOk="0">
                <a:moveTo>
                  <a:pt x="0" y="0"/>
                </a:moveTo>
                <a:cubicBezTo>
                  <a:pt x="79163" y="-8217"/>
                  <a:pt x="110439" y="3604"/>
                  <a:pt x="194488" y="0"/>
                </a:cubicBezTo>
                <a:cubicBezTo>
                  <a:pt x="228514" y="118290"/>
                  <a:pt x="143565" y="317432"/>
                  <a:pt x="194488" y="502090"/>
                </a:cubicBezTo>
                <a:cubicBezTo>
                  <a:pt x="245411" y="686748"/>
                  <a:pt x="192989" y="826595"/>
                  <a:pt x="194488" y="964013"/>
                </a:cubicBezTo>
                <a:cubicBezTo>
                  <a:pt x="195987" y="1101431"/>
                  <a:pt x="180910" y="1361552"/>
                  <a:pt x="194488" y="1466104"/>
                </a:cubicBezTo>
                <a:cubicBezTo>
                  <a:pt x="208066" y="1570656"/>
                  <a:pt x="191374" y="1877447"/>
                  <a:pt x="194488" y="2008361"/>
                </a:cubicBezTo>
                <a:cubicBezTo>
                  <a:pt x="153699" y="2023951"/>
                  <a:pt x="95490" y="1993004"/>
                  <a:pt x="0" y="2008361"/>
                </a:cubicBezTo>
                <a:cubicBezTo>
                  <a:pt x="-2984" y="1806757"/>
                  <a:pt x="26658" y="1654548"/>
                  <a:pt x="0" y="1546438"/>
                </a:cubicBezTo>
                <a:cubicBezTo>
                  <a:pt x="-26658" y="1438328"/>
                  <a:pt x="21524" y="1206375"/>
                  <a:pt x="0" y="1024264"/>
                </a:cubicBezTo>
                <a:cubicBezTo>
                  <a:pt x="-21524" y="842153"/>
                  <a:pt x="43408" y="782081"/>
                  <a:pt x="0" y="542257"/>
                </a:cubicBezTo>
                <a:cubicBezTo>
                  <a:pt x="-43408" y="302433"/>
                  <a:pt x="12116" y="118742"/>
                  <a:pt x="0" y="0"/>
                </a:cubicBezTo>
                <a:close/>
              </a:path>
              <a:path w="194488" h="2008361" stroke="0" extrusionOk="0">
                <a:moveTo>
                  <a:pt x="0" y="0"/>
                </a:moveTo>
                <a:cubicBezTo>
                  <a:pt x="86741" y="-2006"/>
                  <a:pt x="119770" y="22933"/>
                  <a:pt x="194488" y="0"/>
                </a:cubicBezTo>
                <a:cubicBezTo>
                  <a:pt x="245930" y="201864"/>
                  <a:pt x="186120" y="252155"/>
                  <a:pt x="194488" y="441839"/>
                </a:cubicBezTo>
                <a:cubicBezTo>
                  <a:pt x="202856" y="631523"/>
                  <a:pt x="172077" y="763351"/>
                  <a:pt x="194488" y="984097"/>
                </a:cubicBezTo>
                <a:cubicBezTo>
                  <a:pt x="216899" y="1204843"/>
                  <a:pt x="188530" y="1373394"/>
                  <a:pt x="194488" y="1486187"/>
                </a:cubicBezTo>
                <a:cubicBezTo>
                  <a:pt x="200446" y="1598980"/>
                  <a:pt x="167317" y="1795341"/>
                  <a:pt x="194488" y="2008361"/>
                </a:cubicBezTo>
                <a:cubicBezTo>
                  <a:pt x="123291" y="2028582"/>
                  <a:pt x="44513" y="2007190"/>
                  <a:pt x="0" y="2008361"/>
                </a:cubicBezTo>
                <a:cubicBezTo>
                  <a:pt x="-13583" y="1915200"/>
                  <a:pt x="5135" y="1751859"/>
                  <a:pt x="0" y="1546438"/>
                </a:cubicBezTo>
                <a:cubicBezTo>
                  <a:pt x="-5135" y="1341017"/>
                  <a:pt x="18002" y="1227641"/>
                  <a:pt x="0" y="1044348"/>
                </a:cubicBezTo>
                <a:cubicBezTo>
                  <a:pt x="-18002" y="861055"/>
                  <a:pt x="43892" y="771995"/>
                  <a:pt x="0" y="502090"/>
                </a:cubicBezTo>
                <a:cubicBezTo>
                  <a:pt x="-43892" y="232185"/>
                  <a:pt x="34720" y="2440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C93DBA1-9128-219A-E258-581CAE2E25B2}"/>
              </a:ext>
            </a:extLst>
          </p:cNvPr>
          <p:cNvSpPr txBox="1"/>
          <p:nvPr/>
        </p:nvSpPr>
        <p:spPr>
          <a:xfrm>
            <a:off x="3190772" y="4419460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2020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759D090-2F93-1960-0D2D-7E68AE3D49BC}"/>
              </a:ext>
            </a:extLst>
          </p:cNvPr>
          <p:cNvSpPr/>
          <p:nvPr/>
        </p:nvSpPr>
        <p:spPr>
          <a:xfrm>
            <a:off x="5342019" y="3207537"/>
            <a:ext cx="216627" cy="1382285"/>
          </a:xfrm>
          <a:custGeom>
            <a:avLst/>
            <a:gdLst>
              <a:gd name="connsiteX0" fmla="*/ 0 w 216627"/>
              <a:gd name="connsiteY0" fmla="*/ 0 h 1382285"/>
              <a:gd name="connsiteX1" fmla="*/ 216627 w 216627"/>
              <a:gd name="connsiteY1" fmla="*/ 0 h 1382285"/>
              <a:gd name="connsiteX2" fmla="*/ 216627 w 216627"/>
              <a:gd name="connsiteY2" fmla="*/ 474585 h 1382285"/>
              <a:gd name="connsiteX3" fmla="*/ 216627 w 216627"/>
              <a:gd name="connsiteY3" fmla="*/ 962992 h 1382285"/>
              <a:gd name="connsiteX4" fmla="*/ 216627 w 216627"/>
              <a:gd name="connsiteY4" fmla="*/ 1382285 h 1382285"/>
              <a:gd name="connsiteX5" fmla="*/ 0 w 216627"/>
              <a:gd name="connsiteY5" fmla="*/ 1382285 h 1382285"/>
              <a:gd name="connsiteX6" fmla="*/ 0 w 216627"/>
              <a:gd name="connsiteY6" fmla="*/ 921523 h 1382285"/>
              <a:gd name="connsiteX7" fmla="*/ 0 w 216627"/>
              <a:gd name="connsiteY7" fmla="*/ 446939 h 1382285"/>
              <a:gd name="connsiteX8" fmla="*/ 0 w 216627"/>
              <a:gd name="connsiteY8" fmla="*/ 0 h 138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27" h="1382285" fill="none" extrusionOk="0">
                <a:moveTo>
                  <a:pt x="0" y="0"/>
                </a:moveTo>
                <a:cubicBezTo>
                  <a:pt x="106886" y="-9272"/>
                  <a:pt x="142450" y="1864"/>
                  <a:pt x="216627" y="0"/>
                </a:cubicBezTo>
                <a:cubicBezTo>
                  <a:pt x="254042" y="197511"/>
                  <a:pt x="161836" y="278733"/>
                  <a:pt x="216627" y="474585"/>
                </a:cubicBezTo>
                <a:cubicBezTo>
                  <a:pt x="271418" y="670438"/>
                  <a:pt x="188038" y="755362"/>
                  <a:pt x="216627" y="962992"/>
                </a:cubicBezTo>
                <a:cubicBezTo>
                  <a:pt x="245216" y="1170622"/>
                  <a:pt x="214095" y="1271733"/>
                  <a:pt x="216627" y="1382285"/>
                </a:cubicBezTo>
                <a:cubicBezTo>
                  <a:pt x="113312" y="1391500"/>
                  <a:pt x="87567" y="1379701"/>
                  <a:pt x="0" y="1382285"/>
                </a:cubicBezTo>
                <a:cubicBezTo>
                  <a:pt x="-51275" y="1253445"/>
                  <a:pt x="38670" y="1037218"/>
                  <a:pt x="0" y="921523"/>
                </a:cubicBezTo>
                <a:cubicBezTo>
                  <a:pt x="-38670" y="805828"/>
                  <a:pt x="6768" y="566986"/>
                  <a:pt x="0" y="446939"/>
                </a:cubicBezTo>
                <a:cubicBezTo>
                  <a:pt x="-6768" y="326892"/>
                  <a:pt x="31906" y="208881"/>
                  <a:pt x="0" y="0"/>
                </a:cubicBezTo>
                <a:close/>
              </a:path>
              <a:path w="216627" h="1382285" stroke="0" extrusionOk="0">
                <a:moveTo>
                  <a:pt x="0" y="0"/>
                </a:moveTo>
                <a:cubicBezTo>
                  <a:pt x="66240" y="-17"/>
                  <a:pt x="160746" y="21835"/>
                  <a:pt x="216627" y="0"/>
                </a:cubicBezTo>
                <a:cubicBezTo>
                  <a:pt x="254589" y="123052"/>
                  <a:pt x="189025" y="318364"/>
                  <a:pt x="216627" y="419293"/>
                </a:cubicBezTo>
                <a:cubicBezTo>
                  <a:pt x="244229" y="520222"/>
                  <a:pt x="215771" y="668444"/>
                  <a:pt x="216627" y="907700"/>
                </a:cubicBezTo>
                <a:cubicBezTo>
                  <a:pt x="217483" y="1146956"/>
                  <a:pt x="183994" y="1225432"/>
                  <a:pt x="216627" y="1382285"/>
                </a:cubicBezTo>
                <a:cubicBezTo>
                  <a:pt x="113919" y="1399944"/>
                  <a:pt x="52121" y="1367567"/>
                  <a:pt x="0" y="1382285"/>
                </a:cubicBezTo>
                <a:cubicBezTo>
                  <a:pt x="-4248" y="1236302"/>
                  <a:pt x="3009" y="1105359"/>
                  <a:pt x="0" y="893878"/>
                </a:cubicBezTo>
                <a:cubicBezTo>
                  <a:pt x="-3009" y="682397"/>
                  <a:pt x="38152" y="591214"/>
                  <a:pt x="0" y="405470"/>
                </a:cubicBezTo>
                <a:cubicBezTo>
                  <a:pt x="-38152" y="219726"/>
                  <a:pt x="34529" y="8948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B855E82-FBB9-E9B1-BEC5-B25102B51F8C}"/>
              </a:ext>
            </a:extLst>
          </p:cNvPr>
          <p:cNvSpPr txBox="1"/>
          <p:nvPr/>
        </p:nvSpPr>
        <p:spPr>
          <a:xfrm>
            <a:off x="5144701" y="4394061"/>
            <a:ext cx="105878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2021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81F4347-E033-7FDD-6BCA-32170E7143CF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new life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95B1BD-1034-3EC5-FDB0-F967EC1DDCA2}"/>
              </a:ext>
            </a:extLst>
          </p:cNvPr>
          <p:cNvSpPr txBox="1"/>
          <p:nvPr/>
        </p:nvSpPr>
        <p:spPr>
          <a:xfrm>
            <a:off x="385009" y="1478186"/>
            <a:ext cx="7507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undergoes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refurbishment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CERN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F6314DC3-D0C3-21B2-F5FC-FCC4F1A4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4096" r="12605"/>
          <a:stretch/>
        </p:blipFill>
        <p:spPr>
          <a:xfrm>
            <a:off x="278557" y="4925512"/>
            <a:ext cx="2398604" cy="1857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8D0B0F2-3D14-4A41-65A3-670255C8CCC8}"/>
              </a:ext>
            </a:extLst>
          </p:cNvPr>
          <p:cNvSpPr txBox="1"/>
          <p:nvPr/>
        </p:nvSpPr>
        <p:spPr>
          <a:xfrm>
            <a:off x="1435765" y="1928917"/>
            <a:ext cx="7507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moves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its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new home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Fermilab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160E7D2-A919-3054-DAC3-48B85C9F1A62}"/>
              </a:ext>
            </a:extLst>
          </p:cNvPr>
          <p:cNvSpPr txBox="1"/>
          <p:nvPr/>
        </p:nvSpPr>
        <p:spPr>
          <a:xfrm>
            <a:off x="3351190" y="2300246"/>
            <a:ext cx="7507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starts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taking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data: first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neutrinos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FNAL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96A70A8-C312-7011-CD31-6807BC34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341" y="4971777"/>
            <a:ext cx="2135202" cy="1765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34" name="Immagine 33" descr="Immagine che contiene interni, stazione, piattaforma, ritiro bagagli&#10;&#10;Descrizione generata automaticamente">
            <a:extLst>
              <a:ext uri="{FF2B5EF4-FFF2-40B4-BE49-F238E27FC236}">
                <a16:creationId xmlns:a16="http://schemas.microsoft.com/office/drawing/2014/main" id="{44F4FF45-CE60-AB06-A053-161B796C3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4"/>
          <a:stretch/>
        </p:blipFill>
        <p:spPr>
          <a:xfrm>
            <a:off x="5189617" y="4993070"/>
            <a:ext cx="3630100" cy="1722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44119726-CF8F-F5FC-20D0-7AE2B450AA5A}"/>
              </a:ext>
            </a:extLst>
          </p:cNvPr>
          <p:cNvSpPr/>
          <p:nvPr/>
        </p:nvSpPr>
        <p:spPr>
          <a:xfrm>
            <a:off x="7677119" y="4017087"/>
            <a:ext cx="197298" cy="704754"/>
          </a:xfrm>
          <a:custGeom>
            <a:avLst/>
            <a:gdLst>
              <a:gd name="connsiteX0" fmla="*/ 0 w 197298"/>
              <a:gd name="connsiteY0" fmla="*/ 0 h 704754"/>
              <a:gd name="connsiteX1" fmla="*/ 197298 w 197298"/>
              <a:gd name="connsiteY1" fmla="*/ 0 h 704754"/>
              <a:gd name="connsiteX2" fmla="*/ 197298 w 197298"/>
              <a:gd name="connsiteY2" fmla="*/ 338282 h 704754"/>
              <a:gd name="connsiteX3" fmla="*/ 197298 w 197298"/>
              <a:gd name="connsiteY3" fmla="*/ 704754 h 704754"/>
              <a:gd name="connsiteX4" fmla="*/ 0 w 197298"/>
              <a:gd name="connsiteY4" fmla="*/ 704754 h 704754"/>
              <a:gd name="connsiteX5" fmla="*/ 0 w 197298"/>
              <a:gd name="connsiteY5" fmla="*/ 359425 h 704754"/>
              <a:gd name="connsiteX6" fmla="*/ 0 w 197298"/>
              <a:gd name="connsiteY6" fmla="*/ 0 h 70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98" h="704754" fill="none" extrusionOk="0">
                <a:moveTo>
                  <a:pt x="0" y="0"/>
                </a:moveTo>
                <a:cubicBezTo>
                  <a:pt x="78365" y="-6341"/>
                  <a:pt x="142484" y="20886"/>
                  <a:pt x="197298" y="0"/>
                </a:cubicBezTo>
                <a:cubicBezTo>
                  <a:pt x="201752" y="163155"/>
                  <a:pt x="167427" y="172220"/>
                  <a:pt x="197298" y="338282"/>
                </a:cubicBezTo>
                <a:cubicBezTo>
                  <a:pt x="227169" y="504344"/>
                  <a:pt x="158483" y="526762"/>
                  <a:pt x="197298" y="704754"/>
                </a:cubicBezTo>
                <a:cubicBezTo>
                  <a:pt x="108388" y="710206"/>
                  <a:pt x="65011" y="697167"/>
                  <a:pt x="0" y="704754"/>
                </a:cubicBezTo>
                <a:cubicBezTo>
                  <a:pt x="-2164" y="534860"/>
                  <a:pt x="35731" y="491890"/>
                  <a:pt x="0" y="359425"/>
                </a:cubicBezTo>
                <a:cubicBezTo>
                  <a:pt x="-35731" y="226960"/>
                  <a:pt x="16551" y="76391"/>
                  <a:pt x="0" y="0"/>
                </a:cubicBezTo>
                <a:close/>
              </a:path>
              <a:path w="197298" h="704754" stroke="0" extrusionOk="0">
                <a:moveTo>
                  <a:pt x="0" y="0"/>
                </a:moveTo>
                <a:cubicBezTo>
                  <a:pt x="54473" y="-13486"/>
                  <a:pt x="119935" y="12225"/>
                  <a:pt x="197298" y="0"/>
                </a:cubicBezTo>
                <a:cubicBezTo>
                  <a:pt x="233622" y="84067"/>
                  <a:pt x="180459" y="191806"/>
                  <a:pt x="197298" y="331234"/>
                </a:cubicBezTo>
                <a:cubicBezTo>
                  <a:pt x="214137" y="470662"/>
                  <a:pt x="175769" y="573082"/>
                  <a:pt x="197298" y="704754"/>
                </a:cubicBezTo>
                <a:cubicBezTo>
                  <a:pt x="155442" y="723196"/>
                  <a:pt x="72626" y="698139"/>
                  <a:pt x="0" y="704754"/>
                </a:cubicBezTo>
                <a:cubicBezTo>
                  <a:pt x="-36624" y="600820"/>
                  <a:pt x="2554" y="509126"/>
                  <a:pt x="0" y="359425"/>
                </a:cubicBezTo>
                <a:cubicBezTo>
                  <a:pt x="-2554" y="209724"/>
                  <a:pt x="13047" y="7626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6D34734-484A-C790-420D-3A54B241D3AA}"/>
              </a:ext>
            </a:extLst>
          </p:cNvPr>
          <p:cNvSpPr txBox="1"/>
          <p:nvPr/>
        </p:nvSpPr>
        <p:spPr>
          <a:xfrm>
            <a:off x="7105043" y="4394061"/>
            <a:ext cx="157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June 2022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DC00D5E-4240-664B-CCB9-14265C0C0EC1}"/>
              </a:ext>
            </a:extLst>
          </p:cNvPr>
          <p:cNvSpPr txBox="1"/>
          <p:nvPr/>
        </p:nvSpPr>
        <p:spPr>
          <a:xfrm>
            <a:off x="7493268" y="3164739"/>
            <a:ext cx="4849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overburden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completed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</a:p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starts Run 1 </a:t>
            </a:r>
          </a:p>
        </p:txBody>
      </p:sp>
      <p:pic>
        <p:nvPicPr>
          <p:cNvPr id="38" name="Immagine 37" descr="Immagine che contiene edificio, pietra, sporco&#10;&#10;Descrizione generata automaticamente">
            <a:extLst>
              <a:ext uri="{FF2B5EF4-FFF2-40B4-BE49-F238E27FC236}">
                <a16:creationId xmlns:a16="http://schemas.microsoft.com/office/drawing/2014/main" id="{531947E1-7242-C0F0-2B5C-051EFC6EC5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/>
          <a:stretch/>
        </p:blipFill>
        <p:spPr>
          <a:xfrm rot="5400000">
            <a:off x="9233675" y="4881124"/>
            <a:ext cx="1723005" cy="1983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582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24</a:t>
            </a:fld>
            <a:endParaRPr lang="it-IT"/>
          </a:p>
        </p:txBody>
      </p:sp>
      <p:sp>
        <p:nvSpPr>
          <p:cNvPr id="13" name="Cubo 12">
            <a:extLst>
              <a:ext uri="{FF2B5EF4-FFF2-40B4-BE49-F238E27FC236}">
                <a16:creationId xmlns:a16="http://schemas.microsoft.com/office/drawing/2014/main" id="{BB473BA0-E06A-7D70-881F-A3A7855CCE36}"/>
              </a:ext>
            </a:extLst>
          </p:cNvPr>
          <p:cNvSpPr/>
          <p:nvPr/>
        </p:nvSpPr>
        <p:spPr>
          <a:xfrm>
            <a:off x="6096000" y="4024633"/>
            <a:ext cx="5613400" cy="2286000"/>
          </a:xfrm>
          <a:prstGeom prst="cube">
            <a:avLst/>
          </a:prstGeom>
          <a:solidFill>
            <a:srgbClr val="C00000">
              <a:alpha val="42000"/>
            </a:srgbClr>
          </a:solidFill>
          <a:ln>
            <a:solidFill>
              <a:srgbClr val="C00000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7BC846-3CDC-9144-6F29-7908574A11FA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LArTPCs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76E3F79-580B-5988-715B-593EF4F8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94" y="145612"/>
            <a:ext cx="4113940" cy="346138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355A1B-78C5-9EA1-251C-FD4E4F1BDABA}"/>
              </a:ext>
            </a:extLst>
          </p:cNvPr>
          <p:cNvSpPr txBox="1"/>
          <p:nvPr/>
        </p:nvSpPr>
        <p:spPr>
          <a:xfrm>
            <a:off x="448367" y="1404258"/>
            <a:ext cx="7058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pioneered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LArTPC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technology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detector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 massive and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homogeneous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target with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excellent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tracking and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calorimetric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capabilities.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0100E15-8903-7466-BC7E-3ED24B71532B}"/>
              </a:ext>
            </a:extLst>
          </p:cNvPr>
          <p:cNvCxnSpPr>
            <a:cxnSpLocks/>
          </p:cNvCxnSpPr>
          <p:nvPr/>
        </p:nvCxnSpPr>
        <p:spPr>
          <a:xfrm>
            <a:off x="5668067" y="5421633"/>
            <a:ext cx="1888433" cy="0"/>
          </a:xfrm>
          <a:prstGeom prst="straightConnector1">
            <a:avLst/>
          </a:prstGeom>
          <a:ln w="508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losione: 8 punte 17">
            <a:extLst>
              <a:ext uri="{FF2B5EF4-FFF2-40B4-BE49-F238E27FC236}">
                <a16:creationId xmlns:a16="http://schemas.microsoft.com/office/drawing/2014/main" id="{B6F48C7A-E9EF-0141-4322-D5F4BB278C2C}"/>
              </a:ext>
            </a:extLst>
          </p:cNvPr>
          <p:cNvSpPr/>
          <p:nvPr/>
        </p:nvSpPr>
        <p:spPr>
          <a:xfrm>
            <a:off x="7230717" y="4957998"/>
            <a:ext cx="596900" cy="92727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0D8A391-4C55-E422-4CB1-29793FCD967F}"/>
              </a:ext>
            </a:extLst>
          </p:cNvPr>
          <p:cNvCxnSpPr>
            <a:cxnSpLocks/>
          </p:cNvCxnSpPr>
          <p:nvPr/>
        </p:nvCxnSpPr>
        <p:spPr>
          <a:xfrm flipH="1">
            <a:off x="11315700" y="5758268"/>
            <a:ext cx="609417" cy="657359"/>
          </a:xfrm>
          <a:prstGeom prst="straightConnector1">
            <a:avLst/>
          </a:prstGeom>
          <a:ln w="50800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76BE2B5-08DC-D0CA-E309-C73A9A7BDDDD}"/>
              </a:ext>
            </a:extLst>
          </p:cNvPr>
          <p:cNvSpPr txBox="1"/>
          <p:nvPr/>
        </p:nvSpPr>
        <p:spPr>
          <a:xfrm>
            <a:off x="11671391" y="6046295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E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32BC436-9DCC-CF4D-7E62-B8DD9D3AE7D8}"/>
              </a:ext>
            </a:extLst>
          </p:cNvPr>
          <p:cNvCxnSpPr>
            <a:cxnSpLocks/>
          </p:cNvCxnSpPr>
          <p:nvPr/>
        </p:nvCxnSpPr>
        <p:spPr>
          <a:xfrm flipH="1">
            <a:off x="8635470" y="5167633"/>
            <a:ext cx="267230" cy="18511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FED3177-AFE0-C3FA-11D1-54FB6219E74D}"/>
              </a:ext>
            </a:extLst>
          </p:cNvPr>
          <p:cNvCxnSpPr>
            <a:cxnSpLocks/>
          </p:cNvCxnSpPr>
          <p:nvPr/>
        </p:nvCxnSpPr>
        <p:spPr>
          <a:xfrm flipH="1">
            <a:off x="9036867" y="5080220"/>
            <a:ext cx="304199" cy="19858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0CCF115-1734-8101-F832-D8DA76652162}"/>
              </a:ext>
            </a:extLst>
          </p:cNvPr>
          <p:cNvCxnSpPr>
            <a:cxnSpLocks/>
          </p:cNvCxnSpPr>
          <p:nvPr/>
        </p:nvCxnSpPr>
        <p:spPr>
          <a:xfrm flipH="1">
            <a:off x="9514823" y="4983230"/>
            <a:ext cx="276298" cy="19398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592EE25-B5AA-7E3B-E66B-C2F9502DB5F8}"/>
              </a:ext>
            </a:extLst>
          </p:cNvPr>
          <p:cNvCxnSpPr>
            <a:cxnSpLocks/>
          </p:cNvCxnSpPr>
          <p:nvPr/>
        </p:nvCxnSpPr>
        <p:spPr>
          <a:xfrm flipH="1">
            <a:off x="9884347" y="4887288"/>
            <a:ext cx="302263" cy="21348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2254B11-D957-544C-9B5E-68660C8AD46A}"/>
              </a:ext>
            </a:extLst>
          </p:cNvPr>
          <p:cNvSpPr txBox="1"/>
          <p:nvPr/>
        </p:nvSpPr>
        <p:spPr>
          <a:xfrm>
            <a:off x="9208903" y="5061442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  <a:latin typeface="Futura Md BT" panose="020B0602020204020303" pitchFamily="34" charset="0"/>
              </a:rPr>
              <a:t>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B434188-1A35-5F2B-8A89-9F090C8FF4FF}"/>
              </a:ext>
            </a:extLst>
          </p:cNvPr>
          <p:cNvCxnSpPr>
            <a:cxnSpLocks/>
          </p:cNvCxnSpPr>
          <p:nvPr/>
        </p:nvCxnSpPr>
        <p:spPr>
          <a:xfrm flipV="1">
            <a:off x="8956013" y="4807242"/>
            <a:ext cx="488910" cy="32725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44F083FB-3371-A8F8-0079-822F1CE9557F}"/>
              </a:ext>
            </a:extLst>
          </p:cNvPr>
          <p:cNvCxnSpPr>
            <a:cxnSpLocks/>
          </p:cNvCxnSpPr>
          <p:nvPr/>
        </p:nvCxnSpPr>
        <p:spPr>
          <a:xfrm flipV="1">
            <a:off x="9393883" y="4741699"/>
            <a:ext cx="442613" cy="30804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EDDF7C1-573E-DB33-A365-1590F62F6B82}"/>
              </a:ext>
            </a:extLst>
          </p:cNvPr>
          <p:cNvCxnSpPr>
            <a:cxnSpLocks/>
          </p:cNvCxnSpPr>
          <p:nvPr/>
        </p:nvCxnSpPr>
        <p:spPr>
          <a:xfrm flipV="1">
            <a:off x="9806810" y="4672435"/>
            <a:ext cx="431372" cy="29011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EEEDEA1-7320-0A05-33B4-EBDF2812A328}"/>
              </a:ext>
            </a:extLst>
          </p:cNvPr>
          <p:cNvCxnSpPr>
            <a:cxnSpLocks/>
          </p:cNvCxnSpPr>
          <p:nvPr/>
        </p:nvCxnSpPr>
        <p:spPr>
          <a:xfrm flipV="1">
            <a:off x="10180223" y="4570458"/>
            <a:ext cx="456575" cy="30961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C6880E1-9D54-037D-1AED-4BA526FDC734}"/>
              </a:ext>
            </a:extLst>
          </p:cNvPr>
          <p:cNvSpPr txBox="1"/>
          <p:nvPr/>
        </p:nvSpPr>
        <p:spPr>
          <a:xfrm>
            <a:off x="8969059" y="4572761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Futura Md BT" panose="020B0602020204020303" pitchFamily="34" charset="0"/>
              </a:rPr>
              <a:t>Ar</a:t>
            </a:r>
          </a:p>
        </p:txBody>
      </p:sp>
      <p:cxnSp>
        <p:nvCxnSpPr>
          <p:cNvPr id="32" name="Connettore curvo 31">
            <a:extLst>
              <a:ext uri="{FF2B5EF4-FFF2-40B4-BE49-F238E27FC236}">
                <a16:creationId xmlns:a16="http://schemas.microsoft.com/office/drawing/2014/main" id="{EDFF7F88-AD7C-9C0F-CCD4-97C18D81BBC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42538" y="5003953"/>
            <a:ext cx="317000" cy="169907"/>
          </a:xfrm>
          <a:prstGeom prst="curvedConnector3">
            <a:avLst>
              <a:gd name="adj1" fmla="val 43990"/>
            </a:avLst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curvo 32">
            <a:extLst>
              <a:ext uri="{FF2B5EF4-FFF2-40B4-BE49-F238E27FC236}">
                <a16:creationId xmlns:a16="http://schemas.microsoft.com/office/drawing/2014/main" id="{2FD83176-CB5A-F65B-B39B-02F251F887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09705" y="5302829"/>
            <a:ext cx="256042" cy="207993"/>
          </a:xfrm>
          <a:prstGeom prst="curvedConnector3">
            <a:avLst>
              <a:gd name="adj1" fmla="val 50000"/>
            </a:avLst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curvo 33">
            <a:extLst>
              <a:ext uri="{FF2B5EF4-FFF2-40B4-BE49-F238E27FC236}">
                <a16:creationId xmlns:a16="http://schemas.microsoft.com/office/drawing/2014/main" id="{75882ABA-6633-9DDA-A238-A320245204D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25193" y="5582687"/>
            <a:ext cx="256042" cy="207993"/>
          </a:xfrm>
          <a:prstGeom prst="curvedConnector3">
            <a:avLst>
              <a:gd name="adj1" fmla="val 50000"/>
            </a:avLst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curvo 34">
            <a:extLst>
              <a:ext uri="{FF2B5EF4-FFF2-40B4-BE49-F238E27FC236}">
                <a16:creationId xmlns:a16="http://schemas.microsoft.com/office/drawing/2014/main" id="{C9954117-D7AD-D143-17B5-8A2F3D78886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68362" y="5038156"/>
            <a:ext cx="310021" cy="200169"/>
          </a:xfrm>
          <a:prstGeom prst="curvedConnector3">
            <a:avLst>
              <a:gd name="adj1" fmla="val 50000"/>
            </a:avLst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82629FD3-2A00-4919-265D-AEDD935E041D}"/>
              </a:ext>
            </a:extLst>
          </p:cNvPr>
          <p:cNvCxnSpPr>
            <a:cxnSpLocks/>
          </p:cNvCxnSpPr>
          <p:nvPr/>
        </p:nvCxnSpPr>
        <p:spPr>
          <a:xfrm flipV="1">
            <a:off x="7578081" y="4760894"/>
            <a:ext cx="3238500" cy="672245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F769E4D-DC61-62A4-DADB-F046FECCCD43}"/>
              </a:ext>
            </a:extLst>
          </p:cNvPr>
          <p:cNvCxnSpPr>
            <a:cxnSpLocks/>
          </p:cNvCxnSpPr>
          <p:nvPr/>
        </p:nvCxnSpPr>
        <p:spPr>
          <a:xfrm>
            <a:off x="7556500" y="5433139"/>
            <a:ext cx="546650" cy="201177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FFE6B24-B7B1-D075-A702-970EFDA53D85}"/>
              </a:ext>
            </a:extLst>
          </p:cNvPr>
          <p:cNvSpPr txBox="1"/>
          <p:nvPr/>
        </p:nvSpPr>
        <p:spPr>
          <a:xfrm>
            <a:off x="7700131" y="4631998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VUV</a:t>
            </a:r>
            <a:r>
              <a:rPr lang="it-IT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</a:t>
            </a:r>
            <a:r>
              <a:rPr lang="it-IT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it-IT" dirty="0">
              <a:solidFill>
                <a:srgbClr val="FFFF00"/>
              </a:solidFill>
              <a:latin typeface="Futura Md BT" panose="020B0602020204020303" pitchFamily="34" charset="0"/>
            </a:endParaRPr>
          </a:p>
        </p:txBody>
      </p:sp>
      <p:pic>
        <p:nvPicPr>
          <p:cNvPr id="39" name="Immagine 38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64079C2C-2623-658B-3671-93D38BA44D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7836044" y="5887176"/>
            <a:ext cx="596900" cy="815615"/>
          </a:xfrm>
          <a:prstGeom prst="rect">
            <a:avLst/>
          </a:prstGeom>
        </p:spPr>
      </p:pic>
      <p:pic>
        <p:nvPicPr>
          <p:cNvPr id="40" name="Immagine 39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B9619A3D-7B81-2C8A-B9C9-003359BE4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8509281" y="5882911"/>
            <a:ext cx="596900" cy="815615"/>
          </a:xfrm>
          <a:prstGeom prst="rect">
            <a:avLst/>
          </a:prstGeom>
        </p:spPr>
      </p:pic>
      <p:pic>
        <p:nvPicPr>
          <p:cNvPr id="41" name="Immagine 40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CFF8D35A-A495-A8B0-ACA8-3067B4711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9182518" y="5882910"/>
            <a:ext cx="596900" cy="815615"/>
          </a:xfrm>
          <a:prstGeom prst="rect">
            <a:avLst/>
          </a:prstGeom>
        </p:spPr>
      </p:pic>
      <p:pic>
        <p:nvPicPr>
          <p:cNvPr id="42" name="Immagine 41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47C4B5B8-FBD9-9138-2AA9-FFE105BFD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9855755" y="5883603"/>
            <a:ext cx="596900" cy="815615"/>
          </a:xfrm>
          <a:prstGeom prst="rect">
            <a:avLst/>
          </a:prstGeom>
        </p:spPr>
      </p:pic>
      <p:pic>
        <p:nvPicPr>
          <p:cNvPr id="43" name="Immagine 4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EFA84711-45CE-52E0-211C-1D7618BA4B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7137897" y="5896773"/>
            <a:ext cx="596900" cy="815615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67581EC-A8AB-FCE0-77C7-842281A46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20" y="4882878"/>
            <a:ext cx="471111" cy="444792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FEC5F01-F409-568A-87FB-B5FE18FC5B4F}"/>
              </a:ext>
            </a:extLst>
          </p:cNvPr>
          <p:cNvSpPr txBox="1"/>
          <p:nvPr/>
        </p:nvSpPr>
        <p:spPr>
          <a:xfrm>
            <a:off x="448367" y="3300444"/>
            <a:ext cx="55923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Scintillation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light: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128 nm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wavelength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40k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/MeV.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5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Ionization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electrons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42k e/MeV,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drifted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E towards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anode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plane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0.96 ms.</a:t>
            </a:r>
          </a:p>
        </p:txBody>
      </p:sp>
      <p:sp>
        <p:nvSpPr>
          <p:cNvPr id="46" name="Segnaposto numero diapositiva 66">
            <a:extLst>
              <a:ext uri="{FF2B5EF4-FFF2-40B4-BE49-F238E27FC236}">
                <a16:creationId xmlns:a16="http://schemas.microsoft.com/office/drawing/2014/main" id="{5F8374E6-FBC7-0E18-2784-E92516ACE048}"/>
              </a:ext>
            </a:extLst>
          </p:cNvPr>
          <p:cNvSpPr txBox="1">
            <a:spLocks/>
          </p:cNvSpPr>
          <p:nvPr/>
        </p:nvSpPr>
        <p:spPr>
          <a:xfrm>
            <a:off x="9514823" y="6530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939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0F836A-2A4F-30BF-23F7-D146B8FD7B1F}"/>
              </a:ext>
            </a:extLst>
          </p:cNvPr>
          <p:cNvSpPr/>
          <p:nvPr/>
        </p:nvSpPr>
        <p:spPr>
          <a:xfrm>
            <a:off x="121457" y="1296645"/>
            <a:ext cx="5796065" cy="4264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A2D9591-E551-22ED-D47C-2803B0B8B48A}"/>
              </a:ext>
            </a:extLst>
          </p:cNvPr>
          <p:cNvSpPr/>
          <p:nvPr/>
        </p:nvSpPr>
        <p:spPr>
          <a:xfrm>
            <a:off x="6019800" y="1294497"/>
            <a:ext cx="5796065" cy="4264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1A2D0B-E5B2-C96B-3D37-DABB9EAA985E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TPC performance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D8A2950-20CE-A037-4F34-A6DF95E8DAD1}"/>
              </a:ext>
            </a:extLst>
          </p:cNvPr>
          <p:cNvGrpSpPr/>
          <p:nvPr/>
        </p:nvGrpSpPr>
        <p:grpSpPr>
          <a:xfrm>
            <a:off x="223735" y="1627128"/>
            <a:ext cx="5681480" cy="3599446"/>
            <a:chOff x="617720" y="2796390"/>
            <a:chExt cx="4868670" cy="3084498"/>
          </a:xfrm>
        </p:grpSpPr>
        <p:pic>
          <p:nvPicPr>
            <p:cNvPr id="19" name="Picture 11" descr="Chart&#10;&#10;Description automatically generated">
              <a:extLst>
                <a:ext uri="{FF2B5EF4-FFF2-40B4-BE49-F238E27FC236}">
                  <a16:creationId xmlns:a16="http://schemas.microsoft.com/office/drawing/2014/main" id="{552D7C75-58C1-69FC-FADE-F6379ADDF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372" y="2925506"/>
              <a:ext cx="4288373" cy="2955382"/>
            </a:xfrm>
            <a:prstGeom prst="rect">
              <a:avLst/>
            </a:prstGeom>
          </p:spPr>
        </p:pic>
        <p:sp>
          <p:nvSpPr>
            <p:cNvPr id="20" name="Modules at the warehouse">
              <a:extLst>
                <a:ext uri="{FF2B5EF4-FFF2-40B4-BE49-F238E27FC236}">
                  <a16:creationId xmlns:a16="http://schemas.microsoft.com/office/drawing/2014/main" id="{DEAB173B-A38C-9F3F-1211-0F0BEA8B0DB7}"/>
                </a:ext>
              </a:extLst>
            </p:cNvPr>
            <p:cNvSpPr txBox="1"/>
            <p:nvPr/>
          </p:nvSpPr>
          <p:spPr>
            <a:xfrm>
              <a:off x="617720" y="2796390"/>
              <a:ext cx="4868670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Spatial distortions in drift direction due to space charge</a:t>
              </a:r>
              <a:endParaRPr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5D27C028-E301-9368-A3C0-B247C69D6E5E}"/>
              </a:ext>
            </a:extLst>
          </p:cNvPr>
          <p:cNvGrpSpPr/>
          <p:nvPr/>
        </p:nvGrpSpPr>
        <p:grpSpPr>
          <a:xfrm>
            <a:off x="6062637" y="1542436"/>
            <a:ext cx="5796065" cy="3768829"/>
            <a:chOff x="6734899" y="2882356"/>
            <a:chExt cx="4748148" cy="3087432"/>
          </a:xfrm>
        </p:grpSpPr>
        <p:pic>
          <p:nvPicPr>
            <p:cNvPr id="18" name="Picture 9" descr="Line chart&#10;&#10;Description automatically generated with low confidence">
              <a:extLst>
                <a:ext uri="{FF2B5EF4-FFF2-40B4-BE49-F238E27FC236}">
                  <a16:creationId xmlns:a16="http://schemas.microsoft.com/office/drawing/2014/main" id="{85E69D9A-E240-A1F8-9845-3D765BA92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238" y="3261813"/>
              <a:ext cx="4035264" cy="2707975"/>
            </a:xfrm>
            <a:prstGeom prst="rect">
              <a:avLst/>
            </a:prstGeom>
          </p:spPr>
        </p:pic>
        <p:sp>
          <p:nvSpPr>
            <p:cNvPr id="21" name="Modules at the warehouse">
              <a:extLst>
                <a:ext uri="{FF2B5EF4-FFF2-40B4-BE49-F238E27FC236}">
                  <a16:creationId xmlns:a16="http://schemas.microsoft.com/office/drawing/2014/main" id="{D030B8A9-DB93-16B5-1624-832F856CD426}"/>
                </a:ext>
              </a:extLst>
            </p:cNvPr>
            <p:cNvSpPr txBox="1"/>
            <p:nvPr/>
          </p:nvSpPr>
          <p:spPr>
            <a:xfrm>
              <a:off x="6734899" y="2882356"/>
              <a:ext cx="4748148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Drift velocity in West cryostat</a:t>
              </a:r>
              <a:endParaRPr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E5FA3D8-F155-14E9-1C61-22D30A80D718}"/>
              </a:ext>
            </a:extLst>
          </p:cNvPr>
          <p:cNvSpPr txBox="1"/>
          <p:nvPr/>
        </p:nvSpPr>
        <p:spPr>
          <a:xfrm>
            <a:off x="223734" y="5766655"/>
            <a:ext cx="1149836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</a:rPr>
              <a:t>Space charge effects (SCE) measured using anode-cathode-crossing cosmic muon tracks, looking at spatial distortions in drift direction. Good agreement with simulation, apart from one TPC where E field distortions associated with a possible field cage short are being investigated.</a:t>
            </a:r>
          </a:p>
          <a:p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64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0F836A-2A4F-30BF-23F7-D146B8FD7B1F}"/>
              </a:ext>
            </a:extLst>
          </p:cNvPr>
          <p:cNvSpPr/>
          <p:nvPr/>
        </p:nvSpPr>
        <p:spPr>
          <a:xfrm>
            <a:off x="197657" y="2023675"/>
            <a:ext cx="5796065" cy="4264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0D466ED-0CDD-05BD-C801-29E764436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0"/>
          <a:stretch/>
        </p:blipFill>
        <p:spPr>
          <a:xfrm>
            <a:off x="299935" y="2498794"/>
            <a:ext cx="5563694" cy="3700923"/>
          </a:xfrm>
          <a:prstGeom prst="rect">
            <a:avLst/>
          </a:prstGeom>
        </p:spPr>
      </p:pic>
      <p:sp>
        <p:nvSpPr>
          <p:cNvPr id="9" name="Modules at the warehouse">
            <a:extLst>
              <a:ext uri="{FF2B5EF4-FFF2-40B4-BE49-F238E27FC236}">
                <a16:creationId xmlns:a16="http://schemas.microsoft.com/office/drawing/2014/main" id="{574757F9-A930-C404-E2FF-589AD80A8BFF}"/>
              </a:ext>
            </a:extLst>
          </p:cNvPr>
          <p:cNvSpPr txBox="1"/>
          <p:nvPr/>
        </p:nvSpPr>
        <p:spPr>
          <a:xfrm>
            <a:off x="-71431" y="2168480"/>
            <a:ext cx="630642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Trigger efficiency on </a:t>
            </a:r>
            <a:r>
              <a:rPr lang="el-GR" sz="16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ν</a:t>
            </a:r>
            <a:r>
              <a:rPr lang="el-GR" sz="1600" b="1" baseline="-250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μ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CC from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MonteCarlo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sz="16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A2D9591-E551-22ED-D47C-2803B0B8B48A}"/>
              </a:ext>
            </a:extLst>
          </p:cNvPr>
          <p:cNvSpPr/>
          <p:nvPr/>
        </p:nvSpPr>
        <p:spPr>
          <a:xfrm>
            <a:off x="6096000" y="2021527"/>
            <a:ext cx="5796065" cy="4264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9FAA9E7-54CF-B76B-331A-6C51DF717C89}"/>
              </a:ext>
            </a:extLst>
          </p:cNvPr>
          <p:cNvGrpSpPr/>
          <p:nvPr/>
        </p:nvGrpSpPr>
        <p:grpSpPr>
          <a:xfrm>
            <a:off x="6049434" y="2168480"/>
            <a:ext cx="6009441" cy="3916384"/>
            <a:chOff x="6581278" y="2837479"/>
            <a:chExt cx="4748148" cy="3094393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DA0CA90E-76B5-E706-DE35-8C7B71E05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48"/>
            <a:stretch/>
          </p:blipFill>
          <p:spPr>
            <a:xfrm>
              <a:off x="6758097" y="3145423"/>
              <a:ext cx="4188941" cy="2786449"/>
            </a:xfrm>
            <a:prstGeom prst="rect">
              <a:avLst/>
            </a:prstGeom>
          </p:spPr>
        </p:pic>
        <p:sp>
          <p:nvSpPr>
            <p:cNvPr id="10" name="Modules at the warehouse">
              <a:extLst>
                <a:ext uri="{FF2B5EF4-FFF2-40B4-BE49-F238E27FC236}">
                  <a16:creationId xmlns:a16="http://schemas.microsoft.com/office/drawing/2014/main" id="{9C29FD51-1927-05E1-DBF2-771B1ADCBD6C}"/>
                </a:ext>
              </a:extLst>
            </p:cNvPr>
            <p:cNvSpPr txBox="1"/>
            <p:nvPr/>
          </p:nvSpPr>
          <p:spPr>
            <a:xfrm>
              <a:off x="6581278" y="2837479"/>
              <a:ext cx="4748148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Trigger efficiency measured on crossing cosmic </a:t>
              </a:r>
              <a:r>
                <a:rPr lang="el-GR" sz="1600" b="1" dirty="0">
                  <a:solidFill>
                    <a:prstClr val="black"/>
                  </a:solidFill>
                  <a:latin typeface="Calibri" panose="020F0502020204030204"/>
                </a:rPr>
                <a:t>μ</a:t>
              </a:r>
              <a:endParaRPr sz="16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1A2D0B-E5B2-C96B-3D37-DABB9EAA985E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Trigger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efficiency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studies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46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8B3646-4518-9677-9A1C-A74A733D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5" y="2008363"/>
            <a:ext cx="5480789" cy="31490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DEC630-26B3-2466-0923-C7872A69E058}"/>
              </a:ext>
            </a:extLst>
          </p:cNvPr>
          <p:cNvSpPr txBox="1"/>
          <p:nvPr/>
        </p:nvSpPr>
        <p:spPr>
          <a:xfrm>
            <a:off x="602437" y="241212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CRT - Backup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39E638-FCB9-FC6C-46CD-F915D54E1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76" t="18774" r="13292" b="-1476"/>
          <a:stretch/>
        </p:blipFill>
        <p:spPr>
          <a:xfrm>
            <a:off x="5734030" y="2451100"/>
            <a:ext cx="2528332" cy="1955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C02CA2-31E6-E52E-30B4-AE3A6734A751}"/>
              </a:ext>
            </a:extLst>
          </p:cNvPr>
          <p:cNvSpPr txBox="1"/>
          <p:nvPr/>
        </p:nvSpPr>
        <p:spPr>
          <a:xfrm>
            <a:off x="8262362" y="2290227"/>
            <a:ext cx="402475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 repurposed from</a:t>
            </a:r>
            <a:b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Double </a:t>
            </a:r>
            <a:r>
              <a:rPr lang="en-US" dirty="0" err="1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Chooz</a:t>
            </a:r>
            <a:b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layers of parallel</a:t>
            </a:r>
            <a:b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scintillator strips.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 are composed of 32 strips, each 5 cm wide.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Futura Md BT" panose="020B0602020204020303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Readout by a 64-pixel multi-anode PMT.</a:t>
            </a:r>
            <a:endParaRPr lang="en-US" dirty="0">
              <a:solidFill>
                <a:schemeClr val="bg1"/>
              </a:solidFill>
              <a:latin typeface="Futura Md BT" panose="020B06020202040203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2D7540-E7B6-D217-470D-21A23426C8B3}"/>
              </a:ext>
            </a:extLst>
          </p:cNvPr>
          <p:cNvSpPr txBox="1"/>
          <p:nvPr/>
        </p:nvSpPr>
        <p:spPr>
          <a:xfrm>
            <a:off x="5753198" y="4441170"/>
            <a:ext cx="406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Bottom CRT</a:t>
            </a:r>
          </a:p>
        </p:txBody>
      </p:sp>
    </p:spTree>
    <p:extLst>
      <p:ext uri="{BB962C8B-B14F-4D97-AF65-F5344CB8AC3E}">
        <p14:creationId xmlns:p14="http://schemas.microsoft.com/office/powerpoint/2010/main" val="743718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28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2E9DBD-9B95-8D1F-8FD0-373455FE261A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 Ray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Tagger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(CRT)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4" name="IMG_3626.jpg" descr="IMG_3626.jpg">
            <a:extLst>
              <a:ext uri="{FF2B5EF4-FFF2-40B4-BE49-F238E27FC236}">
                <a16:creationId xmlns:a16="http://schemas.microsoft.com/office/drawing/2014/main" id="{77D51650-DD6B-8EFD-EDB7-8EB7F0E49D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55" y="1972004"/>
            <a:ext cx="3665481" cy="4595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2E3048-2CE5-2A6F-DB6E-AA0F4E8E3DEF}"/>
              </a:ext>
            </a:extLst>
          </p:cNvPr>
          <p:cNvSpPr txBox="1"/>
          <p:nvPr/>
        </p:nvSpPr>
        <p:spPr>
          <a:xfrm>
            <a:off x="211755" y="1214486"/>
            <a:ext cx="1044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Side CRT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grpSp>
        <p:nvGrpSpPr>
          <p:cNvPr id="16" name="Group 22">
            <a:extLst>
              <a:ext uri="{FF2B5EF4-FFF2-40B4-BE49-F238E27FC236}">
                <a16:creationId xmlns:a16="http://schemas.microsoft.com/office/drawing/2014/main" id="{69BFD03F-422C-21D1-0668-ED43054E3A88}"/>
              </a:ext>
            </a:extLst>
          </p:cNvPr>
          <p:cNvGrpSpPr/>
          <p:nvPr/>
        </p:nvGrpSpPr>
        <p:grpSpPr>
          <a:xfrm>
            <a:off x="5116820" y="3255754"/>
            <a:ext cx="6074513" cy="3113527"/>
            <a:chOff x="1192427" y="1981293"/>
            <a:chExt cx="6759146" cy="2895413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992E5C00-DF28-BAD8-FE0E-2C078F7A0C3F}"/>
                </a:ext>
              </a:extLst>
            </p:cNvPr>
            <p:cNvGrpSpPr/>
            <p:nvPr/>
          </p:nvGrpSpPr>
          <p:grpSpPr>
            <a:xfrm>
              <a:off x="1192427" y="1981293"/>
              <a:ext cx="6759146" cy="2895413"/>
              <a:chOff x="0" y="960524"/>
              <a:chExt cx="9906000" cy="4735936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4AD53ED6-302B-5A71-1CE7-66E4E9542181}"/>
                  </a:ext>
                </a:extLst>
              </p:cNvPr>
              <p:cNvGrpSpPr/>
              <p:nvPr/>
            </p:nvGrpSpPr>
            <p:grpSpPr>
              <a:xfrm>
                <a:off x="0" y="960524"/>
                <a:ext cx="9906000" cy="4735936"/>
                <a:chOff x="0" y="960524"/>
                <a:chExt cx="9906000" cy="4735936"/>
              </a:xfrm>
            </p:grpSpPr>
            <p:grpSp>
              <p:nvGrpSpPr>
                <p:cNvPr id="24" name="Group 11">
                  <a:extLst>
                    <a:ext uri="{FF2B5EF4-FFF2-40B4-BE49-F238E27FC236}">
                      <a16:creationId xmlns:a16="http://schemas.microsoft.com/office/drawing/2014/main" id="{D1518703-3532-A8CB-3961-960BB0CF940D}"/>
                    </a:ext>
                  </a:extLst>
                </p:cNvPr>
                <p:cNvGrpSpPr/>
                <p:nvPr/>
              </p:nvGrpSpPr>
              <p:grpSpPr>
                <a:xfrm>
                  <a:off x="0" y="960524"/>
                  <a:ext cx="9906000" cy="4735936"/>
                  <a:chOff x="0" y="960524"/>
                  <a:chExt cx="9906000" cy="4735936"/>
                </a:xfrm>
              </p:grpSpPr>
              <p:pic>
                <p:nvPicPr>
                  <p:cNvPr id="27" name="Picture 16">
                    <a:extLst>
                      <a:ext uri="{FF2B5EF4-FFF2-40B4-BE49-F238E27FC236}">
                        <a16:creationId xmlns:a16="http://schemas.microsoft.com/office/drawing/2014/main" id="{99A28313-781C-C323-F573-E1C545B9AF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960524"/>
                    <a:ext cx="9906000" cy="4735936"/>
                  </a:xfrm>
                  <a:prstGeom prst="rect">
                    <a:avLst/>
                  </a:prstGeom>
                </p:spPr>
              </p:pic>
              <p:cxnSp>
                <p:nvCxnSpPr>
                  <p:cNvPr id="29" name="Straight Arrow Connector 17">
                    <a:extLst>
                      <a:ext uri="{FF2B5EF4-FFF2-40B4-BE49-F238E27FC236}">
                        <a16:creationId xmlns:a16="http://schemas.microsoft.com/office/drawing/2014/main" id="{0A8C4E11-A909-4E70-F11C-DDBCF0BD2D1E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1436932" y="4153333"/>
                    <a:ext cx="1045479" cy="354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</p:grpSp>
            <p:sp>
              <p:nvSpPr>
                <p:cNvPr id="25" name="TextBox 12">
                  <a:extLst>
                    <a:ext uri="{FF2B5EF4-FFF2-40B4-BE49-F238E27FC236}">
                      <a16:creationId xmlns:a16="http://schemas.microsoft.com/office/drawing/2014/main" id="{BD105DAD-CCCF-E842-C387-C0768BF886BB}"/>
                    </a:ext>
                  </a:extLst>
                </p:cNvPr>
                <p:cNvSpPr txBox="1"/>
                <p:nvPr/>
              </p:nvSpPr>
              <p:spPr>
                <a:xfrm>
                  <a:off x="595887" y="4336095"/>
                  <a:ext cx="2849501" cy="468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4 </a:t>
                  </a:r>
                  <a:r>
                    <a:rPr lang="en-US" sz="1400" dirty="0" err="1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Symbol" charset="2"/>
                    </a:rPr>
                    <a:t>μ</a:t>
                  </a:r>
                  <a:r>
                    <a:rPr lang="en-US" sz="1400" dirty="0" err="1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s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 trigger gate </a:t>
                  </a:r>
                </a:p>
              </p:txBody>
            </p:sp>
            <p:sp>
              <p:nvSpPr>
                <p:cNvPr id="26" name="TextBox 13">
                  <a:extLst>
                    <a:ext uri="{FF2B5EF4-FFF2-40B4-BE49-F238E27FC236}">
                      <a16:creationId xmlns:a16="http://schemas.microsoft.com/office/drawing/2014/main" id="{D7719A55-0E5E-CE36-CE7E-4D0D039966A6}"/>
                    </a:ext>
                  </a:extLst>
                </p:cNvPr>
                <p:cNvSpPr txBox="1"/>
                <p:nvPr/>
              </p:nvSpPr>
              <p:spPr>
                <a:xfrm>
                  <a:off x="2020637" y="2283313"/>
                  <a:ext cx="2352618" cy="79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1.6 </a:t>
                  </a:r>
                  <a:r>
                    <a:rPr lang="en-US" sz="1400" dirty="0" err="1">
                      <a:solidFill>
                        <a:srgbClr val="000000"/>
                      </a:solidFill>
                      <a:ea typeface="ＭＳ Ｐゴシック" charset="-128"/>
                      <a:cs typeface="Symbol" charset="2"/>
                    </a:rPr>
                    <a:t>μ</a:t>
                  </a:r>
                  <a:r>
                    <a:rPr lang="en-US" sz="1400" dirty="0" err="1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s</a:t>
                  </a:r>
                  <a:r>
                    <a:rPr lang="en-US" sz="1400" dirty="0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 </a:t>
                  </a:r>
                </a:p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  <a:latin typeface="+mn-lt"/>
                      <a:ea typeface="ＭＳ Ｐゴシック" charset="-128"/>
                      <a:cs typeface="ＭＳ Ｐゴシック" charset="-128"/>
                    </a:rPr>
                    <a:t>BNB beam spill </a:t>
                  </a:r>
                </a:p>
              </p:txBody>
            </p:sp>
          </p:grpSp>
          <p:cxnSp>
            <p:nvCxnSpPr>
              <p:cNvPr id="21" name="Straight Arrow Connector 8">
                <a:extLst>
                  <a:ext uri="{FF2B5EF4-FFF2-40B4-BE49-F238E27FC236}">
                    <a16:creationId xmlns:a16="http://schemas.microsoft.com/office/drawing/2014/main" id="{21149A9E-1829-3063-AFDE-BECFBB9AA122}"/>
                  </a:ext>
                </a:extLst>
              </p:cNvPr>
              <p:cNvCxnSpPr/>
              <p:nvPr/>
            </p:nvCxnSpPr>
            <p:spPr bwMode="auto">
              <a:xfrm flipV="1">
                <a:off x="6764292" y="4171276"/>
                <a:ext cx="1265029" cy="35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22" name="Straight Arrow Connector 9">
                <a:extLst>
                  <a:ext uri="{FF2B5EF4-FFF2-40B4-BE49-F238E27FC236}">
                    <a16:creationId xmlns:a16="http://schemas.microsoft.com/office/drawing/2014/main" id="{83B19FF5-2EBC-3642-FB87-3EE06EFCE8A3}"/>
                  </a:ext>
                </a:extLst>
              </p:cNvPr>
              <p:cNvCxnSpPr/>
              <p:nvPr/>
            </p:nvCxnSpPr>
            <p:spPr bwMode="auto">
              <a:xfrm flipV="1">
                <a:off x="6780223" y="3282493"/>
                <a:ext cx="950435" cy="35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23" name="Straight Arrow Connector 10">
                <a:extLst>
                  <a:ext uri="{FF2B5EF4-FFF2-40B4-BE49-F238E27FC236}">
                    <a16:creationId xmlns:a16="http://schemas.microsoft.com/office/drawing/2014/main" id="{D4622232-0CC7-0036-6D05-5C32BADC001C}"/>
                  </a:ext>
                </a:extLst>
              </p:cNvPr>
              <p:cNvCxnSpPr/>
              <p:nvPr/>
            </p:nvCxnSpPr>
            <p:spPr bwMode="auto">
              <a:xfrm flipV="1">
                <a:off x="1749964" y="3086296"/>
                <a:ext cx="487723" cy="35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442A962-532F-332C-4B9E-747EE2215B5B}"/>
                </a:ext>
              </a:extLst>
            </p:cNvPr>
            <p:cNvSpPr txBox="1"/>
            <p:nvPr/>
          </p:nvSpPr>
          <p:spPr>
            <a:xfrm>
              <a:off x="6467275" y="2854925"/>
              <a:ext cx="1384672" cy="686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9.5 </a:t>
              </a:r>
              <a:r>
                <a:rPr lang="en-US" sz="1400" dirty="0" err="1">
                  <a:solidFill>
                    <a:srgbClr val="000000"/>
                  </a:solidFill>
                  <a:ea typeface="ＭＳ Ｐゴシック" charset="-128"/>
                  <a:cs typeface="Symbol" charset="2"/>
                </a:rPr>
                <a:t>μ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algn="ctr"/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NuMI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beam spill 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AA2A4ED-3763-F646-1EE1-8A5ABB0FEE9C}"/>
                </a:ext>
              </a:extLst>
            </p:cNvPr>
            <p:cNvSpPr txBox="1"/>
            <p:nvPr/>
          </p:nvSpPr>
          <p:spPr>
            <a:xfrm>
              <a:off x="5216739" y="4035007"/>
              <a:ext cx="1944297" cy="28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12 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Symbol" charset="2"/>
                </a:rPr>
                <a:t>μ</a:t>
              </a:r>
              <a:r>
                <a:rPr lang="en-US" sz="1400" dirty="0" err="1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trigger gate 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3A7C638-FF98-01C3-DABC-5CE7070EF82D}"/>
              </a:ext>
            </a:extLst>
          </p:cNvPr>
          <p:cNvSpPr txBox="1"/>
          <p:nvPr/>
        </p:nvSpPr>
        <p:spPr>
          <a:xfrm>
            <a:off x="5236268" y="6377833"/>
            <a:ext cx="63360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Excess</a:t>
            </a:r>
            <a:r>
              <a:rPr lang="it-IT" sz="17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CRT activity during the </a:t>
            </a:r>
            <a:r>
              <a:rPr lang="it-IT" sz="17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17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gate for the south </a:t>
            </a:r>
            <a:r>
              <a:rPr lang="it-IT" sz="17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wall</a:t>
            </a:r>
            <a:endParaRPr lang="it-IT" sz="1700" i="1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1" name="Segnaposto numero diapositiva 1">
            <a:extLst>
              <a:ext uri="{FF2B5EF4-FFF2-40B4-BE49-F238E27FC236}">
                <a16:creationId xmlns:a16="http://schemas.microsoft.com/office/drawing/2014/main" id="{094DFD12-8BE5-50E3-D98A-0DE20A3E593F}"/>
              </a:ext>
            </a:extLst>
          </p:cNvPr>
          <p:cNvSpPr txBox="1">
            <a:spLocks/>
          </p:cNvSpPr>
          <p:nvPr/>
        </p:nvSpPr>
        <p:spPr>
          <a:xfrm>
            <a:off x="9321800" y="6375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6A6160F-5906-28BB-AF9C-FF55F4416AB2}"/>
              </a:ext>
            </a:extLst>
          </p:cNvPr>
          <p:cNvSpPr txBox="1"/>
          <p:nvPr/>
        </p:nvSpPr>
        <p:spPr>
          <a:xfrm>
            <a:off x="4498951" y="1332858"/>
            <a:ext cx="614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Side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CRTs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have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been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repurposed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from the MINOS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20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parallel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scintillator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strips per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readout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SiPMs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Double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layer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X-X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configuration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with the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exception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the (upstream) south </a:t>
            </a:r>
            <a:r>
              <a:rPr lang="it-IT" sz="18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wall</a:t>
            </a:r>
            <a:r>
              <a:rPr lang="it-IT" sz="18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(X-Y).</a:t>
            </a:r>
          </a:p>
        </p:txBody>
      </p:sp>
    </p:spTree>
    <p:extLst>
      <p:ext uri="{BB962C8B-B14F-4D97-AF65-F5344CB8AC3E}">
        <p14:creationId xmlns:p14="http://schemas.microsoft.com/office/powerpoint/2010/main" val="3257557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29</a:t>
            </a:fld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C8837E-AF5A-6C2B-DB5F-B88AD7718BAA}"/>
              </a:ext>
            </a:extLst>
          </p:cNvPr>
          <p:cNvSpPr txBox="1"/>
          <p:nvPr/>
        </p:nvSpPr>
        <p:spPr>
          <a:xfrm>
            <a:off x="338755" y="136525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 Ray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Tagger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(CRT)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A0ED83B-17C7-7646-82AE-4EAE30A175DE}"/>
              </a:ext>
            </a:extLst>
          </p:cNvPr>
          <p:cNvSpPr txBox="1"/>
          <p:nvPr/>
        </p:nvSpPr>
        <p:spPr>
          <a:xfrm>
            <a:off x="338755" y="1070105"/>
            <a:ext cx="10443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Top CRT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FFD03DF-A221-FD9A-DE0F-9740C5CCDC54}"/>
              </a:ext>
            </a:extLst>
          </p:cNvPr>
          <p:cNvSpPr txBox="1"/>
          <p:nvPr/>
        </p:nvSpPr>
        <p:spPr>
          <a:xfrm>
            <a:off x="41920" y="1923271"/>
            <a:ext cx="585954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Top CRT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composed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39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vertical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84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horizontal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covering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ICARUS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surface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tagging alone 80% of the incoming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muons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Each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hodoscope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consisting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2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orthogonal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layers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eight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23 cm wide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scintillator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bars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readout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on one end by one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SiPM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Top CRT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assembled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tested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Frascati National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Laboratories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 The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shipped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 FNAL during the pandemic and they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fully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installed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December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2021.</a:t>
            </a:r>
          </a:p>
          <a:p>
            <a:b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sz="21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endParaRPr lang="it-IT" sz="21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41" name="Immagine 40" descr="Immagine che contiene computer, tavolo&#10;&#10;Descrizione generata automaticamente">
            <a:extLst>
              <a:ext uri="{FF2B5EF4-FFF2-40B4-BE49-F238E27FC236}">
                <a16:creationId xmlns:a16="http://schemas.microsoft.com/office/drawing/2014/main" id="{3358D129-A2C7-2FD2-05DF-902386549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21" y="756810"/>
            <a:ext cx="3644900" cy="3371916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550871B-7A8E-E0E6-07B0-501C9A8CE38E}"/>
              </a:ext>
            </a:extLst>
          </p:cNvPr>
          <p:cNvSpPr txBox="1"/>
          <p:nvPr/>
        </p:nvSpPr>
        <p:spPr>
          <a:xfrm>
            <a:off x="10238401" y="7236565"/>
            <a:ext cx="1017717" cy="2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cover</a:t>
            </a:r>
          </a:p>
        </p:txBody>
      </p:sp>
      <p:pic>
        <p:nvPicPr>
          <p:cNvPr id="47" name="Immagine 46" descr="Immagine che contiene barca, luce, verde, largo&#10;&#10;Descrizione generata automaticamente">
            <a:extLst>
              <a:ext uri="{FF2B5EF4-FFF2-40B4-BE49-F238E27FC236}">
                <a16:creationId xmlns:a16="http://schemas.microsoft.com/office/drawing/2014/main" id="{0EFAEC96-91B7-7C3E-736D-9F62FAFD8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328"/>
          <a:stretch/>
        </p:blipFill>
        <p:spPr>
          <a:xfrm>
            <a:off x="7511928" y="4580069"/>
            <a:ext cx="3644900" cy="1639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36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971FB3-5FB7-792B-64EC-A39A2538FE90}"/>
              </a:ext>
            </a:extLst>
          </p:cNvPr>
          <p:cNvSpPr txBox="1"/>
          <p:nvPr/>
        </p:nvSpPr>
        <p:spPr>
          <a:xfrm>
            <a:off x="211755" y="280906"/>
            <a:ext cx="119802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SBN Program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343E468-2A1E-3DCD-F499-694B09C1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8" y="1160096"/>
            <a:ext cx="4892699" cy="369807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1275B33-903B-D3DC-D70C-2B661382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0096"/>
            <a:ext cx="4847554" cy="3663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0C1034E-EA11-1DB6-338A-EF9CB684B7EC}"/>
                  </a:ext>
                </a:extLst>
              </p:cNvPr>
              <p:cNvSpPr txBox="1"/>
              <p:nvPr/>
            </p:nvSpPr>
            <p:spPr>
              <a:xfrm>
                <a:off x="479657" y="4987346"/>
                <a:ext cx="11444440" cy="1734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The SBN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program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will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test the light sterile neutrino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hypothesis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,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providing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a definitive 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coverage of the LSND/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MiniBooNE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anomaly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parameter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space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3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years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b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b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SBN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will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probe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simultaneously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both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sz="2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2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2100" dirty="0"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appearance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sz="2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100" dirty="0"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disappearance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sz="2100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channels</a:t>
                </a:r>
                <a:r>
                  <a:rPr lang="it-IT" sz="2100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. </a:t>
                </a:r>
                <a:br>
                  <a:rPr lang="it-IT" sz="2100" dirty="0"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</a:br>
                <a:r>
                  <a:rPr lang="it-IT" sz="2100" dirty="0"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0C1034E-EA11-1DB6-338A-EF9CB684B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57" y="4987346"/>
                <a:ext cx="11444440" cy="1734129"/>
              </a:xfrm>
              <a:prstGeom prst="rect">
                <a:avLst/>
              </a:prstGeom>
              <a:blipFill>
                <a:blip r:embed="rId5"/>
                <a:stretch>
                  <a:fillRect l="-639" t="-2456" r="-1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283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30</a:t>
            </a:fld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C8837E-AF5A-6C2B-DB5F-B88AD7718BAA}"/>
              </a:ext>
            </a:extLst>
          </p:cNvPr>
          <p:cNvSpPr txBox="1"/>
          <p:nvPr/>
        </p:nvSpPr>
        <p:spPr>
          <a:xfrm>
            <a:off x="338755" y="136525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Top CRT rates vs time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550871B-7A8E-E0E6-07B0-501C9A8CE38E}"/>
              </a:ext>
            </a:extLst>
          </p:cNvPr>
          <p:cNvSpPr txBox="1"/>
          <p:nvPr/>
        </p:nvSpPr>
        <p:spPr>
          <a:xfrm>
            <a:off x="10238401" y="7236565"/>
            <a:ext cx="1017717" cy="20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cover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7192E2-74FA-B764-BAFD-FBC146606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8" y="1930400"/>
            <a:ext cx="5754540" cy="39243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012B11-75E9-E649-4A0B-3E2272497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86" y="1930400"/>
            <a:ext cx="5754540" cy="39243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2A0B00-E898-B57D-5D10-C7C591A01429}"/>
              </a:ext>
            </a:extLst>
          </p:cNvPr>
          <p:cNvSpPr txBox="1"/>
          <p:nvPr/>
        </p:nvSpPr>
        <p:spPr>
          <a:xfrm>
            <a:off x="2084709" y="1476891"/>
            <a:ext cx="25600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Vertical Top CRT rates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694F50E-AD39-BFCF-E733-7FA0CE198A8B}"/>
              </a:ext>
            </a:extLst>
          </p:cNvPr>
          <p:cNvSpPr txBox="1"/>
          <p:nvPr/>
        </p:nvSpPr>
        <p:spPr>
          <a:xfrm>
            <a:off x="7921937" y="1476891"/>
            <a:ext cx="25600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Horizontal</a:t>
            </a:r>
            <a:r>
              <a:rPr lang="it-IT" sz="17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Top CRT rates</a:t>
            </a:r>
          </a:p>
        </p:txBody>
      </p:sp>
    </p:spTree>
    <p:extLst>
      <p:ext uri="{BB962C8B-B14F-4D97-AF65-F5344CB8AC3E}">
        <p14:creationId xmlns:p14="http://schemas.microsoft.com/office/powerpoint/2010/main" val="2333204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3CB3AE-E218-218A-C1A4-35749CD0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2755" cy="68580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70C0">
                  <a:shade val="30000"/>
                  <a:satMod val="115000"/>
                </a:srgbClr>
              </a:gs>
              <a:gs pos="70000">
                <a:srgbClr val="0064B5"/>
              </a:gs>
              <a:gs pos="90000">
                <a:srgbClr val="0070C0">
                  <a:shade val="67500"/>
                  <a:satMod val="115000"/>
                </a:srgbClr>
              </a:gs>
              <a:gs pos="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31</a:t>
            </a:fld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1A2D0B-E5B2-C96B-3D37-DABB9EAA985E}"/>
              </a:ext>
            </a:extLst>
          </p:cNvPr>
          <p:cNvSpPr txBox="1"/>
          <p:nvPr/>
        </p:nvSpPr>
        <p:spPr>
          <a:xfrm>
            <a:off x="211755" y="280906"/>
            <a:ext cx="74590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Track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reconstruction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 MC/Data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comparison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13" name="Picture 6" descr="Chart&#10;&#10;Description automatically generated">
            <a:extLst>
              <a:ext uri="{FF2B5EF4-FFF2-40B4-BE49-F238E27FC236}">
                <a16:creationId xmlns:a16="http://schemas.microsoft.com/office/drawing/2014/main" id="{2E035EAF-63AC-C2CD-8966-3B4B44490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4" b="3671"/>
          <a:stretch/>
        </p:blipFill>
        <p:spPr>
          <a:xfrm>
            <a:off x="342362" y="2336037"/>
            <a:ext cx="5970255" cy="4020313"/>
          </a:xfrm>
          <a:prstGeom prst="rect">
            <a:avLst/>
          </a:prstGeom>
        </p:spPr>
      </p:pic>
      <p:pic>
        <p:nvPicPr>
          <p:cNvPr id="15" name="Picture 10" descr="Chart&#10;&#10;Description automatically generated">
            <a:extLst>
              <a:ext uri="{FF2B5EF4-FFF2-40B4-BE49-F238E27FC236}">
                <a16:creationId xmlns:a16="http://schemas.microsoft.com/office/drawing/2014/main" id="{FCC0FEC9-CC73-9E25-DA9B-411D62F9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708" y="2336036"/>
            <a:ext cx="5050730" cy="40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5" b="145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-73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4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172D5D-FFAB-7377-3A60-6FBFBBA2E5D1}"/>
              </a:ext>
            </a:extLst>
          </p:cNvPr>
          <p:cNvSpPr txBox="1"/>
          <p:nvPr/>
        </p:nvSpPr>
        <p:spPr>
          <a:xfrm>
            <a:off x="211755" y="280906"/>
            <a:ext cx="119802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Neutrino-4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oscillation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signal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413D8C-6EDB-9160-9FF4-9802D234A949}"/>
                  </a:ext>
                </a:extLst>
              </p:cNvPr>
              <p:cNvSpPr txBox="1"/>
              <p:nvPr/>
            </p:nvSpPr>
            <p:spPr>
              <a:xfrm>
                <a:off x="272179" y="1126164"/>
                <a:ext cx="11708065" cy="205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The Neutrino-4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collaboration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claimed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a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reactor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neutrino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disppearance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signal with a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modulation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with L/E ~1-3 m/MeV.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ICARUS can confirm or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refute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the Neutrino-4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anomaly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by means of two different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channels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:</a:t>
                </a:r>
                <a:br>
                  <a:rPr lang="it-IT" dirty="0">
                    <a:solidFill>
                      <a:schemeClr val="bg1"/>
                    </a:solidFill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</a:br>
                <a:r>
                  <a:rPr lang="it-IT" dirty="0">
                    <a:solidFill>
                      <a:schemeClr val="bg1"/>
                    </a:solidFill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disappearance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channel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from BNB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focusing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on QE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contained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CC;</a:t>
                </a:r>
                <a:b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</a:br>
                <a:r>
                  <a:rPr lang="it-IT" dirty="0">
                    <a:solidFill>
                      <a:schemeClr val="bg1"/>
                    </a:solidFill>
                    <a:latin typeface="Futura" panose="02020800000000000000" pitchFamily="18" charset="0"/>
                    <a:ea typeface="Futura" panose="02020800000000000000" pitchFamily="18" charset="0"/>
                    <a:cs typeface="Futura" panose="02020800000000000000" pitchFamily="18" charset="0"/>
                  </a:rPr>
                  <a:t>-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disappearance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channel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in the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NuMI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beam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,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selecting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QE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contained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CC.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By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complementing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these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channels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with off-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beam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sample, ICARUS can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observe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such a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modulation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in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less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then one </a:t>
                </a:r>
                <a:r>
                  <a:rPr lang="it-IT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year</a:t>
                </a:r>
                <a:r>
                  <a:rPr lang="it-IT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413D8C-6EDB-9160-9FF4-9802D234A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79" y="1126164"/>
                <a:ext cx="11708065" cy="2053639"/>
              </a:xfrm>
              <a:prstGeom prst="rect">
                <a:avLst/>
              </a:prstGeom>
              <a:blipFill>
                <a:blip r:embed="rId3"/>
                <a:stretch>
                  <a:fillRect l="-365" t="-1780" b="-38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A512D57-3D84-2AC8-6614-E9D2EB393BD3}"/>
                  </a:ext>
                </a:extLst>
              </p:cNvPr>
              <p:cNvSpPr txBox="1"/>
              <p:nvPr/>
            </p:nvSpPr>
            <p:spPr>
              <a:xfrm>
                <a:off x="3223776" y="6176781"/>
                <a:ext cx="5112726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utura" panose="02020800000000000000" pitchFamily="18" charset="0"/>
                            <a:cs typeface="Futura" panose="02020800000000000000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Futura" panose="02020800000000000000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15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survival </a:t>
                </a:r>
                <a:r>
                  <a:rPr lang="it-IT" sz="15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probability</a:t>
                </a:r>
                <a:r>
                  <a:rPr lang="it-IT" sz="15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and ICARUS measurements, </a:t>
                </a:r>
                <a:r>
                  <a:rPr lang="it-IT" sz="15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assuming</a:t>
                </a:r>
                <a:r>
                  <a:rPr lang="it-IT" sz="15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1 </a:t>
                </a:r>
                <a:r>
                  <a:rPr lang="it-IT" sz="15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year</a:t>
                </a:r>
                <a:r>
                  <a:rPr lang="it-IT" sz="15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data </a:t>
                </a:r>
                <a:r>
                  <a:rPr lang="it-IT" sz="15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taking</a:t>
                </a:r>
                <a:r>
                  <a:rPr lang="it-IT" sz="1500" i="1" dirty="0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 for Neutrino-4 best </a:t>
                </a:r>
                <a:r>
                  <a:rPr lang="it-IT" sz="1500" i="1" dirty="0" err="1">
                    <a:solidFill>
                      <a:schemeClr val="bg1"/>
                    </a:solidFill>
                    <a:latin typeface="Futura Md BT" panose="020B0602020204020303" pitchFamily="34" charset="0"/>
                    <a:ea typeface="Futura" panose="02020800000000000000" pitchFamily="18" charset="0"/>
                    <a:cs typeface="Futura" panose="02020800000000000000" pitchFamily="18" charset="0"/>
                  </a:rPr>
                  <a:t>fit</a:t>
                </a:r>
                <a:endParaRPr lang="it-IT" sz="1500" i="1" dirty="0">
                  <a:solidFill>
                    <a:schemeClr val="bg1"/>
                  </a:solidFill>
                  <a:latin typeface="Futura Md BT" panose="020B0602020204020303" pitchFamily="34" charset="0"/>
                  <a:ea typeface="Futura" panose="02020800000000000000" pitchFamily="18" charset="0"/>
                  <a:cs typeface="Futura" panose="02020800000000000000" pitchFamily="18" charset="0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A512D57-3D84-2AC8-6614-E9D2EB393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76" y="6176781"/>
                <a:ext cx="5112726" cy="563744"/>
              </a:xfrm>
              <a:prstGeom prst="rect">
                <a:avLst/>
              </a:prstGeom>
              <a:blipFill>
                <a:blip r:embed="rId4"/>
                <a:stretch>
                  <a:fillRect b="-107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307319B2-380F-A22B-54DA-E3FE0574F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462" y="3048058"/>
            <a:ext cx="4888285" cy="30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4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2" t="18921" r="29105" b="12027"/>
          <a:stretch/>
        </p:blipFill>
        <p:spPr>
          <a:xfrm>
            <a:off x="2288873" y="0"/>
            <a:ext cx="9914358" cy="6939463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-27274" y="-40295"/>
            <a:ext cx="12219273" cy="697975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932" y="6167214"/>
            <a:ext cx="2743200" cy="365125"/>
          </a:xfrm>
        </p:spPr>
        <p:txBody>
          <a:bodyPr/>
          <a:lstStyle/>
          <a:p>
            <a:fld id="{1C2BAEE7-8D4A-463B-96A1-1EED9D0F7DA2}" type="slidenum">
              <a:rPr lang="it-IT" smtClean="0"/>
              <a:t>5</a:t>
            </a:fld>
            <a:endParaRPr lang="it-IT" dirty="0"/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EB4AE4F8-4C45-5DAA-25D5-D83703F702E9}"/>
              </a:ext>
            </a:extLst>
          </p:cNvPr>
          <p:cNvSpPr/>
          <p:nvPr/>
        </p:nvSpPr>
        <p:spPr>
          <a:xfrm>
            <a:off x="261486" y="4116223"/>
            <a:ext cx="11781322" cy="1232034"/>
          </a:xfrm>
          <a:custGeom>
            <a:avLst/>
            <a:gdLst>
              <a:gd name="connsiteX0" fmla="*/ 0 w 11781322"/>
              <a:gd name="connsiteY0" fmla="*/ 308009 h 1232034"/>
              <a:gd name="connsiteX1" fmla="*/ 587648 w 11781322"/>
              <a:gd name="connsiteY1" fmla="*/ 308009 h 1232034"/>
              <a:gd name="connsiteX2" fmla="*/ 1286948 w 11781322"/>
              <a:gd name="connsiteY2" fmla="*/ 308009 h 1232034"/>
              <a:gd name="connsiteX3" fmla="*/ 1986249 w 11781322"/>
              <a:gd name="connsiteY3" fmla="*/ 308009 h 1232034"/>
              <a:gd name="connsiteX4" fmla="*/ 2797203 w 11781322"/>
              <a:gd name="connsiteY4" fmla="*/ 308009 h 1232034"/>
              <a:gd name="connsiteX5" fmla="*/ 3384850 w 11781322"/>
              <a:gd name="connsiteY5" fmla="*/ 308009 h 1232034"/>
              <a:gd name="connsiteX6" fmla="*/ 4084151 w 11781322"/>
              <a:gd name="connsiteY6" fmla="*/ 308009 h 1232034"/>
              <a:gd name="connsiteX7" fmla="*/ 4671799 w 11781322"/>
              <a:gd name="connsiteY7" fmla="*/ 308009 h 1232034"/>
              <a:gd name="connsiteX8" fmla="*/ 5259446 w 11781322"/>
              <a:gd name="connsiteY8" fmla="*/ 308009 h 1232034"/>
              <a:gd name="connsiteX9" fmla="*/ 5847094 w 11781322"/>
              <a:gd name="connsiteY9" fmla="*/ 308009 h 1232034"/>
              <a:gd name="connsiteX10" fmla="*/ 6099782 w 11781322"/>
              <a:gd name="connsiteY10" fmla="*/ 308009 h 1232034"/>
              <a:gd name="connsiteX11" fmla="*/ 6799083 w 11781322"/>
              <a:gd name="connsiteY11" fmla="*/ 308009 h 1232034"/>
              <a:gd name="connsiteX12" fmla="*/ 7051772 w 11781322"/>
              <a:gd name="connsiteY12" fmla="*/ 308009 h 1232034"/>
              <a:gd name="connsiteX13" fmla="*/ 7639419 w 11781322"/>
              <a:gd name="connsiteY13" fmla="*/ 308009 h 1232034"/>
              <a:gd name="connsiteX14" fmla="*/ 8450373 w 11781322"/>
              <a:gd name="connsiteY14" fmla="*/ 308009 h 1232034"/>
              <a:gd name="connsiteX15" fmla="*/ 9261327 w 11781322"/>
              <a:gd name="connsiteY15" fmla="*/ 308009 h 1232034"/>
              <a:gd name="connsiteX16" fmla="*/ 9960627 w 11781322"/>
              <a:gd name="connsiteY16" fmla="*/ 308009 h 1232034"/>
              <a:gd name="connsiteX17" fmla="*/ 10436622 w 11781322"/>
              <a:gd name="connsiteY17" fmla="*/ 308009 h 1232034"/>
              <a:gd name="connsiteX18" fmla="*/ 11165305 w 11781322"/>
              <a:gd name="connsiteY18" fmla="*/ 308009 h 1232034"/>
              <a:gd name="connsiteX19" fmla="*/ 11165305 w 11781322"/>
              <a:gd name="connsiteY19" fmla="*/ 0 h 1232034"/>
              <a:gd name="connsiteX20" fmla="*/ 11473314 w 11781322"/>
              <a:gd name="connsiteY20" fmla="*/ 308009 h 1232034"/>
              <a:gd name="connsiteX21" fmla="*/ 11781322 w 11781322"/>
              <a:gd name="connsiteY21" fmla="*/ 616017 h 1232034"/>
              <a:gd name="connsiteX22" fmla="*/ 11473314 w 11781322"/>
              <a:gd name="connsiteY22" fmla="*/ 924026 h 1232034"/>
              <a:gd name="connsiteX23" fmla="*/ 11165305 w 11781322"/>
              <a:gd name="connsiteY23" fmla="*/ 1232034 h 1232034"/>
              <a:gd name="connsiteX24" fmla="*/ 11165305 w 11781322"/>
              <a:gd name="connsiteY24" fmla="*/ 924026 h 1232034"/>
              <a:gd name="connsiteX25" fmla="*/ 10354351 w 11781322"/>
              <a:gd name="connsiteY25" fmla="*/ 924026 h 1232034"/>
              <a:gd name="connsiteX26" fmla="*/ 9878357 w 11781322"/>
              <a:gd name="connsiteY26" fmla="*/ 924026 h 1232034"/>
              <a:gd name="connsiteX27" fmla="*/ 9179056 w 11781322"/>
              <a:gd name="connsiteY27" fmla="*/ 924026 h 1232034"/>
              <a:gd name="connsiteX28" fmla="*/ 8926368 w 11781322"/>
              <a:gd name="connsiteY28" fmla="*/ 924026 h 1232034"/>
              <a:gd name="connsiteX29" fmla="*/ 8115414 w 11781322"/>
              <a:gd name="connsiteY29" fmla="*/ 924026 h 1232034"/>
              <a:gd name="connsiteX30" fmla="*/ 7639419 w 11781322"/>
              <a:gd name="connsiteY30" fmla="*/ 924026 h 1232034"/>
              <a:gd name="connsiteX31" fmla="*/ 7051772 w 11781322"/>
              <a:gd name="connsiteY31" fmla="*/ 924026 h 1232034"/>
              <a:gd name="connsiteX32" fmla="*/ 6687430 w 11781322"/>
              <a:gd name="connsiteY32" fmla="*/ 924026 h 1232034"/>
              <a:gd name="connsiteX33" fmla="*/ 5988129 w 11781322"/>
              <a:gd name="connsiteY33" fmla="*/ 924026 h 1232034"/>
              <a:gd name="connsiteX34" fmla="*/ 5177176 w 11781322"/>
              <a:gd name="connsiteY34" fmla="*/ 924026 h 1232034"/>
              <a:gd name="connsiteX35" fmla="*/ 4701181 w 11781322"/>
              <a:gd name="connsiteY35" fmla="*/ 924026 h 1232034"/>
              <a:gd name="connsiteX36" fmla="*/ 3890227 w 11781322"/>
              <a:gd name="connsiteY36" fmla="*/ 924026 h 1232034"/>
              <a:gd name="connsiteX37" fmla="*/ 3302580 w 11781322"/>
              <a:gd name="connsiteY37" fmla="*/ 924026 h 1232034"/>
              <a:gd name="connsiteX38" fmla="*/ 2491626 w 11781322"/>
              <a:gd name="connsiteY38" fmla="*/ 924026 h 1232034"/>
              <a:gd name="connsiteX39" fmla="*/ 1680672 w 11781322"/>
              <a:gd name="connsiteY39" fmla="*/ 924026 h 1232034"/>
              <a:gd name="connsiteX40" fmla="*/ 1316331 w 11781322"/>
              <a:gd name="connsiteY40" fmla="*/ 924026 h 1232034"/>
              <a:gd name="connsiteX41" fmla="*/ 840336 w 11781322"/>
              <a:gd name="connsiteY41" fmla="*/ 924026 h 1232034"/>
              <a:gd name="connsiteX42" fmla="*/ 0 w 11781322"/>
              <a:gd name="connsiteY42" fmla="*/ 924026 h 1232034"/>
              <a:gd name="connsiteX43" fmla="*/ 0 w 11781322"/>
              <a:gd name="connsiteY43" fmla="*/ 616018 h 1232034"/>
              <a:gd name="connsiteX44" fmla="*/ 0 w 11781322"/>
              <a:gd name="connsiteY44" fmla="*/ 308009 h 12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781322" h="1232034" fill="none" extrusionOk="0">
                <a:moveTo>
                  <a:pt x="0" y="308009"/>
                </a:moveTo>
                <a:cubicBezTo>
                  <a:pt x="121930" y="241763"/>
                  <a:pt x="370474" y="336188"/>
                  <a:pt x="587648" y="308009"/>
                </a:cubicBezTo>
                <a:cubicBezTo>
                  <a:pt x="804822" y="279830"/>
                  <a:pt x="952641" y="343142"/>
                  <a:pt x="1286948" y="308009"/>
                </a:cubicBezTo>
                <a:cubicBezTo>
                  <a:pt x="1621255" y="272876"/>
                  <a:pt x="1814434" y="373623"/>
                  <a:pt x="1986249" y="308009"/>
                </a:cubicBezTo>
                <a:cubicBezTo>
                  <a:pt x="2158064" y="242395"/>
                  <a:pt x="2518383" y="332077"/>
                  <a:pt x="2797203" y="308009"/>
                </a:cubicBezTo>
                <a:cubicBezTo>
                  <a:pt x="3076023" y="283941"/>
                  <a:pt x="3252220" y="342412"/>
                  <a:pt x="3384850" y="308009"/>
                </a:cubicBezTo>
                <a:cubicBezTo>
                  <a:pt x="3517480" y="273606"/>
                  <a:pt x="3898359" y="366024"/>
                  <a:pt x="4084151" y="308009"/>
                </a:cubicBezTo>
                <a:cubicBezTo>
                  <a:pt x="4269943" y="249994"/>
                  <a:pt x="4489808" y="360835"/>
                  <a:pt x="4671799" y="308009"/>
                </a:cubicBezTo>
                <a:cubicBezTo>
                  <a:pt x="4853790" y="255183"/>
                  <a:pt x="4980235" y="352315"/>
                  <a:pt x="5259446" y="308009"/>
                </a:cubicBezTo>
                <a:cubicBezTo>
                  <a:pt x="5538657" y="263703"/>
                  <a:pt x="5689908" y="365893"/>
                  <a:pt x="5847094" y="308009"/>
                </a:cubicBezTo>
                <a:cubicBezTo>
                  <a:pt x="6004280" y="250125"/>
                  <a:pt x="5977504" y="332015"/>
                  <a:pt x="6099782" y="308009"/>
                </a:cubicBezTo>
                <a:cubicBezTo>
                  <a:pt x="6222060" y="284003"/>
                  <a:pt x="6539633" y="327560"/>
                  <a:pt x="6799083" y="308009"/>
                </a:cubicBezTo>
                <a:cubicBezTo>
                  <a:pt x="7058533" y="288458"/>
                  <a:pt x="6953594" y="338095"/>
                  <a:pt x="7051772" y="308009"/>
                </a:cubicBezTo>
                <a:cubicBezTo>
                  <a:pt x="7149950" y="277923"/>
                  <a:pt x="7504570" y="363770"/>
                  <a:pt x="7639419" y="308009"/>
                </a:cubicBezTo>
                <a:cubicBezTo>
                  <a:pt x="7774268" y="252248"/>
                  <a:pt x="8136131" y="346665"/>
                  <a:pt x="8450373" y="308009"/>
                </a:cubicBezTo>
                <a:cubicBezTo>
                  <a:pt x="8764615" y="269353"/>
                  <a:pt x="9003295" y="403330"/>
                  <a:pt x="9261327" y="308009"/>
                </a:cubicBezTo>
                <a:cubicBezTo>
                  <a:pt x="9519359" y="212688"/>
                  <a:pt x="9759615" y="313571"/>
                  <a:pt x="9960627" y="308009"/>
                </a:cubicBezTo>
                <a:cubicBezTo>
                  <a:pt x="10161639" y="302447"/>
                  <a:pt x="10329251" y="331632"/>
                  <a:pt x="10436622" y="308009"/>
                </a:cubicBezTo>
                <a:cubicBezTo>
                  <a:pt x="10543994" y="284386"/>
                  <a:pt x="10995938" y="351023"/>
                  <a:pt x="11165305" y="308009"/>
                </a:cubicBezTo>
                <a:cubicBezTo>
                  <a:pt x="11143514" y="232003"/>
                  <a:pt x="11168856" y="129719"/>
                  <a:pt x="11165305" y="0"/>
                </a:cubicBezTo>
                <a:cubicBezTo>
                  <a:pt x="11290772" y="114251"/>
                  <a:pt x="11375660" y="255422"/>
                  <a:pt x="11473314" y="308009"/>
                </a:cubicBezTo>
                <a:cubicBezTo>
                  <a:pt x="11570968" y="360596"/>
                  <a:pt x="11628213" y="515310"/>
                  <a:pt x="11781322" y="616017"/>
                </a:cubicBezTo>
                <a:cubicBezTo>
                  <a:pt x="11644285" y="779010"/>
                  <a:pt x="11569687" y="753797"/>
                  <a:pt x="11473314" y="924026"/>
                </a:cubicBezTo>
                <a:cubicBezTo>
                  <a:pt x="11376940" y="1094255"/>
                  <a:pt x="11283755" y="1045900"/>
                  <a:pt x="11165305" y="1232034"/>
                </a:cubicBezTo>
                <a:cubicBezTo>
                  <a:pt x="11136912" y="1089709"/>
                  <a:pt x="11189109" y="1013134"/>
                  <a:pt x="11165305" y="924026"/>
                </a:cubicBezTo>
                <a:cubicBezTo>
                  <a:pt x="10787399" y="956166"/>
                  <a:pt x="10695862" y="880900"/>
                  <a:pt x="10354351" y="924026"/>
                </a:cubicBezTo>
                <a:cubicBezTo>
                  <a:pt x="10012840" y="967152"/>
                  <a:pt x="10072721" y="917047"/>
                  <a:pt x="9878357" y="924026"/>
                </a:cubicBezTo>
                <a:cubicBezTo>
                  <a:pt x="9683993" y="931005"/>
                  <a:pt x="9359340" y="871270"/>
                  <a:pt x="9179056" y="924026"/>
                </a:cubicBezTo>
                <a:cubicBezTo>
                  <a:pt x="8998772" y="976782"/>
                  <a:pt x="8982812" y="903416"/>
                  <a:pt x="8926368" y="924026"/>
                </a:cubicBezTo>
                <a:cubicBezTo>
                  <a:pt x="8869924" y="944636"/>
                  <a:pt x="8295539" y="828241"/>
                  <a:pt x="8115414" y="924026"/>
                </a:cubicBezTo>
                <a:cubicBezTo>
                  <a:pt x="7935289" y="1019811"/>
                  <a:pt x="7804371" y="883208"/>
                  <a:pt x="7639419" y="924026"/>
                </a:cubicBezTo>
                <a:cubicBezTo>
                  <a:pt x="7474467" y="964844"/>
                  <a:pt x="7256736" y="885382"/>
                  <a:pt x="7051772" y="924026"/>
                </a:cubicBezTo>
                <a:cubicBezTo>
                  <a:pt x="6846808" y="962670"/>
                  <a:pt x="6773444" y="913530"/>
                  <a:pt x="6687430" y="924026"/>
                </a:cubicBezTo>
                <a:cubicBezTo>
                  <a:pt x="6601416" y="934522"/>
                  <a:pt x="6300791" y="892246"/>
                  <a:pt x="5988129" y="924026"/>
                </a:cubicBezTo>
                <a:cubicBezTo>
                  <a:pt x="5675467" y="955806"/>
                  <a:pt x="5446673" y="861725"/>
                  <a:pt x="5177176" y="924026"/>
                </a:cubicBezTo>
                <a:cubicBezTo>
                  <a:pt x="4907679" y="986327"/>
                  <a:pt x="4886400" y="908483"/>
                  <a:pt x="4701181" y="924026"/>
                </a:cubicBezTo>
                <a:cubicBezTo>
                  <a:pt x="4515962" y="939569"/>
                  <a:pt x="4283500" y="839690"/>
                  <a:pt x="3890227" y="924026"/>
                </a:cubicBezTo>
                <a:cubicBezTo>
                  <a:pt x="3496954" y="1008362"/>
                  <a:pt x="3560421" y="862740"/>
                  <a:pt x="3302580" y="924026"/>
                </a:cubicBezTo>
                <a:cubicBezTo>
                  <a:pt x="3044739" y="985312"/>
                  <a:pt x="2688761" y="915518"/>
                  <a:pt x="2491626" y="924026"/>
                </a:cubicBezTo>
                <a:cubicBezTo>
                  <a:pt x="2294491" y="932534"/>
                  <a:pt x="2034915" y="884735"/>
                  <a:pt x="1680672" y="924026"/>
                </a:cubicBezTo>
                <a:cubicBezTo>
                  <a:pt x="1326429" y="963317"/>
                  <a:pt x="1482406" y="883151"/>
                  <a:pt x="1316331" y="924026"/>
                </a:cubicBezTo>
                <a:cubicBezTo>
                  <a:pt x="1150256" y="964901"/>
                  <a:pt x="997485" y="877470"/>
                  <a:pt x="840336" y="924026"/>
                </a:cubicBezTo>
                <a:cubicBezTo>
                  <a:pt x="683187" y="970582"/>
                  <a:pt x="261616" y="865073"/>
                  <a:pt x="0" y="924026"/>
                </a:cubicBezTo>
                <a:cubicBezTo>
                  <a:pt x="-26081" y="797215"/>
                  <a:pt x="32986" y="727468"/>
                  <a:pt x="0" y="616018"/>
                </a:cubicBezTo>
                <a:cubicBezTo>
                  <a:pt x="-32986" y="504568"/>
                  <a:pt x="10639" y="412728"/>
                  <a:pt x="0" y="308009"/>
                </a:cubicBezTo>
                <a:close/>
              </a:path>
              <a:path w="11781322" h="1232034" stroke="0" extrusionOk="0">
                <a:moveTo>
                  <a:pt x="0" y="308009"/>
                </a:moveTo>
                <a:cubicBezTo>
                  <a:pt x="204613" y="298811"/>
                  <a:pt x="380076" y="333849"/>
                  <a:pt x="475995" y="308009"/>
                </a:cubicBezTo>
                <a:cubicBezTo>
                  <a:pt x="571915" y="282169"/>
                  <a:pt x="650032" y="319553"/>
                  <a:pt x="728683" y="308009"/>
                </a:cubicBezTo>
                <a:cubicBezTo>
                  <a:pt x="807334" y="296465"/>
                  <a:pt x="1329785" y="355481"/>
                  <a:pt x="1539637" y="308009"/>
                </a:cubicBezTo>
                <a:cubicBezTo>
                  <a:pt x="1749489" y="260537"/>
                  <a:pt x="1900277" y="316517"/>
                  <a:pt x="2015631" y="308009"/>
                </a:cubicBezTo>
                <a:cubicBezTo>
                  <a:pt x="2130985" y="299501"/>
                  <a:pt x="2329125" y="356200"/>
                  <a:pt x="2491626" y="308009"/>
                </a:cubicBezTo>
                <a:cubicBezTo>
                  <a:pt x="2654128" y="259818"/>
                  <a:pt x="3084973" y="351698"/>
                  <a:pt x="3302580" y="308009"/>
                </a:cubicBezTo>
                <a:cubicBezTo>
                  <a:pt x="3520187" y="264320"/>
                  <a:pt x="3566433" y="315766"/>
                  <a:pt x="3666921" y="308009"/>
                </a:cubicBezTo>
                <a:cubicBezTo>
                  <a:pt x="3767409" y="300252"/>
                  <a:pt x="4152087" y="314794"/>
                  <a:pt x="4477875" y="308009"/>
                </a:cubicBezTo>
                <a:cubicBezTo>
                  <a:pt x="4803663" y="301224"/>
                  <a:pt x="4975007" y="345721"/>
                  <a:pt x="5288829" y="308009"/>
                </a:cubicBezTo>
                <a:cubicBezTo>
                  <a:pt x="5602651" y="270297"/>
                  <a:pt x="5687221" y="344396"/>
                  <a:pt x="5876476" y="308009"/>
                </a:cubicBezTo>
                <a:cubicBezTo>
                  <a:pt x="6065731" y="271622"/>
                  <a:pt x="6510073" y="347379"/>
                  <a:pt x="6687430" y="308009"/>
                </a:cubicBezTo>
                <a:cubicBezTo>
                  <a:pt x="6864787" y="268639"/>
                  <a:pt x="7034316" y="334724"/>
                  <a:pt x="7163425" y="308009"/>
                </a:cubicBezTo>
                <a:cubicBezTo>
                  <a:pt x="7292535" y="281294"/>
                  <a:pt x="7422205" y="314323"/>
                  <a:pt x="7639419" y="308009"/>
                </a:cubicBezTo>
                <a:cubicBezTo>
                  <a:pt x="7856633" y="301695"/>
                  <a:pt x="8127711" y="378362"/>
                  <a:pt x="8338720" y="308009"/>
                </a:cubicBezTo>
                <a:cubicBezTo>
                  <a:pt x="8549729" y="237656"/>
                  <a:pt x="8673064" y="346396"/>
                  <a:pt x="8814714" y="308009"/>
                </a:cubicBezTo>
                <a:cubicBezTo>
                  <a:pt x="8956364" y="269622"/>
                  <a:pt x="9251971" y="332774"/>
                  <a:pt x="9625668" y="308009"/>
                </a:cubicBezTo>
                <a:cubicBezTo>
                  <a:pt x="9999365" y="283244"/>
                  <a:pt x="10042517" y="351286"/>
                  <a:pt x="10436622" y="308009"/>
                </a:cubicBezTo>
                <a:cubicBezTo>
                  <a:pt x="10830727" y="264732"/>
                  <a:pt x="10922935" y="319230"/>
                  <a:pt x="11165305" y="308009"/>
                </a:cubicBezTo>
                <a:cubicBezTo>
                  <a:pt x="11153653" y="208494"/>
                  <a:pt x="11176414" y="95746"/>
                  <a:pt x="11165305" y="0"/>
                </a:cubicBezTo>
                <a:cubicBezTo>
                  <a:pt x="11303908" y="122997"/>
                  <a:pt x="11376785" y="244873"/>
                  <a:pt x="11454833" y="289528"/>
                </a:cubicBezTo>
                <a:cubicBezTo>
                  <a:pt x="11532881" y="334183"/>
                  <a:pt x="11589935" y="498006"/>
                  <a:pt x="11781322" y="616017"/>
                </a:cubicBezTo>
                <a:cubicBezTo>
                  <a:pt x="11674679" y="770074"/>
                  <a:pt x="11555394" y="827838"/>
                  <a:pt x="11473314" y="924026"/>
                </a:cubicBezTo>
                <a:cubicBezTo>
                  <a:pt x="11391233" y="1020214"/>
                  <a:pt x="11238848" y="1143708"/>
                  <a:pt x="11165305" y="1232034"/>
                </a:cubicBezTo>
                <a:cubicBezTo>
                  <a:pt x="11164224" y="1146427"/>
                  <a:pt x="11188559" y="1012890"/>
                  <a:pt x="11165305" y="924026"/>
                </a:cubicBezTo>
                <a:cubicBezTo>
                  <a:pt x="10969121" y="936331"/>
                  <a:pt x="10821042" y="899766"/>
                  <a:pt x="10577657" y="924026"/>
                </a:cubicBezTo>
                <a:cubicBezTo>
                  <a:pt x="10334272" y="948286"/>
                  <a:pt x="10389597" y="908260"/>
                  <a:pt x="10213316" y="924026"/>
                </a:cubicBezTo>
                <a:cubicBezTo>
                  <a:pt x="10037035" y="939792"/>
                  <a:pt x="9806363" y="918420"/>
                  <a:pt x="9514015" y="924026"/>
                </a:cubicBezTo>
                <a:cubicBezTo>
                  <a:pt x="9221667" y="929632"/>
                  <a:pt x="9252533" y="891629"/>
                  <a:pt x="9149674" y="924026"/>
                </a:cubicBezTo>
                <a:cubicBezTo>
                  <a:pt x="9046815" y="956423"/>
                  <a:pt x="8706999" y="867203"/>
                  <a:pt x="8450373" y="924026"/>
                </a:cubicBezTo>
                <a:cubicBezTo>
                  <a:pt x="8193747" y="980849"/>
                  <a:pt x="8250130" y="915152"/>
                  <a:pt x="8197684" y="924026"/>
                </a:cubicBezTo>
                <a:cubicBezTo>
                  <a:pt x="8145238" y="932900"/>
                  <a:pt x="7812947" y="878785"/>
                  <a:pt x="7498384" y="924026"/>
                </a:cubicBezTo>
                <a:cubicBezTo>
                  <a:pt x="7183821" y="969267"/>
                  <a:pt x="7289501" y="887587"/>
                  <a:pt x="7134042" y="924026"/>
                </a:cubicBezTo>
                <a:cubicBezTo>
                  <a:pt x="6978583" y="960465"/>
                  <a:pt x="6991190" y="915604"/>
                  <a:pt x="6881354" y="924026"/>
                </a:cubicBezTo>
                <a:cubicBezTo>
                  <a:pt x="6771518" y="932448"/>
                  <a:pt x="6596350" y="882354"/>
                  <a:pt x="6517012" y="924026"/>
                </a:cubicBezTo>
                <a:cubicBezTo>
                  <a:pt x="6437674" y="965698"/>
                  <a:pt x="6116265" y="904869"/>
                  <a:pt x="5817712" y="924026"/>
                </a:cubicBezTo>
                <a:cubicBezTo>
                  <a:pt x="5519159" y="943183"/>
                  <a:pt x="5549675" y="903049"/>
                  <a:pt x="5453370" y="924026"/>
                </a:cubicBezTo>
                <a:cubicBezTo>
                  <a:pt x="5357065" y="945003"/>
                  <a:pt x="5321162" y="903662"/>
                  <a:pt x="5200682" y="924026"/>
                </a:cubicBezTo>
                <a:cubicBezTo>
                  <a:pt x="5080202" y="944390"/>
                  <a:pt x="4913938" y="882570"/>
                  <a:pt x="4836340" y="924026"/>
                </a:cubicBezTo>
                <a:cubicBezTo>
                  <a:pt x="4758742" y="965482"/>
                  <a:pt x="4458095" y="908724"/>
                  <a:pt x="4360345" y="924026"/>
                </a:cubicBezTo>
                <a:cubicBezTo>
                  <a:pt x="4262595" y="939328"/>
                  <a:pt x="3954815" y="922169"/>
                  <a:pt x="3772698" y="924026"/>
                </a:cubicBezTo>
                <a:cubicBezTo>
                  <a:pt x="3590581" y="925883"/>
                  <a:pt x="3499823" y="912801"/>
                  <a:pt x="3408356" y="924026"/>
                </a:cubicBezTo>
                <a:cubicBezTo>
                  <a:pt x="3316889" y="935251"/>
                  <a:pt x="2918027" y="909975"/>
                  <a:pt x="2597403" y="924026"/>
                </a:cubicBezTo>
                <a:cubicBezTo>
                  <a:pt x="2276779" y="938077"/>
                  <a:pt x="2226215" y="883693"/>
                  <a:pt x="2009755" y="924026"/>
                </a:cubicBezTo>
                <a:cubicBezTo>
                  <a:pt x="1793295" y="964359"/>
                  <a:pt x="1601146" y="920916"/>
                  <a:pt x="1198801" y="924026"/>
                </a:cubicBezTo>
                <a:cubicBezTo>
                  <a:pt x="796456" y="927136"/>
                  <a:pt x="708224" y="866375"/>
                  <a:pt x="499500" y="924026"/>
                </a:cubicBezTo>
                <a:cubicBezTo>
                  <a:pt x="290776" y="981677"/>
                  <a:pt x="105476" y="923603"/>
                  <a:pt x="0" y="924026"/>
                </a:cubicBezTo>
                <a:cubicBezTo>
                  <a:pt x="-2940" y="790025"/>
                  <a:pt x="32601" y="691079"/>
                  <a:pt x="0" y="609857"/>
                </a:cubicBezTo>
                <a:cubicBezTo>
                  <a:pt x="-32601" y="528635"/>
                  <a:pt x="32147" y="448984"/>
                  <a:pt x="0" y="308009"/>
                </a:cubicBezTo>
                <a:close/>
              </a:path>
            </a:pathLst>
          </a:custGeom>
          <a:solidFill>
            <a:schemeClr val="accent2"/>
          </a:solidFill>
          <a:ln cmpd="dbl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15FB94F-0E12-8BF7-39B6-C1D7FFB1087B}"/>
              </a:ext>
            </a:extLst>
          </p:cNvPr>
          <p:cNvSpPr/>
          <p:nvPr/>
        </p:nvSpPr>
        <p:spPr>
          <a:xfrm>
            <a:off x="874294" y="2292825"/>
            <a:ext cx="173255" cy="2569353"/>
          </a:xfrm>
          <a:custGeom>
            <a:avLst/>
            <a:gdLst>
              <a:gd name="connsiteX0" fmla="*/ 0 w 173255"/>
              <a:gd name="connsiteY0" fmla="*/ 0 h 2569353"/>
              <a:gd name="connsiteX1" fmla="*/ 173255 w 173255"/>
              <a:gd name="connsiteY1" fmla="*/ 0 h 2569353"/>
              <a:gd name="connsiteX2" fmla="*/ 173255 w 173255"/>
              <a:gd name="connsiteY2" fmla="*/ 513871 h 2569353"/>
              <a:gd name="connsiteX3" fmla="*/ 173255 w 173255"/>
              <a:gd name="connsiteY3" fmla="*/ 1079128 h 2569353"/>
              <a:gd name="connsiteX4" fmla="*/ 173255 w 173255"/>
              <a:gd name="connsiteY4" fmla="*/ 1592999 h 2569353"/>
              <a:gd name="connsiteX5" fmla="*/ 173255 w 173255"/>
              <a:gd name="connsiteY5" fmla="*/ 2029789 h 2569353"/>
              <a:gd name="connsiteX6" fmla="*/ 173255 w 173255"/>
              <a:gd name="connsiteY6" fmla="*/ 2569353 h 2569353"/>
              <a:gd name="connsiteX7" fmla="*/ 0 w 173255"/>
              <a:gd name="connsiteY7" fmla="*/ 2569353 h 2569353"/>
              <a:gd name="connsiteX8" fmla="*/ 0 w 173255"/>
              <a:gd name="connsiteY8" fmla="*/ 2004095 h 2569353"/>
              <a:gd name="connsiteX9" fmla="*/ 0 w 173255"/>
              <a:gd name="connsiteY9" fmla="*/ 1464531 h 2569353"/>
              <a:gd name="connsiteX10" fmla="*/ 0 w 173255"/>
              <a:gd name="connsiteY10" fmla="*/ 950661 h 2569353"/>
              <a:gd name="connsiteX11" fmla="*/ 0 w 173255"/>
              <a:gd name="connsiteY11" fmla="*/ 0 h 256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255" h="2569353" fill="none" extrusionOk="0">
                <a:moveTo>
                  <a:pt x="0" y="0"/>
                </a:moveTo>
                <a:cubicBezTo>
                  <a:pt x="41780" y="-9207"/>
                  <a:pt x="113714" y="10478"/>
                  <a:pt x="173255" y="0"/>
                </a:cubicBezTo>
                <a:cubicBezTo>
                  <a:pt x="215347" y="183501"/>
                  <a:pt x="157858" y="274540"/>
                  <a:pt x="173255" y="513871"/>
                </a:cubicBezTo>
                <a:cubicBezTo>
                  <a:pt x="188652" y="753202"/>
                  <a:pt x="160035" y="843575"/>
                  <a:pt x="173255" y="1079128"/>
                </a:cubicBezTo>
                <a:cubicBezTo>
                  <a:pt x="186475" y="1314681"/>
                  <a:pt x="166347" y="1438861"/>
                  <a:pt x="173255" y="1592999"/>
                </a:cubicBezTo>
                <a:cubicBezTo>
                  <a:pt x="180163" y="1747137"/>
                  <a:pt x="149728" y="1872614"/>
                  <a:pt x="173255" y="2029789"/>
                </a:cubicBezTo>
                <a:cubicBezTo>
                  <a:pt x="196782" y="2186964"/>
                  <a:pt x="118183" y="2422046"/>
                  <a:pt x="173255" y="2569353"/>
                </a:cubicBezTo>
                <a:cubicBezTo>
                  <a:pt x="101583" y="2582305"/>
                  <a:pt x="58316" y="2568770"/>
                  <a:pt x="0" y="2569353"/>
                </a:cubicBezTo>
                <a:cubicBezTo>
                  <a:pt x="-66160" y="2435920"/>
                  <a:pt x="15777" y="2162326"/>
                  <a:pt x="0" y="2004095"/>
                </a:cubicBezTo>
                <a:cubicBezTo>
                  <a:pt x="-15777" y="1845864"/>
                  <a:pt x="55466" y="1651936"/>
                  <a:pt x="0" y="1464531"/>
                </a:cubicBezTo>
                <a:cubicBezTo>
                  <a:pt x="-55466" y="1277126"/>
                  <a:pt x="1589" y="1095150"/>
                  <a:pt x="0" y="950661"/>
                </a:cubicBezTo>
                <a:cubicBezTo>
                  <a:pt x="-1589" y="806172"/>
                  <a:pt x="61741" y="327132"/>
                  <a:pt x="0" y="0"/>
                </a:cubicBezTo>
                <a:close/>
              </a:path>
              <a:path w="173255" h="2569353" stroke="0" extrusionOk="0">
                <a:moveTo>
                  <a:pt x="0" y="0"/>
                </a:moveTo>
                <a:cubicBezTo>
                  <a:pt x="63409" y="-7772"/>
                  <a:pt x="113177" y="873"/>
                  <a:pt x="173255" y="0"/>
                </a:cubicBezTo>
                <a:cubicBezTo>
                  <a:pt x="194377" y="216713"/>
                  <a:pt x="127259" y="325368"/>
                  <a:pt x="173255" y="436790"/>
                </a:cubicBezTo>
                <a:cubicBezTo>
                  <a:pt x="219251" y="548212"/>
                  <a:pt x="132522" y="790445"/>
                  <a:pt x="173255" y="1002048"/>
                </a:cubicBezTo>
                <a:cubicBezTo>
                  <a:pt x="213988" y="1213651"/>
                  <a:pt x="143192" y="1333023"/>
                  <a:pt x="173255" y="1515918"/>
                </a:cubicBezTo>
                <a:cubicBezTo>
                  <a:pt x="203318" y="1698813"/>
                  <a:pt x="126627" y="1856408"/>
                  <a:pt x="173255" y="1978402"/>
                </a:cubicBezTo>
                <a:cubicBezTo>
                  <a:pt x="219883" y="2100396"/>
                  <a:pt x="116323" y="2378439"/>
                  <a:pt x="173255" y="2569353"/>
                </a:cubicBezTo>
                <a:cubicBezTo>
                  <a:pt x="93295" y="2576282"/>
                  <a:pt x="76264" y="2558967"/>
                  <a:pt x="0" y="2569353"/>
                </a:cubicBezTo>
                <a:cubicBezTo>
                  <a:pt x="-26794" y="2441220"/>
                  <a:pt x="59821" y="2156754"/>
                  <a:pt x="0" y="2004095"/>
                </a:cubicBezTo>
                <a:cubicBezTo>
                  <a:pt x="-59821" y="1851436"/>
                  <a:pt x="23049" y="1613988"/>
                  <a:pt x="0" y="1438838"/>
                </a:cubicBezTo>
                <a:cubicBezTo>
                  <a:pt x="-23049" y="1263688"/>
                  <a:pt x="12263" y="1148805"/>
                  <a:pt x="0" y="950661"/>
                </a:cubicBezTo>
                <a:cubicBezTo>
                  <a:pt x="-12263" y="752517"/>
                  <a:pt x="17061" y="654039"/>
                  <a:pt x="0" y="462484"/>
                </a:cubicBezTo>
                <a:cubicBezTo>
                  <a:pt x="-17061" y="270929"/>
                  <a:pt x="46813" y="16999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51F2E85-C848-DC9E-6BA0-F51DDCC5E914}"/>
              </a:ext>
            </a:extLst>
          </p:cNvPr>
          <p:cNvSpPr txBox="1"/>
          <p:nvPr/>
        </p:nvSpPr>
        <p:spPr>
          <a:xfrm>
            <a:off x="261486" y="4547574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16 May 1977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92581A1-7723-68DE-C99C-67B08F712D61}"/>
              </a:ext>
            </a:extLst>
          </p:cNvPr>
          <p:cNvSpPr txBox="1"/>
          <p:nvPr/>
        </p:nvSpPr>
        <p:spPr>
          <a:xfrm>
            <a:off x="713871" y="1442370"/>
            <a:ext cx="7507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Liquid-Argon Time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Projection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Chamber:</a:t>
            </a:r>
            <a:b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 new concept for neutrino detectors (C. Rubbia)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07E4220-7948-9C68-65C1-9F5D98EB2C5A}"/>
              </a:ext>
            </a:extLst>
          </p:cNvPr>
          <p:cNvSpPr/>
          <p:nvPr/>
        </p:nvSpPr>
        <p:spPr>
          <a:xfrm>
            <a:off x="2462462" y="2808014"/>
            <a:ext cx="173255" cy="1929919"/>
          </a:xfrm>
          <a:custGeom>
            <a:avLst/>
            <a:gdLst>
              <a:gd name="connsiteX0" fmla="*/ 0 w 173255"/>
              <a:gd name="connsiteY0" fmla="*/ 0 h 1929919"/>
              <a:gd name="connsiteX1" fmla="*/ 173255 w 173255"/>
              <a:gd name="connsiteY1" fmla="*/ 0 h 1929919"/>
              <a:gd name="connsiteX2" fmla="*/ 173255 w 173255"/>
              <a:gd name="connsiteY2" fmla="*/ 482480 h 1929919"/>
              <a:gd name="connsiteX3" fmla="*/ 173255 w 173255"/>
              <a:gd name="connsiteY3" fmla="*/ 926361 h 1929919"/>
              <a:gd name="connsiteX4" fmla="*/ 173255 w 173255"/>
              <a:gd name="connsiteY4" fmla="*/ 1408841 h 1929919"/>
              <a:gd name="connsiteX5" fmla="*/ 173255 w 173255"/>
              <a:gd name="connsiteY5" fmla="*/ 1929919 h 1929919"/>
              <a:gd name="connsiteX6" fmla="*/ 0 w 173255"/>
              <a:gd name="connsiteY6" fmla="*/ 1929919 h 1929919"/>
              <a:gd name="connsiteX7" fmla="*/ 0 w 173255"/>
              <a:gd name="connsiteY7" fmla="*/ 1486038 h 1929919"/>
              <a:gd name="connsiteX8" fmla="*/ 0 w 173255"/>
              <a:gd name="connsiteY8" fmla="*/ 984259 h 1929919"/>
              <a:gd name="connsiteX9" fmla="*/ 0 w 173255"/>
              <a:gd name="connsiteY9" fmla="*/ 521078 h 1929919"/>
              <a:gd name="connsiteX10" fmla="*/ 0 w 173255"/>
              <a:gd name="connsiteY10" fmla="*/ 0 h 192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5" h="1929919" fill="none" extrusionOk="0">
                <a:moveTo>
                  <a:pt x="0" y="0"/>
                </a:moveTo>
                <a:cubicBezTo>
                  <a:pt x="59738" y="-18219"/>
                  <a:pt x="108198" y="17823"/>
                  <a:pt x="173255" y="0"/>
                </a:cubicBezTo>
                <a:cubicBezTo>
                  <a:pt x="219802" y="225595"/>
                  <a:pt x="117803" y="246809"/>
                  <a:pt x="173255" y="482480"/>
                </a:cubicBezTo>
                <a:cubicBezTo>
                  <a:pt x="228707" y="718151"/>
                  <a:pt x="162178" y="837280"/>
                  <a:pt x="173255" y="926361"/>
                </a:cubicBezTo>
                <a:cubicBezTo>
                  <a:pt x="184332" y="1015442"/>
                  <a:pt x="121594" y="1274741"/>
                  <a:pt x="173255" y="1408841"/>
                </a:cubicBezTo>
                <a:cubicBezTo>
                  <a:pt x="224916" y="1542941"/>
                  <a:pt x="113206" y="1688330"/>
                  <a:pt x="173255" y="1929919"/>
                </a:cubicBezTo>
                <a:cubicBezTo>
                  <a:pt x="116792" y="1949546"/>
                  <a:pt x="73504" y="1918498"/>
                  <a:pt x="0" y="1929919"/>
                </a:cubicBezTo>
                <a:cubicBezTo>
                  <a:pt x="-36020" y="1796912"/>
                  <a:pt x="13510" y="1654935"/>
                  <a:pt x="0" y="1486038"/>
                </a:cubicBezTo>
                <a:cubicBezTo>
                  <a:pt x="-13510" y="1317141"/>
                  <a:pt x="15426" y="1164044"/>
                  <a:pt x="0" y="984259"/>
                </a:cubicBezTo>
                <a:cubicBezTo>
                  <a:pt x="-15426" y="804474"/>
                  <a:pt x="17698" y="678061"/>
                  <a:pt x="0" y="521078"/>
                </a:cubicBezTo>
                <a:cubicBezTo>
                  <a:pt x="-17698" y="364095"/>
                  <a:pt x="36783" y="255270"/>
                  <a:pt x="0" y="0"/>
                </a:cubicBezTo>
                <a:close/>
              </a:path>
              <a:path w="173255" h="1929919" stroke="0" extrusionOk="0">
                <a:moveTo>
                  <a:pt x="0" y="0"/>
                </a:moveTo>
                <a:cubicBezTo>
                  <a:pt x="63409" y="-7772"/>
                  <a:pt x="113177" y="873"/>
                  <a:pt x="173255" y="0"/>
                </a:cubicBezTo>
                <a:cubicBezTo>
                  <a:pt x="185180" y="127007"/>
                  <a:pt x="143898" y="244695"/>
                  <a:pt x="173255" y="424582"/>
                </a:cubicBezTo>
                <a:cubicBezTo>
                  <a:pt x="202612" y="604469"/>
                  <a:pt x="164360" y="831945"/>
                  <a:pt x="173255" y="945660"/>
                </a:cubicBezTo>
                <a:cubicBezTo>
                  <a:pt x="182150" y="1059375"/>
                  <a:pt x="167297" y="1306045"/>
                  <a:pt x="173255" y="1428140"/>
                </a:cubicBezTo>
                <a:cubicBezTo>
                  <a:pt x="179213" y="1550235"/>
                  <a:pt x="171365" y="1804742"/>
                  <a:pt x="173255" y="1929919"/>
                </a:cubicBezTo>
                <a:cubicBezTo>
                  <a:pt x="125949" y="1941813"/>
                  <a:pt x="68888" y="1910944"/>
                  <a:pt x="0" y="1929919"/>
                </a:cubicBezTo>
                <a:cubicBezTo>
                  <a:pt x="-31262" y="1716030"/>
                  <a:pt x="43245" y="1702432"/>
                  <a:pt x="0" y="1486038"/>
                </a:cubicBezTo>
                <a:cubicBezTo>
                  <a:pt x="-43245" y="1269644"/>
                  <a:pt x="3306" y="1125663"/>
                  <a:pt x="0" y="1003558"/>
                </a:cubicBezTo>
                <a:cubicBezTo>
                  <a:pt x="-3306" y="881453"/>
                  <a:pt x="28404" y="628784"/>
                  <a:pt x="0" y="482480"/>
                </a:cubicBezTo>
                <a:cubicBezTo>
                  <a:pt x="-28404" y="336176"/>
                  <a:pt x="47818" y="20474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86EA5F-5E4A-D638-F37A-6CFF2E12F850}"/>
              </a:ext>
            </a:extLst>
          </p:cNvPr>
          <p:cNvSpPr txBox="1"/>
          <p:nvPr/>
        </p:nvSpPr>
        <p:spPr>
          <a:xfrm>
            <a:off x="2176914" y="4547574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2001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D39FA8F-F8F4-3C4B-63B7-1BE52A115950}"/>
              </a:ext>
            </a:extLst>
          </p:cNvPr>
          <p:cNvSpPr txBox="1"/>
          <p:nvPr/>
        </p:nvSpPr>
        <p:spPr>
          <a:xfrm>
            <a:off x="2314875" y="2292826"/>
            <a:ext cx="7507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First test runs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Pavia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82E5AEF-537F-07BE-67BB-8A26D72FEDC9}"/>
              </a:ext>
            </a:extLst>
          </p:cNvPr>
          <p:cNvSpPr/>
          <p:nvPr/>
        </p:nvSpPr>
        <p:spPr>
          <a:xfrm>
            <a:off x="4384305" y="3288433"/>
            <a:ext cx="166838" cy="1722836"/>
          </a:xfrm>
          <a:custGeom>
            <a:avLst/>
            <a:gdLst>
              <a:gd name="connsiteX0" fmla="*/ 0 w 166838"/>
              <a:gd name="connsiteY0" fmla="*/ 0 h 1722836"/>
              <a:gd name="connsiteX1" fmla="*/ 166838 w 166838"/>
              <a:gd name="connsiteY1" fmla="*/ 0 h 1722836"/>
              <a:gd name="connsiteX2" fmla="*/ 166838 w 166838"/>
              <a:gd name="connsiteY2" fmla="*/ 591507 h 1722836"/>
              <a:gd name="connsiteX3" fmla="*/ 166838 w 166838"/>
              <a:gd name="connsiteY3" fmla="*/ 1200242 h 1722836"/>
              <a:gd name="connsiteX4" fmla="*/ 166838 w 166838"/>
              <a:gd name="connsiteY4" fmla="*/ 1722836 h 1722836"/>
              <a:gd name="connsiteX5" fmla="*/ 0 w 166838"/>
              <a:gd name="connsiteY5" fmla="*/ 1722836 h 1722836"/>
              <a:gd name="connsiteX6" fmla="*/ 0 w 166838"/>
              <a:gd name="connsiteY6" fmla="*/ 1148557 h 1722836"/>
              <a:gd name="connsiteX7" fmla="*/ 0 w 166838"/>
              <a:gd name="connsiteY7" fmla="*/ 557050 h 1722836"/>
              <a:gd name="connsiteX8" fmla="*/ 0 w 166838"/>
              <a:gd name="connsiteY8" fmla="*/ 0 h 172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838" h="1722836" fill="none" extrusionOk="0">
                <a:moveTo>
                  <a:pt x="0" y="0"/>
                </a:moveTo>
                <a:cubicBezTo>
                  <a:pt x="62369" y="-420"/>
                  <a:pt x="103369" y="6884"/>
                  <a:pt x="166838" y="0"/>
                </a:cubicBezTo>
                <a:cubicBezTo>
                  <a:pt x="173546" y="132929"/>
                  <a:pt x="163654" y="332261"/>
                  <a:pt x="166838" y="591507"/>
                </a:cubicBezTo>
                <a:cubicBezTo>
                  <a:pt x="170022" y="850753"/>
                  <a:pt x="163050" y="951724"/>
                  <a:pt x="166838" y="1200242"/>
                </a:cubicBezTo>
                <a:cubicBezTo>
                  <a:pt x="170626" y="1448760"/>
                  <a:pt x="148501" y="1612872"/>
                  <a:pt x="166838" y="1722836"/>
                </a:cubicBezTo>
                <a:cubicBezTo>
                  <a:pt x="119294" y="1729869"/>
                  <a:pt x="34266" y="1707489"/>
                  <a:pt x="0" y="1722836"/>
                </a:cubicBezTo>
                <a:cubicBezTo>
                  <a:pt x="-33307" y="1441556"/>
                  <a:pt x="8962" y="1353462"/>
                  <a:pt x="0" y="1148557"/>
                </a:cubicBezTo>
                <a:cubicBezTo>
                  <a:pt x="-8962" y="943652"/>
                  <a:pt x="6972" y="828705"/>
                  <a:pt x="0" y="557050"/>
                </a:cubicBezTo>
                <a:cubicBezTo>
                  <a:pt x="-6972" y="285395"/>
                  <a:pt x="1993" y="138214"/>
                  <a:pt x="0" y="0"/>
                </a:cubicBezTo>
                <a:close/>
              </a:path>
              <a:path w="166838" h="1722836" stroke="0" extrusionOk="0">
                <a:moveTo>
                  <a:pt x="0" y="0"/>
                </a:moveTo>
                <a:cubicBezTo>
                  <a:pt x="75785" y="-9539"/>
                  <a:pt x="85182" y="14792"/>
                  <a:pt x="166838" y="0"/>
                </a:cubicBezTo>
                <a:cubicBezTo>
                  <a:pt x="205215" y="163915"/>
                  <a:pt x="108360" y="374846"/>
                  <a:pt x="166838" y="522594"/>
                </a:cubicBezTo>
                <a:cubicBezTo>
                  <a:pt x="225316" y="670342"/>
                  <a:pt x="100112" y="827277"/>
                  <a:pt x="166838" y="1131329"/>
                </a:cubicBezTo>
                <a:cubicBezTo>
                  <a:pt x="233564" y="1435381"/>
                  <a:pt x="132625" y="1473726"/>
                  <a:pt x="166838" y="1722836"/>
                </a:cubicBezTo>
                <a:cubicBezTo>
                  <a:pt x="111035" y="1742817"/>
                  <a:pt x="43052" y="1709174"/>
                  <a:pt x="0" y="1722836"/>
                </a:cubicBezTo>
                <a:cubicBezTo>
                  <a:pt x="-27384" y="1492092"/>
                  <a:pt x="23649" y="1328580"/>
                  <a:pt x="0" y="1114101"/>
                </a:cubicBezTo>
                <a:cubicBezTo>
                  <a:pt x="-23649" y="899623"/>
                  <a:pt x="63647" y="689013"/>
                  <a:pt x="0" y="505365"/>
                </a:cubicBezTo>
                <a:cubicBezTo>
                  <a:pt x="-63647" y="321717"/>
                  <a:pt x="3116" y="16077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A35D3D7-28F3-E952-A9D4-7112DF2992CF}"/>
              </a:ext>
            </a:extLst>
          </p:cNvPr>
          <p:cNvSpPr txBox="1"/>
          <p:nvPr/>
        </p:nvSpPr>
        <p:spPr>
          <a:xfrm>
            <a:off x="4092342" y="4547574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2010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3A49CC0-237A-E7A9-2D82-FE5B71AB4A0F}"/>
              </a:ext>
            </a:extLst>
          </p:cNvPr>
          <p:cNvSpPr txBox="1"/>
          <p:nvPr/>
        </p:nvSpPr>
        <p:spPr>
          <a:xfrm>
            <a:off x="4267199" y="2808014"/>
            <a:ext cx="75077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T600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begins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operations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Gran Sasso</a:t>
            </a:r>
          </a:p>
        </p:txBody>
      </p:sp>
      <p:pic>
        <p:nvPicPr>
          <p:cNvPr id="32" name="Immagine 31" descr="Immagine che contiene edificio, magazzino, parecchi&#10;&#10;Descrizione generata automaticamente">
            <a:extLst>
              <a:ext uri="{FF2B5EF4-FFF2-40B4-BE49-F238E27FC236}">
                <a16:creationId xmlns:a16="http://schemas.microsoft.com/office/drawing/2014/main" id="{6E683EDF-3C97-611C-B218-EECAE43FA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r="7678" b="6380"/>
          <a:stretch/>
        </p:blipFill>
        <p:spPr>
          <a:xfrm>
            <a:off x="3030351" y="5086606"/>
            <a:ext cx="2772077" cy="189315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9CED115-91B2-69B8-632C-C102E0876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246" b="59899"/>
          <a:stretch/>
        </p:blipFill>
        <p:spPr>
          <a:xfrm>
            <a:off x="5924420" y="5348257"/>
            <a:ext cx="5293746" cy="1266420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E340ED35-7095-5E38-D55A-74C3B6E9F3C0}"/>
              </a:ext>
            </a:extLst>
          </p:cNvPr>
          <p:cNvSpPr/>
          <p:nvPr/>
        </p:nvSpPr>
        <p:spPr>
          <a:xfrm>
            <a:off x="7719461" y="4147805"/>
            <a:ext cx="134754" cy="691105"/>
          </a:xfrm>
          <a:custGeom>
            <a:avLst/>
            <a:gdLst>
              <a:gd name="connsiteX0" fmla="*/ 0 w 134754"/>
              <a:gd name="connsiteY0" fmla="*/ 0 h 691105"/>
              <a:gd name="connsiteX1" fmla="*/ 134754 w 134754"/>
              <a:gd name="connsiteY1" fmla="*/ 0 h 691105"/>
              <a:gd name="connsiteX2" fmla="*/ 134754 w 134754"/>
              <a:gd name="connsiteY2" fmla="*/ 331730 h 691105"/>
              <a:gd name="connsiteX3" fmla="*/ 134754 w 134754"/>
              <a:gd name="connsiteY3" fmla="*/ 691105 h 691105"/>
              <a:gd name="connsiteX4" fmla="*/ 0 w 134754"/>
              <a:gd name="connsiteY4" fmla="*/ 691105 h 691105"/>
              <a:gd name="connsiteX5" fmla="*/ 0 w 134754"/>
              <a:gd name="connsiteY5" fmla="*/ 352464 h 691105"/>
              <a:gd name="connsiteX6" fmla="*/ 0 w 134754"/>
              <a:gd name="connsiteY6" fmla="*/ 0 h 69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754" h="691105" fill="none" extrusionOk="0">
                <a:moveTo>
                  <a:pt x="0" y="0"/>
                </a:moveTo>
                <a:cubicBezTo>
                  <a:pt x="30981" y="-1776"/>
                  <a:pt x="103369" y="1343"/>
                  <a:pt x="134754" y="0"/>
                </a:cubicBezTo>
                <a:cubicBezTo>
                  <a:pt x="153303" y="67253"/>
                  <a:pt x="114862" y="235294"/>
                  <a:pt x="134754" y="331730"/>
                </a:cubicBezTo>
                <a:cubicBezTo>
                  <a:pt x="154646" y="428166"/>
                  <a:pt x="124495" y="543394"/>
                  <a:pt x="134754" y="691105"/>
                </a:cubicBezTo>
                <a:cubicBezTo>
                  <a:pt x="76315" y="694391"/>
                  <a:pt x="60842" y="682832"/>
                  <a:pt x="0" y="691105"/>
                </a:cubicBezTo>
                <a:cubicBezTo>
                  <a:pt x="-35949" y="598410"/>
                  <a:pt x="4727" y="429033"/>
                  <a:pt x="0" y="352464"/>
                </a:cubicBezTo>
                <a:cubicBezTo>
                  <a:pt x="-4727" y="275895"/>
                  <a:pt x="28738" y="156357"/>
                  <a:pt x="0" y="0"/>
                </a:cubicBezTo>
                <a:close/>
              </a:path>
              <a:path w="134754" h="691105" stroke="0" extrusionOk="0">
                <a:moveTo>
                  <a:pt x="0" y="0"/>
                </a:moveTo>
                <a:cubicBezTo>
                  <a:pt x="30495" y="-2061"/>
                  <a:pt x="72146" y="5604"/>
                  <a:pt x="134754" y="0"/>
                </a:cubicBezTo>
                <a:cubicBezTo>
                  <a:pt x="173327" y="96752"/>
                  <a:pt x="96410" y="252835"/>
                  <a:pt x="134754" y="324819"/>
                </a:cubicBezTo>
                <a:cubicBezTo>
                  <a:pt x="173098" y="396803"/>
                  <a:pt x="131707" y="526109"/>
                  <a:pt x="134754" y="691105"/>
                </a:cubicBezTo>
                <a:cubicBezTo>
                  <a:pt x="93000" y="705784"/>
                  <a:pt x="55480" y="687910"/>
                  <a:pt x="0" y="691105"/>
                </a:cubicBezTo>
                <a:cubicBezTo>
                  <a:pt x="-21996" y="580719"/>
                  <a:pt x="39542" y="503415"/>
                  <a:pt x="0" y="352464"/>
                </a:cubicBezTo>
                <a:cubicBezTo>
                  <a:pt x="-39542" y="201513"/>
                  <a:pt x="15737" y="16672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AE78685-A7F4-0DEA-454A-B21109DD8AC3}"/>
              </a:ext>
            </a:extLst>
          </p:cNvPr>
          <p:cNvSpPr txBox="1"/>
          <p:nvPr/>
        </p:nvSpPr>
        <p:spPr>
          <a:xfrm>
            <a:off x="7416264" y="4517646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</a:rPr>
              <a:t>2014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7010278-5565-6B1E-18CF-7B83BEE3850E}"/>
              </a:ext>
            </a:extLst>
          </p:cNvPr>
          <p:cNvSpPr txBox="1"/>
          <p:nvPr/>
        </p:nvSpPr>
        <p:spPr>
          <a:xfrm>
            <a:off x="7570270" y="3288433"/>
            <a:ext cx="45046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ends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operations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5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at</a:t>
            </a:r>
            <a:r>
              <a:rPr lang="it-IT" sz="25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Gran Sasso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4676B7-4871-56D0-556A-9C89FCD6EAB6}"/>
              </a:ext>
            </a:extLst>
          </p:cNvPr>
          <p:cNvSpPr txBox="1"/>
          <p:nvPr/>
        </p:nvSpPr>
        <p:spPr>
          <a:xfrm>
            <a:off x="364155" y="4333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first life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CAF0D5-2FB7-9AE5-66CB-F4EBC8BE2E52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ICARUS T600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00A108B-08C9-9123-CC5A-DA0A0DFC9165}"/>
              </a:ext>
            </a:extLst>
          </p:cNvPr>
          <p:cNvSpPr txBox="1"/>
          <p:nvPr/>
        </p:nvSpPr>
        <p:spPr>
          <a:xfrm>
            <a:off x="124823" y="1479620"/>
            <a:ext cx="6142973" cy="436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Total mass of 760 t of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Lar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active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mass of 476 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Two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identical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cryostats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(T300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Each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module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divided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2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TPCs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1.5 m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drift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, 3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wire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planes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a common 75kV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cathode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Fully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instrumented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360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PMTs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coated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TPB.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Almost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fully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covered</a:t>
            </a: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a Cosmic Ray Tagging System (CRT).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3 m concrete overburden.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6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1CF13C-96FE-7087-BC11-1F719A06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4096" r="12605"/>
          <a:stretch/>
        </p:blipFill>
        <p:spPr>
          <a:xfrm>
            <a:off x="6235823" y="1362145"/>
            <a:ext cx="5635122" cy="4364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63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1FF5AA-60C9-6C7F-6537-BB0D2E1BA503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TPC upgrades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391BCD-5D5D-A2B4-543B-8ED1050D7A50}"/>
              </a:ext>
            </a:extLst>
          </p:cNvPr>
          <p:cNvSpPr txBox="1"/>
          <p:nvPr/>
        </p:nvSpPr>
        <p:spPr>
          <a:xfrm>
            <a:off x="506809" y="1206152"/>
            <a:ext cx="7207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Upgrade of the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warm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TPC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readout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electronics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new front-end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based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analogue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low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noise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/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charge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sensitive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pre-amplifier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more compact layout of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analog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digital </a:t>
            </a: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electronics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a single flange;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shorter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signal shaping time (~1.3 </a:t>
            </a:r>
            <a:r>
              <a:rPr lang="el-GR" sz="1800" dirty="0">
                <a:solidFill>
                  <a:schemeClr val="bg1"/>
                </a:solidFill>
                <a:latin typeface="Calibri" panose="020F0502020204030204" pitchFamily="34" charset="0"/>
                <a:ea typeface="Futura" panose="02020800000000000000" pitchFamily="18" charset="0"/>
                <a:cs typeface="Calibri" panose="020F0502020204030204" pitchFamily="34" charset="0"/>
              </a:rPr>
              <a:t>μ</a:t>
            </a:r>
            <a:r>
              <a:rPr lang="it-IT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s).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7B9A224-3254-F6FE-329A-536C075BC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773" y="230637"/>
            <a:ext cx="3556227" cy="26671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9BB5FA-E550-88E0-5DFC-D2D1B66D8ACC}"/>
              </a:ext>
            </a:extLst>
          </p:cNvPr>
          <p:cNvSpPr txBox="1"/>
          <p:nvPr/>
        </p:nvSpPr>
        <p:spPr>
          <a:xfrm rot="16200000">
            <a:off x="6231647" y="1166350"/>
            <a:ext cx="387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S/N after </a:t>
            </a: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coherent</a:t>
            </a:r>
            <a:b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noise</a:t>
            </a:r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removal</a:t>
            </a:r>
            <a:endParaRPr lang="it-IT" i="1" dirty="0">
              <a:solidFill>
                <a:schemeClr val="bg1"/>
              </a:solidFill>
              <a:latin typeface="Futura Md BT" panose="020B06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05C8D8-F308-07E9-3E94-51B20551F02C}"/>
              </a:ext>
            </a:extLst>
          </p:cNvPr>
          <p:cNvSpPr txBox="1"/>
          <p:nvPr/>
        </p:nvSpPr>
        <p:spPr>
          <a:xfrm>
            <a:off x="10314923" y="1010793"/>
            <a:ext cx="175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latin typeface="Futura Md BT" panose="020B0602020204020303" pitchFamily="34" charset="0"/>
              </a:rPr>
              <a:t>Induction</a:t>
            </a:r>
            <a:r>
              <a:rPr lang="it-IT" sz="1400" dirty="0">
                <a:solidFill>
                  <a:srgbClr val="FF0000"/>
                </a:solidFill>
                <a:latin typeface="Futura Md BT" panose="020B0602020204020303" pitchFamily="34" charset="0"/>
              </a:rPr>
              <a:t> 1: 6.74</a:t>
            </a:r>
            <a:br>
              <a:rPr lang="it-IT" sz="1400" dirty="0">
                <a:solidFill>
                  <a:srgbClr val="FF0000"/>
                </a:solidFill>
                <a:latin typeface="Futura Md BT" panose="020B0602020204020303" pitchFamily="34" charset="0"/>
              </a:rPr>
            </a:br>
            <a:r>
              <a:rPr lang="it-IT" sz="1400" dirty="0" err="1">
                <a:solidFill>
                  <a:srgbClr val="FF0000"/>
                </a:solidFill>
                <a:latin typeface="Futura Md BT" panose="020B0602020204020303" pitchFamily="34" charset="0"/>
              </a:rPr>
              <a:t>Induction</a:t>
            </a:r>
            <a:r>
              <a:rPr lang="it-IT" sz="1400" dirty="0">
                <a:solidFill>
                  <a:srgbClr val="FF0000"/>
                </a:solidFill>
                <a:latin typeface="Futura Md BT" panose="020B0602020204020303" pitchFamily="34" charset="0"/>
              </a:rPr>
              <a:t> 2: 8.64</a:t>
            </a:r>
            <a:br>
              <a:rPr lang="it-IT" sz="1400" dirty="0">
                <a:solidFill>
                  <a:srgbClr val="FF0000"/>
                </a:solidFill>
                <a:latin typeface="Futura Md BT" panose="020B0602020204020303" pitchFamily="34" charset="0"/>
              </a:rPr>
            </a:br>
            <a:r>
              <a:rPr lang="it-IT" sz="1400" dirty="0">
                <a:solidFill>
                  <a:srgbClr val="FF0000"/>
                </a:solidFill>
                <a:latin typeface="Futura Md BT" panose="020B0602020204020303" pitchFamily="34" charset="0"/>
              </a:rPr>
              <a:t>Collection: 9.05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B6B5F3-6EAB-4428-D5F1-0EB60A55507F}"/>
              </a:ext>
            </a:extLst>
          </p:cNvPr>
          <p:cNvSpPr txBox="1"/>
          <p:nvPr/>
        </p:nvSpPr>
        <p:spPr>
          <a:xfrm>
            <a:off x="9027166" y="404576"/>
            <a:ext cx="353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Futura Md BT" panose="020B0602020204020303" pitchFamily="34" charset="0"/>
              </a:rPr>
              <a:t>Preliminary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B6DFC35-5F1F-7C00-9CF8-00F2BC551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0" y="3128443"/>
            <a:ext cx="10702519" cy="3656694"/>
          </a:xfrm>
          <a:prstGeom prst="rect">
            <a:avLst/>
          </a:prstGeom>
        </p:spPr>
      </p:pic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C7B1A04-D464-C8A0-6AA3-AEEBE7A4C911}"/>
              </a:ext>
            </a:extLst>
          </p:cNvPr>
          <p:cNvSpPr txBox="1">
            <a:spLocks/>
          </p:cNvSpPr>
          <p:nvPr/>
        </p:nvSpPr>
        <p:spPr>
          <a:xfrm>
            <a:off x="899480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Futura Md BT" panose="020B06020202040203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2BAEE7-8D4A-463B-96A1-1EED9D0F7DA2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709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19788" r="5433" b="3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E615E4-0B0B-FC09-2C29-59E25D953527}"/>
              </a:ext>
            </a:extLst>
          </p:cNvPr>
          <p:cNvSpPr txBox="1"/>
          <p:nvPr/>
        </p:nvSpPr>
        <p:spPr>
          <a:xfrm>
            <a:off x="211755" y="30109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Light </a:t>
            </a:r>
            <a:r>
              <a:rPr lang="it-IT" sz="50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collection</a:t>
            </a:r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system upgrades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D9A08E-DA14-4F4E-1E42-222D70A4A79E}"/>
              </a:ext>
            </a:extLst>
          </p:cNvPr>
          <p:cNvSpPr txBox="1"/>
          <p:nvPr/>
        </p:nvSpPr>
        <p:spPr>
          <a:xfrm>
            <a:off x="490271" y="1296356"/>
            <a:ext cx="616419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Increased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coverage of the detector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surface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360 8</a:t>
            </a:r>
            <a:r>
              <a:rPr lang="it-IT" sz="2100" dirty="0">
                <a:solidFill>
                  <a:schemeClr val="bg1"/>
                </a:solidFill>
                <a:latin typeface="Arial Black" panose="020B0A04020102020204" pitchFamily="34" charset="0"/>
                <a:ea typeface="Futura" panose="02020800000000000000" pitchFamily="18" charset="0"/>
                <a:cs typeface="Aharoni" panose="02010803020104030203" pitchFamily="2" charset="-79"/>
              </a:rPr>
              <a:t>″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PMTs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(5%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photocathode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coverage of the TPC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wire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area)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provides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ns event timing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resolution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&lt;50 cm event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spatial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resolution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 </a:t>
            </a:r>
          </a:p>
          <a:p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PMT light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detection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system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working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smoothly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all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the gains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have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been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equalized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494567-5443-B528-7AAB-760B733E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380" y="4169375"/>
            <a:ext cx="4150623" cy="26353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4E39B5-177D-5AD6-6CC8-CDBCA9027906}"/>
              </a:ext>
            </a:extLst>
          </p:cNvPr>
          <p:cNvSpPr txBox="1"/>
          <p:nvPr/>
        </p:nvSpPr>
        <p:spPr>
          <a:xfrm>
            <a:off x="-101689" y="3584600"/>
            <a:ext cx="8242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Distribution of time </a:t>
            </a:r>
            <a:r>
              <a:rPr lang="it-IT" sz="16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difference</a:t>
            </a:r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16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between</a:t>
            </a:r>
            <a:b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PMT </a:t>
            </a:r>
            <a:r>
              <a:rPr lang="it-IT" sz="16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signals</a:t>
            </a:r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trigger time</a:t>
            </a:r>
          </a:p>
        </p:txBody>
      </p:sp>
      <p:pic>
        <p:nvPicPr>
          <p:cNvPr id="9" name="Immagine 8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17DC8E31-1C48-CA3C-7693-17142F17E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7353" r="52342" b="8927"/>
          <a:stretch/>
        </p:blipFill>
        <p:spPr>
          <a:xfrm>
            <a:off x="7110725" y="2082251"/>
            <a:ext cx="1486606" cy="2031325"/>
          </a:xfrm>
          <a:prstGeom prst="rect">
            <a:avLst/>
          </a:prstGeom>
          <a:effectLst>
            <a:outerShdw blurRad="266700" dist="50800" dir="5400000" sx="99000" sy="99000" algn="ctr" rotWithShape="0">
              <a:schemeClr val="bg1">
                <a:alpha val="99000"/>
              </a:scheme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664730-3747-76B7-3799-8A97A5178E6E}"/>
              </a:ext>
            </a:extLst>
          </p:cNvPr>
          <p:cNvSpPr txBox="1"/>
          <p:nvPr/>
        </p:nvSpPr>
        <p:spPr>
          <a:xfrm>
            <a:off x="5379461" y="4138227"/>
            <a:ext cx="494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Hamamatsu</a:t>
            </a:r>
            <a:b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R5912-MOD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FEC569D-3B4C-4FB9-4C3F-6EEF302F1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763" y="1033366"/>
            <a:ext cx="3008482" cy="5374451"/>
          </a:xfrm>
          <a:prstGeom prst="rect">
            <a:avLst/>
          </a:prstGeom>
          <a:effectLst>
            <a:outerShdw blurRad="266700" dist="50800" dir="5400000" sx="99000" sy="99000" algn="ctr" rotWithShape="0">
              <a:schemeClr val="bg1">
                <a:alpha val="99000"/>
              </a:scheme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46D353A-9BD9-8FE3-D246-E102F835EAD9}"/>
              </a:ext>
            </a:extLst>
          </p:cNvPr>
          <p:cNvSpPr txBox="1"/>
          <p:nvPr/>
        </p:nvSpPr>
        <p:spPr>
          <a:xfrm>
            <a:off x="8111722" y="6445947"/>
            <a:ext cx="4949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PMT </a:t>
            </a:r>
            <a:r>
              <a:rPr lang="it-IT" sz="1600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supporting</a:t>
            </a:r>
            <a:r>
              <a:rPr lang="it-IT" sz="1600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system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D271BB-B19C-00FA-60E3-DDCD49525C5F}"/>
              </a:ext>
            </a:extLst>
          </p:cNvPr>
          <p:cNvSpPr txBox="1"/>
          <p:nvPr/>
        </p:nvSpPr>
        <p:spPr>
          <a:xfrm>
            <a:off x="2604575" y="4871828"/>
            <a:ext cx="3532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Futura Md BT" panose="020B0602020204020303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3856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08D935C-86F7-F837-8375-14912CA8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/>
          <a:stretch/>
        </p:blipFill>
        <p:spPr>
          <a:xfrm>
            <a:off x="2261243" y="-1"/>
            <a:ext cx="9930757" cy="685800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2B5A3D5-488D-6A61-4F9C-1447392DC93B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5000">
                <a:srgbClr val="0064B5"/>
              </a:gs>
              <a:gs pos="42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  <a:alpha val="28000"/>
                  <a:lumMod val="10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3B2AA-DD03-544F-9EF2-A8462C3E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AEE7-8D4A-463B-96A1-1EED9D0F7DA2}" type="slidenum">
              <a:rPr lang="it-IT" smtClean="0"/>
              <a:t>9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39CA4C-F97F-C4D8-5946-3A8677992101}"/>
              </a:ext>
            </a:extLst>
          </p:cNvPr>
          <p:cNvSpPr txBox="1"/>
          <p:nvPr/>
        </p:nvSpPr>
        <p:spPr>
          <a:xfrm>
            <a:off x="211755" y="280906"/>
            <a:ext cx="1044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Trigger</a:t>
            </a:r>
            <a:br>
              <a:rPr lang="it-IT" dirty="0"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endParaRPr lang="it-IT" dirty="0"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6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3B8B5772-24F2-E15B-9E77-090B91EF8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2"/>
          <a:stretch/>
        </p:blipFill>
        <p:spPr>
          <a:xfrm>
            <a:off x="3986941" y="3475126"/>
            <a:ext cx="7920842" cy="27436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40B705-8C32-B3DB-7494-316D28D3095D}"/>
              </a:ext>
            </a:extLst>
          </p:cNvPr>
          <p:cNvSpPr txBox="1"/>
          <p:nvPr/>
        </p:nvSpPr>
        <p:spPr>
          <a:xfrm>
            <a:off x="297936" y="1549116"/>
            <a:ext cx="11371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main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ICARUS trigger signal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generated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majority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discriminated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PMT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pair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signals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in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coincidence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with BNB and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spill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gates (1.6 and 9.5 </a:t>
            </a:r>
            <a:r>
              <a:rPr lang="el-GR" sz="2100" dirty="0">
                <a:solidFill>
                  <a:schemeClr val="bg1"/>
                </a:solidFill>
                <a:latin typeface="Calibri" panose="020F0502020204030204" pitchFamily="34" charset="0"/>
                <a:ea typeface="Futura" panose="02020800000000000000" pitchFamily="18" charset="0"/>
                <a:cs typeface="Calibri" panose="020F0502020204030204" pitchFamily="34" charset="0"/>
              </a:rPr>
              <a:t>μ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respectively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The current trigger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requirement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is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400 ADC/13 pe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threshold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for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PMTs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digitization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and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majority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5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pairs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560B4C-0AEC-CF09-AD79-7201DFD19604}"/>
              </a:ext>
            </a:extLst>
          </p:cNvPr>
          <p:cNvSpPr txBox="1"/>
          <p:nvPr/>
        </p:nvSpPr>
        <p:spPr>
          <a:xfrm>
            <a:off x="297936" y="3475125"/>
            <a:ext cx="3689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Correct timing of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beam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signals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was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verified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by looking for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excess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PMT light over the 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cosmic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background rate in minimum-</a:t>
            </a:r>
            <a:r>
              <a:rPr lang="it-IT" sz="2100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bias</a:t>
            </a:r>
            <a:r>
              <a:rPr lang="it-IT" sz="2100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runs.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50AB0B-CC32-0640-DE08-77599DC3A652}"/>
              </a:ext>
            </a:extLst>
          </p:cNvPr>
          <p:cNvSpPr txBox="1"/>
          <p:nvPr/>
        </p:nvSpPr>
        <p:spPr>
          <a:xfrm>
            <a:off x="4734653" y="3059668"/>
            <a:ext cx="850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Excess</a:t>
            </a:r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of PMT flashes in the BNB (</a:t>
            </a: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left</a:t>
            </a:r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 and </a:t>
            </a: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NuMI</a:t>
            </a:r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 (</a:t>
            </a:r>
            <a:r>
              <a:rPr lang="it-IT" i="1" dirty="0" err="1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right</a:t>
            </a:r>
            <a:r>
              <a:rPr lang="it-IT" i="1" dirty="0">
                <a:solidFill>
                  <a:schemeClr val="bg1"/>
                </a:solidFill>
                <a:latin typeface="Futura Md BT" panose="020B06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) gates</a:t>
            </a:r>
          </a:p>
        </p:txBody>
      </p:sp>
    </p:spTree>
    <p:extLst>
      <p:ext uri="{BB962C8B-B14F-4D97-AF65-F5344CB8AC3E}">
        <p14:creationId xmlns:p14="http://schemas.microsoft.com/office/powerpoint/2010/main" val="3727334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1918</Words>
  <Application>Microsoft Office PowerPoint</Application>
  <PresentationFormat>Widescreen</PresentationFormat>
  <Paragraphs>245</Paragraphs>
  <Slides>31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Cambria Math</vt:lpstr>
      <vt:lpstr>Futura</vt:lpstr>
      <vt:lpstr>Futura BdCn BT</vt:lpstr>
      <vt:lpstr>Futura Md BT</vt:lpstr>
      <vt:lpstr>Helvetica</vt:lpstr>
      <vt:lpstr>Tahoma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Poppi - francesco.poppi5@studio.unibo.it</dc:creator>
  <cp:lastModifiedBy>Francesco Poppi - francesco.poppi5@studio.unibo.it</cp:lastModifiedBy>
  <cp:revision>2</cp:revision>
  <dcterms:created xsi:type="dcterms:W3CDTF">2022-06-16T04:58:13Z</dcterms:created>
  <dcterms:modified xsi:type="dcterms:W3CDTF">2022-06-16T13:26:15Z</dcterms:modified>
</cp:coreProperties>
</file>