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13"/>
  </p:notesMasterIdLst>
  <p:handoutMasterIdLst>
    <p:handoutMasterId r:id="rId14"/>
  </p:handoutMasterIdLst>
  <p:sldIdLst>
    <p:sldId id="294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3"/>
  </p:normalViewPr>
  <p:slideViewPr>
    <p:cSldViewPr snapToGrid="0" snapToObjects="1" showGuides="1">
      <p:cViewPr varScale="1">
        <p:scale>
          <a:sx n="114" d="100"/>
          <a:sy n="114" d="100"/>
        </p:scale>
        <p:origin x="1506" y="10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6/16/2022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6/16/2022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6/17/2022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New Perspectives | David Kessler | FERMILAB-SLIDES-22-064-PPD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277B28-07F0-1A40-A152-F179A1370D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C5D535-9066-B247-8A94-392C689516EB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6/17/2022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New Perspectives | David Kessler | FERMILAB-SLIDES-22-064-PPD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96DF85D-9E15-6943-AE30-0ED88E91D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5FCF3-4E2F-704F-BE1D-3307737332FD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6/17/2022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New Perspectives | David Kessler | FERMILAB-SLIDES-22-064-PPD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195FC8E-A302-604F-B566-3B477A153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4A72-F504-5545-BC7E-7E2B7738B172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6/17/2022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New Perspectives | David Kessler | FERMILAB-SLIDES-22-064-PPD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B79370FC-E149-604A-B4F3-08DEA3D84B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6FF585D-DDCF-264A-ADC6-3B99862B509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27868" b="27868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599" b="3698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2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0916" b="40730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1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6134" b="3551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6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39239" b="1240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1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7732" r="773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6/17/2022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New Perspectives | David Kessler | FERMILAB-SLIDES-22-064-PPD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6/17/2022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New Perspectives | David Kessler | FERMILAB-SLIDES-22-064-PPD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DA16756-E255-8B4F-A3A1-3BBDD1DB0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E78866-2134-CA4E-800C-6577038C03A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6/17/2022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New Perspectives | David Kessler | FERMILAB-SLIDES-22-064-PPD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4963773"/>
            <a:ext cx="8499231" cy="1302804"/>
          </a:xfrm>
        </p:spPr>
        <p:txBody>
          <a:bodyPr/>
          <a:lstStyle/>
          <a:p>
            <a:r>
              <a:rPr lang="en-US" sz="1600"/>
              <a:t>David Kessler – University of Massachusetts, Amherst</a:t>
            </a:r>
          </a:p>
          <a:p>
            <a:r>
              <a:rPr lang="en-US" sz="1600"/>
              <a:t>On behalf of the Muon g-2 Collaboration</a:t>
            </a:r>
            <a:endParaRPr lang="en-US" sz="1600" dirty="0"/>
          </a:p>
          <a:p>
            <a:r>
              <a:rPr lang="en-US" sz="1600"/>
              <a:t>New Perspectives </a:t>
            </a:r>
          </a:p>
          <a:p>
            <a:r>
              <a:rPr lang="en-US" sz="1600"/>
              <a:t>6/17/2022</a:t>
            </a:r>
            <a:endParaRPr lang="en-US" sz="1400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Muon g-2: An Overview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180048-3822-11C3-5127-6802DB9A5AB7}"/>
              </a:ext>
            </a:extLst>
          </p:cNvPr>
          <p:cNvSpPr txBox="1"/>
          <p:nvPr/>
        </p:nvSpPr>
        <p:spPr>
          <a:xfrm>
            <a:off x="0" y="6550223"/>
            <a:ext cx="8499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Helvetica" panose="020B0604020202020204" pitchFamily="34" charset="0"/>
                <a:cs typeface="Helvetica" panose="020B0604020202020204" pitchFamily="34" charset="0"/>
              </a:rPr>
              <a:t>Work supported by DoE grant DE-FG02-88ER40415 and SCGSR program.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4B342C-A3F0-ADED-B162-96CE88819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Thanks for listening! Any questions?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1B683D-AA7C-816F-AD92-CC6E3E76C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5DF0E-A964-80DD-6A17-3B6DAD3FEA5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6/17/2022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DA5C2-356F-5508-7A7A-020F7CA8F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| David Kessler | FERMILAB-SLIDES-22-064-PPD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86313-5935-B534-F9F0-C14F20CD0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777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B4881C2-35E3-51E8-D57B-A78B550098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/>
                  <a:t>g-2 Run-1 Result: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=116592040∗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−11</m:t>
                        </m:r>
                      </m:sup>
                    </m:sSup>
                  </m:oMath>
                </a14:m>
                <a:r>
                  <a:rPr lang="en-US" sz="2000"/>
                  <a:t>. Uncertainty: 460 ppb.</a:t>
                </a:r>
              </a:p>
              <a:p>
                <a:pPr lvl="1"/>
                <a:r>
                  <a:rPr lang="en-US" sz="1800" b="0"/>
                  <a:t>Uncertainty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sz="1800"/>
                  <a:t>: 434 ppb statistical, 56 ppb systematic.</a:t>
                </a:r>
              </a:p>
              <a:p>
                <a:pPr lvl="1"/>
                <a:r>
                  <a:rPr lang="en-US" sz="1800"/>
                  <a:t>Uncertainty from beam dynamics: 90 ppb.</a:t>
                </a:r>
              </a:p>
              <a:p>
                <a:pPr lvl="1"/>
                <a:r>
                  <a:rPr lang="en-US" sz="1800"/>
                  <a:t>Uncertainty from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800"/>
                  <a:t>: 114 ppb.</a:t>
                </a:r>
              </a:p>
              <a:p>
                <a:pPr lvl="1"/>
                <a:endParaRPr lang="en-US" sz="1800"/>
              </a:p>
              <a:p>
                <a:r>
                  <a:rPr lang="en-US" sz="2000"/>
                  <a:t>BNL Result (2006):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=116592080∗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−11</m:t>
                        </m:r>
                      </m:sup>
                    </m:sSup>
                  </m:oMath>
                </a14:m>
                <a:r>
                  <a:rPr lang="en-US" sz="2000"/>
                  <a:t>. Uncertainty: 540 ppb.</a:t>
                </a:r>
              </a:p>
              <a:p>
                <a:endParaRPr lang="en-US" sz="2000"/>
              </a:p>
              <a:p>
                <a:r>
                  <a:rPr lang="en-US" sz="2000"/>
                  <a:t>Standard Model (2020):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=116591810∗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−11</m:t>
                        </m:r>
                      </m:sup>
                    </m:sSup>
                  </m:oMath>
                </a14:m>
                <a:r>
                  <a:rPr lang="en-US" sz="2000"/>
                  <a:t>. Uncertainty: 370 ppb.</a:t>
                </a:r>
              </a:p>
              <a:p>
                <a:pPr lvl="1"/>
                <a:r>
                  <a:rPr lang="en-US" sz="1800"/>
                  <a:t>New SM predictions from lattice QCD might reduce the discrepancy. Currently being investigated.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B4881C2-35E3-51E8-D57B-A78B550098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88" t="-1446" r="-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61BC156-452A-59AA-DC26-A11D7C675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Appendix: Results and Uncertainty Breakdown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BF977-FD73-903C-3863-C7BCA9CF71E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6/17/2022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D76D7-9F59-293D-7FE5-41C59CFCBA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| David Kessler | FERMILAB-SLIDES-22-064-PPD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B6DF0-B900-F5E8-E71F-A99F4C2571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312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llout: Down Arrow 11">
            <a:extLst>
              <a:ext uri="{FF2B5EF4-FFF2-40B4-BE49-F238E27FC236}">
                <a16:creationId xmlns:a16="http://schemas.microsoft.com/office/drawing/2014/main" id="{8DE64E02-9B1E-AE96-AE59-18B2BC82F187}"/>
              </a:ext>
            </a:extLst>
          </p:cNvPr>
          <p:cNvSpPr/>
          <p:nvPr/>
        </p:nvSpPr>
        <p:spPr>
          <a:xfrm>
            <a:off x="6613670" y="774887"/>
            <a:ext cx="1979802" cy="1655731"/>
          </a:xfrm>
          <a:prstGeom prst="down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14CD5B4-2376-5FEB-5D01-289F099D78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1" y="971551"/>
                <a:ext cx="5811472" cy="2457450"/>
              </a:xfrm>
            </p:spPr>
            <p:txBody>
              <a:bodyPr/>
              <a:lstStyle/>
              <a:p>
                <a:r>
                  <a:rPr lang="en-US"/>
                  <a:t>Muon g-2 is dedicated to measuring the </a:t>
                </a:r>
                <a:r>
                  <a:rPr lang="en-US" b="1"/>
                  <a:t>muon magnetic moment anomaly</a:t>
                </a:r>
                <a:r>
                  <a:rPr lang="en-US"/>
                  <a:t>.</a:t>
                </a:r>
              </a:p>
              <a:p>
                <a:r>
                  <a:rPr lang="en-US"/>
                  <a:t>Muon magnetic moment: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den>
                    </m:f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endParaRPr lang="en-US"/>
              </a:p>
              <a:p>
                <a:r>
                  <a:rPr lang="en-US"/>
                  <a:t>Magnetic moment anomaly: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14CD5B4-2376-5FEB-5D01-289F099D78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1" y="971551"/>
                <a:ext cx="5811472" cy="2457450"/>
              </a:xfrm>
              <a:blipFill>
                <a:blip r:embed="rId2"/>
                <a:stretch>
                  <a:fillRect l="-3043" t="-3465" r="-2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6C34DBF-E51B-DC3B-B16F-9F9D2D4BA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5A59E-F0E7-96F1-8B6E-B37D2EB3C0A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6/17/2022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9425D-5D6C-122E-7EBD-38C3E0B1B6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| David Kessler | FERMILAB-SLIDES-22-064-PPD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D8688-0142-F0FF-21C7-C14B749B3F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8366CA-F361-29BD-2188-1B549D04FB3F}"/>
              </a:ext>
            </a:extLst>
          </p:cNvPr>
          <p:cNvSpPr txBox="1"/>
          <p:nvPr/>
        </p:nvSpPr>
        <p:spPr>
          <a:xfrm>
            <a:off x="6417053" y="740227"/>
            <a:ext cx="23730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All of physics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E3D7F52-966A-520D-4CDD-1EBCEA198254}"/>
                  </a:ext>
                </a:extLst>
              </p:cNvPr>
              <p:cNvSpPr txBox="1"/>
              <p:nvPr/>
            </p:nvSpPr>
            <p:spPr>
              <a:xfrm>
                <a:off x="7338761" y="2299277"/>
                <a:ext cx="697400" cy="6908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elvetica" panose="020B0604020202020204" pitchFamily="34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en-US" sz="360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E3D7F52-966A-520D-4CDD-1EBCEA1982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8761" y="2299277"/>
                <a:ext cx="697400" cy="6908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">
                <a:extLst>
                  <a:ext uri="{FF2B5EF4-FFF2-40B4-BE49-F238E27FC236}">
                    <a16:creationId xmlns:a16="http://schemas.microsoft.com/office/drawing/2014/main" id="{5FE7B943-BDA9-ADE2-FD3C-9188ABE124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1" y="3403134"/>
                <a:ext cx="8561488" cy="2457450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342900" indent="-342900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rgbClr val="505050"/>
                    </a:solidFill>
                    <a:latin typeface="Helvetica"/>
                    <a:ea typeface="Geneva" charset="0"/>
                    <a:cs typeface="ＭＳ Ｐゴシック" charset="0"/>
                  </a:defRPr>
                </a:lvl1pPr>
                <a:lvl2pPr marL="742950" indent="-285750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 charset="0"/>
                  <a:buChar char="–"/>
                  <a:defRPr sz="22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2pPr>
                <a:lvl3pPr marL="1143000" indent="-228600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 charset="0"/>
                  <a:buChar char="•"/>
                  <a:defRPr sz="20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3pPr>
                <a:lvl4pPr marL="1600200" indent="-228600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 charset="0"/>
                  <a:buChar char="–"/>
                  <a:defRPr sz="18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4pPr>
                <a:lvl5pPr marL="2057400" indent="-228600" algn="l" defTabSz="457200" rtl="0" eaLnBrk="1" fontAlgn="base" hangingPunct="1">
                  <a:spcBef>
                    <a:spcPts val="984"/>
                  </a:spcBef>
                  <a:spcAft>
                    <a:spcPct val="0"/>
                  </a:spcAft>
                  <a:buFont typeface="Arial"/>
                  <a:buChar char="•"/>
                  <a:defRPr sz="1800" kern="1200">
                    <a:solidFill>
                      <a:srgbClr val="505050"/>
                    </a:solidFill>
                    <a:latin typeface="Helvetica"/>
                    <a:ea typeface="ＭＳ Ｐゴシック" charset="0"/>
                    <a:cs typeface="ＭＳ Ｐゴシック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/>
                  <a:t>With a muon beam in a magnet ring, we find the anomaly from </a:t>
                </a:r>
                <a:r>
                  <a:rPr lang="en-US" b="1"/>
                  <a:t>anomalous precession frequency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/>
                  <a:t> and </a:t>
                </a:r>
                <a:r>
                  <a:rPr lang="en-US" b="1"/>
                  <a:t>magnetic</a:t>
                </a:r>
                <a:r>
                  <a:rPr lang="en-US"/>
                  <a:t> </a:t>
                </a:r>
                <a:r>
                  <a:rPr lang="en-US" b="1"/>
                  <a:t>field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/>
                  <a:t>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Content Placeholder 1">
                <a:extLst>
                  <a:ext uri="{FF2B5EF4-FFF2-40B4-BE49-F238E27FC236}">
                    <a16:creationId xmlns:a16="http://schemas.microsoft.com/office/drawing/2014/main" id="{5FE7B943-BDA9-ADE2-FD3C-9188ABE12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3403134"/>
                <a:ext cx="8561488" cy="2457450"/>
              </a:xfrm>
              <a:prstGeom prst="rect">
                <a:avLst/>
              </a:prstGeom>
              <a:blipFill>
                <a:blip r:embed="rId4"/>
                <a:stretch>
                  <a:fillRect l="-2066" t="-3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8495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4D62EB9-14DC-5ABC-97F8-32F6435D50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In the early 2000s, a similar experiment at Brookhaven National Laboratory discovered a possible discrepancy with the Standard Model prediction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/>
                  <a:t>.</a:t>
                </a:r>
              </a:p>
              <a:p>
                <a:pPr lvl="1"/>
                <a:r>
                  <a:rPr lang="en-US"/>
                  <a:t>New physics could lead to such a discrepancy!</a:t>
                </a:r>
              </a:p>
              <a:p>
                <a:pPr lvl="1"/>
                <a:r>
                  <a:rPr lang="en-US"/>
                  <a:t>BNL experimental result ~3.5</a:t>
                </a:r>
                <a:r>
                  <a:rPr lang="el-GR"/>
                  <a:t>σ</a:t>
                </a:r>
                <a:r>
                  <a:rPr lang="en-US"/>
                  <a:t> different than SM prediction.</a:t>
                </a:r>
              </a:p>
              <a:p>
                <a:pPr lvl="1"/>
                <a:r>
                  <a:rPr lang="en-US"/>
                  <a:t>Threshold for discovery is typically 5</a:t>
                </a:r>
                <a:r>
                  <a:rPr lang="el-GR"/>
                  <a:t>σ</a:t>
                </a:r>
                <a:r>
                  <a:rPr lang="en-US"/>
                  <a:t> or greater difference.</a:t>
                </a:r>
              </a:p>
              <a:p>
                <a:r>
                  <a:rPr lang="en-US"/>
                  <a:t>The goal of g-2 is to achieve an uncertainty of 140 ppb, four times smaller than BNL.</a:t>
                </a:r>
              </a:p>
              <a:p>
                <a:pPr lvl="1"/>
                <a:r>
                  <a:rPr lang="en-US"/>
                  <a:t>Run-1 results from g-2 show agreement with BNL, with uncertainty on track to reach the goal!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4D62EB9-14DC-5ABC-97F8-32F6435D50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039" t="-1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42F0D06-E8D6-7A2D-D3BF-EF92F5C9B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D06D1-248A-20C8-6666-C62256D4042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6/17/2022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A0B70-86B0-90A1-FCC0-F248D3B248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| David Kessler | FERMILAB-SLIDES-22-064-PPD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C8A0D-0AED-981A-EEEB-1B06655D0C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154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269D8F2-2191-30D8-8A4B-6A3219CE09C0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 rotWithShape="1">
          <a:blip r:embed="rId2"/>
          <a:srcRect l="8044" r="14692" b="2"/>
          <a:stretch/>
        </p:blipFill>
        <p:spPr>
          <a:xfrm>
            <a:off x="228601" y="971550"/>
            <a:ext cx="4206240" cy="3633788"/>
          </a:xfrm>
          <a:prstGeom prst="rect">
            <a:avLst/>
          </a:prstGeom>
          <a:noFill/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424FFF9-86A2-AC95-9CB8-6B09746E278B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5037669" y="971550"/>
            <a:ext cx="3524774" cy="3633788"/>
          </a:xfr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A1431B5-4D3A-46E0-F0EB-D0AD70253A29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</p:spPr>
        <p:txBody>
          <a:bodyPr/>
          <a:lstStyle/>
          <a:p>
            <a:r>
              <a:rPr lang="en-US"/>
              <a:t>The magnet ring contains the muon beam with a 1.45 T magnetic field.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8FBB88DB-F5F6-7C61-9FD0-8A05AD0AA40F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5037669" y="4765101"/>
            <a:ext cx="3524774" cy="1265812"/>
          </a:xfrm>
        </p:spPr>
        <p:txBody>
          <a:bodyPr/>
          <a:lstStyle/>
          <a:p>
            <a:r>
              <a:rPr lang="en-US"/>
              <a:t>Detector stations collect data while additional fields aim the muons and keep them on track.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93746-1970-E7DB-1E13-32BF70D71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6/17/2022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1D346-A946-1A10-E89D-6FFA1A220F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New Perspectives | David Kessler | FERMILAB-SLIDES-22-064-PPD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5DA28-0A45-57E5-6E6E-8BDCAC835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148C009B-CB69-E04A-B9B3-34B26D69E9CF}" type="slidenum">
              <a:rPr lang="en-US" smtClean="0"/>
              <a:pPr>
                <a:spcAft>
                  <a:spcPts val="600"/>
                </a:spcAft>
                <a:defRPr/>
              </a:pPr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2D3282-0EC8-1FAD-E3B1-EA828C8E1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 anchor="b">
            <a:normAutofit/>
          </a:bodyPr>
          <a:lstStyle/>
          <a:p>
            <a:r>
              <a:rPr lang="en-US"/>
              <a:t>Overview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F0805C-2B43-0CEC-CDE4-19ECBFBD5036}"/>
              </a:ext>
            </a:extLst>
          </p:cNvPr>
          <p:cNvSpPr txBox="1"/>
          <p:nvPr/>
        </p:nvSpPr>
        <p:spPr>
          <a:xfrm>
            <a:off x="6122457" y="465690"/>
            <a:ext cx="294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/>
              <a:t>Figure 1, “Measurement of the anomalous precession frequency of the muon in the Fermilab Muon </a:t>
            </a:r>
            <a:r>
              <a:rPr lang="en-US" sz="800" b="1">
                <a:effectLst/>
              </a:rPr>
              <a:t>g−2</a:t>
            </a:r>
            <a:r>
              <a:rPr lang="en-US" sz="800" b="1"/>
              <a:t> Experiment”.</a:t>
            </a:r>
          </a:p>
          <a:p>
            <a:pPr algn="r"/>
            <a:r>
              <a:rPr lang="en-US" sz="800" b="1"/>
              <a:t>Phys. Rev. D 103, 072002 – Published 7 April 2021.</a:t>
            </a:r>
          </a:p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11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C4E20FC3-6673-B087-B8A2-21F1F8690D6C}"/>
                  </a:ext>
                </a:extLst>
              </p:cNvPr>
              <p:cNvSpPr>
                <a:spLocks noGrp="1"/>
              </p:cNvSpPr>
              <p:nvPr>
                <p:ph sz="half" idx="13"/>
              </p:nvPr>
            </p:nvSpPr>
            <p:spPr>
              <a:xfrm>
                <a:off x="228600" y="971550"/>
                <a:ext cx="4074951" cy="3871516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200" b="1"/>
                  <a:t>Anomalous precession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2200"/>
                  <a:t> is connected to observables from muon decay.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200" b="0" i="1" smtClean="0">
                              <a:latin typeface="Cambria Math" panose="02040503050406030204" pitchFamily="18" charset="0"/>
                            </a:rPr>
                            <m:t>ν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en-US" sz="2200"/>
              </a:p>
              <a:p>
                <a:pPr>
                  <a:lnSpc>
                    <a:spcPct val="90000"/>
                  </a:lnSpc>
                </a:pPr>
                <a:endParaRPr lang="en-US" sz="2200"/>
              </a:p>
              <a:p>
                <a:pPr>
                  <a:lnSpc>
                    <a:spcPct val="90000"/>
                  </a:lnSpc>
                </a:pPr>
                <a:r>
                  <a:rPr lang="en-US" sz="2200"/>
                  <a:t>Energy distribution of decay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200"/>
                  <a:t> depends on muon spin and momentum directions, and oscillates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200"/>
                  <a:t>.</a:t>
                </a:r>
              </a:p>
              <a:p>
                <a:pPr>
                  <a:lnSpc>
                    <a:spcPct val="90000"/>
                  </a:lnSpc>
                </a:pPr>
                <a:endParaRPr lang="en-US" sz="100"/>
              </a:p>
              <a:p>
                <a:pPr>
                  <a:lnSpc>
                    <a:spcPct val="90000"/>
                  </a:lnSpc>
                </a:pPr>
                <a:r>
                  <a:rPr lang="en-US" sz="2200"/>
                  <a:t>Positron equation:</a:t>
                </a:r>
              </a:p>
            </p:txBody>
          </p:sp>
        </mc:Choice>
        <mc:Fallback xmlns="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C4E20FC3-6673-B087-B8A2-21F1F8690D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3"/>
              </p:nvPr>
            </p:nvSpPr>
            <p:spPr>
              <a:xfrm>
                <a:off x="228600" y="971550"/>
                <a:ext cx="4074951" cy="3871516"/>
              </a:xfrm>
              <a:prstGeom prst="rect">
                <a:avLst/>
              </a:prstGeom>
              <a:blipFill>
                <a:blip r:embed="rId2"/>
                <a:stretch>
                  <a:fillRect l="-4042" t="-2992" b="-4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B3C6CAE4-D222-36BD-C79A-25D374F4B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554" y="1255565"/>
            <a:ext cx="4444135" cy="2577597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Placeholder 4">
                <a:extLst>
                  <a:ext uri="{FF2B5EF4-FFF2-40B4-BE49-F238E27FC236}">
                    <a16:creationId xmlns:a16="http://schemas.microsoft.com/office/drawing/2014/main" id="{A6186AD2-F141-553B-17BB-239FF1372F8A}"/>
                  </a:ext>
                </a:extLst>
              </p:cNvPr>
              <p:cNvSpPr>
                <a:spLocks noGrp="1"/>
              </p:cNvSpPr>
              <p:nvPr>
                <p:ph type="body" sz="half" idx="19"/>
              </p:nvPr>
            </p:nvSpPr>
            <p:spPr>
              <a:xfrm>
                <a:off x="4709161" y="3875107"/>
                <a:ext cx="4206239" cy="1265812"/>
              </a:xfrm>
            </p:spPr>
            <p:txBody>
              <a:bodyPr/>
              <a:lstStyle/>
              <a:p>
                <a:pPr algn="ctr"/>
                <a:r>
                  <a:rPr lang="en-US" sz="1400"/>
                  <a:t>Run-1 positron data from a single calorimeter shows modulation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en-US" sz="1400"/>
                  <a:t> (red), as well as faster cyclotron oscillation (black) which vanishes when all calorimeters are combined.</a:t>
                </a:r>
              </a:p>
            </p:txBody>
          </p:sp>
        </mc:Choice>
        <mc:Fallback xmlns="">
          <p:sp>
            <p:nvSpPr>
              <p:cNvPr id="20" name="Text Placeholder 4">
                <a:extLst>
                  <a:ext uri="{FF2B5EF4-FFF2-40B4-BE49-F238E27FC236}">
                    <a16:creationId xmlns:a16="http://schemas.microsoft.com/office/drawing/2014/main" id="{A6186AD2-F141-553B-17BB-239FF1372F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9"/>
              </p:nvPr>
            </p:nvSpPr>
            <p:spPr>
              <a:xfrm>
                <a:off x="4709161" y="3875107"/>
                <a:ext cx="4206239" cy="1265812"/>
              </a:xfrm>
              <a:blipFill>
                <a:blip r:embed="rId4"/>
                <a:stretch>
                  <a:fillRect l="-2609" t="-4831" r="-3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7D12C4D-529D-B59D-3D97-DB0A55AD64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6/17/2022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690446A-D4A7-2C65-4511-8B47EF7193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New Perspectives | David Kessler | FERMILAB-SLIDES-22-064-PPD</a:t>
            </a:r>
            <a:endParaRPr lang="en-US" b="1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17736D4-CC5E-1F2A-C42F-7081EB085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148C009B-CB69-E04A-B9B3-34B26D69E9CF}" type="slidenum">
              <a:rPr lang="en-US" smtClean="0"/>
              <a:pPr>
                <a:spcAft>
                  <a:spcPts val="600"/>
                </a:spcAft>
                <a:defRPr/>
              </a:pPr>
              <a:t>5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D966487-B429-BCC9-6230-4F30BEC96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 anchor="b">
            <a:normAutofit/>
          </a:bodyPr>
          <a:lstStyle/>
          <a:p>
            <a:r>
              <a:rPr lang="en-US"/>
              <a:t>Precession Frequency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08019E-2D5A-7BD3-4621-B46C67AFA9C1}"/>
              </a:ext>
            </a:extLst>
          </p:cNvPr>
          <p:cNvSpPr txBox="1"/>
          <p:nvPr/>
        </p:nvSpPr>
        <p:spPr>
          <a:xfrm>
            <a:off x="6239903" y="798121"/>
            <a:ext cx="2946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/>
              <a:t>Figure 5, “Measurement of the anomalous precession frequency of the muon in the Fermilab Muon </a:t>
            </a:r>
            <a:r>
              <a:rPr lang="en-US" sz="800" b="1">
                <a:effectLst/>
              </a:rPr>
              <a:t>g−2</a:t>
            </a:r>
            <a:r>
              <a:rPr lang="en-US" sz="800" b="1"/>
              <a:t> Experiment”.</a:t>
            </a:r>
          </a:p>
          <a:p>
            <a:pPr algn="r"/>
            <a:r>
              <a:rPr lang="en-US" sz="800" b="1"/>
              <a:t>Phys. Rev. D 103, 072002 – Published 7 April 2021.</a:t>
            </a:r>
          </a:p>
          <a:p>
            <a:pPr algn="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D3F9CB-5342-7A44-49E5-6211EB383B11}"/>
                  </a:ext>
                </a:extLst>
              </p:cNvPr>
              <p:cNvSpPr txBox="1"/>
              <p:nvPr/>
            </p:nvSpPr>
            <p:spPr>
              <a:xfrm>
                <a:off x="66137" y="4918567"/>
                <a:ext cx="8278812" cy="979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𝛾𝜏</m:t>
                              </m:r>
                            </m:den>
                          </m:f>
                        </m:sup>
                      </m:sSup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∗{1+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endParaRPr lang="en-US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DD3F9CB-5342-7A44-49E5-6211EB383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7" y="4918567"/>
                <a:ext cx="8278812" cy="9794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6909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F4C17C79-B22A-D6D8-A5E6-6B66D1FBA9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Because we are not in the ideal world of physics textbooks, many correction factors must be applied to the measured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(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.</a:t>
                </a:r>
              </a:p>
              <a:p>
                <a:endParaRPr lang="en-US" sz="10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𝑚𝑙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𝑝𝑎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/>
                  <a:t>: Correction from electric influence from ESQs.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/>
                  <a:t>: Correction from small tilt of muon orbital plane.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𝑚𝑙</m:t>
                        </m:r>
                      </m:sub>
                    </m:sSub>
                  </m:oMath>
                </a14:m>
                <a:r>
                  <a:rPr lang="en-US"/>
                  <a:t>: Correction for bias from lost muons.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𝑝𝑎</m:t>
                        </m:r>
                      </m:sub>
                    </m:sSub>
                  </m:oMath>
                </a14:m>
                <a:r>
                  <a:rPr lang="en-US"/>
                  <a:t>: Correction for drift in beam profile.</a:t>
                </a:r>
              </a:p>
              <a:p>
                <a:pPr lvl="1"/>
                <a:endParaRPr lang="en-US"/>
              </a:p>
              <a:p>
                <a:r>
                  <a:rPr lang="en-US"/>
                  <a:t>These steps provide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/>
                  <a:t>. Next, we need magnetic field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F4C17C79-B22A-D6D8-A5E6-6B66D1FBA9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039" t="-1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9">
            <a:extLst>
              <a:ext uri="{FF2B5EF4-FFF2-40B4-BE49-F238E27FC236}">
                <a16:creationId xmlns:a16="http://schemas.microsoft.com/office/drawing/2014/main" id="{B6F3852C-352C-CF2F-E45E-1D65CBEFE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Beam Dynamics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2A41F20-C00D-F833-BFBC-6A0D9A708D8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6/17/2022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DCA9839-B11B-33C8-D71A-F8A551ED17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| David Kessler | FERMILAB-SLIDES-22-064-PPD</a:t>
            </a:r>
            <a:endParaRPr lang="en-US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8857030-C45F-F499-5DA6-419C4A0594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294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482C97-84D8-4AC6-F979-4C2426D88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4883965"/>
          </a:xfrm>
        </p:spPr>
        <p:txBody>
          <a:bodyPr/>
          <a:lstStyle/>
          <a:p>
            <a:r>
              <a:rPr lang="en-US"/>
              <a:t>Fixed NMR probes track the magnetic field while the muon beam is stored.</a:t>
            </a:r>
          </a:p>
          <a:p>
            <a:r>
              <a:rPr lang="en-US"/>
              <a:t>Our “calibration chain” lets us use the field seen by the fixed probes to find the field seen by the muons.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Transient fields from kickers and quads are too small for the fixed probes, so they are measured separately.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0F0B99-7F4F-2E01-17E0-994B2F1B3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Magnetic Field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E6868-BC80-C128-EC36-67983B30E1E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6/17/2022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07FBB-2275-F949-3DEC-EE0ED3C2C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| David Kessler | FERMILAB-SLIDES-22-064-PPD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9A2A4-0217-FAF6-1FDA-9F294F89F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C2DC23F0-7333-B468-780F-B0131FD4AA73}"/>
              </a:ext>
            </a:extLst>
          </p:cNvPr>
          <p:cNvSpPr/>
          <p:nvPr/>
        </p:nvSpPr>
        <p:spPr>
          <a:xfrm>
            <a:off x="429419" y="3095540"/>
            <a:ext cx="1551963" cy="872455"/>
          </a:xfrm>
          <a:prstGeom prst="flowChartAlternateProcess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Fixed Probes</a:t>
            </a: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4C82C1ED-8826-7E86-B170-C8F66298A72F}"/>
              </a:ext>
            </a:extLst>
          </p:cNvPr>
          <p:cNvSpPr/>
          <p:nvPr/>
        </p:nvSpPr>
        <p:spPr>
          <a:xfrm>
            <a:off x="2684470" y="3095543"/>
            <a:ext cx="1551963" cy="872455"/>
          </a:xfrm>
          <a:prstGeom prst="flowChartAlternateProcess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Trolley Probes</a:t>
            </a: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8FF69B9F-D3B6-D7C6-6F24-C7910CDB833B}"/>
              </a:ext>
            </a:extLst>
          </p:cNvPr>
          <p:cNvSpPr/>
          <p:nvPr/>
        </p:nvSpPr>
        <p:spPr>
          <a:xfrm>
            <a:off x="4945112" y="3095543"/>
            <a:ext cx="1551963" cy="872455"/>
          </a:xfrm>
          <a:prstGeom prst="flowChartAlternateProcess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Plunging Probe</a:t>
            </a:r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452BA08E-3535-2CF8-018C-09CA07AFEEEA}"/>
              </a:ext>
            </a:extLst>
          </p:cNvPr>
          <p:cNvSpPr/>
          <p:nvPr/>
        </p:nvSpPr>
        <p:spPr>
          <a:xfrm>
            <a:off x="7205754" y="3095543"/>
            <a:ext cx="1551963" cy="872455"/>
          </a:xfrm>
          <a:prstGeom prst="flowChartAlternateProcess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Absolute Sample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5B472E9-FA38-F57D-A897-24EFD1C14D58}"/>
              </a:ext>
            </a:extLst>
          </p:cNvPr>
          <p:cNvSpPr/>
          <p:nvPr/>
        </p:nvSpPr>
        <p:spPr>
          <a:xfrm rot="10800000">
            <a:off x="2084845" y="3359793"/>
            <a:ext cx="490572" cy="343948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2747CDB-86EC-DC90-B036-861364A18A82}"/>
              </a:ext>
            </a:extLst>
          </p:cNvPr>
          <p:cNvSpPr/>
          <p:nvPr/>
        </p:nvSpPr>
        <p:spPr>
          <a:xfrm rot="10800000">
            <a:off x="4319570" y="3363991"/>
            <a:ext cx="490572" cy="343948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57519B86-6FC6-4233-CA22-7136029013CA}"/>
              </a:ext>
            </a:extLst>
          </p:cNvPr>
          <p:cNvSpPr/>
          <p:nvPr/>
        </p:nvSpPr>
        <p:spPr>
          <a:xfrm rot="10800000">
            <a:off x="6606128" y="3368189"/>
            <a:ext cx="490572" cy="343948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97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DE8DD6B-3882-45E4-9D5E-E041B40EC0ED}"/>
                  </a:ext>
                </a:extLst>
              </p:cNvPr>
              <p:cNvSpPr>
                <a:spLocks noGrp="1"/>
              </p:cNvSpPr>
              <p:nvPr>
                <p:ph sz="half" idx="13"/>
              </p:nvPr>
            </p:nvSpPr>
            <p:spPr>
              <a:xfrm>
                <a:off x="228601" y="971550"/>
                <a:ext cx="8670088" cy="1892949"/>
              </a:xfrm>
            </p:spPr>
            <p:txBody>
              <a:bodyPr>
                <a:normAutofit/>
              </a:bodyPr>
              <a:lstStyle/>
              <a:p>
                <a:r>
                  <a:rPr lang="en-US"/>
                  <a:t>Run-1 result, unveiled in 2021: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=116592040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−11</m:t>
                        </m:r>
                      </m:sup>
                    </m:sSup>
                  </m:oMath>
                </a14:m>
                <a:r>
                  <a:rPr lang="en-US"/>
                  <a:t>. </a:t>
                </a:r>
              </a:p>
              <a:p>
                <a:r>
                  <a:rPr lang="en-US"/>
                  <a:t>This agrees with the BNL result, supporting the discrepancy with the Standard Model prediction.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DE8DD6B-3882-45E4-9D5E-E041B40EC0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3"/>
              </p:nvPr>
            </p:nvSpPr>
            <p:spPr>
              <a:xfrm>
                <a:off x="228601" y="971550"/>
                <a:ext cx="8670088" cy="1892949"/>
              </a:xfrm>
              <a:blipFill>
                <a:blip r:embed="rId2"/>
                <a:stretch>
                  <a:fillRect l="-2039" t="-4502" b="-2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C5B2E39F-3347-22D5-A380-CC15AC1CE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2" y="2925338"/>
            <a:ext cx="4537168" cy="3232732"/>
          </a:xfrm>
          <a:prstGeom prst="rect">
            <a:avLst/>
          </a:prstGeom>
          <a:noFill/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BF6A1F6-E6DA-B3C5-3C0F-864EDF1954A1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809896" y="3615204"/>
            <a:ext cx="4206239" cy="2886589"/>
          </a:xfrm>
        </p:spPr>
        <p:txBody>
          <a:bodyPr/>
          <a:lstStyle/>
          <a:p>
            <a:r>
              <a:rPr lang="en-US"/>
              <a:t>The g-2 Run-1 result has comparable uncertainty to the BNL result. </a:t>
            </a:r>
          </a:p>
          <a:p>
            <a:r>
              <a:rPr lang="en-US"/>
              <a:t>Combining both into an average with a reduced final uncertainty expands the SM discrepancy to 4.2</a:t>
            </a:r>
            <a:r>
              <a:rPr lang="el-GR"/>
              <a:t>σ</a:t>
            </a:r>
            <a:r>
              <a:rPr lang="en-US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04444-BC63-A4A1-C4F4-4261F3DD06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6/17/2022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C4057-A759-5531-7A58-D43FE3398D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New Perspectives | David Kessler | FERMILAB-SLIDES-22-064-PPD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EF60C-9496-52CF-EA60-C2C3A5B479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148C009B-CB69-E04A-B9B3-34B26D69E9CF}" type="slidenum">
              <a:rPr lang="en-US" smtClean="0"/>
              <a:pPr>
                <a:spcAft>
                  <a:spcPts val="600"/>
                </a:spcAft>
                <a:defRPr/>
              </a:pPr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7074F3-6646-EAA3-D34A-932C7E06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 anchor="b">
            <a:normAutofit/>
          </a:bodyPr>
          <a:lstStyle/>
          <a:p>
            <a:r>
              <a:rPr lang="en-US"/>
              <a:t>Results (So Far)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1AD2B2-E458-27E0-2501-017D68556D14}"/>
              </a:ext>
            </a:extLst>
          </p:cNvPr>
          <p:cNvSpPr txBox="1"/>
          <p:nvPr/>
        </p:nvSpPr>
        <p:spPr>
          <a:xfrm>
            <a:off x="6515984" y="5775251"/>
            <a:ext cx="2500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/>
              <a:t>Figure 4, “Measurement of the Positive Muon Anomalous Magnetic Moment to 0.46 ppm”.</a:t>
            </a:r>
          </a:p>
          <a:p>
            <a:pPr algn="r"/>
            <a:r>
              <a:rPr lang="en-US" sz="800" b="1"/>
              <a:t>Phys. Rev. Lett. 126, 141801 – Published 7 April 2021.</a:t>
            </a:r>
          </a:p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66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C76512B-453B-B8CF-3767-3D209604E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Data from Runs 2 through 5 are being processed and analyzed. Aiming to publish next results in 2023.</a:t>
            </a:r>
          </a:p>
          <a:p>
            <a:r>
              <a:rPr lang="en-US"/>
              <a:t>Run-1 uncertainty was dominated by statistics. Incorporating all of the data from later Runs will significantly reduce uncertainty.</a:t>
            </a:r>
          </a:p>
          <a:p>
            <a:r>
              <a:rPr lang="en-US"/>
              <a:t>The g-2 Theory Initiative is making progress on the theory side, refining the SM prediction.</a:t>
            </a:r>
          </a:p>
          <a:p>
            <a:r>
              <a:rPr lang="en-US"/>
              <a:t>Later Runs feature many improvements! Statistical and systematic uncertainties will be reduced.</a:t>
            </a:r>
          </a:p>
          <a:p>
            <a:pPr lvl="1"/>
            <a:r>
              <a:rPr lang="en-US"/>
              <a:t>More muons, better beam control, better field stability, better field calibration, and more!</a:t>
            </a:r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136B35D-B0DF-EF36-FB93-7613E3A04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8707CD4-DB40-B4CF-84FB-C162153C9BE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6/17/2022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56FC812-AD9E-D6AB-11FA-C2980C6B78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New Perspectives | David Kessler | FERMILAB-SLIDES-22-064-PPD</a:t>
            </a:r>
            <a:endParaRPr lang="en-US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9AB81BE-A4C5-F89B-6927-050FE3393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58601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3" id="{EB96F61D-0660-9747-A675-216FF6C86284}" vid="{11929733-D318-6344-B1CB-9B297CDC1F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FNAL_PowerPoint_4x3-seasons_052121</Template>
  <TotalTime>299</TotalTime>
  <Words>917</Words>
  <Application>Microsoft Office PowerPoint</Application>
  <PresentationFormat>On-screen Show (4:3)</PresentationFormat>
  <Paragraphs>115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Algerian</vt:lpstr>
      <vt:lpstr>Arial</vt:lpstr>
      <vt:lpstr>Calibri</vt:lpstr>
      <vt:lpstr>Cambria Math</vt:lpstr>
      <vt:lpstr>Helvetica</vt:lpstr>
      <vt:lpstr>Fermilab_PPT_090815</vt:lpstr>
      <vt:lpstr>PowerPoint Presentation</vt:lpstr>
      <vt:lpstr>Background</vt:lpstr>
      <vt:lpstr>Motivation</vt:lpstr>
      <vt:lpstr>Overview</vt:lpstr>
      <vt:lpstr>Precession Frequency</vt:lpstr>
      <vt:lpstr>Beam Dynamics</vt:lpstr>
      <vt:lpstr>Magnetic Field</vt:lpstr>
      <vt:lpstr>Results (So Far)</vt:lpstr>
      <vt:lpstr>Next Steps</vt:lpstr>
      <vt:lpstr>Thank you!</vt:lpstr>
      <vt:lpstr>Appendix: Results and Uncertainty Breakdown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Kessler</dc:creator>
  <cp:lastModifiedBy>David Kessler</cp:lastModifiedBy>
  <cp:revision>111</cp:revision>
  <cp:lastPrinted>2014-01-20T19:40:21Z</cp:lastPrinted>
  <dcterms:created xsi:type="dcterms:W3CDTF">2022-06-15T21:44:26Z</dcterms:created>
  <dcterms:modified xsi:type="dcterms:W3CDTF">2022-06-16T23:07:00Z</dcterms:modified>
</cp:coreProperties>
</file>