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ola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CC66"/>
    <a:srgbClr val="FFE7BD"/>
    <a:srgbClr val="FF0066"/>
    <a:srgbClr val="FF3300"/>
    <a:srgbClr val="FFCC99"/>
    <a:srgbClr val="DDDDDD"/>
    <a:srgbClr val="00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5" autoAdjust="0"/>
    <p:restoredTop sz="98295" autoAdjust="0"/>
  </p:normalViewPr>
  <p:slideViewPr>
    <p:cSldViewPr>
      <p:cViewPr>
        <p:scale>
          <a:sx n="100" d="100"/>
          <a:sy n="100" d="100"/>
        </p:scale>
        <p:origin x="-132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66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55209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758DDE26-7A15-4396-B294-60D5AA25B991}" type="datetimeFigureOut">
              <a:rPr lang="en-US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55209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84B8F0FA-C10A-45C1-BBAB-4A604987A9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209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09758"/>
            <a:ext cx="5587366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209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7F22B0DF-0EDB-41BA-AF56-199850EB70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20383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59626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0772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latin typeface="Trebuchet MS" pitchFamily="34" charset="0"/>
              </a:defRPr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Trebuchet MS" pitchFamily="34" charset="0"/>
              </a:defRPr>
            </a:lvl1pPr>
          </a:lstStyle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SLAC_Logo_hir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r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0" y="11049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b="1">
              <a:latin typeface="Arial" charset="0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US strategy for Lepton Colliders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85000"/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90000"/>
        <a:buFont typeface="Georgia" pitchFamily="18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Georgia" pitchFamily="18" charset="0"/>
        <a:buChar char="▫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of US strategy </a:t>
            </a:r>
            <a:br>
              <a:rPr lang="en-US" dirty="0" smtClean="0"/>
            </a:br>
            <a:r>
              <a:rPr lang="en-US" dirty="0" smtClean="0"/>
              <a:t>for future Lepton Colliders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smtClean="0"/>
              <a:t>MacFarlane &amp; </a:t>
            </a:r>
            <a:r>
              <a:rPr lang="en-US" smtClean="0"/>
              <a:t>Jim Brau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LCPF and Snowmass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LCPF in the context of Snowmass 2013</a:t>
            </a:r>
          </a:p>
          <a:p>
            <a:pPr lvl="1"/>
            <a:r>
              <a:rPr lang="en-US" dirty="0" smtClean="0"/>
              <a:t>Leadership for Energy Frontier &amp; Facilities Frontier working groups being established</a:t>
            </a:r>
          </a:p>
          <a:p>
            <a:pPr lvl="1"/>
            <a:r>
              <a:rPr lang="en-US" dirty="0" smtClean="0"/>
              <a:t>Some number of subgroups will be established, presumably several involving future lepton collider opportunities</a:t>
            </a:r>
          </a:p>
          <a:p>
            <a:pPr lvl="2"/>
            <a:r>
              <a:rPr lang="en-US" dirty="0" smtClean="0"/>
              <a:t>Some may map directly onto future Lepton Collider options, some will likely be cross cutting (interplay of LHC and LC)</a:t>
            </a:r>
          </a:p>
          <a:p>
            <a:r>
              <a:rPr lang="en-US" dirty="0" smtClean="0"/>
              <a:t>LCPF could provide:</a:t>
            </a:r>
          </a:p>
          <a:p>
            <a:pPr lvl="1"/>
            <a:r>
              <a:rPr lang="en-US" dirty="0" smtClean="0"/>
              <a:t>Advice on subgroup leadership &amp; organization</a:t>
            </a:r>
          </a:p>
          <a:p>
            <a:pPr lvl="1"/>
            <a:r>
              <a:rPr lang="en-US" dirty="0" smtClean="0"/>
              <a:t>Be a point of contact with the national &amp; international Lepton Collider efforts and the Snowmass organizers</a:t>
            </a:r>
          </a:p>
          <a:p>
            <a:pPr lvl="1"/>
            <a:r>
              <a:rPr lang="en-US" dirty="0" smtClean="0"/>
              <a:t>Support simulations and community engagement in preparation for Snowmass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Linear Collider Physics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066800"/>
            <a:ext cx="8610600" cy="5105400"/>
          </a:xfrm>
        </p:spPr>
        <p:txBody>
          <a:bodyPr/>
          <a:lstStyle/>
          <a:p>
            <a:r>
              <a:rPr lang="en-US" dirty="0" smtClean="0"/>
              <a:t>ALCPG was formed in 2002 to advance preparation for an experimental program at an electron-positron linear collider</a:t>
            </a:r>
          </a:p>
          <a:p>
            <a:r>
              <a:rPr lang="en-US" dirty="0" smtClean="0"/>
              <a:t>ALCPG leadership has spurred:</a:t>
            </a:r>
          </a:p>
          <a:p>
            <a:pPr lvl="1"/>
            <a:r>
              <a:rPr lang="en-US" dirty="0" smtClean="0"/>
              <a:t>Studies of critical physics processes with full simulation</a:t>
            </a:r>
          </a:p>
          <a:p>
            <a:pPr lvl="1"/>
            <a:r>
              <a:rPr lang="en-US" dirty="0" smtClean="0"/>
              <a:t>Understanding of detector requirements, including the machine-detector interface</a:t>
            </a:r>
          </a:p>
          <a:p>
            <a:pPr lvl="1"/>
            <a:r>
              <a:rPr lang="en-US" dirty="0" smtClean="0"/>
              <a:t>Development of integrated detector concepts with international collaboration, essential to assessment of physics performance</a:t>
            </a:r>
          </a:p>
          <a:p>
            <a:pPr lvl="1"/>
            <a:r>
              <a:rPr lang="en-US" dirty="0" smtClean="0"/>
              <a:t>Promotion of prioritized detector R&amp;D program funded by government agencies</a:t>
            </a:r>
          </a:p>
          <a:p>
            <a:pPr lvl="1"/>
            <a:r>
              <a:rPr lang="en-US" dirty="0" smtClean="0"/>
              <a:t>Organization of periodic workshops with international participation, coordinated with accelerator community</a:t>
            </a:r>
          </a:p>
          <a:p>
            <a:r>
              <a:rPr lang="en-US" dirty="0" smtClean="0"/>
              <a:t>The ALCPG is the North American part of a global effort working closely with Europe and Asia colleagues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CPG11_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Recent ALCPG meeting in Oregon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3626" y="990600"/>
            <a:ext cx="210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March 19-23,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019800"/>
            <a:ext cx="513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 hosting LCWS 2012 meeting in Arlington</a:t>
            </a:r>
            <a:r>
              <a:rPr lang="en-US" smtClean="0">
                <a:solidFill>
                  <a:schemeClr val="bg1"/>
                </a:solidFill>
              </a:rPr>
              <a:t>, TX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direction from last 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143000"/>
            <a:ext cx="8610600" cy="5029200"/>
          </a:xfrm>
        </p:spPr>
        <p:txBody>
          <a:bodyPr/>
          <a:lstStyle/>
          <a:p>
            <a:r>
              <a:rPr lang="en-US" dirty="0" smtClean="0"/>
              <a:t>Need an ALCPG-like organization to advance a broader agenda for energy frontier Lepton-Collider physics</a:t>
            </a:r>
          </a:p>
          <a:p>
            <a:pPr lvl="1"/>
            <a:r>
              <a:rPr lang="en-US" dirty="0" smtClean="0"/>
              <a:t>Will likely reconstitute ALCPG to assume the same functions for a broader set of energy frontier options</a:t>
            </a:r>
          </a:p>
          <a:p>
            <a:pPr lvl="1"/>
            <a:r>
              <a:rPr lang="en-US" dirty="0" smtClean="0"/>
              <a:t>Would like to see it recognized in this broader role by LCSGA, DPF, and DOE</a:t>
            </a:r>
          </a:p>
          <a:p>
            <a:pPr lvl="1"/>
            <a:r>
              <a:rPr lang="en-US" dirty="0" smtClean="0"/>
              <a:t>Coordinate development of physics studies aimed at Snowmass 2013 community meeting</a:t>
            </a:r>
          </a:p>
          <a:p>
            <a:r>
              <a:rPr lang="en-US" dirty="0" smtClean="0"/>
              <a:t>Need a common simulation tool to underpin physics studies</a:t>
            </a:r>
          </a:p>
          <a:p>
            <a:pPr lvl="1"/>
            <a:r>
              <a:rPr lang="en-US" dirty="0" err="1" smtClean="0"/>
              <a:t>Fermilab</a:t>
            </a:r>
            <a:r>
              <a:rPr lang="en-US" dirty="0" smtClean="0"/>
              <a:t> and SLAC will submit a joint proposal to DOE to enhance </a:t>
            </a:r>
            <a:r>
              <a:rPr lang="en-US" dirty="0" err="1" smtClean="0"/>
              <a:t>LCSim</a:t>
            </a:r>
            <a:r>
              <a:rPr lang="en-US" dirty="0" smtClean="0"/>
              <a:t> capabilities and provide community support</a:t>
            </a:r>
          </a:p>
          <a:p>
            <a:r>
              <a:rPr lang="en-US" dirty="0" smtClean="0"/>
              <a:t>Detector R&amp;D needs will emerge from these studies</a:t>
            </a:r>
          </a:p>
          <a:p>
            <a:pPr lvl="1"/>
            <a:r>
              <a:rPr lang="en-US" dirty="0" smtClean="0"/>
              <a:t>Group could coordinate detector R&amp;D proposals as part of national generic R&amp;D program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Lepton Collider Physics Framework (LCPF)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Goal: </a:t>
            </a:r>
          </a:p>
          <a:p>
            <a:pPr lvl="1"/>
            <a:r>
              <a:rPr lang="en-US" smtClean="0"/>
              <a:t>Coordinate a research program to prepare the US HEP community for a forefront experimental program at a high-energy Lepton Collider</a:t>
            </a:r>
          </a:p>
          <a:p>
            <a:r>
              <a:rPr lang="en-US" smtClean="0"/>
              <a:t>LCPF would coordinate studies needed to reach this goal</a:t>
            </a:r>
          </a:p>
          <a:p>
            <a:pPr lvl="1"/>
            <a:r>
              <a:rPr lang="en-US" smtClean="0"/>
              <a:t>Define and compare the physics potential for Lepton Colliders with a common benchmarks and simulation tools</a:t>
            </a:r>
          </a:p>
          <a:p>
            <a:pPr lvl="1"/>
            <a:r>
              <a:rPr lang="en-US" smtClean="0"/>
              <a:t>Evaluate machine backgrounds &amp; impacts on physics capabilities</a:t>
            </a:r>
          </a:p>
          <a:p>
            <a:pPr lvl="1"/>
            <a:r>
              <a:rPr lang="en-US" smtClean="0"/>
              <a:t>Support developing detector concepts for Lepton Colliders</a:t>
            </a:r>
          </a:p>
          <a:p>
            <a:pPr lvl="1"/>
            <a:r>
              <a:rPr lang="en-US" smtClean="0"/>
              <a:t>Establish a list of critical R&amp;D required and coordinate LC related detector R&amp;D as part of a national generic R&amp;D program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LCPF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Develop the essential elements of the LC physics program for each collider</a:t>
            </a:r>
          </a:p>
          <a:p>
            <a:pPr lvl="1"/>
            <a:r>
              <a:rPr lang="en-US" dirty="0" smtClean="0"/>
              <a:t>LCPF should select a representative set of critical physics measurements for detailed study and full simulation</a:t>
            </a:r>
          </a:p>
          <a:p>
            <a:pPr lvl="1"/>
            <a:r>
              <a:rPr lang="en-US" dirty="0" smtClean="0"/>
              <a:t>This set of benchmarks, studied quantitatively, will enable a systematic comparison of the LC options.</a:t>
            </a:r>
          </a:p>
          <a:p>
            <a:r>
              <a:rPr lang="en-US" dirty="0" smtClean="0"/>
              <a:t>Facilitate close collaboration between the groups focusing on physics issues, detector design and development, and the machine/detector interface</a:t>
            </a:r>
          </a:p>
          <a:p>
            <a:r>
              <a:rPr lang="en-US" dirty="0" smtClean="0"/>
              <a:t>Coordinate evaluation of detector concepts for each LC using a set of well documented, common simulation tools.</a:t>
            </a:r>
          </a:p>
          <a:p>
            <a:pPr lvl="0"/>
            <a:r>
              <a:rPr lang="en-US" dirty="0" smtClean="0"/>
              <a:t>Formulate a process by which the R&amp;D needs are identified and prioritized, and seek 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LCPF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Organize workshops, including participation in the established global linear collider workshops</a:t>
            </a:r>
          </a:p>
          <a:p>
            <a:pPr lvl="0"/>
            <a:r>
              <a:rPr lang="en-US" dirty="0" smtClean="0"/>
              <a:t>Coordinate a program that is open and responsive to changing needs and opportunities, resulting from developments such as physics discoveries, accelerator technology advances, or developing global project plans</a:t>
            </a:r>
          </a:p>
          <a:p>
            <a:pPr lvl="0"/>
            <a:r>
              <a:rPr lang="en-US" dirty="0" smtClean="0"/>
              <a:t>Document information derived from LC studies and provide this documentation to funding agencies and panels upon request</a:t>
            </a:r>
          </a:p>
          <a:p>
            <a:pPr lvl="0"/>
            <a:r>
              <a:rPr lang="en-US" dirty="0" smtClean="0"/>
              <a:t>Support regional and global bodies, including the LCSGA, Linear Collider Board, and the research directorate being planned for the Linear Collider Organization</a:t>
            </a:r>
          </a:p>
          <a:p>
            <a:pPr lvl="1"/>
            <a:r>
              <a:rPr lang="en-US" dirty="0" smtClean="0"/>
              <a:t>Serve the LCSGA as it principal physics and detector subgroup.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Ideas about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LCPF will be administered by a Steering Committee, consisting of:</a:t>
            </a:r>
          </a:p>
          <a:p>
            <a:pPr lvl="1"/>
            <a:r>
              <a:rPr lang="en-US" dirty="0" smtClean="0"/>
              <a:t>Director and members from key institutions with lepton collider interests</a:t>
            </a:r>
          </a:p>
          <a:p>
            <a:pPr lvl="1"/>
            <a:r>
              <a:rPr lang="en-US" dirty="0" smtClean="0"/>
              <a:t>Membership will represent all constituents of the lepton collider physics and detector community within the Americas.  </a:t>
            </a:r>
          </a:p>
          <a:p>
            <a:r>
              <a:rPr lang="en-US" dirty="0" smtClean="0"/>
              <a:t>Options for establishing LCPF and agreeing on charter</a:t>
            </a:r>
          </a:p>
          <a:p>
            <a:pPr lvl="1"/>
            <a:r>
              <a:rPr lang="en-US" dirty="0" smtClean="0"/>
              <a:t>Director and steering committee could appointed by DPF, or by the Director of </a:t>
            </a:r>
            <a:r>
              <a:rPr lang="en-US" dirty="0" err="1" smtClean="0"/>
              <a:t>Fermilab</a:t>
            </a:r>
            <a:r>
              <a:rPr lang="en-US" dirty="0" smtClean="0"/>
              <a:t> and the HEP research directors of SLAC, ANL, LBNL, and BNL</a:t>
            </a:r>
          </a:p>
          <a:p>
            <a:pPr lvl="1"/>
            <a:r>
              <a:rPr lang="en-US" dirty="0" smtClean="0"/>
              <a:t>Relevant parties for consultation include Linear Collider Steering Group of the Americas (LCSGA), DPF, DOE, &amp; NSF</a:t>
            </a:r>
          </a:p>
          <a:p>
            <a:pPr lvl="1"/>
            <a:r>
              <a:rPr lang="en-US" dirty="0" smtClean="0"/>
              <a:t>Framework is envisioned to function for the next 3-5 years.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DPF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Lepton Collider represents a future program direction</a:t>
            </a:r>
          </a:p>
          <a:p>
            <a:pPr lvl="1"/>
            <a:r>
              <a:rPr lang="en-US" dirty="0" smtClean="0"/>
              <a:t>Not yet reached the point where there are established collaborations, timescales or even a defined technical direction</a:t>
            </a:r>
          </a:p>
          <a:p>
            <a:pPr lvl="1"/>
            <a:r>
              <a:rPr lang="en-US" dirty="0" smtClean="0"/>
              <a:t>Different from other established research areas with existing collaborations</a:t>
            </a:r>
          </a:p>
          <a:p>
            <a:r>
              <a:rPr lang="en-US" dirty="0" smtClean="0"/>
              <a:t>Community needs an organization to coordinate:</a:t>
            </a:r>
          </a:p>
          <a:p>
            <a:pPr lvl="1"/>
            <a:r>
              <a:rPr lang="en-US" dirty="0" smtClean="0"/>
              <a:t>Pursuit of conceptual designs &amp; physics studies, to promote future collider options, &amp; to interface to the international community</a:t>
            </a:r>
          </a:p>
          <a:p>
            <a:r>
              <a:rPr lang="en-US" dirty="0" smtClean="0"/>
              <a:t>DPF role would be re-establishing a structure to promote exploration of future lepton collider directions for the field</a:t>
            </a:r>
          </a:p>
          <a:p>
            <a:pPr lvl="1"/>
            <a:r>
              <a:rPr lang="en-US" dirty="0" smtClean="0"/>
              <a:t>Would also need endorsement from LCSGA, funding agencies, and support from the HEP labs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 strategy for Lepton Colliders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LAC white background presentation template">
  <a:themeElements>
    <a:clrScheme name="1_SLAC white background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LAC white background presentation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LAC white background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36412</TotalTime>
  <Words>884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1_SLAC white background presentation template</vt:lpstr>
      <vt:lpstr>Evolution of US strategy  for future Lepton Colliders </vt:lpstr>
      <vt:lpstr>American Linear Collider Physics Group</vt:lpstr>
      <vt:lpstr>Recent ALCPG meeting in Oregon</vt:lpstr>
      <vt:lpstr>Emerging direction from last summer</vt:lpstr>
      <vt:lpstr>US Lepton Collider Physics Framework (LCPF)</vt:lpstr>
      <vt:lpstr>LCPF roles</vt:lpstr>
      <vt:lpstr>LCPF roles</vt:lpstr>
      <vt:lpstr>Ideas about structure</vt:lpstr>
      <vt:lpstr>DPF considerations</vt:lpstr>
      <vt:lpstr>LCPF and Snowmass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DOE Headquarters BES and HEP</dc:title>
  <dc:creator>madelyn and sandy</dc:creator>
  <cp:lastModifiedBy>SLAC</cp:lastModifiedBy>
  <cp:revision>791</cp:revision>
  <dcterms:created xsi:type="dcterms:W3CDTF">2010-01-12T16:21:02Z</dcterms:created>
  <dcterms:modified xsi:type="dcterms:W3CDTF">2012-03-29T17:36:13Z</dcterms:modified>
</cp:coreProperties>
</file>