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charts/chart10.xml" ContentType="application/vnd.openxmlformats-officedocument.drawingml.chart+xml"/>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charts/chart9.xml" ContentType="application/vnd.openxmlformats-officedocument.drawingml.char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charts/chart5.xml" ContentType="application/vnd.openxmlformats-officedocument.drawingml.chart+xml"/>
  <Override PartName="/ppt/charts/chart11.xml" ContentType="application/vnd.openxmlformats-officedocument.drawingml.chart+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charts/chart6.xml" ContentType="application/vnd.openxmlformats-officedocument.drawingml.chart+xml"/>
  <Override PartName="/ppt/slides/slide16.xml" ContentType="application/vnd.openxmlformats-officedocument.presentationml.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charts/chart7.xml" ContentType="application/vnd.openxmlformats-officedocument.drawingml.chart+xml"/>
  <Override PartName="/ppt/slides/slide17.xml" ContentType="application/vnd.openxmlformats-officedocument.presentationml.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Override PartName="/ppt/charts/chart8.xml" ContentType="application/vnd.openxmlformats-officedocument.drawingml.char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7" r:id="rId2"/>
    <p:sldId id="354" r:id="rId3"/>
    <p:sldId id="366" r:id="rId4"/>
    <p:sldId id="379" r:id="rId5"/>
    <p:sldId id="358" r:id="rId6"/>
    <p:sldId id="357" r:id="rId7"/>
    <p:sldId id="380" r:id="rId8"/>
    <p:sldId id="361" r:id="rId9"/>
    <p:sldId id="363" r:id="rId10"/>
    <p:sldId id="367" r:id="rId11"/>
    <p:sldId id="381" r:id="rId12"/>
    <p:sldId id="368" r:id="rId13"/>
    <p:sldId id="370" r:id="rId14"/>
    <p:sldId id="374" r:id="rId15"/>
    <p:sldId id="375" r:id="rId16"/>
    <p:sldId id="376" r:id="rId17"/>
    <p:sldId id="377" r:id="rId18"/>
    <p:sldId id="378" r:id="rId19"/>
    <p:sldId id="35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611A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7" d="100"/>
          <a:sy n="107" d="100"/>
        </p:scale>
        <p:origin x="-92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sprouse:aps:presentations:2011:04%2006%202011%20CERN%20SCOAP3:hep%20journal%20inf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prouse:Library:Mail%20Downloads:2011%20Revenue%20by%20Reg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prouse:Library:Mail%20Downloads:Print%20vs%20Online-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sprouse:aps:statistics:lhc%20paper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prouse:aps:open%20access:ostp%202009-downloads-by-year%20(version%201).xlsb"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sprouse:aps:open%20access:scoap3:scoap3%20pled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Rest of World</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Sheet1!$B$2:$B$17</c:f>
              <c:numCache>
                <c:formatCode>General</c:formatCode>
                <c:ptCount val="16"/>
                <c:pt idx="0">
                  <c:v>6182.0</c:v>
                </c:pt>
                <c:pt idx="1">
                  <c:v>6198.0</c:v>
                </c:pt>
                <c:pt idx="2">
                  <c:v>6515.0</c:v>
                </c:pt>
                <c:pt idx="3">
                  <c:v>6704.0</c:v>
                </c:pt>
                <c:pt idx="4">
                  <c:v>6836.0</c:v>
                </c:pt>
                <c:pt idx="5">
                  <c:v>7115.0</c:v>
                </c:pt>
                <c:pt idx="6">
                  <c:v>7449.0</c:v>
                </c:pt>
                <c:pt idx="7">
                  <c:v>7802.0</c:v>
                </c:pt>
                <c:pt idx="8">
                  <c:v>8236.0</c:v>
                </c:pt>
                <c:pt idx="9">
                  <c:v>8579.0</c:v>
                </c:pt>
                <c:pt idx="10">
                  <c:v>8870.0</c:v>
                </c:pt>
                <c:pt idx="11">
                  <c:v>9281.0</c:v>
                </c:pt>
                <c:pt idx="12">
                  <c:v>9541.0</c:v>
                </c:pt>
                <c:pt idx="13">
                  <c:v>9788.0</c:v>
                </c:pt>
                <c:pt idx="14">
                  <c:v>9991.0</c:v>
                </c:pt>
                <c:pt idx="15">
                  <c:v>10403.0</c:v>
                </c:pt>
              </c:numCache>
            </c:numRef>
          </c:val>
        </c:ser>
        <c:ser>
          <c:idx val="1"/>
          <c:order val="1"/>
          <c:tx>
            <c:strRef>
              <c:f>Sheet1!$C$1</c:f>
              <c:strCache>
                <c:ptCount val="1"/>
                <c:pt idx="0">
                  <c:v>United States</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Sheet1!$C$2:$C$17</c:f>
              <c:numCache>
                <c:formatCode>General</c:formatCode>
                <c:ptCount val="16"/>
                <c:pt idx="0">
                  <c:v>6155.0</c:v>
                </c:pt>
                <c:pt idx="1">
                  <c:v>6030.0</c:v>
                </c:pt>
                <c:pt idx="2">
                  <c:v>6248.0</c:v>
                </c:pt>
                <c:pt idx="3">
                  <c:v>6250.0</c:v>
                </c:pt>
                <c:pt idx="4">
                  <c:v>6102.0</c:v>
                </c:pt>
                <c:pt idx="5">
                  <c:v>6246.0</c:v>
                </c:pt>
                <c:pt idx="6">
                  <c:v>6382.0</c:v>
                </c:pt>
                <c:pt idx="7">
                  <c:v>6875.0</c:v>
                </c:pt>
                <c:pt idx="8">
                  <c:v>6985.0</c:v>
                </c:pt>
                <c:pt idx="9">
                  <c:v>7228.0</c:v>
                </c:pt>
                <c:pt idx="10">
                  <c:v>7215.0</c:v>
                </c:pt>
                <c:pt idx="11">
                  <c:v>7164.0</c:v>
                </c:pt>
                <c:pt idx="12">
                  <c:v>7304.0</c:v>
                </c:pt>
                <c:pt idx="13">
                  <c:v>7114.0</c:v>
                </c:pt>
                <c:pt idx="14">
                  <c:v>7230.0</c:v>
                </c:pt>
                <c:pt idx="15">
                  <c:v>7580.0</c:v>
                </c:pt>
              </c:numCache>
            </c:numRef>
          </c:val>
        </c:ser>
        <c:ser>
          <c:idx val="2"/>
          <c:order val="2"/>
          <c:tx>
            <c:strRef>
              <c:f>Sheet1!$D$1</c:f>
              <c:strCache>
                <c:ptCount val="1"/>
                <c:pt idx="0">
                  <c:v>China</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Sheet1!$D$2:$D$17</c:f>
              <c:numCache>
                <c:formatCode>General</c:formatCode>
                <c:ptCount val="16"/>
                <c:pt idx="0">
                  <c:v>988.0</c:v>
                </c:pt>
                <c:pt idx="1">
                  <c:v>1053.0</c:v>
                </c:pt>
                <c:pt idx="2">
                  <c:v>1017.0</c:v>
                </c:pt>
                <c:pt idx="3">
                  <c:v>1209.0</c:v>
                </c:pt>
                <c:pt idx="4">
                  <c:v>1347.0</c:v>
                </c:pt>
                <c:pt idx="5">
                  <c:v>1376.0</c:v>
                </c:pt>
                <c:pt idx="6">
                  <c:v>1538.0</c:v>
                </c:pt>
                <c:pt idx="7">
                  <c:v>1890.0</c:v>
                </c:pt>
                <c:pt idx="8">
                  <c:v>2313.0</c:v>
                </c:pt>
                <c:pt idx="9">
                  <c:v>2816.0</c:v>
                </c:pt>
                <c:pt idx="10">
                  <c:v>3432.0</c:v>
                </c:pt>
                <c:pt idx="11">
                  <c:v>3793.0</c:v>
                </c:pt>
                <c:pt idx="12">
                  <c:v>3927.0</c:v>
                </c:pt>
                <c:pt idx="13">
                  <c:v>4059.0</c:v>
                </c:pt>
                <c:pt idx="14">
                  <c:v>4067.0</c:v>
                </c:pt>
                <c:pt idx="15">
                  <c:v>4413.0</c:v>
                </c:pt>
              </c:numCache>
            </c:numRef>
          </c:val>
        </c:ser>
        <c:ser>
          <c:idx val="3"/>
          <c:order val="3"/>
          <c:tx>
            <c:strRef>
              <c:f>Sheet1!$E$1</c:f>
              <c:strCache>
                <c:ptCount val="1"/>
                <c:pt idx="0">
                  <c:v>Germany</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Sheet1!$E$2:$E$17</c:f>
              <c:numCache>
                <c:formatCode>General</c:formatCode>
                <c:ptCount val="16"/>
                <c:pt idx="0">
                  <c:v>1972.0</c:v>
                </c:pt>
                <c:pt idx="1">
                  <c:v>2189.0</c:v>
                </c:pt>
                <c:pt idx="2">
                  <c:v>2239.0</c:v>
                </c:pt>
                <c:pt idx="3">
                  <c:v>2052.0</c:v>
                </c:pt>
                <c:pt idx="4">
                  <c:v>2224.0</c:v>
                </c:pt>
                <c:pt idx="5">
                  <c:v>2309.0</c:v>
                </c:pt>
                <c:pt idx="6">
                  <c:v>2264.0</c:v>
                </c:pt>
                <c:pt idx="7">
                  <c:v>2332.0</c:v>
                </c:pt>
                <c:pt idx="8">
                  <c:v>2393.0</c:v>
                </c:pt>
                <c:pt idx="9">
                  <c:v>2398.0</c:v>
                </c:pt>
                <c:pt idx="10">
                  <c:v>2528.0</c:v>
                </c:pt>
                <c:pt idx="11">
                  <c:v>2576.0</c:v>
                </c:pt>
                <c:pt idx="12">
                  <c:v>2656.0</c:v>
                </c:pt>
                <c:pt idx="13">
                  <c:v>2661.0</c:v>
                </c:pt>
                <c:pt idx="14">
                  <c:v>2780.0</c:v>
                </c:pt>
                <c:pt idx="15">
                  <c:v>2994.0</c:v>
                </c:pt>
              </c:numCache>
            </c:numRef>
          </c:val>
        </c:ser>
        <c:ser>
          <c:idx val="4"/>
          <c:order val="4"/>
          <c:tx>
            <c:strRef>
              <c:f>Sheet1!$F$1</c:f>
              <c:strCache>
                <c:ptCount val="1"/>
                <c:pt idx="0">
                  <c:v>Japan</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Sheet1!$F$2:$F$17</c:f>
              <c:numCache>
                <c:formatCode>General</c:formatCode>
                <c:ptCount val="16"/>
                <c:pt idx="0">
                  <c:v>1575.0</c:v>
                </c:pt>
                <c:pt idx="1">
                  <c:v>1708.0</c:v>
                </c:pt>
                <c:pt idx="2">
                  <c:v>1868.0</c:v>
                </c:pt>
                <c:pt idx="3">
                  <c:v>1851.0</c:v>
                </c:pt>
                <c:pt idx="4">
                  <c:v>1928.0</c:v>
                </c:pt>
                <c:pt idx="5">
                  <c:v>2112.0</c:v>
                </c:pt>
                <c:pt idx="6">
                  <c:v>2152.0</c:v>
                </c:pt>
                <c:pt idx="7">
                  <c:v>2125.0</c:v>
                </c:pt>
                <c:pt idx="8">
                  <c:v>2159.0</c:v>
                </c:pt>
                <c:pt idx="9">
                  <c:v>2154.0</c:v>
                </c:pt>
                <c:pt idx="10">
                  <c:v>2123.0</c:v>
                </c:pt>
                <c:pt idx="11">
                  <c:v>2048.0</c:v>
                </c:pt>
                <c:pt idx="12">
                  <c:v>2285.0</c:v>
                </c:pt>
                <c:pt idx="13">
                  <c:v>2238.0</c:v>
                </c:pt>
                <c:pt idx="14">
                  <c:v>2179.0</c:v>
                </c:pt>
                <c:pt idx="15">
                  <c:v>2281.0</c:v>
                </c:pt>
              </c:numCache>
            </c:numRef>
          </c:val>
        </c:ser>
        <c:ser>
          <c:idx val="5"/>
          <c:order val="5"/>
          <c:tx>
            <c:strRef>
              <c:f>Sheet1!$G$1</c:f>
              <c:strCache>
                <c:ptCount val="1"/>
                <c:pt idx="0">
                  <c:v>France</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Sheet1!$G$2:$G$17</c:f>
              <c:numCache>
                <c:formatCode>General</c:formatCode>
                <c:ptCount val="16"/>
                <c:pt idx="0">
                  <c:v>1152.0</c:v>
                </c:pt>
                <c:pt idx="1">
                  <c:v>1120.0</c:v>
                </c:pt>
                <c:pt idx="2">
                  <c:v>1131.0</c:v>
                </c:pt>
                <c:pt idx="3">
                  <c:v>1153.0</c:v>
                </c:pt>
                <c:pt idx="4">
                  <c:v>1238.0</c:v>
                </c:pt>
                <c:pt idx="5">
                  <c:v>1291.0</c:v>
                </c:pt>
                <c:pt idx="6">
                  <c:v>1197.0</c:v>
                </c:pt>
                <c:pt idx="7">
                  <c:v>1305.0</c:v>
                </c:pt>
                <c:pt idx="8">
                  <c:v>1359.0</c:v>
                </c:pt>
                <c:pt idx="9">
                  <c:v>1378.0</c:v>
                </c:pt>
                <c:pt idx="10">
                  <c:v>1372.0</c:v>
                </c:pt>
                <c:pt idx="11">
                  <c:v>1523.0</c:v>
                </c:pt>
                <c:pt idx="12">
                  <c:v>1560.0</c:v>
                </c:pt>
                <c:pt idx="13">
                  <c:v>1609.0</c:v>
                </c:pt>
                <c:pt idx="14">
                  <c:v>1572.0</c:v>
                </c:pt>
                <c:pt idx="15">
                  <c:v>1702.0</c:v>
                </c:pt>
              </c:numCache>
            </c:numRef>
          </c:val>
        </c:ser>
        <c:ser>
          <c:idx val="6"/>
          <c:order val="6"/>
          <c:tx>
            <c:strRef>
              <c:f>Sheet1!$H$1</c:f>
              <c:strCache>
                <c:ptCount val="1"/>
                <c:pt idx="0">
                  <c:v>United Kingdom</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Sheet1!$H$2:$H$17</c:f>
              <c:numCache>
                <c:formatCode>General</c:formatCode>
                <c:ptCount val="16"/>
                <c:pt idx="0">
                  <c:v>914.0</c:v>
                </c:pt>
                <c:pt idx="1">
                  <c:v>927.0</c:v>
                </c:pt>
                <c:pt idx="2">
                  <c:v>1003.0</c:v>
                </c:pt>
                <c:pt idx="3">
                  <c:v>1057.0</c:v>
                </c:pt>
                <c:pt idx="4">
                  <c:v>1035.0</c:v>
                </c:pt>
                <c:pt idx="5">
                  <c:v>1033.0</c:v>
                </c:pt>
                <c:pt idx="6">
                  <c:v>1061.0</c:v>
                </c:pt>
                <c:pt idx="7">
                  <c:v>1048.0</c:v>
                </c:pt>
                <c:pt idx="8">
                  <c:v>1132.0</c:v>
                </c:pt>
                <c:pt idx="9">
                  <c:v>1175.0</c:v>
                </c:pt>
                <c:pt idx="10">
                  <c:v>1191.0</c:v>
                </c:pt>
                <c:pt idx="11">
                  <c:v>1368.0</c:v>
                </c:pt>
                <c:pt idx="12">
                  <c:v>1393.0</c:v>
                </c:pt>
                <c:pt idx="13">
                  <c:v>1397.0</c:v>
                </c:pt>
                <c:pt idx="14">
                  <c:v>1417.0</c:v>
                </c:pt>
                <c:pt idx="15">
                  <c:v>1471.0</c:v>
                </c:pt>
              </c:numCache>
            </c:numRef>
          </c:val>
        </c:ser>
        <c:ser>
          <c:idx val="7"/>
          <c:order val="7"/>
          <c:tx>
            <c:strRef>
              <c:f>Sheet1!$I$1</c:f>
              <c:strCache>
                <c:ptCount val="1"/>
                <c:pt idx="0">
                  <c:v>India</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Sheet1!$I$2:$I$17</c:f>
              <c:numCache>
                <c:formatCode>General</c:formatCode>
                <c:ptCount val="16"/>
                <c:pt idx="0">
                  <c:v>702.0</c:v>
                </c:pt>
                <c:pt idx="1">
                  <c:v>747.0</c:v>
                </c:pt>
                <c:pt idx="2">
                  <c:v>741.0</c:v>
                </c:pt>
                <c:pt idx="3">
                  <c:v>672.0</c:v>
                </c:pt>
                <c:pt idx="4">
                  <c:v>778.0</c:v>
                </c:pt>
                <c:pt idx="5">
                  <c:v>815.0</c:v>
                </c:pt>
                <c:pt idx="6">
                  <c:v>776.0</c:v>
                </c:pt>
                <c:pt idx="7">
                  <c:v>791.0</c:v>
                </c:pt>
                <c:pt idx="8">
                  <c:v>850.0</c:v>
                </c:pt>
                <c:pt idx="9">
                  <c:v>1009.0</c:v>
                </c:pt>
                <c:pt idx="10">
                  <c:v>1052.0</c:v>
                </c:pt>
                <c:pt idx="11">
                  <c:v>1041.0</c:v>
                </c:pt>
                <c:pt idx="12">
                  <c:v>1249.0</c:v>
                </c:pt>
                <c:pt idx="13">
                  <c:v>1279.0</c:v>
                </c:pt>
                <c:pt idx="14">
                  <c:v>1235.0</c:v>
                </c:pt>
                <c:pt idx="15">
                  <c:v>1404.0</c:v>
                </c:pt>
              </c:numCache>
            </c:numRef>
          </c:val>
        </c:ser>
        <c:ser>
          <c:idx val="8"/>
          <c:order val="8"/>
          <c:tx>
            <c:strRef>
              <c:f>Sheet1!$J$1</c:f>
              <c:strCache>
                <c:ptCount val="1"/>
                <c:pt idx="0">
                  <c:v>Brazil</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Sheet1!$J$2:$J$17</c:f>
              <c:numCache>
                <c:formatCode>General</c:formatCode>
                <c:ptCount val="16"/>
                <c:pt idx="0">
                  <c:v>489.0</c:v>
                </c:pt>
                <c:pt idx="1">
                  <c:v>497.0</c:v>
                </c:pt>
                <c:pt idx="2">
                  <c:v>541.0</c:v>
                </c:pt>
                <c:pt idx="3">
                  <c:v>649.0</c:v>
                </c:pt>
                <c:pt idx="4">
                  <c:v>571.0</c:v>
                </c:pt>
                <c:pt idx="5">
                  <c:v>643.0</c:v>
                </c:pt>
                <c:pt idx="6">
                  <c:v>700.0</c:v>
                </c:pt>
                <c:pt idx="7">
                  <c:v>669.0</c:v>
                </c:pt>
                <c:pt idx="8">
                  <c:v>714.0</c:v>
                </c:pt>
                <c:pt idx="9">
                  <c:v>672.0</c:v>
                </c:pt>
                <c:pt idx="10">
                  <c:v>704.0</c:v>
                </c:pt>
                <c:pt idx="11">
                  <c:v>686.0</c:v>
                </c:pt>
                <c:pt idx="12">
                  <c:v>753.0</c:v>
                </c:pt>
                <c:pt idx="13">
                  <c:v>720.0</c:v>
                </c:pt>
                <c:pt idx="14">
                  <c:v>692.0</c:v>
                </c:pt>
                <c:pt idx="15">
                  <c:v>807.0</c:v>
                </c:pt>
              </c:numCache>
            </c:numRef>
          </c:val>
        </c:ser>
        <c:ser>
          <c:idx val="9"/>
          <c:order val="9"/>
          <c:tx>
            <c:strRef>
              <c:f>Sheet1!$K$1</c:f>
              <c:strCache>
                <c:ptCount val="1"/>
                <c:pt idx="0">
                  <c:v>Russia</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Sheet1!$K$2:$K$17</c:f>
              <c:numCache>
                <c:formatCode>General</c:formatCode>
                <c:ptCount val="16"/>
                <c:pt idx="0">
                  <c:v>417.0</c:v>
                </c:pt>
                <c:pt idx="1">
                  <c:v>395.0</c:v>
                </c:pt>
                <c:pt idx="2">
                  <c:v>457.0</c:v>
                </c:pt>
                <c:pt idx="3">
                  <c:v>470.0</c:v>
                </c:pt>
                <c:pt idx="4">
                  <c:v>485.0</c:v>
                </c:pt>
                <c:pt idx="5">
                  <c:v>535.0</c:v>
                </c:pt>
                <c:pt idx="6">
                  <c:v>500.0</c:v>
                </c:pt>
                <c:pt idx="7">
                  <c:v>572.0</c:v>
                </c:pt>
                <c:pt idx="8">
                  <c:v>554.0</c:v>
                </c:pt>
                <c:pt idx="9">
                  <c:v>603.0</c:v>
                </c:pt>
                <c:pt idx="10">
                  <c:v>579.0</c:v>
                </c:pt>
                <c:pt idx="11">
                  <c:v>731.0</c:v>
                </c:pt>
                <c:pt idx="12">
                  <c:v>707.0</c:v>
                </c:pt>
                <c:pt idx="13">
                  <c:v>728.0</c:v>
                </c:pt>
                <c:pt idx="14">
                  <c:v>737.0</c:v>
                </c:pt>
                <c:pt idx="15">
                  <c:v>861.0</c:v>
                </c:pt>
              </c:numCache>
            </c:numRef>
          </c:val>
        </c:ser>
        <c:ser>
          <c:idx val="10"/>
          <c:order val="10"/>
          <c:tx>
            <c:strRef>
              <c:f>Sheet1!$L$1</c:f>
              <c:strCache>
                <c:ptCount val="1"/>
                <c:pt idx="0">
                  <c:v>Korea</c:v>
                </c:pt>
              </c:strCache>
            </c:strRef>
          </c:tx>
          <c:cat>
            <c:numRef>
              <c:f>Sheet1!$A$2:$A$17</c:f>
              <c:numCache>
                <c:formatCode>General</c:formatCode>
                <c:ptCount val="16"/>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numCache>
            </c:numRef>
          </c:cat>
          <c:val>
            <c:numRef>
              <c:f>Sheet1!$L$2:$L$17</c:f>
              <c:numCache>
                <c:formatCode>General</c:formatCode>
                <c:ptCount val="16"/>
                <c:pt idx="0">
                  <c:v>320.0</c:v>
                </c:pt>
                <c:pt idx="1">
                  <c:v>380.0</c:v>
                </c:pt>
                <c:pt idx="2">
                  <c:v>409.0</c:v>
                </c:pt>
                <c:pt idx="3">
                  <c:v>463.0</c:v>
                </c:pt>
                <c:pt idx="4">
                  <c:v>457.0</c:v>
                </c:pt>
                <c:pt idx="5">
                  <c:v>513.0</c:v>
                </c:pt>
                <c:pt idx="6">
                  <c:v>437.0</c:v>
                </c:pt>
                <c:pt idx="7">
                  <c:v>479.0</c:v>
                </c:pt>
                <c:pt idx="8">
                  <c:v>528.0</c:v>
                </c:pt>
                <c:pt idx="9">
                  <c:v>521.0</c:v>
                </c:pt>
                <c:pt idx="10">
                  <c:v>536.0</c:v>
                </c:pt>
                <c:pt idx="11">
                  <c:v>588.0</c:v>
                </c:pt>
                <c:pt idx="12">
                  <c:v>627.0</c:v>
                </c:pt>
                <c:pt idx="13">
                  <c:v>583.0</c:v>
                </c:pt>
                <c:pt idx="14">
                  <c:v>608.0</c:v>
                </c:pt>
                <c:pt idx="15">
                  <c:v>690.0</c:v>
                </c:pt>
              </c:numCache>
            </c:numRef>
          </c:val>
        </c:ser>
        <c:marker val="1"/>
        <c:axId val="585381576"/>
        <c:axId val="586124248"/>
      </c:lineChart>
      <c:catAx>
        <c:axId val="585381576"/>
        <c:scaling>
          <c:orientation val="minMax"/>
        </c:scaling>
        <c:axPos val="b"/>
        <c:numFmt formatCode="General" sourceLinked="1"/>
        <c:tickLblPos val="nextTo"/>
        <c:crossAx val="586124248"/>
        <c:crosses val="autoZero"/>
        <c:auto val="1"/>
        <c:lblAlgn val="ctr"/>
        <c:lblOffset val="100"/>
      </c:catAx>
      <c:valAx>
        <c:axId val="586124248"/>
        <c:scaling>
          <c:orientation val="minMax"/>
        </c:scaling>
        <c:axPos val="l"/>
        <c:majorGridlines/>
        <c:numFmt formatCode="General" sourceLinked="1"/>
        <c:tickLblPos val="nextTo"/>
        <c:crossAx val="585381576"/>
        <c:crosses val="autoZero"/>
        <c:crossBetween val="between"/>
      </c:valAx>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Numbers of Articles in SCOAP3 Journals</a:t>
            </a:r>
          </a:p>
          <a:p>
            <a:pPr>
              <a:defRPr/>
            </a:pPr>
            <a:r>
              <a:rPr lang="en-US"/>
              <a:t> (data from ISI Web of Science)</a:t>
            </a:r>
          </a:p>
        </c:rich>
      </c:tx>
      <c:layout/>
    </c:title>
    <c:plotArea>
      <c:layout/>
      <c:scatterChart>
        <c:scatterStyle val="smoothMarker"/>
        <c:ser>
          <c:idx val="0"/>
          <c:order val="0"/>
          <c:tx>
            <c:strRef>
              <c:f>Sheet1!$B$2</c:f>
              <c:strCache>
                <c:ptCount val="1"/>
                <c:pt idx="0">
                  <c:v>NPB</c:v>
                </c:pt>
              </c:strCache>
            </c:strRef>
          </c:tx>
          <c:xVal>
            <c:numRef>
              <c:f>Sheet1!$A$9:$A$12</c:f>
              <c:numCache>
                <c:formatCode>General</c:formatCode>
                <c:ptCount val="4"/>
                <c:pt idx="0">
                  <c:v>2006.0</c:v>
                </c:pt>
                <c:pt idx="1">
                  <c:v>2008.0</c:v>
                </c:pt>
                <c:pt idx="2">
                  <c:v>2009.0</c:v>
                </c:pt>
                <c:pt idx="3">
                  <c:v>2010.0</c:v>
                </c:pt>
              </c:numCache>
            </c:numRef>
          </c:xVal>
          <c:yVal>
            <c:numRef>
              <c:f>Sheet1!$B$9:$B$12</c:f>
              <c:numCache>
                <c:formatCode>General</c:formatCode>
                <c:ptCount val="4"/>
                <c:pt idx="0">
                  <c:v>417.0</c:v>
                </c:pt>
                <c:pt idx="1">
                  <c:v>358.0</c:v>
                </c:pt>
                <c:pt idx="2">
                  <c:v>386.0</c:v>
                </c:pt>
                <c:pt idx="3">
                  <c:v>335.0</c:v>
                </c:pt>
              </c:numCache>
            </c:numRef>
          </c:yVal>
          <c:smooth val="1"/>
        </c:ser>
        <c:ser>
          <c:idx val="1"/>
          <c:order val="1"/>
          <c:tx>
            <c:strRef>
              <c:f>Sheet1!$C$2</c:f>
              <c:strCache>
                <c:ptCount val="1"/>
                <c:pt idx="0">
                  <c:v>EPJC</c:v>
                </c:pt>
              </c:strCache>
            </c:strRef>
          </c:tx>
          <c:xVal>
            <c:numRef>
              <c:f>Sheet1!$A$9:$A$12</c:f>
              <c:numCache>
                <c:formatCode>General</c:formatCode>
                <c:ptCount val="4"/>
                <c:pt idx="0">
                  <c:v>2006.0</c:v>
                </c:pt>
                <c:pt idx="1">
                  <c:v>2008.0</c:v>
                </c:pt>
                <c:pt idx="2">
                  <c:v>2009.0</c:v>
                </c:pt>
                <c:pt idx="3">
                  <c:v>2010.0</c:v>
                </c:pt>
              </c:numCache>
            </c:numRef>
          </c:xVal>
          <c:yVal>
            <c:numRef>
              <c:f>Sheet1!$C$9:$C$12</c:f>
              <c:numCache>
                <c:formatCode>General</c:formatCode>
                <c:ptCount val="4"/>
                <c:pt idx="0">
                  <c:v>283.0</c:v>
                </c:pt>
                <c:pt idx="1">
                  <c:v>339.0</c:v>
                </c:pt>
                <c:pt idx="2">
                  <c:v>389.0</c:v>
                </c:pt>
                <c:pt idx="3">
                  <c:v>334.0</c:v>
                </c:pt>
              </c:numCache>
            </c:numRef>
          </c:yVal>
          <c:smooth val="1"/>
        </c:ser>
        <c:ser>
          <c:idx val="2"/>
          <c:order val="2"/>
          <c:tx>
            <c:strRef>
              <c:f>Sheet1!$D$2</c:f>
              <c:strCache>
                <c:ptCount val="1"/>
                <c:pt idx="0">
                  <c:v>PLB</c:v>
                </c:pt>
              </c:strCache>
            </c:strRef>
          </c:tx>
          <c:xVal>
            <c:numRef>
              <c:f>Sheet1!$A$9:$A$12</c:f>
              <c:numCache>
                <c:formatCode>General</c:formatCode>
                <c:ptCount val="4"/>
                <c:pt idx="0">
                  <c:v>2006.0</c:v>
                </c:pt>
                <c:pt idx="1">
                  <c:v>2008.0</c:v>
                </c:pt>
                <c:pt idx="2">
                  <c:v>2009.0</c:v>
                </c:pt>
                <c:pt idx="3">
                  <c:v>2010.0</c:v>
                </c:pt>
              </c:numCache>
            </c:numRef>
          </c:xVal>
          <c:yVal>
            <c:numRef>
              <c:f>Sheet1!$D$9:$D$12</c:f>
              <c:numCache>
                <c:formatCode>General</c:formatCode>
                <c:ptCount val="4"/>
                <c:pt idx="0">
                  <c:v>1019.0</c:v>
                </c:pt>
                <c:pt idx="1">
                  <c:v>951.0</c:v>
                </c:pt>
                <c:pt idx="2">
                  <c:v>940.0</c:v>
                </c:pt>
                <c:pt idx="3">
                  <c:v>779.0</c:v>
                </c:pt>
              </c:numCache>
            </c:numRef>
          </c:yVal>
          <c:smooth val="1"/>
        </c:ser>
        <c:ser>
          <c:idx val="3"/>
          <c:order val="3"/>
          <c:tx>
            <c:strRef>
              <c:f>Sheet1!$E$2</c:f>
              <c:strCache>
                <c:ptCount val="1"/>
                <c:pt idx="0">
                  <c:v>PRD</c:v>
                </c:pt>
              </c:strCache>
            </c:strRef>
          </c:tx>
          <c:xVal>
            <c:numRef>
              <c:f>Sheet1!$A$9:$A$12</c:f>
              <c:numCache>
                <c:formatCode>General</c:formatCode>
                <c:ptCount val="4"/>
                <c:pt idx="0">
                  <c:v>2006.0</c:v>
                </c:pt>
                <c:pt idx="1">
                  <c:v>2008.0</c:v>
                </c:pt>
                <c:pt idx="2">
                  <c:v>2009.0</c:v>
                </c:pt>
                <c:pt idx="3">
                  <c:v>2010.0</c:v>
                </c:pt>
              </c:numCache>
            </c:numRef>
          </c:xVal>
          <c:yVal>
            <c:numRef>
              <c:f>Sheet1!$E$9:$E$12</c:f>
              <c:numCache>
                <c:formatCode>General</c:formatCode>
                <c:ptCount val="4"/>
                <c:pt idx="0">
                  <c:v>2442.0</c:v>
                </c:pt>
                <c:pt idx="1">
                  <c:v>2941.0</c:v>
                </c:pt>
                <c:pt idx="2">
                  <c:v>2878.0</c:v>
                </c:pt>
                <c:pt idx="3">
                  <c:v>2884.0</c:v>
                </c:pt>
              </c:numCache>
            </c:numRef>
          </c:yVal>
          <c:smooth val="1"/>
        </c:ser>
        <c:ser>
          <c:idx val="4"/>
          <c:order val="4"/>
          <c:tx>
            <c:strRef>
              <c:f>Sheet1!$F$2</c:f>
              <c:strCache>
                <c:ptCount val="1"/>
                <c:pt idx="0">
                  <c:v>JHEP</c:v>
                </c:pt>
              </c:strCache>
            </c:strRef>
          </c:tx>
          <c:xVal>
            <c:numRef>
              <c:f>Sheet1!$A$9:$A$12</c:f>
              <c:numCache>
                <c:formatCode>General</c:formatCode>
                <c:ptCount val="4"/>
                <c:pt idx="0">
                  <c:v>2006.0</c:v>
                </c:pt>
                <c:pt idx="1">
                  <c:v>2008.0</c:v>
                </c:pt>
                <c:pt idx="2">
                  <c:v>2009.0</c:v>
                </c:pt>
                <c:pt idx="3">
                  <c:v>2010.0</c:v>
                </c:pt>
              </c:numCache>
            </c:numRef>
          </c:xVal>
          <c:yVal>
            <c:numRef>
              <c:f>Sheet1!$F$9:$F$12</c:f>
              <c:numCache>
                <c:formatCode>General</c:formatCode>
                <c:ptCount val="4"/>
                <c:pt idx="0">
                  <c:v>1028.0</c:v>
                </c:pt>
                <c:pt idx="1">
                  <c:v>1282.0</c:v>
                </c:pt>
                <c:pt idx="2">
                  <c:v>1279.0</c:v>
                </c:pt>
                <c:pt idx="3">
                  <c:v>1418.0</c:v>
                </c:pt>
              </c:numCache>
            </c:numRef>
          </c:yVal>
          <c:smooth val="1"/>
        </c:ser>
        <c:axId val="454475768"/>
        <c:axId val="311274088"/>
      </c:scatterChart>
      <c:valAx>
        <c:axId val="454475768"/>
        <c:scaling>
          <c:orientation val="minMax"/>
        </c:scaling>
        <c:axPos val="b"/>
        <c:numFmt formatCode="General" sourceLinked="1"/>
        <c:tickLblPos val="nextTo"/>
        <c:crossAx val="311274088"/>
        <c:crosses val="autoZero"/>
        <c:crossBetween val="midCat"/>
      </c:valAx>
      <c:valAx>
        <c:axId val="311274088"/>
        <c:scaling>
          <c:orientation val="minMax"/>
        </c:scaling>
        <c:axPos val="l"/>
        <c:majorGridlines/>
        <c:numFmt formatCode="General" sourceLinked="1"/>
        <c:tickLblPos val="nextTo"/>
        <c:crossAx val="454475768"/>
        <c:crosses val="autoZero"/>
        <c:crossBetween val="midCat"/>
      </c:valAx>
      <c:spPr>
        <a:noFill/>
        <a:ln w="25400">
          <a:noFill/>
        </a:ln>
      </c:spPr>
    </c:plotArea>
    <c:legend>
      <c:legendPos val="r"/>
      <c:layout/>
    </c:legend>
    <c:plotVisOnly val="1"/>
  </c:chart>
  <c:txPr>
    <a:bodyPr/>
    <a:lstStyle/>
    <a:p>
      <a:pPr>
        <a:defRPr sz="16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sz="2000" dirty="0" smtClean="0"/>
              <a:t>Subscription</a:t>
            </a:r>
            <a:r>
              <a:rPr lang="en-US" sz="2000" baseline="0" dirty="0" smtClean="0"/>
              <a:t> </a:t>
            </a:r>
            <a:r>
              <a:rPr lang="en-US" sz="2000" dirty="0" smtClean="0"/>
              <a:t>Cost/Title</a:t>
            </a:r>
            <a:r>
              <a:rPr lang="en-US" sz="2000" baseline="0" dirty="0" smtClean="0"/>
              <a:t> and Total Cost to subscribe to the </a:t>
            </a:r>
            <a:r>
              <a:rPr lang="en-US" sz="2000" dirty="0" smtClean="0"/>
              <a:t>5 </a:t>
            </a:r>
            <a:r>
              <a:rPr lang="en-US" sz="2000" dirty="0"/>
              <a:t>SCOAP3 </a:t>
            </a:r>
            <a:r>
              <a:rPr lang="en-US" sz="2000" dirty="0" smtClean="0"/>
              <a:t>Journals</a:t>
            </a:r>
          </a:p>
          <a:p>
            <a:pPr>
              <a:defRPr/>
            </a:pPr>
            <a:r>
              <a:rPr lang="en-US" sz="1800" dirty="0" smtClean="0"/>
              <a:t>(list</a:t>
            </a:r>
            <a:r>
              <a:rPr lang="en-US" sz="1800" baseline="0" dirty="0" smtClean="0"/>
              <a:t> price/article </a:t>
            </a:r>
            <a:r>
              <a:rPr lang="en-US" sz="1800" dirty="0" smtClean="0"/>
              <a:t>from </a:t>
            </a:r>
            <a:r>
              <a:rPr lang="en-US" sz="1800" dirty="0" err="1" smtClean="0"/>
              <a:t>journalprices.com</a:t>
            </a:r>
            <a:r>
              <a:rPr lang="en-US" sz="1800" baseline="0" dirty="0" smtClean="0"/>
              <a:t> </a:t>
            </a:r>
            <a:r>
              <a:rPr lang="en-US" sz="1800" baseline="0" dirty="0" err="1" smtClean="0"/>
              <a:t>x</a:t>
            </a:r>
            <a:r>
              <a:rPr lang="en-US" sz="1800" baseline="0" dirty="0" smtClean="0"/>
              <a:t> number of articles from ISI Web of Science)</a:t>
            </a:r>
            <a:endParaRPr lang="en-US" sz="1800" dirty="0"/>
          </a:p>
        </c:rich>
      </c:tx>
      <c:layout>
        <c:manualLayout>
          <c:xMode val="edge"/>
          <c:yMode val="edge"/>
          <c:x val="0.131921751231027"/>
          <c:y val="0.0"/>
        </c:manualLayout>
      </c:layout>
    </c:title>
    <c:plotArea>
      <c:layout>
        <c:manualLayout>
          <c:layoutTarget val="inner"/>
          <c:xMode val="edge"/>
          <c:yMode val="edge"/>
          <c:x val="0.199047349559045"/>
          <c:y val="0.21513351889843"/>
          <c:w val="0.547873490541112"/>
          <c:h val="0.660496554311812"/>
        </c:manualLayout>
      </c:layout>
      <c:scatterChart>
        <c:scatterStyle val="smoothMarker"/>
        <c:ser>
          <c:idx val="0"/>
          <c:order val="0"/>
          <c:tx>
            <c:strRef>
              <c:f>Sheet1!$B$2</c:f>
              <c:strCache>
                <c:ptCount val="1"/>
                <c:pt idx="0">
                  <c:v>NPB</c:v>
                </c:pt>
              </c:strCache>
            </c:strRef>
          </c:tx>
          <c:xVal>
            <c:numRef>
              <c:f>Sheet1!$A$14:$A$17</c:f>
              <c:numCache>
                <c:formatCode>General</c:formatCode>
                <c:ptCount val="4"/>
                <c:pt idx="0">
                  <c:v>2006.0</c:v>
                </c:pt>
                <c:pt idx="1">
                  <c:v>2008.0</c:v>
                </c:pt>
                <c:pt idx="2">
                  <c:v>2009.0</c:v>
                </c:pt>
                <c:pt idx="3">
                  <c:v>2010.0</c:v>
                </c:pt>
              </c:numCache>
            </c:numRef>
          </c:xVal>
          <c:yVal>
            <c:numRef>
              <c:f>Sheet1!$B$14:$B$17</c:f>
              <c:numCache>
                <c:formatCode>\$#,##0</c:formatCode>
                <c:ptCount val="4"/>
                <c:pt idx="0">
                  <c:v>13481.61</c:v>
                </c:pt>
                <c:pt idx="1">
                  <c:v>13113.54</c:v>
                </c:pt>
                <c:pt idx="2">
                  <c:v>12436.92</c:v>
                </c:pt>
                <c:pt idx="3">
                  <c:v>7487.250000000001</c:v>
                </c:pt>
              </c:numCache>
            </c:numRef>
          </c:yVal>
          <c:smooth val="1"/>
        </c:ser>
        <c:ser>
          <c:idx val="1"/>
          <c:order val="1"/>
          <c:tx>
            <c:strRef>
              <c:f>Sheet1!$C$2</c:f>
              <c:strCache>
                <c:ptCount val="1"/>
                <c:pt idx="0">
                  <c:v>EPJC</c:v>
                </c:pt>
              </c:strCache>
            </c:strRef>
          </c:tx>
          <c:xVal>
            <c:numRef>
              <c:f>Sheet1!$A$14:$A$17</c:f>
              <c:numCache>
                <c:formatCode>General</c:formatCode>
                <c:ptCount val="4"/>
                <c:pt idx="0">
                  <c:v>2006.0</c:v>
                </c:pt>
                <c:pt idx="1">
                  <c:v>2008.0</c:v>
                </c:pt>
                <c:pt idx="2">
                  <c:v>2009.0</c:v>
                </c:pt>
                <c:pt idx="3">
                  <c:v>2010.0</c:v>
                </c:pt>
              </c:numCache>
            </c:numRef>
          </c:xVal>
          <c:yVal>
            <c:numRef>
              <c:f>Sheet1!$C$14:$C$17</c:f>
              <c:numCache>
                <c:formatCode>\$#,##0</c:formatCode>
                <c:ptCount val="4"/>
                <c:pt idx="0">
                  <c:v>5294.93</c:v>
                </c:pt>
                <c:pt idx="1">
                  <c:v>8210.58</c:v>
                </c:pt>
                <c:pt idx="2">
                  <c:v>8402.400000000001</c:v>
                </c:pt>
                <c:pt idx="3">
                  <c:v>6953.88</c:v>
                </c:pt>
              </c:numCache>
            </c:numRef>
          </c:yVal>
          <c:smooth val="1"/>
        </c:ser>
        <c:ser>
          <c:idx val="2"/>
          <c:order val="2"/>
          <c:tx>
            <c:strRef>
              <c:f>Sheet1!$D$2</c:f>
              <c:strCache>
                <c:ptCount val="1"/>
                <c:pt idx="0">
                  <c:v>PLB</c:v>
                </c:pt>
              </c:strCache>
            </c:strRef>
          </c:tx>
          <c:xVal>
            <c:numRef>
              <c:f>Sheet1!$A$14:$A$17</c:f>
              <c:numCache>
                <c:formatCode>General</c:formatCode>
                <c:ptCount val="4"/>
                <c:pt idx="0">
                  <c:v>2006.0</c:v>
                </c:pt>
                <c:pt idx="1">
                  <c:v>2008.0</c:v>
                </c:pt>
                <c:pt idx="2">
                  <c:v>2009.0</c:v>
                </c:pt>
                <c:pt idx="3">
                  <c:v>2010.0</c:v>
                </c:pt>
              </c:numCache>
            </c:numRef>
          </c:xVal>
          <c:yVal>
            <c:numRef>
              <c:f>Sheet1!$D$14:$D$17</c:f>
              <c:numCache>
                <c:formatCode>\$#,##0</c:formatCode>
                <c:ptCount val="4"/>
                <c:pt idx="0">
                  <c:v>11188.62</c:v>
                </c:pt>
                <c:pt idx="1">
                  <c:v>11212.29</c:v>
                </c:pt>
                <c:pt idx="2">
                  <c:v>8008.8</c:v>
                </c:pt>
                <c:pt idx="3">
                  <c:v>5125.82</c:v>
                </c:pt>
              </c:numCache>
            </c:numRef>
          </c:yVal>
          <c:smooth val="1"/>
        </c:ser>
        <c:ser>
          <c:idx val="3"/>
          <c:order val="3"/>
          <c:tx>
            <c:strRef>
              <c:f>Sheet1!$E$2</c:f>
              <c:strCache>
                <c:ptCount val="1"/>
                <c:pt idx="0">
                  <c:v>PRD</c:v>
                </c:pt>
              </c:strCache>
            </c:strRef>
          </c:tx>
          <c:xVal>
            <c:numRef>
              <c:f>Sheet1!$A$14:$A$17</c:f>
              <c:numCache>
                <c:formatCode>General</c:formatCode>
                <c:ptCount val="4"/>
                <c:pt idx="0">
                  <c:v>2006.0</c:v>
                </c:pt>
                <c:pt idx="1">
                  <c:v>2008.0</c:v>
                </c:pt>
                <c:pt idx="2">
                  <c:v>2009.0</c:v>
                </c:pt>
                <c:pt idx="3">
                  <c:v>2010.0</c:v>
                </c:pt>
              </c:numCache>
            </c:numRef>
          </c:xVal>
          <c:yVal>
            <c:numRef>
              <c:f>Sheet1!$E$14:$E$17</c:f>
              <c:numCache>
                <c:formatCode>\$#,##0</c:formatCode>
                <c:ptCount val="4"/>
                <c:pt idx="0">
                  <c:v>4126.98</c:v>
                </c:pt>
                <c:pt idx="1">
                  <c:v>5529.08</c:v>
                </c:pt>
                <c:pt idx="2">
                  <c:v>6302.82</c:v>
                </c:pt>
                <c:pt idx="3">
                  <c:v>6863.92</c:v>
                </c:pt>
              </c:numCache>
            </c:numRef>
          </c:yVal>
          <c:smooth val="1"/>
        </c:ser>
        <c:ser>
          <c:idx val="4"/>
          <c:order val="4"/>
          <c:tx>
            <c:strRef>
              <c:f>Sheet1!$F$2</c:f>
              <c:strCache>
                <c:ptCount val="1"/>
                <c:pt idx="0">
                  <c:v>JHEP</c:v>
                </c:pt>
              </c:strCache>
            </c:strRef>
          </c:tx>
          <c:xVal>
            <c:numRef>
              <c:f>Sheet1!$A$14:$A$17</c:f>
              <c:numCache>
                <c:formatCode>General</c:formatCode>
                <c:ptCount val="4"/>
                <c:pt idx="0">
                  <c:v>2006.0</c:v>
                </c:pt>
                <c:pt idx="1">
                  <c:v>2008.0</c:v>
                </c:pt>
                <c:pt idx="2">
                  <c:v>2009.0</c:v>
                </c:pt>
                <c:pt idx="3">
                  <c:v>2010.0</c:v>
                </c:pt>
              </c:numCache>
            </c:numRef>
          </c:xVal>
          <c:yVal>
            <c:numRef>
              <c:f>Sheet1!$F$14:$F$17</c:f>
              <c:numCache>
                <c:formatCode>\$#,##0</c:formatCode>
                <c:ptCount val="4"/>
                <c:pt idx="0">
                  <c:v>1840.12</c:v>
                </c:pt>
                <c:pt idx="1">
                  <c:v>2807.58</c:v>
                </c:pt>
                <c:pt idx="2">
                  <c:v>2558.0</c:v>
                </c:pt>
                <c:pt idx="3">
                  <c:v>2284.0</c:v>
                </c:pt>
              </c:numCache>
            </c:numRef>
          </c:yVal>
          <c:smooth val="1"/>
        </c:ser>
        <c:ser>
          <c:idx val="5"/>
          <c:order val="5"/>
          <c:tx>
            <c:strRef>
              <c:f>Sheet1!$K$2</c:f>
              <c:strCache>
                <c:ptCount val="1"/>
                <c:pt idx="0">
                  <c:v>TOTAL</c:v>
                </c:pt>
              </c:strCache>
            </c:strRef>
          </c:tx>
          <c:xVal>
            <c:numRef>
              <c:f>Sheet1!$A$14:$A$17</c:f>
              <c:numCache>
                <c:formatCode>General</c:formatCode>
                <c:ptCount val="4"/>
                <c:pt idx="0">
                  <c:v>2006.0</c:v>
                </c:pt>
                <c:pt idx="1">
                  <c:v>2008.0</c:v>
                </c:pt>
                <c:pt idx="2">
                  <c:v>2009.0</c:v>
                </c:pt>
                <c:pt idx="3">
                  <c:v>2010.0</c:v>
                </c:pt>
              </c:numCache>
            </c:numRef>
          </c:xVal>
          <c:yVal>
            <c:numRef>
              <c:f>Sheet1!$L$14:$L$17</c:f>
              <c:numCache>
                <c:formatCode>\$#,##0</c:formatCode>
                <c:ptCount val="4"/>
                <c:pt idx="0">
                  <c:v>35932.26</c:v>
                </c:pt>
                <c:pt idx="1">
                  <c:v>40873.07000000001</c:v>
                </c:pt>
                <c:pt idx="2">
                  <c:v>37708.94</c:v>
                </c:pt>
                <c:pt idx="3">
                  <c:v>28714.87</c:v>
                </c:pt>
              </c:numCache>
            </c:numRef>
          </c:yVal>
          <c:smooth val="1"/>
        </c:ser>
        <c:axId val="585668712"/>
        <c:axId val="585671928"/>
      </c:scatterChart>
      <c:valAx>
        <c:axId val="585668712"/>
        <c:scaling>
          <c:orientation val="minMax"/>
          <c:min val="2005.0"/>
        </c:scaling>
        <c:axPos val="b"/>
        <c:numFmt formatCode="General" sourceLinked="1"/>
        <c:tickLblPos val="nextTo"/>
        <c:crossAx val="585671928"/>
        <c:crosses val="autoZero"/>
        <c:crossBetween val="midCat"/>
      </c:valAx>
      <c:valAx>
        <c:axId val="585671928"/>
        <c:scaling>
          <c:orientation val="minMax"/>
        </c:scaling>
        <c:axPos val="l"/>
        <c:majorGridlines/>
        <c:numFmt formatCode="\$#,##0" sourceLinked="1"/>
        <c:tickLblPos val="nextTo"/>
        <c:crossAx val="585668712"/>
        <c:crosses val="autoZero"/>
        <c:crossBetween val="midCat"/>
      </c:valAx>
    </c:plotArea>
    <c:legend>
      <c:legendPos val="r"/>
      <c:layout>
        <c:manualLayout>
          <c:xMode val="edge"/>
          <c:yMode val="edge"/>
          <c:x val="0.817675338949432"/>
          <c:y val="0.422287933068254"/>
          <c:w val="0.145816934435823"/>
          <c:h val="0.347101991301089"/>
        </c:manualLayout>
      </c:layout>
      <c:txPr>
        <a:bodyPr/>
        <a:lstStyle/>
        <a:p>
          <a:pPr>
            <a:defRPr sz="2000"/>
          </a:pPr>
          <a:endParaRPr lang="en-US"/>
        </a:p>
      </c:txPr>
    </c:legend>
    <c:plotVisOnly val="1"/>
  </c:chart>
  <c:txPr>
    <a:bodyPr/>
    <a:lstStyle/>
    <a:p>
      <a:pPr>
        <a:defRPr sz="2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 2</c:v>
                </c:pt>
              </c:strCache>
            </c:strRef>
          </c:tx>
          <c:dPt>
            <c:idx val="6"/>
            <c:spPr>
              <a:solidFill>
                <a:schemeClr val="accent5">
                  <a:lumMod val="60000"/>
                  <a:lumOff val="40000"/>
                </a:schemeClr>
              </a:solidFill>
            </c:spPr>
          </c:dPt>
          <c:dLbls>
            <c:dLbl>
              <c:idx val="0"/>
              <c:layout>
                <c:manualLayout>
                  <c:x val="-0.0641675157024979"/>
                  <c:y val="0.0305099631581459"/>
                </c:manualLayout>
              </c:layout>
              <c:showCatName val="1"/>
              <c:showPercent val="1"/>
            </c:dLbl>
            <c:dLbl>
              <c:idx val="1"/>
              <c:layout>
                <c:manualLayout>
                  <c:x val="-0.00333258226317498"/>
                  <c:y val="-0.0378291828097179"/>
                </c:manualLayout>
              </c:layout>
              <c:showCatName val="1"/>
              <c:showPercent val="1"/>
            </c:dLbl>
            <c:dLbl>
              <c:idx val="2"/>
              <c:layout>
                <c:manualLayout>
                  <c:x val="0.0571507243861751"/>
                  <c:y val="-0.000171490956004677"/>
                </c:manualLayout>
              </c:layout>
              <c:showCatName val="1"/>
              <c:showPercent val="1"/>
            </c:dLbl>
            <c:dLbl>
              <c:idx val="3"/>
              <c:layout>
                <c:manualLayout>
                  <c:x val="0.189555354803677"/>
                  <c:y val="0.20510964120002"/>
                </c:manualLayout>
              </c:layout>
              <c:showCatName val="1"/>
              <c:showPercent val="1"/>
            </c:dLbl>
            <c:dLbl>
              <c:idx val="4"/>
              <c:layout>
                <c:manualLayout>
                  <c:x val="0.00333258226317498"/>
                  <c:y val="0.249265692229702"/>
                </c:manualLayout>
              </c:layout>
              <c:showCatName val="1"/>
              <c:showPercent val="1"/>
            </c:dLbl>
            <c:dLbl>
              <c:idx val="6"/>
              <c:layout>
                <c:manualLayout>
                  <c:x val="0.0745543261641121"/>
                  <c:y val="0.00150933567345539"/>
                </c:manualLayout>
              </c:layout>
              <c:showCatName val="1"/>
              <c:showPercent val="1"/>
            </c:dLbl>
            <c:showCatName val="1"/>
            <c:showPercent val="1"/>
            <c:showLeaderLines val="1"/>
          </c:dLbls>
          <c:cat>
            <c:strRef>
              <c:f>Sheet1!$A$2:$A$8</c:f>
              <c:strCache>
                <c:ptCount val="7"/>
                <c:pt idx="0">
                  <c:v>N. America</c:v>
                </c:pt>
                <c:pt idx="1">
                  <c:v>L. America</c:v>
                </c:pt>
                <c:pt idx="2">
                  <c:v>Europe</c:v>
                </c:pt>
                <c:pt idx="3">
                  <c:v>M. East &amp; Africa</c:v>
                </c:pt>
                <c:pt idx="4">
                  <c:v>Indian Subcontinent</c:v>
                </c:pt>
                <c:pt idx="5">
                  <c:v>Japan</c:v>
                </c:pt>
                <c:pt idx="6">
                  <c:v>Pacific Rim</c:v>
                </c:pt>
              </c:strCache>
            </c:strRef>
          </c:cat>
          <c:val>
            <c:numRef>
              <c:f>Sheet1!$B$2:$B$8</c:f>
              <c:numCache>
                <c:formatCode>General</c:formatCode>
                <c:ptCount val="7"/>
                <c:pt idx="0">
                  <c:v>8385.0</c:v>
                </c:pt>
                <c:pt idx="1">
                  <c:v>1441.0</c:v>
                </c:pt>
                <c:pt idx="2">
                  <c:v>13162.0</c:v>
                </c:pt>
                <c:pt idx="3">
                  <c:v>1413.0</c:v>
                </c:pt>
                <c:pt idx="4">
                  <c:v>1478.0</c:v>
                </c:pt>
                <c:pt idx="5">
                  <c:v>2281.0</c:v>
                </c:pt>
                <c:pt idx="6">
                  <c:v>6446.0</c:v>
                </c:pt>
              </c:numCache>
            </c:numRef>
          </c:val>
        </c:ser>
        <c:dLbls>
          <c:showCatName val="1"/>
          <c:showPercent val="1"/>
        </c:dLbls>
        <c:firstSliceAng val="0"/>
      </c:pieChart>
    </c:plotArea>
    <c:plotVisOnly val="1"/>
  </c:chart>
  <c:txPr>
    <a:bodyPr/>
    <a:lstStyle/>
    <a:p>
      <a:pPr>
        <a:defRPr sz="9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Column1</c:v>
                </c:pt>
              </c:strCache>
            </c:strRef>
          </c:tx>
          <c:dPt>
            <c:idx val="6"/>
            <c:spPr>
              <a:solidFill>
                <a:schemeClr val="accent5">
                  <a:lumMod val="60000"/>
                  <a:lumOff val="40000"/>
                </a:schemeClr>
              </a:solidFill>
            </c:spPr>
          </c:dPt>
          <c:dLbls>
            <c:dLbl>
              <c:idx val="0"/>
              <c:layout>
                <c:manualLayout>
                  <c:x val="-0.00190161125692622"/>
                  <c:y val="0.00281995235047215"/>
                </c:manualLayout>
              </c:layout>
              <c:showCatName val="1"/>
              <c:showPercent val="1"/>
            </c:dLbl>
            <c:dLbl>
              <c:idx val="1"/>
              <c:layout>
                <c:manualLayout>
                  <c:x val="0.00719674798060737"/>
                  <c:y val="-0.0105011991077638"/>
                </c:manualLayout>
              </c:layout>
              <c:showCatName val="1"/>
              <c:showPercent val="1"/>
            </c:dLbl>
            <c:dLbl>
              <c:idx val="2"/>
              <c:layout>
                <c:manualLayout>
                  <c:x val="-0.107320586662778"/>
                  <c:y val="-0.0531042785811549"/>
                </c:manualLayout>
              </c:layout>
              <c:showCatName val="1"/>
              <c:showPercent val="1"/>
            </c:dLbl>
            <c:dLbl>
              <c:idx val="6"/>
              <c:layout>
                <c:manualLayout>
                  <c:x val="0.0738389249282465"/>
                  <c:y val="0.00210450396933342"/>
                </c:manualLayout>
              </c:layout>
              <c:showCatName val="1"/>
              <c:showPercent val="1"/>
            </c:dLbl>
            <c:showCatName val="1"/>
            <c:showPercent val="1"/>
            <c:showLeaderLines val="1"/>
          </c:dLbls>
          <c:cat>
            <c:strRef>
              <c:f>Sheet1!$A$2:$A$8</c:f>
              <c:strCache>
                <c:ptCount val="7"/>
                <c:pt idx="0">
                  <c:v>N. America</c:v>
                </c:pt>
                <c:pt idx="1">
                  <c:v>L. America</c:v>
                </c:pt>
                <c:pt idx="2">
                  <c:v>Europe</c:v>
                </c:pt>
                <c:pt idx="3">
                  <c:v>M. East &amp; Africa</c:v>
                </c:pt>
                <c:pt idx="4">
                  <c:v>Indian Subcontinent</c:v>
                </c:pt>
                <c:pt idx="5">
                  <c:v>Japan</c:v>
                </c:pt>
                <c:pt idx="6">
                  <c:v>Pacific Rim</c:v>
                </c:pt>
              </c:strCache>
            </c:strRef>
          </c:cat>
          <c:val>
            <c:numRef>
              <c:f>Sheet1!$B$2:$B$8</c:f>
              <c:numCache>
                <c:formatCode>General</c:formatCode>
                <c:ptCount val="7"/>
                <c:pt idx="0">
                  <c:v>5395.0</c:v>
                </c:pt>
                <c:pt idx="1">
                  <c:v>679.0</c:v>
                </c:pt>
                <c:pt idx="2">
                  <c:v>8469.0</c:v>
                </c:pt>
                <c:pt idx="3">
                  <c:v>543.0</c:v>
                </c:pt>
                <c:pt idx="4">
                  <c:v>469.0</c:v>
                </c:pt>
                <c:pt idx="5">
                  <c:v>1362.0</c:v>
                </c:pt>
                <c:pt idx="6">
                  <c:v>2199.0</c:v>
                </c:pt>
              </c:numCache>
            </c:numRef>
          </c:val>
        </c:ser>
        <c:dLbls>
          <c:showCatName val="1"/>
          <c:showPercent val="1"/>
        </c:dLbls>
        <c:firstSliceAng val="0"/>
      </c:pieChart>
    </c:plotArea>
    <c:plotVisOnly val="1"/>
  </c:chart>
  <c:txPr>
    <a:bodyPr/>
    <a:lstStyle/>
    <a:p>
      <a:pPr>
        <a:defRPr sz="9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Sales</c:v>
                </c:pt>
              </c:strCache>
            </c:strRef>
          </c:tx>
          <c:dPt>
            <c:idx val="6"/>
            <c:spPr>
              <a:solidFill>
                <a:schemeClr val="accent5">
                  <a:lumMod val="60000"/>
                  <a:lumOff val="40000"/>
                </a:schemeClr>
              </a:solidFill>
            </c:spPr>
          </c:dPt>
          <c:dLbls>
            <c:dLbl>
              <c:idx val="0"/>
              <c:layout>
                <c:manualLayout>
                  <c:x val="0.0131352070574511"/>
                  <c:y val="0.0462856192151814"/>
                </c:manualLayout>
              </c:layout>
              <c:showCatName val="1"/>
              <c:showPercent val="1"/>
            </c:dLbl>
            <c:dLbl>
              <c:idx val="2"/>
              <c:layout>
                <c:manualLayout>
                  <c:x val="-0.0232703898123846"/>
                  <c:y val="-0.0537028252329946"/>
                </c:manualLayout>
              </c:layout>
              <c:showCatName val="1"/>
              <c:showPercent val="1"/>
            </c:dLbl>
            <c:dLbl>
              <c:idx val="3"/>
              <c:layout>
                <c:manualLayout>
                  <c:x val="-0.0402217604743851"/>
                  <c:y val="0.145708438182106"/>
                </c:manualLayout>
              </c:layout>
              <c:showCatName val="1"/>
              <c:showPercent val="1"/>
            </c:dLbl>
            <c:dLbl>
              <c:idx val="4"/>
              <c:layout>
                <c:manualLayout>
                  <c:x val="-0.0434719847598541"/>
                  <c:y val="0.00195700598480985"/>
                </c:manualLayout>
              </c:layout>
              <c:spPr/>
              <c:txPr>
                <a:bodyPr/>
                <a:lstStyle/>
                <a:p>
                  <a:pPr>
                    <a:defRPr sz="800"/>
                  </a:pPr>
                  <a:endParaRPr lang="en-US"/>
                </a:p>
              </c:txPr>
              <c:showCatName val="1"/>
              <c:showPercent val="1"/>
            </c:dLbl>
            <c:dLbl>
              <c:idx val="6"/>
              <c:layout>
                <c:manualLayout>
                  <c:x val="0.0930386319091872"/>
                  <c:y val="0.000701358882835493"/>
                </c:manualLayout>
              </c:layout>
              <c:showCatName val="1"/>
              <c:showPercent val="1"/>
            </c:dLbl>
            <c:txPr>
              <a:bodyPr/>
              <a:lstStyle/>
              <a:p>
                <a:pPr>
                  <a:defRPr sz="900"/>
                </a:pPr>
                <a:endParaRPr lang="en-US"/>
              </a:p>
            </c:txPr>
            <c:showCatName val="1"/>
            <c:showPercent val="1"/>
            <c:showLeaderLines val="1"/>
          </c:dLbls>
          <c:cat>
            <c:strRef>
              <c:f>Sheet1!$A$2:$A$8</c:f>
              <c:strCache>
                <c:ptCount val="7"/>
                <c:pt idx="0">
                  <c:v>N. America</c:v>
                </c:pt>
                <c:pt idx="1">
                  <c:v>L. America</c:v>
                </c:pt>
                <c:pt idx="2">
                  <c:v>Europe</c:v>
                </c:pt>
                <c:pt idx="3">
                  <c:v>M. East &amp; Africa</c:v>
                </c:pt>
                <c:pt idx="4">
                  <c:v>Indian Subcontinent</c:v>
                </c:pt>
                <c:pt idx="5">
                  <c:v>Japan</c:v>
                </c:pt>
                <c:pt idx="6">
                  <c:v>Pacific Rim</c:v>
                </c:pt>
              </c:strCache>
            </c:strRef>
          </c:cat>
          <c:val>
            <c:numRef>
              <c:f>Sheet1!$B$2:$B$8</c:f>
              <c:numCache>
                <c:formatCode>General</c:formatCode>
                <c:ptCount val="7"/>
                <c:pt idx="0">
                  <c:v>8892.0</c:v>
                </c:pt>
                <c:pt idx="1">
                  <c:v>748.0</c:v>
                </c:pt>
                <c:pt idx="2">
                  <c:v>12471.0</c:v>
                </c:pt>
                <c:pt idx="3">
                  <c:v>488.0</c:v>
                </c:pt>
                <c:pt idx="4">
                  <c:v>303.0</c:v>
                </c:pt>
                <c:pt idx="5">
                  <c:v>1400.0</c:v>
                </c:pt>
                <c:pt idx="6">
                  <c:v>1183.0</c:v>
                </c:pt>
              </c:numCache>
            </c:numRef>
          </c:val>
        </c:ser>
        <c:dLbls>
          <c:showCatName val="1"/>
          <c:showPercent val="1"/>
        </c:dLbls>
        <c:firstSliceAng val="348"/>
      </c:pieChart>
    </c:plotArea>
    <c:plotVisOnly val="1"/>
  </c:chart>
  <c:txPr>
    <a:bodyPr/>
    <a:lstStyle/>
    <a:p>
      <a:pPr>
        <a:defRPr sz="1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pPr>
            <a:r>
              <a:rPr lang="en-US" sz="2400"/>
              <a:t>Geographic Distribution of APS Journal Revenue</a:t>
            </a:r>
          </a:p>
        </c:rich>
      </c:tx>
      <c:layout/>
    </c:title>
    <c:plotArea>
      <c:layout/>
      <c:pieChart>
        <c:varyColors val="1"/>
        <c:ser>
          <c:idx val="0"/>
          <c:order val="0"/>
          <c:dPt>
            <c:idx val="0"/>
            <c:spPr>
              <a:solidFill>
                <a:srgbClr val="82D2E3"/>
              </a:solidFill>
            </c:spPr>
          </c:dPt>
          <c:dPt>
            <c:idx val="1"/>
            <c:spPr>
              <a:solidFill>
                <a:schemeClr val="tx2">
                  <a:lumMod val="60000"/>
                  <a:lumOff val="40000"/>
                  <a:alpha val="65000"/>
                </a:schemeClr>
              </a:solidFill>
            </c:spPr>
          </c:dPt>
          <c:dPt>
            <c:idx val="3"/>
            <c:spPr>
              <a:solidFill>
                <a:srgbClr val="FF454D"/>
              </a:solidFill>
            </c:spPr>
          </c:dPt>
          <c:dPt>
            <c:idx val="4"/>
            <c:spPr>
              <a:solidFill>
                <a:srgbClr val="8B6AB3"/>
              </a:solidFill>
            </c:spPr>
          </c:dPt>
          <c:dLbls>
            <c:dLbl>
              <c:idx val="0"/>
              <c:layout/>
              <c:dLblPos val="bestFit"/>
              <c:showLegendKey val="1"/>
              <c:showCatName val="1"/>
            </c:dLbl>
            <c:dLbl>
              <c:idx val="1"/>
              <c:layout/>
              <c:dLblPos val="bestFit"/>
              <c:showLegendKey val="1"/>
              <c:showCatName val="1"/>
            </c:dLbl>
            <c:dLbl>
              <c:idx val="2"/>
              <c:layout/>
              <c:dLblPos val="bestFit"/>
              <c:showLegendKey val="1"/>
              <c:showCatName val="1"/>
            </c:dLbl>
            <c:dLbl>
              <c:idx val="3"/>
              <c:layout>
                <c:manualLayout>
                  <c:x val="0.0348560242210388"/>
                  <c:y val="-0.00565347377935374"/>
                </c:manualLayout>
              </c:layout>
              <c:dLblPos val="bestFit"/>
              <c:showLegendKey val="1"/>
              <c:showCatName val="1"/>
            </c:dLbl>
            <c:dLbl>
              <c:idx val="4"/>
              <c:layout>
                <c:manualLayout>
                  <c:x val="0.126566635083478"/>
                  <c:y val="-0.00426552641184753"/>
                </c:manualLayout>
              </c:layout>
              <c:dLblPos val="bestFit"/>
              <c:showLegendKey val="1"/>
              <c:showCatName val="1"/>
            </c:dLbl>
            <c:dLbl>
              <c:idx val="5"/>
              <c:dLblPos val="bestFit"/>
              <c:showLegendKey val="1"/>
              <c:showCatName val="1"/>
            </c:dLbl>
            <c:delete val="1"/>
          </c:dLbls>
          <c:cat>
            <c:strRef>
              <c:f>'Regional Revenue'!$A$4:$A$8</c:f>
              <c:strCache>
                <c:ptCount val="5"/>
                <c:pt idx="0">
                  <c:v>Asia and the Pacific Rim</c:v>
                </c:pt>
                <c:pt idx="1">
                  <c:v>US and Canada</c:v>
                </c:pt>
                <c:pt idx="2">
                  <c:v>Europe</c:v>
                </c:pt>
                <c:pt idx="3">
                  <c:v>Latin America</c:v>
                </c:pt>
                <c:pt idx="4">
                  <c:v>Middle East &amp; Africa</c:v>
                </c:pt>
              </c:strCache>
            </c:strRef>
          </c:cat>
          <c:val>
            <c:numRef>
              <c:f>'Regional Revenue'!$D$4:$D$8</c:f>
              <c:numCache>
                <c:formatCode>_("$"* #,##0.00_);_("$"* \(#,##0.00\);_("$"* "-"??_);_(@_)</c:formatCode>
                <c:ptCount val="5"/>
                <c:pt idx="0">
                  <c:v>9.569024E6</c:v>
                </c:pt>
                <c:pt idx="1">
                  <c:v>9.22584E6</c:v>
                </c:pt>
                <c:pt idx="2">
                  <c:v>9.203172E6</c:v>
                </c:pt>
                <c:pt idx="3">
                  <c:v>1.005288E6</c:v>
                </c:pt>
                <c:pt idx="4">
                  <c:v>751454.0</c:v>
                </c:pt>
              </c:numCache>
            </c:numRef>
          </c:val>
        </c:ser>
        <c:firstSliceAng val="0"/>
      </c:pieChart>
    </c:plotArea>
    <c:plotVisOnly val="1"/>
  </c:chart>
  <c:txPr>
    <a:bodyPr/>
    <a:lstStyle/>
    <a:p>
      <a:pPr>
        <a:defRPr sz="14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Fraction of Subscriptions with Print</a:t>
            </a:r>
          </a:p>
        </c:rich>
      </c:tx>
      <c:layout/>
    </c:title>
    <c:plotArea>
      <c:layout/>
      <c:scatterChart>
        <c:scatterStyle val="smoothMarker"/>
        <c:ser>
          <c:idx val="1"/>
          <c:order val="0"/>
          <c:xVal>
            <c:numRef>
              <c:f>Sheet1!$B$2:$K$2</c:f>
              <c:numCache>
                <c:formatCode>General</c:formatCode>
                <c:ptCount val="10"/>
                <c:pt idx="0">
                  <c:v>2002.0</c:v>
                </c:pt>
                <c:pt idx="1">
                  <c:v>2003.0</c:v>
                </c:pt>
                <c:pt idx="2">
                  <c:v>2004.0</c:v>
                </c:pt>
                <c:pt idx="3">
                  <c:v>2005.0</c:v>
                </c:pt>
                <c:pt idx="4">
                  <c:v>2006.0</c:v>
                </c:pt>
                <c:pt idx="5">
                  <c:v>2007.0</c:v>
                </c:pt>
                <c:pt idx="6">
                  <c:v>2008.0</c:v>
                </c:pt>
                <c:pt idx="7">
                  <c:v>2009.0</c:v>
                </c:pt>
                <c:pt idx="8">
                  <c:v>2010.0</c:v>
                </c:pt>
                <c:pt idx="9">
                  <c:v>2011.0</c:v>
                </c:pt>
              </c:numCache>
            </c:numRef>
          </c:xVal>
          <c:yVal>
            <c:numRef>
              <c:f>Sheet1!$B$6:$K$6</c:f>
              <c:numCache>
                <c:formatCode>General</c:formatCode>
                <c:ptCount val="10"/>
                <c:pt idx="0">
                  <c:v>0.87701252236136</c:v>
                </c:pt>
                <c:pt idx="1">
                  <c:v>0.808061957637398</c:v>
                </c:pt>
                <c:pt idx="2">
                  <c:v>0.739698120196314</c:v>
                </c:pt>
                <c:pt idx="3">
                  <c:v>0.670397529911231</c:v>
                </c:pt>
                <c:pt idx="4">
                  <c:v>0.600951733514616</c:v>
                </c:pt>
                <c:pt idx="5">
                  <c:v>0.537533117456579</c:v>
                </c:pt>
                <c:pt idx="6">
                  <c:v>0.465805168986083</c:v>
                </c:pt>
                <c:pt idx="7">
                  <c:v>0.386060847086896</c:v>
                </c:pt>
                <c:pt idx="8">
                  <c:v>0.318846507822886</c:v>
                </c:pt>
                <c:pt idx="9">
                  <c:v>0.261304976254388</c:v>
                </c:pt>
              </c:numCache>
            </c:numRef>
          </c:yVal>
          <c:smooth val="1"/>
        </c:ser>
        <c:ser>
          <c:idx val="0"/>
          <c:order val="1"/>
          <c:marker>
            <c:symbol val="none"/>
          </c:marker>
          <c:xVal>
            <c:numRef>
              <c:f>Sheet1!$B$2:$O$2</c:f>
              <c:numCache>
                <c:formatCode>General</c:formatCode>
                <c:ptCount val="14"/>
                <c:pt idx="0">
                  <c:v>2002.0</c:v>
                </c:pt>
                <c:pt idx="1">
                  <c:v>2003.0</c:v>
                </c:pt>
                <c:pt idx="2">
                  <c:v>2004.0</c:v>
                </c:pt>
                <c:pt idx="3">
                  <c:v>2005.0</c:v>
                </c:pt>
                <c:pt idx="4">
                  <c:v>2006.0</c:v>
                </c:pt>
                <c:pt idx="5">
                  <c:v>2007.0</c:v>
                </c:pt>
                <c:pt idx="6">
                  <c:v>2008.0</c:v>
                </c:pt>
                <c:pt idx="7">
                  <c:v>2009.0</c:v>
                </c:pt>
                <c:pt idx="8">
                  <c:v>2010.0</c:v>
                </c:pt>
                <c:pt idx="9">
                  <c:v>2011.0</c:v>
                </c:pt>
                <c:pt idx="10">
                  <c:v>2012.0</c:v>
                </c:pt>
                <c:pt idx="11">
                  <c:v>2013.0</c:v>
                </c:pt>
                <c:pt idx="12">
                  <c:v>2014.0</c:v>
                </c:pt>
                <c:pt idx="13">
                  <c:v>2015.0</c:v>
                </c:pt>
              </c:numCache>
            </c:numRef>
          </c:xVal>
          <c:yVal>
            <c:numRef>
              <c:f>Sheet1!$B$7:$O$7</c:f>
              <c:numCache>
                <c:formatCode>General</c:formatCode>
                <c:ptCount val="14"/>
                <c:pt idx="0">
                  <c:v>0.88</c:v>
                </c:pt>
                <c:pt idx="1">
                  <c:v>0.81</c:v>
                </c:pt>
                <c:pt idx="2">
                  <c:v>0.74</c:v>
                </c:pt>
                <c:pt idx="3">
                  <c:v>0.67</c:v>
                </c:pt>
                <c:pt idx="4">
                  <c:v>0.6</c:v>
                </c:pt>
                <c:pt idx="5">
                  <c:v>0.53</c:v>
                </c:pt>
                <c:pt idx="6">
                  <c:v>0.46</c:v>
                </c:pt>
                <c:pt idx="7">
                  <c:v>0.39</c:v>
                </c:pt>
                <c:pt idx="8">
                  <c:v>0.32</c:v>
                </c:pt>
                <c:pt idx="9">
                  <c:v>0.25</c:v>
                </c:pt>
                <c:pt idx="10">
                  <c:v>0.18</c:v>
                </c:pt>
                <c:pt idx="11">
                  <c:v>0.11</c:v>
                </c:pt>
                <c:pt idx="12">
                  <c:v>0.0399999999999999</c:v>
                </c:pt>
                <c:pt idx="13">
                  <c:v>-0.0300000000000001</c:v>
                </c:pt>
              </c:numCache>
            </c:numRef>
          </c:yVal>
          <c:smooth val="1"/>
        </c:ser>
        <c:axId val="590503000"/>
        <c:axId val="590468200"/>
      </c:scatterChart>
      <c:valAx>
        <c:axId val="590503000"/>
        <c:scaling>
          <c:orientation val="minMax"/>
          <c:max val="2015.0"/>
          <c:min val="2002.0"/>
        </c:scaling>
        <c:axPos val="b"/>
        <c:numFmt formatCode="General" sourceLinked="1"/>
        <c:tickLblPos val="nextTo"/>
        <c:crossAx val="590468200"/>
        <c:crosses val="autoZero"/>
        <c:crossBetween val="midCat"/>
        <c:majorUnit val="1.0"/>
      </c:valAx>
      <c:valAx>
        <c:axId val="590468200"/>
        <c:scaling>
          <c:orientation val="minMax"/>
          <c:min val="0.0"/>
        </c:scaling>
        <c:axPos val="l"/>
        <c:majorGridlines/>
        <c:title>
          <c:tx>
            <c:rich>
              <a:bodyPr/>
              <a:lstStyle/>
              <a:p>
                <a:pPr>
                  <a:defRPr/>
                </a:pPr>
                <a:r>
                  <a:rPr lang="en-US"/>
                  <a:t>Fraction</a:t>
                </a:r>
              </a:p>
            </c:rich>
          </c:tx>
          <c:layout/>
        </c:title>
        <c:numFmt formatCode="General" sourceLinked="1"/>
        <c:tickLblPos val="nextTo"/>
        <c:crossAx val="590503000"/>
        <c:crosses val="autoZero"/>
        <c:crossBetween val="midCat"/>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Papers/Month from CERN published in PRD and PRL</a:t>
            </a:r>
          </a:p>
        </c:rich>
      </c:tx>
      <c:layout/>
    </c:title>
    <c:plotArea>
      <c:layout/>
      <c:barChart>
        <c:barDir val="col"/>
        <c:grouping val="stacked"/>
        <c:ser>
          <c:idx val="0"/>
          <c:order val="0"/>
          <c:tx>
            <c:v>PRL</c:v>
          </c:tx>
          <c:cat>
            <c:numRef>
              <c:f>Sheet1!$A$1:$A$29</c:f>
              <c:numCache>
                <c:formatCode>mmm\-yy</c:formatCode>
                <c:ptCount val="29"/>
                <c:pt idx="0">
                  <c:v>38717.0</c:v>
                </c:pt>
                <c:pt idx="1">
                  <c:v>38748.0</c:v>
                </c:pt>
                <c:pt idx="2">
                  <c:v>38776.0</c:v>
                </c:pt>
                <c:pt idx="3">
                  <c:v>38807.0</c:v>
                </c:pt>
                <c:pt idx="4">
                  <c:v>38837.0</c:v>
                </c:pt>
                <c:pt idx="5">
                  <c:v>38868.0</c:v>
                </c:pt>
                <c:pt idx="6">
                  <c:v>38898.0</c:v>
                </c:pt>
                <c:pt idx="7">
                  <c:v>38929.0</c:v>
                </c:pt>
                <c:pt idx="8">
                  <c:v>38960.0</c:v>
                </c:pt>
                <c:pt idx="9">
                  <c:v>38990.0</c:v>
                </c:pt>
                <c:pt idx="10">
                  <c:v>39021.0</c:v>
                </c:pt>
                <c:pt idx="11">
                  <c:v>39051.0</c:v>
                </c:pt>
                <c:pt idx="12">
                  <c:v>39082.0</c:v>
                </c:pt>
                <c:pt idx="13">
                  <c:v>39113.0</c:v>
                </c:pt>
                <c:pt idx="14">
                  <c:v>39141.0</c:v>
                </c:pt>
                <c:pt idx="15">
                  <c:v>39172.0</c:v>
                </c:pt>
                <c:pt idx="16">
                  <c:v>39202.0</c:v>
                </c:pt>
                <c:pt idx="17">
                  <c:v>39233.0</c:v>
                </c:pt>
                <c:pt idx="18">
                  <c:v>39263.0</c:v>
                </c:pt>
                <c:pt idx="19">
                  <c:v>39294.0</c:v>
                </c:pt>
                <c:pt idx="20">
                  <c:v>39325.0</c:v>
                </c:pt>
                <c:pt idx="21">
                  <c:v>39355.0</c:v>
                </c:pt>
                <c:pt idx="22">
                  <c:v>39386.0</c:v>
                </c:pt>
                <c:pt idx="23">
                  <c:v>39416.0</c:v>
                </c:pt>
                <c:pt idx="24">
                  <c:v>39447.0</c:v>
                </c:pt>
                <c:pt idx="25">
                  <c:v>39478.0</c:v>
                </c:pt>
                <c:pt idx="26">
                  <c:v>39507.0</c:v>
                </c:pt>
                <c:pt idx="27">
                  <c:v>39538.0</c:v>
                </c:pt>
                <c:pt idx="28">
                  <c:v>39568.0</c:v>
                </c:pt>
              </c:numCache>
            </c:numRef>
          </c:cat>
          <c:val>
            <c:numRef>
              <c:f>Sheet1!$C$1:$C$29</c:f>
              <c:numCache>
                <c:formatCode>General</c:formatCode>
                <c:ptCount val="29"/>
                <c:pt idx="6">
                  <c:v>2.0</c:v>
                </c:pt>
                <c:pt idx="7">
                  <c:v>1.0</c:v>
                </c:pt>
                <c:pt idx="9">
                  <c:v>1.0</c:v>
                </c:pt>
                <c:pt idx="10">
                  <c:v>1.0</c:v>
                </c:pt>
                <c:pt idx="11">
                  <c:v>4.0</c:v>
                </c:pt>
                <c:pt idx="12">
                  <c:v>2.0</c:v>
                </c:pt>
                <c:pt idx="13">
                  <c:v>1.0</c:v>
                </c:pt>
                <c:pt idx="14">
                  <c:v>4.0</c:v>
                </c:pt>
                <c:pt idx="15">
                  <c:v>1.0</c:v>
                </c:pt>
                <c:pt idx="16">
                  <c:v>5.0</c:v>
                </c:pt>
                <c:pt idx="17">
                  <c:v>3.0</c:v>
                </c:pt>
                <c:pt idx="18">
                  <c:v>4.0</c:v>
                </c:pt>
                <c:pt idx="19">
                  <c:v>2.0</c:v>
                </c:pt>
                <c:pt idx="20">
                  <c:v>1.0</c:v>
                </c:pt>
                <c:pt idx="21">
                  <c:v>0.0</c:v>
                </c:pt>
                <c:pt idx="22">
                  <c:v>6.0</c:v>
                </c:pt>
                <c:pt idx="23">
                  <c:v>3.0</c:v>
                </c:pt>
                <c:pt idx="24">
                  <c:v>2.0</c:v>
                </c:pt>
                <c:pt idx="25">
                  <c:v>1.0</c:v>
                </c:pt>
                <c:pt idx="26">
                  <c:v>7.0</c:v>
                </c:pt>
              </c:numCache>
            </c:numRef>
          </c:val>
        </c:ser>
        <c:ser>
          <c:idx val="1"/>
          <c:order val="1"/>
          <c:tx>
            <c:v>PRD</c:v>
          </c:tx>
          <c:cat>
            <c:numRef>
              <c:f>Sheet1!$A$1:$A$29</c:f>
              <c:numCache>
                <c:formatCode>mmm\-yy</c:formatCode>
                <c:ptCount val="29"/>
                <c:pt idx="0">
                  <c:v>38717.0</c:v>
                </c:pt>
                <c:pt idx="1">
                  <c:v>38748.0</c:v>
                </c:pt>
                <c:pt idx="2">
                  <c:v>38776.0</c:v>
                </c:pt>
                <c:pt idx="3">
                  <c:v>38807.0</c:v>
                </c:pt>
                <c:pt idx="4">
                  <c:v>38837.0</c:v>
                </c:pt>
                <c:pt idx="5">
                  <c:v>38868.0</c:v>
                </c:pt>
                <c:pt idx="6">
                  <c:v>38898.0</c:v>
                </c:pt>
                <c:pt idx="7">
                  <c:v>38929.0</c:v>
                </c:pt>
                <c:pt idx="8">
                  <c:v>38960.0</c:v>
                </c:pt>
                <c:pt idx="9">
                  <c:v>38990.0</c:v>
                </c:pt>
                <c:pt idx="10">
                  <c:v>39021.0</c:v>
                </c:pt>
                <c:pt idx="11">
                  <c:v>39051.0</c:v>
                </c:pt>
                <c:pt idx="12">
                  <c:v>39082.0</c:v>
                </c:pt>
                <c:pt idx="13">
                  <c:v>39113.0</c:v>
                </c:pt>
                <c:pt idx="14">
                  <c:v>39141.0</c:v>
                </c:pt>
                <c:pt idx="15">
                  <c:v>39172.0</c:v>
                </c:pt>
                <c:pt idx="16">
                  <c:v>39202.0</c:v>
                </c:pt>
                <c:pt idx="17">
                  <c:v>39233.0</c:v>
                </c:pt>
                <c:pt idx="18">
                  <c:v>39263.0</c:v>
                </c:pt>
                <c:pt idx="19">
                  <c:v>39294.0</c:v>
                </c:pt>
                <c:pt idx="20">
                  <c:v>39325.0</c:v>
                </c:pt>
                <c:pt idx="21">
                  <c:v>39355.0</c:v>
                </c:pt>
                <c:pt idx="22">
                  <c:v>39386.0</c:v>
                </c:pt>
                <c:pt idx="23">
                  <c:v>39416.0</c:v>
                </c:pt>
                <c:pt idx="24">
                  <c:v>39447.0</c:v>
                </c:pt>
                <c:pt idx="25">
                  <c:v>39478.0</c:v>
                </c:pt>
                <c:pt idx="26">
                  <c:v>39507.0</c:v>
                </c:pt>
                <c:pt idx="27">
                  <c:v>39538.0</c:v>
                </c:pt>
                <c:pt idx="28">
                  <c:v>39568.0</c:v>
                </c:pt>
              </c:numCache>
            </c:numRef>
          </c:cat>
          <c:val>
            <c:numRef>
              <c:f>Sheet1!$D$1:$D$29</c:f>
              <c:numCache>
                <c:formatCode>General</c:formatCode>
                <c:ptCount val="29"/>
                <c:pt idx="8">
                  <c:v>1.0</c:v>
                </c:pt>
                <c:pt idx="14">
                  <c:v>2.0</c:v>
                </c:pt>
                <c:pt idx="16">
                  <c:v>1.0</c:v>
                </c:pt>
                <c:pt idx="17">
                  <c:v>2.0</c:v>
                </c:pt>
                <c:pt idx="18">
                  <c:v>1.0</c:v>
                </c:pt>
                <c:pt idx="20">
                  <c:v>3.0</c:v>
                </c:pt>
                <c:pt idx="21">
                  <c:v>0.0</c:v>
                </c:pt>
                <c:pt idx="22">
                  <c:v>2.0</c:v>
                </c:pt>
                <c:pt idx="23">
                  <c:v>4.0</c:v>
                </c:pt>
                <c:pt idx="24">
                  <c:v>5.0</c:v>
                </c:pt>
                <c:pt idx="25">
                  <c:v>4.0</c:v>
                </c:pt>
                <c:pt idx="26">
                  <c:v>1.0</c:v>
                </c:pt>
              </c:numCache>
            </c:numRef>
          </c:val>
        </c:ser>
        <c:overlap val="100"/>
        <c:axId val="449762296"/>
        <c:axId val="449327336"/>
      </c:barChart>
      <c:dateAx>
        <c:axId val="449762296"/>
        <c:scaling>
          <c:orientation val="minMax"/>
        </c:scaling>
        <c:axPos val="b"/>
        <c:title>
          <c:tx>
            <c:rich>
              <a:bodyPr/>
              <a:lstStyle/>
              <a:p>
                <a:pPr>
                  <a:defRPr sz="1600"/>
                </a:pPr>
                <a:r>
                  <a:rPr lang="en-US" sz="1600"/>
                  <a:t>Year</a:t>
                </a:r>
              </a:p>
            </c:rich>
          </c:tx>
          <c:layout/>
        </c:title>
        <c:numFmt formatCode="mmm\-yy" sourceLinked="1"/>
        <c:tickLblPos val="nextTo"/>
        <c:txPr>
          <a:bodyPr/>
          <a:lstStyle/>
          <a:p>
            <a:pPr>
              <a:defRPr sz="1400"/>
            </a:pPr>
            <a:endParaRPr lang="en-US"/>
          </a:p>
        </c:txPr>
        <c:crossAx val="449327336"/>
        <c:crosses val="autoZero"/>
        <c:auto val="1"/>
        <c:lblOffset val="100"/>
        <c:majorUnit val="12.0"/>
        <c:majorTimeUnit val="months"/>
      </c:dateAx>
      <c:valAx>
        <c:axId val="449327336"/>
        <c:scaling>
          <c:orientation val="minMax"/>
        </c:scaling>
        <c:axPos val="l"/>
        <c:majorGridlines/>
        <c:title>
          <c:tx>
            <c:rich>
              <a:bodyPr/>
              <a:lstStyle/>
              <a:p>
                <a:pPr>
                  <a:defRPr sz="1600"/>
                </a:pPr>
                <a:r>
                  <a:rPr lang="en-US" sz="1600"/>
                  <a:t>Published Papers/Month</a:t>
                </a:r>
              </a:p>
            </c:rich>
          </c:tx>
          <c:layout/>
        </c:title>
        <c:numFmt formatCode="General" sourceLinked="1"/>
        <c:tickLblPos val="nextTo"/>
        <c:txPr>
          <a:bodyPr/>
          <a:lstStyle/>
          <a:p>
            <a:pPr>
              <a:defRPr sz="1200"/>
            </a:pPr>
            <a:endParaRPr lang="en-US"/>
          </a:p>
        </c:txPr>
        <c:crossAx val="449762296"/>
        <c:crosses val="autoZero"/>
        <c:crossBetween val="between"/>
      </c:valAx>
    </c:plotArea>
    <c:legend>
      <c:legendPos val="r"/>
      <c:layout/>
      <c:txPr>
        <a:bodyPr/>
        <a:lstStyle/>
        <a:p>
          <a:pPr>
            <a:defRPr sz="20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Average Downloads/article in 2009 for APS Journals</a:t>
            </a:r>
          </a:p>
        </c:rich>
      </c:tx>
      <c:layout>
        <c:manualLayout>
          <c:xMode val="edge"/>
          <c:yMode val="edge"/>
          <c:x val="0.108955781568971"/>
          <c:y val="0.007029053420806"/>
        </c:manualLayout>
      </c:layout>
    </c:title>
    <c:plotArea>
      <c:layout>
        <c:manualLayout>
          <c:layoutTarget val="inner"/>
          <c:xMode val="edge"/>
          <c:yMode val="edge"/>
          <c:x val="0.15606149877817"/>
          <c:y val="0.0813960231410864"/>
          <c:w val="0.755149742058105"/>
          <c:h val="0.840001649008534"/>
        </c:manualLayout>
      </c:layout>
      <c:scatterChart>
        <c:scatterStyle val="smoothMarker"/>
        <c:ser>
          <c:idx val="1"/>
          <c:order val="0"/>
          <c:tx>
            <c:strRef>
              <c:f>Sheet1!$J$1</c:f>
              <c:strCache>
                <c:ptCount val="1"/>
                <c:pt idx="0">
                  <c:v>Average of PR-A, B, C</c:v>
                </c:pt>
              </c:strCache>
            </c:strRef>
          </c:tx>
          <c:xVal>
            <c:numRef>
              <c:f>Sheet1!$A$2:$A$41</c:f>
              <c:numCache>
                <c:formatCode>General</c:formatCode>
                <c:ptCount val="40"/>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numCache>
            </c:numRef>
          </c:xVal>
          <c:yVal>
            <c:numRef>
              <c:f>Sheet1!$J$2:$J$41</c:f>
              <c:numCache>
                <c:formatCode>0.0</c:formatCode>
                <c:ptCount val="40"/>
                <c:pt idx="0">
                  <c:v>12.71941460535151</c:v>
                </c:pt>
                <c:pt idx="1">
                  <c:v>10.21480857722688</c:v>
                </c:pt>
                <c:pt idx="2">
                  <c:v>10.63021944482176</c:v>
                </c:pt>
                <c:pt idx="3">
                  <c:v>9.626076280041797</c:v>
                </c:pt>
                <c:pt idx="4">
                  <c:v>8.35681630879599</c:v>
                </c:pt>
                <c:pt idx="5">
                  <c:v>8.971543474560005</c:v>
                </c:pt>
                <c:pt idx="6">
                  <c:v>9.647890488123798</c:v>
                </c:pt>
                <c:pt idx="7">
                  <c:v>8.713812385935698</c:v>
                </c:pt>
                <c:pt idx="8">
                  <c:v>7.4347650349959</c:v>
                </c:pt>
                <c:pt idx="9">
                  <c:v>9.3184280748807</c:v>
                </c:pt>
                <c:pt idx="10">
                  <c:v>9.41433645716729</c:v>
                </c:pt>
                <c:pt idx="11">
                  <c:v>9.738522582798668</c:v>
                </c:pt>
                <c:pt idx="12">
                  <c:v>9.546924563235548</c:v>
                </c:pt>
                <c:pt idx="13">
                  <c:v>9.36206093801266</c:v>
                </c:pt>
                <c:pt idx="14">
                  <c:v>9.660633001022485</c:v>
                </c:pt>
                <c:pt idx="15">
                  <c:v>9.960316390120853</c:v>
                </c:pt>
                <c:pt idx="16">
                  <c:v>9.652919329474107</c:v>
                </c:pt>
                <c:pt idx="17">
                  <c:v>9.36214988362942</c:v>
                </c:pt>
                <c:pt idx="18">
                  <c:v>10.23684516233908</c:v>
                </c:pt>
                <c:pt idx="19">
                  <c:v>9.97950987468458</c:v>
                </c:pt>
                <c:pt idx="20">
                  <c:v>10.69292218017723</c:v>
                </c:pt>
                <c:pt idx="21">
                  <c:v>10.8287366659768</c:v>
                </c:pt>
                <c:pt idx="22">
                  <c:v>11.80756112969604</c:v>
                </c:pt>
                <c:pt idx="23">
                  <c:v>11.64524221734166</c:v>
                </c:pt>
                <c:pt idx="24">
                  <c:v>12.12775467186</c:v>
                </c:pt>
                <c:pt idx="25">
                  <c:v>13.0107435498369</c:v>
                </c:pt>
                <c:pt idx="26">
                  <c:v>13.08787341403816</c:v>
                </c:pt>
                <c:pt idx="27">
                  <c:v>12.71584629182827</c:v>
                </c:pt>
                <c:pt idx="28">
                  <c:v>14.48029271115554</c:v>
                </c:pt>
                <c:pt idx="29">
                  <c:v>15.01801030435345</c:v>
                </c:pt>
                <c:pt idx="30">
                  <c:v>16.83501784376102</c:v>
                </c:pt>
                <c:pt idx="31">
                  <c:v>17.00166769614694</c:v>
                </c:pt>
                <c:pt idx="32">
                  <c:v>19.22269597652678</c:v>
                </c:pt>
                <c:pt idx="33">
                  <c:v>19.02777655132378</c:v>
                </c:pt>
                <c:pt idx="34">
                  <c:v>19.98933826388059</c:v>
                </c:pt>
                <c:pt idx="35">
                  <c:v>20.71177417485817</c:v>
                </c:pt>
                <c:pt idx="36">
                  <c:v>37.19885477913524</c:v>
                </c:pt>
                <c:pt idx="37">
                  <c:v>45.48337958923283</c:v>
                </c:pt>
                <c:pt idx="38">
                  <c:v>76.51391639260355</c:v>
                </c:pt>
                <c:pt idx="39">
                  <c:v>138.053795551575</c:v>
                </c:pt>
              </c:numCache>
            </c:numRef>
          </c:yVal>
          <c:smooth val="1"/>
        </c:ser>
        <c:ser>
          <c:idx val="0"/>
          <c:order val="1"/>
          <c:tx>
            <c:strRef>
              <c:f>Sheet1!$H$1</c:f>
              <c:strCache>
                <c:ptCount val="1"/>
                <c:pt idx="0">
                  <c:v>PRD</c:v>
                </c:pt>
              </c:strCache>
            </c:strRef>
          </c:tx>
          <c:xVal>
            <c:numRef>
              <c:f>Sheet1!$A$2:$A$41</c:f>
              <c:numCache>
                <c:formatCode>General</c:formatCode>
                <c:ptCount val="40"/>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numCache>
            </c:numRef>
          </c:xVal>
          <c:yVal>
            <c:numRef>
              <c:f>Sheet1!$H$2:$H$41</c:f>
              <c:numCache>
                <c:formatCode>0.0</c:formatCode>
                <c:ptCount val="40"/>
                <c:pt idx="0">
                  <c:v>10.0625</c:v>
                </c:pt>
                <c:pt idx="1">
                  <c:v>7.138253638253638</c:v>
                </c:pt>
                <c:pt idx="2">
                  <c:v>8.106710671067107</c:v>
                </c:pt>
                <c:pt idx="3">
                  <c:v>8.17464788732395</c:v>
                </c:pt>
                <c:pt idx="4">
                  <c:v>12.03556485355648</c:v>
                </c:pt>
                <c:pt idx="5">
                  <c:v>10.12280701754386</c:v>
                </c:pt>
                <c:pt idx="6">
                  <c:v>10.62587412587413</c:v>
                </c:pt>
                <c:pt idx="7">
                  <c:v>11.48712446351931</c:v>
                </c:pt>
                <c:pt idx="8">
                  <c:v>8.650364203954214</c:v>
                </c:pt>
                <c:pt idx="9">
                  <c:v>9.127532777115614</c:v>
                </c:pt>
                <c:pt idx="10">
                  <c:v>11.39103362391034</c:v>
                </c:pt>
                <c:pt idx="11">
                  <c:v>10.69382716049383</c:v>
                </c:pt>
                <c:pt idx="12">
                  <c:v>8.58200455580866</c:v>
                </c:pt>
                <c:pt idx="13">
                  <c:v>8.78082191780822</c:v>
                </c:pt>
                <c:pt idx="14">
                  <c:v>8.76357056694813</c:v>
                </c:pt>
                <c:pt idx="15">
                  <c:v>8.837923728813491</c:v>
                </c:pt>
                <c:pt idx="16">
                  <c:v>7.97269303201507</c:v>
                </c:pt>
                <c:pt idx="17">
                  <c:v>8.278957528957518</c:v>
                </c:pt>
                <c:pt idx="18">
                  <c:v>8.3004158004158</c:v>
                </c:pt>
                <c:pt idx="19">
                  <c:v>8.65583173996176</c:v>
                </c:pt>
                <c:pt idx="20">
                  <c:v>9.397521448999047</c:v>
                </c:pt>
                <c:pt idx="21">
                  <c:v>9.521472392638037</c:v>
                </c:pt>
                <c:pt idx="22">
                  <c:v>10.10025062656642</c:v>
                </c:pt>
                <c:pt idx="23">
                  <c:v>8.89550072568941</c:v>
                </c:pt>
                <c:pt idx="24">
                  <c:v>8.473856209150326</c:v>
                </c:pt>
                <c:pt idx="25">
                  <c:v>7.935185185185185</c:v>
                </c:pt>
                <c:pt idx="26">
                  <c:v>6.771447282252783</c:v>
                </c:pt>
                <c:pt idx="27">
                  <c:v>6.901785714285714</c:v>
                </c:pt>
                <c:pt idx="28">
                  <c:v>6.505359877488504</c:v>
                </c:pt>
                <c:pt idx="29">
                  <c:v>7.495618838992333</c:v>
                </c:pt>
                <c:pt idx="30">
                  <c:v>7.058565153733528</c:v>
                </c:pt>
                <c:pt idx="31">
                  <c:v>6.942288557213931</c:v>
                </c:pt>
                <c:pt idx="32">
                  <c:v>8.59981429897865</c:v>
                </c:pt>
                <c:pt idx="33">
                  <c:v>8.346613545816733</c:v>
                </c:pt>
                <c:pt idx="34">
                  <c:v>8.36670945656825</c:v>
                </c:pt>
                <c:pt idx="35">
                  <c:v>8.866351525569402</c:v>
                </c:pt>
                <c:pt idx="36">
                  <c:v>12.49734151329243</c:v>
                </c:pt>
                <c:pt idx="37">
                  <c:v>16.70625798212005</c:v>
                </c:pt>
                <c:pt idx="38">
                  <c:v>24.44070676180768</c:v>
                </c:pt>
                <c:pt idx="39">
                  <c:v>39.73597960670065</c:v>
                </c:pt>
              </c:numCache>
            </c:numRef>
          </c:yVal>
          <c:smooth val="1"/>
        </c:ser>
        <c:ser>
          <c:idx val="2"/>
          <c:order val="2"/>
          <c:tx>
            <c:strRef>
              <c:f>Sheet1!$K$1</c:f>
              <c:strCache>
                <c:ptCount val="1"/>
                <c:pt idx="0">
                  <c:v>fit</c:v>
                </c:pt>
              </c:strCache>
            </c:strRef>
          </c:tx>
          <c:marker>
            <c:symbol val="none"/>
          </c:marker>
          <c:xVal>
            <c:numRef>
              <c:f>Sheet1!$A$2:$A$41</c:f>
              <c:numCache>
                <c:formatCode>General</c:formatCode>
                <c:ptCount val="40"/>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numCache>
            </c:numRef>
          </c:xVal>
          <c:yVal>
            <c:numRef>
              <c:f>Sheet1!$K$2:$K$41</c:f>
              <c:numCache>
                <c:formatCode>0.0</c:formatCode>
                <c:ptCount val="40"/>
                <c:pt idx="0">
                  <c:v>6.716249648252252</c:v>
                </c:pt>
                <c:pt idx="1">
                  <c:v>6.88687148345356</c:v>
                </c:pt>
                <c:pt idx="2">
                  <c:v>7.062586135611188</c:v>
                </c:pt>
                <c:pt idx="3">
                  <c:v>7.24354561841988</c:v>
                </c:pt>
                <c:pt idx="4">
                  <c:v>7.429906483375606</c:v>
                </c:pt>
                <c:pt idx="5">
                  <c:v>7.621829955615468</c:v>
                </c:pt>
                <c:pt idx="6">
                  <c:v>7.819482074188226</c:v>
                </c:pt>
                <c:pt idx="7">
                  <c:v>8.02303383724718</c:v>
                </c:pt>
                <c:pt idx="8">
                  <c:v>8.232661353016017</c:v>
                </c:pt>
                <c:pt idx="9">
                  <c:v>8.44854599807626</c:v>
                </c:pt>
                <c:pt idx="10">
                  <c:v>8.670874585887846</c:v>
                </c:pt>
                <c:pt idx="11">
                  <c:v>8.89983955111702</c:v>
                </c:pt>
                <c:pt idx="12">
                  <c:v>9.135639160551335</c:v>
                </c:pt>
                <c:pt idx="13">
                  <c:v>9.378477771562757</c:v>
                </c:pt>
                <c:pt idx="14">
                  <c:v>9.628566178994818</c:v>
                </c:pt>
                <c:pt idx="15">
                  <c:v>9.886122130309155</c:v>
                </c:pt>
                <c:pt idx="16">
                  <c:v>10.15137116504489</c:v>
                </c:pt>
                <c:pt idx="17">
                  <c:v>10.42454808375946</c:v>
                </c:pt>
                <c:pt idx="18">
                  <c:v>10.70589964335272</c:v>
                </c:pt>
                <c:pt idx="19">
                  <c:v>10.99568964643992</c:v>
                </c:pt>
                <c:pt idx="20">
                  <c:v>11.29420870911483</c:v>
                </c:pt>
                <c:pt idx="21">
                  <c:v>11.60179317618031</c:v>
                </c:pt>
                <c:pt idx="22">
                  <c:v>11.91886192728569</c:v>
                </c:pt>
                <c:pt idx="23">
                  <c:v>12.24598818005829</c:v>
                </c:pt>
                <c:pt idx="24">
                  <c:v>12.58403975756742</c:v>
                </c:pt>
                <c:pt idx="25">
                  <c:v>12.9344532977217</c:v>
                </c:pt>
                <c:pt idx="26">
                  <c:v>13.29977050925702</c:v>
                </c:pt>
                <c:pt idx="27">
                  <c:v>13.68468710681681</c:v>
                </c:pt>
                <c:pt idx="28">
                  <c:v>14.09810477945605</c:v>
                </c:pt>
                <c:pt idx="29">
                  <c:v>14.55714555504896</c:v>
                </c:pt>
                <c:pt idx="30">
                  <c:v>15.09500552262688</c:v>
                </c:pt>
                <c:pt idx="31">
                  <c:v>15.77632012905733</c:v>
                </c:pt>
                <c:pt idx="32">
                  <c:v>16.72722562468834</c:v>
                </c:pt>
                <c:pt idx="33">
                  <c:v>18.19417304993763</c:v>
                </c:pt>
                <c:pt idx="34">
                  <c:v>20.65899564734155</c:v>
                </c:pt>
                <c:pt idx="35">
                  <c:v>25.0640343064874</c:v>
                </c:pt>
                <c:pt idx="36">
                  <c:v>33.25258804823011</c:v>
                </c:pt>
                <c:pt idx="37">
                  <c:v>48.83064110476084</c:v>
                </c:pt>
                <c:pt idx="38">
                  <c:v>78.85280427874248</c:v>
                </c:pt>
                <c:pt idx="39">
                  <c:v>137.1208053691275</c:v>
                </c:pt>
              </c:numCache>
            </c:numRef>
          </c:yVal>
          <c:smooth val="1"/>
        </c:ser>
        <c:axId val="449621944"/>
        <c:axId val="449807800"/>
      </c:scatterChart>
      <c:valAx>
        <c:axId val="449621944"/>
        <c:scaling>
          <c:orientation val="minMax"/>
          <c:max val="2010.0"/>
          <c:min val="1980.0"/>
        </c:scaling>
        <c:axPos val="b"/>
        <c:numFmt formatCode="General" sourceLinked="1"/>
        <c:tickLblPos val="nextTo"/>
        <c:crossAx val="449807800"/>
        <c:crosses val="autoZero"/>
        <c:crossBetween val="midCat"/>
      </c:valAx>
      <c:valAx>
        <c:axId val="449807800"/>
        <c:scaling>
          <c:logBase val="10.0"/>
          <c:orientation val="minMax"/>
          <c:max val="200.0"/>
        </c:scaling>
        <c:axPos val="l"/>
        <c:majorGridlines/>
        <c:title>
          <c:tx>
            <c:rich>
              <a:bodyPr/>
              <a:lstStyle/>
              <a:p>
                <a:pPr>
                  <a:defRPr/>
                </a:pPr>
                <a:r>
                  <a:rPr lang="en-US"/>
                  <a:t>Average Downloads/Article in 2009</a:t>
                </a:r>
              </a:p>
            </c:rich>
          </c:tx>
          <c:layout/>
        </c:title>
        <c:numFmt formatCode="0.0" sourceLinked="1"/>
        <c:minorTickMark val="in"/>
        <c:tickLblPos val="nextTo"/>
        <c:crossAx val="449621944"/>
        <c:crosses val="autoZero"/>
        <c:crossBetween val="midCat"/>
      </c:valAx>
    </c:plotArea>
    <c:legend>
      <c:legendPos val="r"/>
      <c:layout>
        <c:manualLayout>
          <c:xMode val="edge"/>
          <c:yMode val="edge"/>
          <c:x val="0.313151362235738"/>
          <c:y val="0.302511641293198"/>
          <c:w val="0.396618893885615"/>
          <c:h val="0.188462986629289"/>
        </c:manualLayout>
      </c:layout>
    </c:legend>
    <c:plotVisOnly val="1"/>
  </c:chart>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SCOAP3 funding pledges</a:t>
            </a:r>
          </a:p>
        </c:rich>
      </c:tx>
      <c:layout/>
    </c:title>
    <c:plotArea>
      <c:layout/>
      <c:scatterChart>
        <c:scatterStyle val="smoothMarker"/>
        <c:ser>
          <c:idx val="0"/>
          <c:order val="0"/>
          <c:spPr>
            <a:ln w="57150"/>
          </c:spPr>
          <c:xVal>
            <c:numRef>
              <c:f>Sheet1!$A$12:$A$33</c:f>
              <c:numCache>
                <c:formatCode>m/d/yy</c:formatCode>
                <c:ptCount val="22"/>
                <c:pt idx="0">
                  <c:v>37995.0</c:v>
                </c:pt>
                <c:pt idx="1">
                  <c:v>38014.0</c:v>
                </c:pt>
                <c:pt idx="2">
                  <c:v>38083.0</c:v>
                </c:pt>
                <c:pt idx="3">
                  <c:v>38101.0</c:v>
                </c:pt>
                <c:pt idx="4">
                  <c:v>38150.0</c:v>
                </c:pt>
                <c:pt idx="5">
                  <c:v>38300.0</c:v>
                </c:pt>
                <c:pt idx="6">
                  <c:v>38359.0</c:v>
                </c:pt>
                <c:pt idx="7">
                  <c:v>38389.0</c:v>
                </c:pt>
                <c:pt idx="8">
                  <c:v>38425.0</c:v>
                </c:pt>
                <c:pt idx="9">
                  <c:v>38490.0</c:v>
                </c:pt>
                <c:pt idx="10">
                  <c:v>38527.0</c:v>
                </c:pt>
                <c:pt idx="11">
                  <c:v>38567.0</c:v>
                </c:pt>
                <c:pt idx="12">
                  <c:v>38596.0</c:v>
                </c:pt>
                <c:pt idx="13">
                  <c:v>38648.0</c:v>
                </c:pt>
                <c:pt idx="14">
                  <c:v>38700.0</c:v>
                </c:pt>
                <c:pt idx="15">
                  <c:v>38731.0</c:v>
                </c:pt>
                <c:pt idx="16">
                  <c:v>38755.0</c:v>
                </c:pt>
                <c:pt idx="17">
                  <c:v>38819.0</c:v>
                </c:pt>
                <c:pt idx="18">
                  <c:v>38830.0</c:v>
                </c:pt>
                <c:pt idx="19">
                  <c:v>39031.0</c:v>
                </c:pt>
                <c:pt idx="20">
                  <c:v>39154.0</c:v>
                </c:pt>
                <c:pt idx="21">
                  <c:v>39345.0</c:v>
                </c:pt>
              </c:numCache>
            </c:numRef>
          </c:xVal>
          <c:yVal>
            <c:numRef>
              <c:f>Sheet1!$B$12:$B$33</c:f>
              <c:numCache>
                <c:formatCode>General</c:formatCode>
                <c:ptCount val="22"/>
                <c:pt idx="0">
                  <c:v>26.1</c:v>
                </c:pt>
                <c:pt idx="1">
                  <c:v>26.7</c:v>
                </c:pt>
                <c:pt idx="2">
                  <c:v>31.0</c:v>
                </c:pt>
                <c:pt idx="3">
                  <c:v>32.6</c:v>
                </c:pt>
                <c:pt idx="4">
                  <c:v>38.4</c:v>
                </c:pt>
                <c:pt idx="5">
                  <c:v>48.4</c:v>
                </c:pt>
                <c:pt idx="6">
                  <c:v>49.5</c:v>
                </c:pt>
                <c:pt idx="7">
                  <c:v>52.9</c:v>
                </c:pt>
                <c:pt idx="8">
                  <c:v>59.8</c:v>
                </c:pt>
                <c:pt idx="9">
                  <c:v>62.6</c:v>
                </c:pt>
                <c:pt idx="10">
                  <c:v>63.4</c:v>
                </c:pt>
                <c:pt idx="11">
                  <c:v>63.8</c:v>
                </c:pt>
                <c:pt idx="12">
                  <c:v>65.0</c:v>
                </c:pt>
                <c:pt idx="13">
                  <c:v>65.2</c:v>
                </c:pt>
                <c:pt idx="14">
                  <c:v>65.4</c:v>
                </c:pt>
                <c:pt idx="15">
                  <c:v>66.0</c:v>
                </c:pt>
                <c:pt idx="16">
                  <c:v>68.8</c:v>
                </c:pt>
                <c:pt idx="17">
                  <c:v>69.1</c:v>
                </c:pt>
                <c:pt idx="18">
                  <c:v>69.9</c:v>
                </c:pt>
                <c:pt idx="19">
                  <c:v>70.6</c:v>
                </c:pt>
                <c:pt idx="20">
                  <c:v>70.7</c:v>
                </c:pt>
                <c:pt idx="21">
                  <c:v>80.5</c:v>
                </c:pt>
              </c:numCache>
            </c:numRef>
          </c:yVal>
          <c:smooth val="1"/>
        </c:ser>
        <c:axId val="449092360"/>
        <c:axId val="449730712"/>
      </c:scatterChart>
      <c:valAx>
        <c:axId val="449092360"/>
        <c:scaling>
          <c:orientation val="minMax"/>
          <c:min val="37622.0"/>
        </c:scaling>
        <c:axPos val="b"/>
        <c:majorGridlines/>
        <c:title>
          <c:tx>
            <c:rich>
              <a:bodyPr/>
              <a:lstStyle/>
              <a:p>
                <a:pPr>
                  <a:defRPr/>
                </a:pPr>
                <a:r>
                  <a:rPr lang="en-US"/>
                  <a:t>Date</a:t>
                </a:r>
              </a:p>
            </c:rich>
          </c:tx>
          <c:layout/>
        </c:title>
        <c:numFmt formatCode="[$-409]mmm\-yy;@" sourceLinked="0"/>
        <c:tickLblPos val="nextTo"/>
        <c:crossAx val="449730712"/>
        <c:crosses val="autoZero"/>
        <c:crossBetween val="midCat"/>
        <c:majorUnit val="365.2"/>
        <c:minorUnit val="30.4"/>
      </c:valAx>
      <c:valAx>
        <c:axId val="449730712"/>
        <c:scaling>
          <c:orientation val="minMax"/>
          <c:max val="100.0"/>
          <c:min val="0.0"/>
        </c:scaling>
        <c:axPos val="l"/>
        <c:majorGridlines/>
        <c:title>
          <c:tx>
            <c:rich>
              <a:bodyPr/>
              <a:lstStyle/>
              <a:p>
                <a:pPr>
                  <a:defRPr/>
                </a:pPr>
                <a:r>
                  <a:rPr lang="en-US"/>
                  <a:t>Fraction of 2007 budget pledged</a:t>
                </a:r>
              </a:p>
            </c:rich>
          </c:tx>
          <c:layout/>
        </c:title>
        <c:numFmt formatCode="General" sourceLinked="1"/>
        <c:tickLblPos val="nextTo"/>
        <c:crossAx val="449092360"/>
        <c:crosses val="autoZero"/>
        <c:crossBetween val="midCat"/>
      </c:valAx>
    </c:plotArea>
    <c:plotVisOnly val="1"/>
  </c:chart>
  <c:txPr>
    <a:bodyPr/>
    <a:lstStyle/>
    <a:p>
      <a:pPr>
        <a:defRPr sz="20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D2C9E-0A8E-3646-8533-D7DD8EC3D431}" type="datetimeFigureOut">
              <a:rPr lang="en-US" smtClean="0"/>
              <a:pPr/>
              <a:t>3/30/12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65BE7-A1B7-3644-9066-D6A5213D55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DDA037-507B-384F-8907-0BE5E57F91E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55B431-F93C-2845-8777-A891EAF70FA7}" type="datetimeFigureOut">
              <a:rPr lang="en-US" smtClean="0"/>
              <a:pPr/>
              <a:t>3/30/12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5B431-F93C-2845-8777-A891EAF70FA7}" type="datetimeFigureOut">
              <a:rPr lang="en-US" smtClean="0"/>
              <a:pPr/>
              <a:t>3/30/12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5B431-F93C-2845-8777-A891EAF70FA7}" type="datetimeFigureOut">
              <a:rPr lang="en-US" smtClean="0"/>
              <a:pPr/>
              <a:t>3/30/12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5B431-F93C-2845-8777-A891EAF70FA7}" type="datetimeFigureOut">
              <a:rPr lang="en-US" smtClean="0"/>
              <a:pPr/>
              <a:t>3/30/12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55B431-F93C-2845-8777-A891EAF70FA7}" type="datetimeFigureOut">
              <a:rPr lang="en-US" smtClean="0"/>
              <a:pPr/>
              <a:t>3/30/12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55B431-F93C-2845-8777-A891EAF70FA7}" type="datetimeFigureOut">
              <a:rPr lang="en-US" smtClean="0"/>
              <a:pPr/>
              <a:t>3/30/12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55B431-F93C-2845-8777-A891EAF70FA7}" type="datetimeFigureOut">
              <a:rPr lang="en-US" smtClean="0"/>
              <a:pPr/>
              <a:t>3/30/12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55B431-F93C-2845-8777-A891EAF70FA7}" type="datetimeFigureOut">
              <a:rPr lang="en-US" smtClean="0"/>
              <a:pPr/>
              <a:t>3/30/12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5B431-F93C-2845-8777-A891EAF70FA7}" type="datetimeFigureOut">
              <a:rPr lang="en-US" smtClean="0"/>
              <a:pPr/>
              <a:t>3/30/12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5B431-F93C-2845-8777-A891EAF70FA7}" type="datetimeFigureOut">
              <a:rPr lang="en-US" smtClean="0"/>
              <a:pPr/>
              <a:t>3/30/12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5B431-F93C-2845-8777-A891EAF70FA7}" type="datetimeFigureOut">
              <a:rPr lang="en-US" smtClean="0"/>
              <a:pPr/>
              <a:t>3/30/12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33342-ED31-674B-A0E9-E7319D899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5B431-F93C-2845-8777-A891EAF70FA7}" type="datetimeFigureOut">
              <a:rPr lang="en-US" smtClean="0"/>
              <a:pPr/>
              <a:t>3/30/12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33342-ED31-674B-A0E9-E7319D8994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oleObject" Target="Macintosh%20HD:Users:sprouse:Library:Mail%20Downloads:APS%20OA.docx!OLE_LINK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8500" y="194445"/>
            <a:ext cx="8229600" cy="1143000"/>
          </a:xfrm>
        </p:spPr>
        <p:txBody>
          <a:bodyPr/>
          <a:lstStyle/>
          <a:p>
            <a:r>
              <a:rPr lang="en-US" dirty="0" smtClean="0"/>
              <a:t>Report to the DPF Exec </a:t>
            </a:r>
            <a:r>
              <a:rPr lang="en-US" dirty="0" err="1" smtClean="0"/>
              <a:t>Comm</a:t>
            </a:r>
            <a:endParaRPr lang="en-US" dirty="0"/>
          </a:p>
        </p:txBody>
      </p:sp>
      <p:sp>
        <p:nvSpPr>
          <p:cNvPr id="3" name="Content Placeholder 2"/>
          <p:cNvSpPr>
            <a:spLocks noGrp="1"/>
          </p:cNvSpPr>
          <p:nvPr>
            <p:ph idx="1"/>
          </p:nvPr>
        </p:nvSpPr>
        <p:spPr>
          <a:xfrm>
            <a:off x="181428" y="4738040"/>
            <a:ext cx="7772400" cy="1084737"/>
          </a:xfrm>
        </p:spPr>
        <p:txBody>
          <a:bodyPr>
            <a:noAutofit/>
          </a:bodyPr>
          <a:lstStyle/>
          <a:p>
            <a:pPr algn="ctr">
              <a:buNone/>
            </a:pPr>
            <a:r>
              <a:rPr lang="en-US" sz="2000" dirty="0" smtClean="0">
                <a:solidFill>
                  <a:srgbClr val="000000"/>
                </a:solidFill>
              </a:rPr>
              <a:t>Gene D. Sprouse</a:t>
            </a:r>
          </a:p>
          <a:p>
            <a:pPr algn="ctr">
              <a:buNone/>
            </a:pPr>
            <a:r>
              <a:rPr lang="en-US" sz="2000" dirty="0" smtClean="0">
                <a:solidFill>
                  <a:srgbClr val="000000"/>
                </a:solidFill>
              </a:rPr>
              <a:t>Editor in Chief, APS</a:t>
            </a:r>
          </a:p>
          <a:p>
            <a:pPr algn="ctr">
              <a:buNone/>
            </a:pPr>
            <a:r>
              <a:rPr lang="en-US" sz="2000" dirty="0" smtClean="0">
                <a:solidFill>
                  <a:srgbClr val="000000"/>
                </a:solidFill>
              </a:rPr>
              <a:t>March 31, 2012</a:t>
            </a:r>
            <a:endParaRPr lang="en-US" sz="2000" dirty="0">
              <a:solidFill>
                <a:srgbClr val="000000"/>
              </a:solidFill>
            </a:endParaRPr>
          </a:p>
        </p:txBody>
      </p:sp>
      <p:pic>
        <p:nvPicPr>
          <p:cNvPr id="6" name="Picture 5" descr="APS-logo-BLACK.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6724952" y="4951344"/>
            <a:ext cx="1694845" cy="14365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APS Position on Open Access </a:t>
            </a:r>
            <a:endParaRPr lang="en-US" dirty="0"/>
          </a:p>
        </p:txBody>
      </p:sp>
      <p:sp>
        <p:nvSpPr>
          <p:cNvPr id="3" name="Content Placeholder 2"/>
          <p:cNvSpPr>
            <a:spLocks noGrp="1"/>
          </p:cNvSpPr>
          <p:nvPr>
            <p:ph idx="1"/>
          </p:nvPr>
        </p:nvSpPr>
        <p:spPr>
          <a:xfrm>
            <a:off x="557633" y="2133944"/>
            <a:ext cx="8129167" cy="3164930"/>
          </a:xfrm>
        </p:spPr>
        <p:txBody>
          <a:bodyPr>
            <a:normAutofit fontScale="92500"/>
          </a:bodyPr>
          <a:lstStyle/>
          <a:p>
            <a:pPr>
              <a:lnSpc>
                <a:spcPct val="110000"/>
              </a:lnSpc>
              <a:buNone/>
            </a:pPr>
            <a:r>
              <a:rPr lang="en-US" dirty="0" smtClean="0">
                <a:solidFill>
                  <a:srgbClr val="0000FF"/>
                </a:solidFill>
              </a:rPr>
              <a:t> The APS supports the principles of Open Access to the maximum extent possible that allows the Society to maintain peer-reviewed high-quality journals, secure archiving, and the Society's long-term financial stability, to the benefit of the scientific enterprise.</a:t>
            </a:r>
            <a:endParaRPr lang="en-US" dirty="0"/>
          </a:p>
        </p:txBody>
      </p:sp>
    </p:spTree>
  </p:cSld>
  <p:clrMapOvr>
    <a:masterClrMapping/>
  </p:clrMapOvr>
  <mc:AlternateContent>
    <mc:Choice xmlns:mp="http://schemas.microsoft.com/office/mac/powerpoint/2008/main" Requires="mp">
      <mc:AlternateContent>
        <mc:Choice Requires="mp">
          <mp:transition>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Choice>
    <mc:Fallback>
      <mc:AlternateContent>
        <mc:Choice Requires="mp">
          <p:transition>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796636" y="554182"/>
          <a:ext cx="7550728" cy="5576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271"/>
          </a:xfrm>
          <a:solidFill>
            <a:schemeClr val="accent3">
              <a:lumMod val="20000"/>
              <a:lumOff val="80000"/>
            </a:schemeClr>
          </a:solidFill>
        </p:spPr>
        <p:txBody>
          <a:bodyPr>
            <a:noAutofit/>
          </a:bodyPr>
          <a:lstStyle/>
          <a:p>
            <a:r>
              <a:rPr lang="en-US" sz="2800" dirty="0" smtClean="0"/>
              <a:t>Operationally, what do we do for Open Access?</a:t>
            </a:r>
            <a:endParaRPr lang="en-US" sz="2800" dirty="0"/>
          </a:p>
        </p:txBody>
      </p:sp>
      <p:sp>
        <p:nvSpPr>
          <p:cNvPr id="3" name="Content Placeholder 2"/>
          <p:cNvSpPr>
            <a:spLocks noGrp="1"/>
          </p:cNvSpPr>
          <p:nvPr>
            <p:ph idx="1"/>
          </p:nvPr>
        </p:nvSpPr>
        <p:spPr>
          <a:xfrm>
            <a:off x="457200" y="1417638"/>
            <a:ext cx="8229600" cy="4525963"/>
          </a:xfrm>
          <a:solidFill>
            <a:schemeClr val="accent1">
              <a:lumMod val="20000"/>
              <a:lumOff val="80000"/>
            </a:schemeClr>
          </a:solidFill>
        </p:spPr>
        <p:txBody>
          <a:bodyPr>
            <a:noAutofit/>
          </a:bodyPr>
          <a:lstStyle/>
          <a:p>
            <a:pPr>
              <a:lnSpc>
                <a:spcPct val="110000"/>
              </a:lnSpc>
            </a:pPr>
            <a:r>
              <a:rPr lang="en-US" sz="2000" dirty="0" smtClean="0"/>
              <a:t>We have 3 purely open access journals:</a:t>
            </a:r>
          </a:p>
          <a:p>
            <a:pPr lvl="1">
              <a:lnSpc>
                <a:spcPct val="110000"/>
              </a:lnSpc>
            </a:pPr>
            <a:r>
              <a:rPr lang="en-US" sz="1800" dirty="0" smtClean="0"/>
              <a:t>PR Special Topics-Accelerators and Beams</a:t>
            </a:r>
          </a:p>
          <a:p>
            <a:pPr lvl="1">
              <a:lnSpc>
                <a:spcPct val="110000"/>
              </a:lnSpc>
            </a:pPr>
            <a:r>
              <a:rPr lang="en-US" sz="1800" dirty="0" smtClean="0"/>
              <a:t>PR Special Topics-Physics Education Research</a:t>
            </a:r>
          </a:p>
          <a:p>
            <a:pPr lvl="1">
              <a:lnSpc>
                <a:spcPct val="110000"/>
              </a:lnSpc>
            </a:pPr>
            <a:r>
              <a:rPr lang="en-US" sz="1800" dirty="0" smtClean="0"/>
              <a:t>PRX</a:t>
            </a:r>
          </a:p>
          <a:p>
            <a:pPr>
              <a:lnSpc>
                <a:spcPct val="110000"/>
              </a:lnSpc>
            </a:pPr>
            <a:r>
              <a:rPr lang="en-US" sz="2000" dirty="0" smtClean="0"/>
              <a:t>Our                 publication is free, and the target articles of Viewpoints are free from the site. </a:t>
            </a:r>
          </a:p>
          <a:p>
            <a:pPr>
              <a:lnSpc>
                <a:spcPct val="110000"/>
              </a:lnSpc>
            </a:pPr>
            <a:r>
              <a:rPr lang="en-US" sz="2000" dirty="0" smtClean="0"/>
              <a:t>We offer publication with a Creative Commons license to any article for a fee.</a:t>
            </a:r>
          </a:p>
          <a:p>
            <a:pPr>
              <a:lnSpc>
                <a:spcPct val="110000"/>
              </a:lnSpc>
            </a:pPr>
            <a:r>
              <a:rPr lang="en-US" sz="2000" dirty="0" smtClean="0"/>
              <a:t>We work with other organizations such as </a:t>
            </a:r>
            <a:r>
              <a:rPr lang="en-US" sz="2000" dirty="0" err="1" smtClean="0"/>
              <a:t>arXiv</a:t>
            </a:r>
            <a:r>
              <a:rPr lang="en-US" sz="2000" dirty="0" smtClean="0"/>
              <a:t>, INSPIRE, ADS to make our content easily usable by working scientists.</a:t>
            </a:r>
          </a:p>
          <a:p>
            <a:pPr>
              <a:lnSpc>
                <a:spcPct val="110000"/>
              </a:lnSpc>
            </a:pPr>
            <a:r>
              <a:rPr lang="en-US" sz="2000" dirty="0" smtClean="0"/>
              <a:t>We are working with NSF and the Max Planck Society to explore sustainable alternatives to the subscription model.</a:t>
            </a:r>
          </a:p>
          <a:p>
            <a:pPr>
              <a:lnSpc>
                <a:spcPct val="110000"/>
              </a:lnSpc>
            </a:pPr>
            <a:endParaRPr lang="en-US" sz="2000" dirty="0" smtClean="0"/>
          </a:p>
          <a:p>
            <a:pPr lvl="1"/>
            <a:endParaRPr lang="en-US" sz="1800" dirty="0" smtClean="0"/>
          </a:p>
          <a:p>
            <a:endParaRPr lang="en-US" sz="2000" dirty="0"/>
          </a:p>
        </p:txBody>
      </p:sp>
      <p:pic>
        <p:nvPicPr>
          <p:cNvPr id="4" name="Picture 3" descr="physics cropped tight.png"/>
          <p:cNvPicPr>
            <a:picLocks noChangeAspect="1"/>
          </p:cNvPicPr>
          <p:nvPr/>
        </p:nvPicPr>
        <p:blipFill>
          <a:blip r:embed="rId2"/>
          <a:stretch>
            <a:fillRect/>
          </a:stretch>
        </p:blipFill>
        <p:spPr>
          <a:xfrm>
            <a:off x="1357380" y="2964778"/>
            <a:ext cx="1068263" cy="3164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 4"/>
          <p:cNvGraphicFramePr/>
          <p:nvPr/>
        </p:nvGraphicFramePr>
        <p:xfrm>
          <a:off x="1364998" y="273014"/>
          <a:ext cx="5495598" cy="48786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754" name="Object 2"/>
          <p:cNvGraphicFramePr>
            <a:graphicFrameLocks noChangeAspect="1"/>
          </p:cNvGraphicFramePr>
          <p:nvPr/>
        </p:nvGraphicFramePr>
        <p:xfrm>
          <a:off x="1574800" y="5146560"/>
          <a:ext cx="5740400" cy="825500"/>
        </p:xfrm>
        <a:graphic>
          <a:graphicData uri="http://schemas.openxmlformats.org/presentationml/2006/ole">
            <p:oleObj spid="_x0000_s33794" name="Document" r:id="rId4" imgW="5740400" imgH="825500" progId="Word.Document.12">
              <p:link updateAutomatic="1"/>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182" y="415638"/>
            <a:ext cx="3064164" cy="5710527"/>
          </a:xfrm>
        </p:spPr>
        <p:txBody>
          <a:bodyPr>
            <a:normAutofit/>
          </a:bodyPr>
          <a:lstStyle/>
          <a:p>
            <a:pPr marL="0" indent="347472">
              <a:spcBef>
                <a:spcPts val="1032"/>
              </a:spcBef>
              <a:buNone/>
            </a:pPr>
            <a:r>
              <a:rPr lang="en-US" sz="1800" dirty="0" smtClean="0"/>
              <a:t>SCOAP3, the CERN initiative to convert High Energy Physics Journals to Open Access, announced getting pledges from Japan, so they now have 80% of their budget “pledged”.</a:t>
            </a:r>
          </a:p>
          <a:p>
            <a:pPr marL="0" indent="347472">
              <a:spcBef>
                <a:spcPts val="1032"/>
              </a:spcBef>
              <a:buNone/>
            </a:pPr>
            <a:r>
              <a:rPr lang="en-US" sz="1800" dirty="0" smtClean="0"/>
              <a:t>We responded to CERN’s questionnaire about providing “peer review” services for our journals that would be included in  SCOAP3.</a:t>
            </a:r>
          </a:p>
          <a:p>
            <a:pPr marL="0" indent="347472">
              <a:spcBef>
                <a:spcPts val="1032"/>
              </a:spcBef>
              <a:buNone/>
            </a:pPr>
            <a:r>
              <a:rPr lang="en-US" sz="1800" dirty="0" smtClean="0"/>
              <a:t>We have been placed on the list of “approved publishers” and expect to be invited to respond to a “tender offer” soon.</a:t>
            </a:r>
            <a:endParaRPr lang="en-US" sz="1800" dirty="0"/>
          </a:p>
        </p:txBody>
      </p:sp>
      <p:graphicFrame>
        <p:nvGraphicFramePr>
          <p:cNvPr id="4" name="Chart 3"/>
          <p:cNvGraphicFramePr/>
          <p:nvPr/>
        </p:nvGraphicFramePr>
        <p:xfrm>
          <a:off x="3364348" y="415638"/>
          <a:ext cx="5507181" cy="547124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579727" y="401017"/>
          <a:ext cx="7466230" cy="537612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FC8CE30F-47A2-794F-9D53-AC117663FB59}" type="slidenum">
              <a:rPr lang="en-US" smtClean="0"/>
              <a:pPr/>
              <a:t>15</a:t>
            </a:fld>
            <a:endParaRPr lang="en-US"/>
          </a:p>
        </p:txBody>
      </p:sp>
      <p:sp>
        <p:nvSpPr>
          <p:cNvPr id="5" name="Footer Placeholder 4"/>
          <p:cNvSpPr>
            <a:spLocks noGrp="1"/>
          </p:cNvSpPr>
          <p:nvPr>
            <p:ph type="ftr" sz="quarter" idx="11"/>
          </p:nvPr>
        </p:nvSpPr>
        <p:spPr/>
        <p:txBody>
          <a:bodyPr/>
          <a:lstStyle/>
          <a:p>
            <a:r>
              <a:rPr lang="en-US" dirty="0" smtClean="0"/>
              <a:t>SCOAP3 Meeting CERN </a:t>
            </a:r>
            <a:r>
              <a:rPr lang="en-US" smtClean="0"/>
              <a:t>April 6, </a:t>
            </a:r>
            <a:r>
              <a:rPr lang="en-US" dirty="0" smtClean="0"/>
              <a:t>2011</a:t>
            </a:r>
            <a:endParaRPr lang="en-US" dirty="0"/>
          </a:p>
        </p:txBody>
      </p:sp>
      <p:sp>
        <p:nvSpPr>
          <p:cNvPr id="6" name="TextBox 5"/>
          <p:cNvSpPr txBox="1"/>
          <p:nvPr/>
        </p:nvSpPr>
        <p:spPr>
          <a:xfrm>
            <a:off x="239233" y="2428447"/>
            <a:ext cx="364447" cy="918335"/>
          </a:xfrm>
          <a:prstGeom prst="rect">
            <a:avLst/>
          </a:prstGeom>
          <a:noFill/>
        </p:spPr>
        <p:txBody>
          <a:bodyPr wrap="square" lIns="86493" tIns="43247" rIns="86493" bIns="43247" rtlCol="0">
            <a:spAutoFit/>
          </a:bodyPr>
          <a:lstStyle/>
          <a:p>
            <a:r>
              <a:rPr lang="en-US" sz="2600" dirty="0" smtClean="0"/>
              <a:t>N</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hart 5"/>
          <p:cNvGraphicFramePr/>
          <p:nvPr/>
        </p:nvGraphicFramePr>
        <p:xfrm>
          <a:off x="320478" y="203055"/>
          <a:ext cx="8001046" cy="6172497"/>
        </p:xfrm>
        <a:graphic>
          <a:graphicData uri="http://schemas.openxmlformats.org/drawingml/2006/chart">
            <c:chart xmlns:c="http://schemas.openxmlformats.org/drawingml/2006/chart" xmlns:r="http://schemas.openxmlformats.org/officeDocument/2006/relationships" r:id="rId2"/>
          </a:graphicData>
        </a:graphic>
      </p:graphicFrame>
      <p:sp>
        <p:nvSpPr>
          <p:cNvPr id="7" name="Up-Down Arrow 6"/>
          <p:cNvSpPr/>
          <p:nvPr/>
        </p:nvSpPr>
        <p:spPr>
          <a:xfrm>
            <a:off x="5456617" y="1833629"/>
            <a:ext cx="629086" cy="1222629"/>
          </a:xfrm>
          <a:prstGeom prst="up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08" tIns="45704" rIns="91408" bIns="45704" rtlCol="0" anchor="ctr"/>
          <a:lstStyle/>
          <a:p>
            <a:pPr algn="ctr"/>
            <a:endParaRPr lang="en-US"/>
          </a:p>
        </p:txBody>
      </p:sp>
      <p:sp>
        <p:nvSpPr>
          <p:cNvPr id="8" name="TextBox 7"/>
          <p:cNvSpPr txBox="1"/>
          <p:nvPr/>
        </p:nvSpPr>
        <p:spPr>
          <a:xfrm>
            <a:off x="6252132" y="1072915"/>
            <a:ext cx="2932843" cy="1631216"/>
          </a:xfrm>
          <a:prstGeom prst="rect">
            <a:avLst/>
          </a:prstGeom>
          <a:noFill/>
        </p:spPr>
        <p:txBody>
          <a:bodyPr wrap="square" lIns="91408" tIns="45704" rIns="91408" bIns="45704" rtlCol="0">
            <a:spAutoFit/>
          </a:bodyPr>
          <a:lstStyle/>
          <a:p>
            <a:r>
              <a:rPr lang="en-US" sz="2000" dirty="0" smtClean="0">
                <a:solidFill>
                  <a:srgbClr val="FF0000"/>
                </a:solidFill>
              </a:rPr>
              <a:t>If libraries pledged </a:t>
            </a:r>
            <a:r>
              <a:rPr lang="en-US" sz="2000" smtClean="0">
                <a:solidFill>
                  <a:srgbClr val="FF0000"/>
                </a:solidFill>
              </a:rPr>
              <a:t>in 2008, </a:t>
            </a:r>
            <a:r>
              <a:rPr lang="en-US" sz="2000" dirty="0" smtClean="0">
                <a:solidFill>
                  <a:srgbClr val="FF0000"/>
                </a:solidFill>
              </a:rPr>
              <a:t>and pay their </a:t>
            </a:r>
            <a:r>
              <a:rPr lang="en-US" sz="2000" smtClean="0">
                <a:solidFill>
                  <a:srgbClr val="FF0000"/>
                </a:solidFill>
              </a:rPr>
              <a:t>current costs, </a:t>
            </a:r>
            <a:r>
              <a:rPr lang="en-US" sz="2000" dirty="0" smtClean="0">
                <a:solidFill>
                  <a:srgbClr val="FF0000"/>
                </a:solidFill>
              </a:rPr>
              <a:t>then there is a 30% decrease from the pledged amount</a:t>
            </a:r>
            <a:endParaRPr lang="en-US" sz="2000" dirty="0">
              <a:solidFill>
                <a:srgbClr val="FF0000"/>
              </a:solidFill>
            </a:endParaRPr>
          </a:p>
        </p:txBody>
      </p:sp>
      <p:sp>
        <p:nvSpPr>
          <p:cNvPr id="5" name="Slide Number Placeholder 4"/>
          <p:cNvSpPr>
            <a:spLocks noGrp="1"/>
          </p:cNvSpPr>
          <p:nvPr>
            <p:ph type="sldNum" sz="quarter" idx="12"/>
          </p:nvPr>
        </p:nvSpPr>
        <p:spPr/>
        <p:txBody>
          <a:bodyPr/>
          <a:lstStyle/>
          <a:p>
            <a:fld id="{FC8CE30F-47A2-794F-9D53-AC117663FB59}" type="slidenum">
              <a:rPr lang="en-US" smtClean="0"/>
              <a:pPr/>
              <a:t>16</a:t>
            </a:fld>
            <a:endParaRPr lang="en-US"/>
          </a:p>
        </p:txBody>
      </p:sp>
      <p:sp>
        <p:nvSpPr>
          <p:cNvPr id="9" name="Footer Placeholder 8"/>
          <p:cNvSpPr>
            <a:spLocks noGrp="1"/>
          </p:cNvSpPr>
          <p:nvPr>
            <p:ph type="ftr" sz="quarter" idx="11"/>
          </p:nvPr>
        </p:nvSpPr>
        <p:spPr/>
        <p:txBody>
          <a:bodyPr/>
          <a:lstStyle/>
          <a:p>
            <a:r>
              <a:rPr lang="en-US" dirty="0" smtClean="0"/>
              <a:t>SCOAP3 Meeting CERN </a:t>
            </a:r>
            <a:r>
              <a:rPr lang="en-US" smtClean="0"/>
              <a:t>April 6, </a:t>
            </a:r>
            <a:r>
              <a:rPr lang="en-US" dirty="0" smtClean="0"/>
              <a:t>2011</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APS Response to SCOAP3 questionnaire</a:t>
            </a:r>
            <a:endParaRPr lang="en-US" sz="3200" dirty="0"/>
          </a:p>
        </p:txBody>
      </p:sp>
      <p:sp>
        <p:nvSpPr>
          <p:cNvPr id="3" name="Content Placeholder 2"/>
          <p:cNvSpPr>
            <a:spLocks noGrp="1"/>
          </p:cNvSpPr>
          <p:nvPr>
            <p:ph idx="1"/>
          </p:nvPr>
        </p:nvSpPr>
        <p:spPr>
          <a:xfrm>
            <a:off x="457200" y="1600200"/>
            <a:ext cx="8229600" cy="4749609"/>
          </a:xfrm>
        </p:spPr>
        <p:txBody>
          <a:bodyPr>
            <a:normAutofit/>
          </a:bodyPr>
          <a:lstStyle/>
          <a:p>
            <a:pPr>
              <a:lnSpc>
                <a:spcPct val="120000"/>
              </a:lnSpc>
              <a:buNone/>
            </a:pPr>
            <a:r>
              <a:rPr lang="en-GB" sz="1600" dirty="0" smtClean="0"/>
              <a:t> Although SCOAP3 would benefit from our peer review of high energy physics articles, we wish to make clear that we are publishing our journals, and that we have complete control of the editorial policies and content of our journals.  We are not just providing “peer review for SCOAP3” and “other publication services”.  …</a:t>
            </a:r>
          </a:p>
          <a:p>
            <a:pPr>
              <a:lnSpc>
                <a:spcPct val="120000"/>
              </a:lnSpc>
              <a:buNone/>
            </a:pPr>
            <a:endParaRPr lang="en-US" sz="1600" dirty="0" smtClean="0"/>
          </a:p>
          <a:p>
            <a:pPr>
              <a:lnSpc>
                <a:spcPct val="120000"/>
              </a:lnSpc>
              <a:buNone/>
            </a:pPr>
            <a:r>
              <a:rPr lang="en-GB" sz="1600" dirty="0" smtClean="0"/>
              <a:t> SCOAP3 funding is, in our opinion, not necessarily stable or sustainable.  We wish to support the “experiment” because APS is willing to experiment with new modes of open access.  However, APS, as the smallest publisher with the largest fraction of the SCOAP3 content, and therefore having the most at stake in the “experiment” wants CERN, that has been the prime mover in this activity, to share the risk, and not place it entirely on us and to a lesser extent, the other publishers</a:t>
            </a:r>
            <a:r>
              <a:rPr lang="en-GB" sz="1600" b="1" dirty="0" smtClean="0"/>
              <a:t>.  APS will not consider tenders unless the funding is guaranteed by CERN and paid by January 1 of the year, as subscriptions are now paid.  …These funds would be guaranteed by CERN, independent of any SCOAP3 fund-raising shortfalls, on a rolling 3-year basis. …</a:t>
            </a:r>
            <a:endParaRPr lang="en-US" sz="1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257" y="224828"/>
            <a:ext cx="6573608" cy="6112879"/>
          </a:xfrm>
        </p:spPr>
        <p:txBody>
          <a:bodyPr>
            <a:noAutofit/>
          </a:bodyPr>
          <a:lstStyle/>
          <a:p>
            <a:pPr>
              <a:buNone/>
            </a:pPr>
            <a:r>
              <a:rPr lang="en-US" sz="1200" dirty="0" smtClean="0"/>
              <a:t>20/01/2012, Major step in the SCOAP3 tendering process</a:t>
            </a:r>
          </a:p>
          <a:p>
            <a:pPr>
              <a:buNone/>
            </a:pPr>
            <a:r>
              <a:rPr lang="en-US" sz="1200" dirty="0" smtClean="0"/>
              <a:t>***********************************************************</a:t>
            </a:r>
          </a:p>
          <a:p>
            <a:pPr>
              <a:buNone/>
            </a:pPr>
            <a:r>
              <a:rPr lang="en-US" sz="1200" dirty="0" smtClean="0"/>
              <a:t> </a:t>
            </a:r>
          </a:p>
          <a:p>
            <a:pPr>
              <a:buNone/>
            </a:pPr>
            <a:r>
              <a:rPr lang="en-US" sz="1200" dirty="0" smtClean="0"/>
              <a:t>SCOAP3 is pleased to announce that, through a recent Market Survey,</a:t>
            </a:r>
          </a:p>
          <a:p>
            <a:pPr>
              <a:buNone/>
            </a:pPr>
            <a:r>
              <a:rPr lang="en-US" sz="1200" dirty="0" smtClean="0"/>
              <a:t>publishing partners to accompany SCOAP3 in the implementation of its Open</a:t>
            </a:r>
          </a:p>
          <a:p>
            <a:pPr>
              <a:buNone/>
            </a:pPr>
            <a:r>
              <a:rPr lang="en-US" sz="1200" dirty="0" smtClean="0"/>
              <a:t>Access initiative have been identified.</a:t>
            </a:r>
          </a:p>
          <a:p>
            <a:pPr>
              <a:buNone/>
            </a:pPr>
            <a:r>
              <a:rPr lang="en-US" sz="1200" dirty="0" smtClean="0"/>
              <a:t> </a:t>
            </a:r>
          </a:p>
          <a:p>
            <a:pPr>
              <a:buNone/>
            </a:pPr>
            <a:r>
              <a:rPr lang="en-US" sz="1200" dirty="0" smtClean="0"/>
              <a:t>These partners, including leading publishers of high-quality peer-reviewed</a:t>
            </a:r>
          </a:p>
          <a:p>
            <a:pPr>
              <a:buNone/>
            </a:pPr>
            <a:r>
              <a:rPr lang="en-US" sz="1200" dirty="0" smtClean="0"/>
              <a:t>journals carrying content in the field of High-Energy Physics, have agreed</a:t>
            </a:r>
          </a:p>
          <a:p>
            <a:pPr>
              <a:buNone/>
            </a:pPr>
            <a:r>
              <a:rPr lang="en-US" sz="1200" dirty="0" smtClean="0"/>
              <a:t>to the key SCOAP3 principles:</a:t>
            </a:r>
          </a:p>
          <a:p>
            <a:pPr>
              <a:buNone/>
            </a:pPr>
            <a:r>
              <a:rPr lang="en-US" sz="1200" dirty="0" smtClean="0"/>
              <a:t> </a:t>
            </a:r>
          </a:p>
          <a:p>
            <a:pPr>
              <a:buNone/>
            </a:pPr>
            <a:r>
              <a:rPr lang="en-US" sz="1200" dirty="0" smtClean="0"/>
              <a:t>SCOAP3 content will be made available Open Access in perpetuity, with wide</a:t>
            </a:r>
          </a:p>
          <a:p>
            <a:pPr>
              <a:buNone/>
            </a:pPr>
            <a:r>
              <a:rPr lang="en-US" sz="1200" dirty="0" smtClean="0"/>
              <a:t>re-use licenses;</a:t>
            </a:r>
          </a:p>
          <a:p>
            <a:pPr>
              <a:buNone/>
            </a:pPr>
            <a:r>
              <a:rPr lang="en-US" sz="1200" dirty="0" smtClean="0"/>
              <a:t>Subscription fees to journals carrying SCOAP3 content will be reduced (or</a:t>
            </a:r>
          </a:p>
          <a:p>
            <a:pPr>
              <a:buNone/>
            </a:pPr>
            <a:r>
              <a:rPr lang="en-US" sz="1200" dirty="0" smtClean="0"/>
              <a:t>eliminated if the journals become entirely Open Access) to allow libraries</a:t>
            </a:r>
          </a:p>
          <a:p>
            <a:pPr>
              <a:buNone/>
            </a:pPr>
            <a:r>
              <a:rPr lang="en-US" sz="1200" dirty="0" smtClean="0"/>
              <a:t>to re-direct these funds to SCOAP3, and package prices will be adjusted</a:t>
            </a:r>
          </a:p>
          <a:p>
            <a:pPr>
              <a:buNone/>
            </a:pPr>
            <a:r>
              <a:rPr lang="en-US" sz="1200" dirty="0" smtClean="0"/>
              <a:t>accordingly.</a:t>
            </a:r>
          </a:p>
          <a:p>
            <a:pPr>
              <a:buNone/>
            </a:pPr>
            <a:r>
              <a:rPr lang="en-US" sz="1200" dirty="0" smtClean="0"/>
              <a:t> </a:t>
            </a:r>
          </a:p>
          <a:p>
            <a:pPr>
              <a:buNone/>
            </a:pPr>
            <a:r>
              <a:rPr lang="en-US" sz="1200" dirty="0" smtClean="0"/>
              <a:t>The publishers include: American Physical Society, Elsevier, </a:t>
            </a:r>
            <a:r>
              <a:rPr lang="en-US" sz="1200" dirty="0" err="1" smtClean="0"/>
              <a:t>Europhysics</a:t>
            </a:r>
            <a:endParaRPr lang="en-US" sz="1200" dirty="0" smtClean="0"/>
          </a:p>
          <a:p>
            <a:pPr>
              <a:buNone/>
            </a:pPr>
            <a:r>
              <a:rPr lang="en-US" sz="1200" dirty="0" smtClean="0"/>
              <a:t>Letters Association, </a:t>
            </a:r>
            <a:r>
              <a:rPr lang="en-US" sz="1200" dirty="0" err="1" smtClean="0"/>
              <a:t>Hindawi</a:t>
            </a:r>
            <a:r>
              <a:rPr lang="en-US" sz="1200" dirty="0" smtClean="0"/>
              <a:t> Publishing Corporation, </a:t>
            </a:r>
            <a:r>
              <a:rPr lang="en-US" sz="1200" dirty="0" err="1" smtClean="0"/>
              <a:t>Jagiellonian</a:t>
            </a:r>
            <a:endParaRPr lang="en-US" sz="1200" dirty="0" smtClean="0"/>
          </a:p>
          <a:p>
            <a:pPr>
              <a:buNone/>
            </a:pPr>
            <a:r>
              <a:rPr lang="en-US" sz="1200" dirty="0" smtClean="0"/>
              <a:t>University, Nature Publishing Group, The Physical Society of Japan/Oxford</a:t>
            </a:r>
          </a:p>
          <a:p>
            <a:pPr>
              <a:buNone/>
            </a:pPr>
            <a:r>
              <a:rPr lang="en-US" sz="1200" dirty="0" smtClean="0"/>
              <a:t>University Press, SIGMA, SISSA, </a:t>
            </a:r>
            <a:r>
              <a:rPr lang="en-US" sz="1200" dirty="0" err="1" smtClean="0"/>
              <a:t>Societa</a:t>
            </a:r>
            <a:r>
              <a:rPr lang="en-US" sz="1200" dirty="0" smtClean="0"/>
              <a:t> </a:t>
            </a:r>
            <a:r>
              <a:rPr lang="en-US" sz="1200" dirty="0" err="1" smtClean="0"/>
              <a:t>Italiana</a:t>
            </a:r>
            <a:r>
              <a:rPr lang="en-US" sz="1200" dirty="0" smtClean="0"/>
              <a:t> </a:t>
            </a:r>
            <a:r>
              <a:rPr lang="en-US" sz="1200" dirty="0" err="1" smtClean="0"/>
              <a:t>di</a:t>
            </a:r>
            <a:r>
              <a:rPr lang="en-US" sz="1200" dirty="0" smtClean="0"/>
              <a:t> </a:t>
            </a:r>
            <a:r>
              <a:rPr lang="en-US" sz="1200" dirty="0" err="1" smtClean="0"/>
              <a:t>Fisica</a:t>
            </a:r>
            <a:r>
              <a:rPr lang="en-US" sz="1200" dirty="0" smtClean="0"/>
              <a:t>, Springer.</a:t>
            </a:r>
          </a:p>
          <a:p>
            <a:pPr>
              <a:buNone/>
            </a:pPr>
            <a:r>
              <a:rPr lang="en-US" sz="1200" dirty="0" smtClean="0"/>
              <a:t> </a:t>
            </a:r>
          </a:p>
          <a:p>
            <a:pPr>
              <a:buNone/>
            </a:pPr>
            <a:r>
              <a:rPr lang="en-US" sz="1200" dirty="0" smtClean="0"/>
              <a:t>In the next phase of the process, an invitation to tender will be sent to</a:t>
            </a:r>
          </a:p>
          <a:p>
            <a:pPr>
              <a:buNone/>
            </a:pPr>
            <a:r>
              <a:rPr lang="en-US" sz="1200" dirty="0" smtClean="0"/>
              <a:t>the publishers, for contracts to be placed in the course of 2012, with</a:t>
            </a:r>
          </a:p>
          <a:p>
            <a:pPr>
              <a:buNone/>
            </a:pPr>
            <a:r>
              <a:rPr lang="en-US" sz="1200" dirty="0" smtClean="0"/>
              <a:t>services commencing 1 January 2013.</a:t>
            </a:r>
          </a:p>
          <a:p>
            <a:pPr>
              <a:buNone/>
            </a:pPr>
            <a:r>
              <a:rPr lang="en-US" sz="1200" dirty="0" smtClean="0"/>
              <a:t> </a:t>
            </a:r>
          </a:p>
          <a:p>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249"/>
            <a:ext cx="8229600" cy="1143000"/>
          </a:xfrm>
        </p:spPr>
        <p:txBody>
          <a:bodyPr/>
          <a:lstStyle/>
          <a:p>
            <a:r>
              <a:rPr lang="en-US" dirty="0" smtClean="0">
                <a:solidFill>
                  <a:srgbClr val="FF0000"/>
                </a:solidFill>
              </a:rPr>
              <a:t>The End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49"/>
          <p:cNvGrpSpPr/>
          <p:nvPr/>
        </p:nvGrpSpPr>
        <p:grpSpPr>
          <a:xfrm>
            <a:off x="224971" y="2401670"/>
            <a:ext cx="9282235" cy="4090514"/>
            <a:chOff x="224971" y="2401670"/>
            <a:chExt cx="9282235" cy="4090514"/>
          </a:xfrm>
        </p:grpSpPr>
        <p:grpSp>
          <p:nvGrpSpPr>
            <p:cNvPr id="4" name="Group 47"/>
            <p:cNvGrpSpPr/>
            <p:nvPr/>
          </p:nvGrpSpPr>
          <p:grpSpPr>
            <a:xfrm>
              <a:off x="224971" y="2401670"/>
              <a:ext cx="9093046" cy="2122604"/>
              <a:chOff x="224971" y="2401670"/>
              <a:chExt cx="9093046" cy="2122604"/>
            </a:xfrm>
          </p:grpSpPr>
          <p:sp>
            <p:nvSpPr>
              <p:cNvPr id="13" name="Trapezoid 12"/>
              <p:cNvSpPr/>
              <p:nvPr/>
            </p:nvSpPr>
            <p:spPr>
              <a:xfrm rot="15729847">
                <a:off x="6532299" y="668368"/>
                <a:ext cx="424533" cy="4906277"/>
              </a:xfrm>
              <a:prstGeom prst="trapezoid">
                <a:avLst>
                  <a:gd name="adj" fmla="val 38420"/>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apezoid 6"/>
              <p:cNvSpPr/>
              <p:nvPr/>
            </p:nvSpPr>
            <p:spPr>
              <a:xfrm rot="16200000">
                <a:off x="2076615" y="1561709"/>
                <a:ext cx="406228" cy="4109516"/>
              </a:xfrm>
              <a:prstGeom prst="trapezoid">
                <a:avLst>
                  <a:gd name="adj" fmla="val 38420"/>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rapezoid 7"/>
              <p:cNvSpPr/>
              <p:nvPr/>
            </p:nvSpPr>
            <p:spPr>
              <a:xfrm rot="16200000">
                <a:off x="6440669" y="1140858"/>
                <a:ext cx="664665" cy="4927261"/>
              </a:xfrm>
              <a:prstGeom prst="trapezoid">
                <a:avLst>
                  <a:gd name="adj" fmla="val 35406"/>
                </a:avLst>
              </a:prstGeom>
              <a:solidFill>
                <a:srgbClr val="DC0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rapezoid 8"/>
              <p:cNvSpPr/>
              <p:nvPr/>
            </p:nvSpPr>
            <p:spPr>
              <a:xfrm rot="16457790">
                <a:off x="6548020" y="1498790"/>
                <a:ext cx="406228" cy="4899853"/>
              </a:xfrm>
              <a:prstGeom prst="trapezoid">
                <a:avLst>
                  <a:gd name="adj" fmla="val 38420"/>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rapezoid 9"/>
              <p:cNvSpPr/>
              <p:nvPr/>
            </p:nvSpPr>
            <p:spPr>
              <a:xfrm rot="15910305">
                <a:off x="6623508" y="890425"/>
                <a:ext cx="274589" cy="4893107"/>
              </a:xfrm>
              <a:prstGeom prst="trapezoid">
                <a:avLst>
                  <a:gd name="adj" fmla="val 4109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apezoid 10"/>
              <p:cNvSpPr/>
              <p:nvPr/>
            </p:nvSpPr>
            <p:spPr>
              <a:xfrm rot="16758327">
                <a:off x="7574575" y="2882701"/>
                <a:ext cx="429750" cy="2853396"/>
              </a:xfrm>
              <a:prstGeom prst="trapezoid">
                <a:avLst>
                  <a:gd name="adj" fmla="val 38241"/>
                </a:avLst>
              </a:prstGeom>
              <a:solidFill>
                <a:srgbClr val="D1C9A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rapezoid 13"/>
              <p:cNvSpPr/>
              <p:nvPr/>
            </p:nvSpPr>
            <p:spPr>
              <a:xfrm rot="15431877">
                <a:off x="5584445" y="-832370"/>
                <a:ext cx="499532" cy="6967612"/>
              </a:xfrm>
              <a:prstGeom prst="trapezoid">
                <a:avLst>
                  <a:gd name="adj" fmla="val 50000"/>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rapezoid 14"/>
              <p:cNvSpPr/>
              <p:nvPr/>
            </p:nvSpPr>
            <p:spPr>
              <a:xfrm rot="16698359">
                <a:off x="4865679" y="70180"/>
                <a:ext cx="341901" cy="8444681"/>
              </a:xfrm>
              <a:prstGeom prst="trapezoid">
                <a:avLst>
                  <a:gd name="adj" fmla="val 50000"/>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8"/>
            <p:cNvGrpSpPr/>
            <p:nvPr/>
          </p:nvGrpSpPr>
          <p:grpSpPr>
            <a:xfrm>
              <a:off x="6536448" y="5298874"/>
              <a:ext cx="2970758" cy="1193310"/>
              <a:chOff x="6536448" y="5298874"/>
              <a:chExt cx="2970758" cy="1193310"/>
            </a:xfrm>
          </p:grpSpPr>
          <p:pic>
            <p:nvPicPr>
              <p:cNvPr id="34" name="Picture 33"/>
              <p:cNvPicPr>
                <a:picLocks noChangeAspect="1"/>
              </p:cNvPicPr>
              <p:nvPr/>
            </p:nvPicPr>
            <p:blipFill>
              <a:blip r:embed="rId2"/>
              <a:stretch>
                <a:fillRect/>
              </a:stretch>
            </p:blipFill>
            <p:spPr>
              <a:xfrm>
                <a:off x="7214454" y="5842064"/>
                <a:ext cx="944920" cy="380140"/>
              </a:xfrm>
              <a:prstGeom prst="rect">
                <a:avLst/>
              </a:prstGeom>
            </p:spPr>
          </p:pic>
          <p:sp>
            <p:nvSpPr>
              <p:cNvPr id="32" name="TextBox 31"/>
              <p:cNvSpPr txBox="1"/>
              <p:nvPr/>
            </p:nvSpPr>
            <p:spPr>
              <a:xfrm>
                <a:off x="6536448" y="5298874"/>
                <a:ext cx="1988721" cy="646331"/>
              </a:xfrm>
              <a:prstGeom prst="rect">
                <a:avLst/>
              </a:prstGeom>
              <a:noFill/>
            </p:spPr>
            <p:txBody>
              <a:bodyPr wrap="square" rtlCol="0">
                <a:spAutoFit/>
              </a:bodyPr>
              <a:lstStyle/>
              <a:p>
                <a:r>
                  <a:rPr lang="en-US" dirty="0" smtClean="0"/>
                  <a:t>1998 PRST-AB</a:t>
                </a:r>
              </a:p>
              <a:p>
                <a:r>
                  <a:rPr lang="en-US" dirty="0" smtClean="0"/>
                  <a:t>2005 PRST-PER</a:t>
                </a:r>
                <a:endParaRPr lang="en-US" dirty="0"/>
              </a:p>
            </p:txBody>
          </p:sp>
          <p:sp>
            <p:nvSpPr>
              <p:cNvPr id="33" name="TextBox 32"/>
              <p:cNvSpPr txBox="1"/>
              <p:nvPr/>
            </p:nvSpPr>
            <p:spPr>
              <a:xfrm>
                <a:off x="6551698" y="5852872"/>
                <a:ext cx="688251" cy="369332"/>
              </a:xfrm>
              <a:prstGeom prst="rect">
                <a:avLst/>
              </a:prstGeom>
              <a:noFill/>
            </p:spPr>
            <p:txBody>
              <a:bodyPr wrap="square" rtlCol="0">
                <a:spAutoFit/>
              </a:bodyPr>
              <a:lstStyle/>
              <a:p>
                <a:r>
                  <a:rPr lang="en-US" dirty="0" smtClean="0"/>
                  <a:t>2008</a:t>
                </a:r>
                <a:endParaRPr lang="en-US" dirty="0"/>
              </a:p>
            </p:txBody>
          </p:sp>
          <p:sp>
            <p:nvSpPr>
              <p:cNvPr id="39" name="Right Arrow 38"/>
              <p:cNvSpPr/>
              <p:nvPr/>
            </p:nvSpPr>
            <p:spPr>
              <a:xfrm>
                <a:off x="8274824" y="5298874"/>
                <a:ext cx="1011935" cy="279073"/>
              </a:xfrm>
              <a:prstGeom prst="righ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ight Arrow 39"/>
              <p:cNvSpPr/>
              <p:nvPr/>
            </p:nvSpPr>
            <p:spPr>
              <a:xfrm>
                <a:off x="8563184" y="5577947"/>
                <a:ext cx="712030" cy="274925"/>
              </a:xfrm>
              <a:prstGeom prst="rightArrow">
                <a:avLst/>
              </a:prstGeom>
              <a:solidFill>
                <a:srgbClr val="D562B5"/>
              </a:solidFill>
              <a:ln>
                <a:solidFill>
                  <a:srgbClr val="FFA4E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a:off x="8698171" y="5945205"/>
                <a:ext cx="646741" cy="276999"/>
              </a:xfrm>
              <a:prstGeom prst="rightArrow">
                <a:avLst/>
              </a:prstGeom>
              <a:solidFill>
                <a:srgbClr val="5611AA"/>
              </a:solidFill>
              <a:ln>
                <a:solidFill>
                  <a:srgbClr val="5611AA"/>
                </a:solidFill>
              </a:ln>
              <a:effectLst>
                <a:outerShdw blurRad="40000" dist="23000" dir="5400000" rotWithShape="0">
                  <a:srgbClr val="5611AA">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563204" y="6122852"/>
                <a:ext cx="1950247" cy="369332"/>
              </a:xfrm>
              <a:prstGeom prst="rect">
                <a:avLst/>
              </a:prstGeom>
              <a:noFill/>
            </p:spPr>
            <p:txBody>
              <a:bodyPr wrap="square" rtlCol="0">
                <a:spAutoFit/>
              </a:bodyPr>
              <a:lstStyle/>
              <a:p>
                <a:r>
                  <a:rPr lang="en-US" dirty="0" smtClean="0"/>
                  <a:t>2011 PRX</a:t>
                </a:r>
                <a:endParaRPr lang="en-US" dirty="0"/>
              </a:p>
            </p:txBody>
          </p:sp>
          <p:sp>
            <p:nvSpPr>
              <p:cNvPr id="47" name="Right Arrow 46"/>
              <p:cNvSpPr/>
              <p:nvPr/>
            </p:nvSpPr>
            <p:spPr>
              <a:xfrm>
                <a:off x="8920911" y="6250458"/>
                <a:ext cx="586295" cy="241725"/>
              </a:xfrm>
              <a:prstGeom prst="rightArrow">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43" name="Straight Arrow Connector 42"/>
          <p:cNvCxnSpPr/>
          <p:nvPr/>
        </p:nvCxnSpPr>
        <p:spPr>
          <a:xfrm rot="10800000" flipV="1">
            <a:off x="0" y="3426499"/>
            <a:ext cx="305144" cy="39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5613207" y="4197476"/>
            <a:ext cx="740708" cy="734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Autofit/>
          </a:bodyPr>
          <a:lstStyle/>
          <a:p>
            <a:r>
              <a:rPr lang="en-US" sz="3200" dirty="0" smtClean="0"/>
              <a:t>Physical Review has grown and split into a total of 10 journals, that are now the premier set of physics journals in the world.</a:t>
            </a:r>
            <a:endParaRPr lang="en-US" sz="3200" dirty="0"/>
          </a:p>
        </p:txBody>
      </p:sp>
      <p:sp>
        <p:nvSpPr>
          <p:cNvPr id="17" name="TextBox 16"/>
          <p:cNvSpPr txBox="1"/>
          <p:nvPr/>
        </p:nvSpPr>
        <p:spPr>
          <a:xfrm>
            <a:off x="2272866" y="3408452"/>
            <a:ext cx="2159446" cy="369332"/>
          </a:xfrm>
          <a:prstGeom prst="rect">
            <a:avLst/>
          </a:prstGeom>
          <a:noFill/>
        </p:spPr>
        <p:txBody>
          <a:bodyPr wrap="square" rtlCol="0">
            <a:spAutoFit/>
          </a:bodyPr>
          <a:lstStyle/>
          <a:p>
            <a:r>
              <a:rPr lang="en-US" dirty="0" smtClean="0"/>
              <a:t>Physical Review</a:t>
            </a:r>
            <a:endParaRPr lang="en-US" dirty="0"/>
          </a:p>
        </p:txBody>
      </p:sp>
      <p:sp>
        <p:nvSpPr>
          <p:cNvPr id="18" name="TextBox 17"/>
          <p:cNvSpPr txBox="1"/>
          <p:nvPr/>
        </p:nvSpPr>
        <p:spPr>
          <a:xfrm rot="20814899">
            <a:off x="7150879" y="2168786"/>
            <a:ext cx="781060" cy="369332"/>
          </a:xfrm>
          <a:prstGeom prst="rect">
            <a:avLst/>
          </a:prstGeom>
          <a:noFill/>
        </p:spPr>
        <p:txBody>
          <a:bodyPr wrap="square" rtlCol="0">
            <a:spAutoFit/>
          </a:bodyPr>
          <a:lstStyle/>
          <a:p>
            <a:r>
              <a:rPr lang="en-US" dirty="0" smtClean="0"/>
              <a:t>PRL</a:t>
            </a:r>
            <a:endParaRPr lang="en-US" dirty="0"/>
          </a:p>
        </p:txBody>
      </p:sp>
      <p:sp>
        <p:nvSpPr>
          <p:cNvPr id="19" name="TextBox 18"/>
          <p:cNvSpPr txBox="1"/>
          <p:nvPr/>
        </p:nvSpPr>
        <p:spPr>
          <a:xfrm>
            <a:off x="2272866" y="2144476"/>
            <a:ext cx="756818" cy="646331"/>
          </a:xfrm>
          <a:prstGeom prst="rect">
            <a:avLst/>
          </a:prstGeom>
          <a:noFill/>
        </p:spPr>
        <p:txBody>
          <a:bodyPr wrap="square" rtlCol="0">
            <a:spAutoFit/>
          </a:bodyPr>
          <a:lstStyle/>
          <a:p>
            <a:r>
              <a:rPr lang="en-US" dirty="0" smtClean="0"/>
              <a:t>1958</a:t>
            </a:r>
          </a:p>
          <a:p>
            <a:r>
              <a:rPr lang="en-US" dirty="0" smtClean="0"/>
              <a:t> PRL </a:t>
            </a:r>
            <a:endParaRPr lang="en-US" dirty="0"/>
          </a:p>
        </p:txBody>
      </p:sp>
      <p:sp>
        <p:nvSpPr>
          <p:cNvPr id="20" name="Rectangle 19"/>
          <p:cNvSpPr/>
          <p:nvPr/>
        </p:nvSpPr>
        <p:spPr>
          <a:xfrm>
            <a:off x="7398992" y="3465890"/>
            <a:ext cx="892452" cy="369332"/>
          </a:xfrm>
          <a:prstGeom prst="rect">
            <a:avLst/>
          </a:prstGeom>
        </p:spPr>
        <p:txBody>
          <a:bodyPr wrap="square">
            <a:spAutoFit/>
          </a:bodyPr>
          <a:lstStyle/>
          <a:p>
            <a:r>
              <a:rPr lang="en-US" dirty="0" smtClean="0"/>
              <a:t>PRB</a:t>
            </a:r>
            <a:endParaRPr lang="en-US" dirty="0"/>
          </a:p>
        </p:txBody>
      </p:sp>
      <p:sp>
        <p:nvSpPr>
          <p:cNvPr id="21" name="Rectangle 20"/>
          <p:cNvSpPr/>
          <p:nvPr/>
        </p:nvSpPr>
        <p:spPr>
          <a:xfrm rot="21046588">
            <a:off x="7316187" y="2794639"/>
            <a:ext cx="981544" cy="369332"/>
          </a:xfrm>
          <a:prstGeom prst="rect">
            <a:avLst/>
          </a:prstGeom>
        </p:spPr>
        <p:txBody>
          <a:bodyPr wrap="square">
            <a:spAutoFit/>
          </a:bodyPr>
          <a:lstStyle/>
          <a:p>
            <a:r>
              <a:rPr lang="en-US" dirty="0" smtClean="0"/>
              <a:t>PRD</a:t>
            </a:r>
            <a:endParaRPr lang="en-US" dirty="0"/>
          </a:p>
        </p:txBody>
      </p:sp>
      <p:sp>
        <p:nvSpPr>
          <p:cNvPr id="23" name="Rectangle 22"/>
          <p:cNvSpPr/>
          <p:nvPr/>
        </p:nvSpPr>
        <p:spPr>
          <a:xfrm rot="21325789">
            <a:off x="7353955" y="3078203"/>
            <a:ext cx="924244" cy="369332"/>
          </a:xfrm>
          <a:prstGeom prst="rect">
            <a:avLst/>
          </a:prstGeom>
        </p:spPr>
        <p:txBody>
          <a:bodyPr wrap="square">
            <a:spAutoFit/>
          </a:bodyPr>
          <a:lstStyle/>
          <a:p>
            <a:r>
              <a:rPr lang="en-US" dirty="0" smtClean="0"/>
              <a:t>PRC</a:t>
            </a:r>
            <a:endParaRPr lang="en-US" dirty="0"/>
          </a:p>
        </p:txBody>
      </p:sp>
      <p:sp>
        <p:nvSpPr>
          <p:cNvPr id="24" name="Rectangle 23"/>
          <p:cNvSpPr/>
          <p:nvPr/>
        </p:nvSpPr>
        <p:spPr>
          <a:xfrm rot="220904">
            <a:off x="7398644" y="3858774"/>
            <a:ext cx="879695" cy="369332"/>
          </a:xfrm>
          <a:prstGeom prst="rect">
            <a:avLst/>
          </a:prstGeom>
        </p:spPr>
        <p:txBody>
          <a:bodyPr wrap="square">
            <a:spAutoFit/>
          </a:bodyPr>
          <a:lstStyle/>
          <a:p>
            <a:r>
              <a:rPr lang="en-US" dirty="0" smtClean="0"/>
              <a:t>PRA</a:t>
            </a:r>
            <a:endParaRPr lang="en-US" dirty="0"/>
          </a:p>
        </p:txBody>
      </p:sp>
      <p:sp>
        <p:nvSpPr>
          <p:cNvPr id="25" name="Rectangle 24"/>
          <p:cNvSpPr/>
          <p:nvPr/>
        </p:nvSpPr>
        <p:spPr>
          <a:xfrm rot="533922">
            <a:off x="7395671" y="4137950"/>
            <a:ext cx="921381" cy="369332"/>
          </a:xfrm>
          <a:prstGeom prst="rect">
            <a:avLst/>
          </a:prstGeom>
        </p:spPr>
        <p:txBody>
          <a:bodyPr wrap="square">
            <a:spAutoFit/>
          </a:bodyPr>
          <a:lstStyle/>
          <a:p>
            <a:r>
              <a:rPr lang="en-US" dirty="0" smtClean="0"/>
              <a:t>PRE</a:t>
            </a:r>
            <a:endParaRPr lang="en-US" dirty="0"/>
          </a:p>
        </p:txBody>
      </p:sp>
      <p:sp>
        <p:nvSpPr>
          <p:cNvPr id="26" name="Rectangle 25"/>
          <p:cNvSpPr/>
          <p:nvPr/>
        </p:nvSpPr>
        <p:spPr>
          <a:xfrm rot="466130">
            <a:off x="5395107" y="4406224"/>
            <a:ext cx="3789550" cy="369332"/>
          </a:xfrm>
          <a:prstGeom prst="rect">
            <a:avLst/>
          </a:prstGeom>
        </p:spPr>
        <p:txBody>
          <a:bodyPr wrap="square">
            <a:spAutoFit/>
          </a:bodyPr>
          <a:lstStyle/>
          <a:p>
            <a:r>
              <a:rPr lang="en-US" dirty="0" smtClean="0"/>
              <a:t>Reviews of Modern Physics</a:t>
            </a:r>
            <a:endParaRPr lang="en-US" dirty="0"/>
          </a:p>
        </p:txBody>
      </p:sp>
      <p:cxnSp>
        <p:nvCxnSpPr>
          <p:cNvPr id="28" name="Straight Arrow Connector 27"/>
          <p:cNvCxnSpPr/>
          <p:nvPr/>
        </p:nvCxnSpPr>
        <p:spPr>
          <a:xfrm rot="5400000">
            <a:off x="2162275" y="3120974"/>
            <a:ext cx="660335" cy="1588"/>
          </a:xfrm>
          <a:prstGeom prst="straightConnector1">
            <a:avLst/>
          </a:prstGeom>
          <a:ln>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857183" y="4898170"/>
            <a:ext cx="756818" cy="1200329"/>
          </a:xfrm>
          <a:prstGeom prst="rect">
            <a:avLst/>
          </a:prstGeom>
          <a:noFill/>
        </p:spPr>
        <p:txBody>
          <a:bodyPr wrap="square" rtlCol="0">
            <a:spAutoFit/>
          </a:bodyPr>
          <a:lstStyle/>
          <a:p>
            <a:r>
              <a:rPr lang="en-US" dirty="0" smtClean="0"/>
              <a:t>1929</a:t>
            </a:r>
          </a:p>
          <a:p>
            <a:r>
              <a:rPr lang="en-US" dirty="0" smtClean="0"/>
              <a:t> Rev. Mod. Phys. </a:t>
            </a:r>
            <a:endParaRPr lang="en-US" dirty="0"/>
          </a:p>
        </p:txBody>
      </p:sp>
      <p:cxnSp>
        <p:nvCxnSpPr>
          <p:cNvPr id="38" name="Straight Arrow Connector 37"/>
          <p:cNvCxnSpPr/>
          <p:nvPr/>
        </p:nvCxnSpPr>
        <p:spPr>
          <a:xfrm rot="5400000" flipH="1" flipV="1">
            <a:off x="384978" y="4361137"/>
            <a:ext cx="1191591" cy="15679"/>
          </a:xfrm>
          <a:prstGeom prst="straightConnector1">
            <a:avLst/>
          </a:prstGeom>
          <a:ln>
            <a:solidFill>
              <a:srgbClr val="DC4B34"/>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322167" y="4931616"/>
            <a:ext cx="1368071" cy="646331"/>
          </a:xfrm>
          <a:prstGeom prst="rect">
            <a:avLst/>
          </a:prstGeom>
          <a:noFill/>
        </p:spPr>
        <p:txBody>
          <a:bodyPr wrap="square" rtlCol="0">
            <a:spAutoFit/>
          </a:bodyPr>
          <a:lstStyle/>
          <a:p>
            <a:r>
              <a:rPr lang="en-US" dirty="0" smtClean="0"/>
              <a:t>1993 A split into A,E</a:t>
            </a:r>
            <a:endParaRPr lang="en-US" dirty="0"/>
          </a:p>
        </p:txBody>
      </p:sp>
      <p:sp>
        <p:nvSpPr>
          <p:cNvPr id="45" name="TextBox 44"/>
          <p:cNvSpPr txBox="1"/>
          <p:nvPr/>
        </p:nvSpPr>
        <p:spPr>
          <a:xfrm>
            <a:off x="3802230" y="4744876"/>
            <a:ext cx="1030585" cy="1200329"/>
          </a:xfrm>
          <a:prstGeom prst="rect">
            <a:avLst/>
          </a:prstGeom>
          <a:noFill/>
        </p:spPr>
        <p:txBody>
          <a:bodyPr wrap="square" rtlCol="0">
            <a:spAutoFit/>
          </a:bodyPr>
          <a:lstStyle/>
          <a:p>
            <a:r>
              <a:rPr lang="en-US" dirty="0" smtClean="0"/>
              <a:t>1970</a:t>
            </a:r>
          </a:p>
          <a:p>
            <a:r>
              <a:rPr lang="en-US" dirty="0" smtClean="0"/>
              <a:t> PR split into A,B,C,D </a:t>
            </a:r>
            <a:endParaRPr lang="en-US" dirty="0"/>
          </a:p>
        </p:txBody>
      </p:sp>
      <p:cxnSp>
        <p:nvCxnSpPr>
          <p:cNvPr id="46" name="Straight Arrow Connector 45"/>
          <p:cNvCxnSpPr>
            <a:stCxn id="45" idx="0"/>
          </p:cNvCxnSpPr>
          <p:nvPr/>
        </p:nvCxnSpPr>
        <p:spPr>
          <a:xfrm rot="16200000" flipV="1">
            <a:off x="3756465" y="4183818"/>
            <a:ext cx="1040268" cy="81848"/>
          </a:xfrm>
          <a:prstGeom prst="straightConnector1">
            <a:avLst/>
          </a:prstGeom>
          <a:ln>
            <a:solidFill>
              <a:srgbClr val="DC4B34"/>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05145" y="3202198"/>
            <a:ext cx="932930" cy="369332"/>
          </a:xfrm>
          <a:prstGeom prst="rect">
            <a:avLst/>
          </a:prstGeom>
          <a:noFill/>
        </p:spPr>
        <p:txBody>
          <a:bodyPr wrap="square" rtlCol="0">
            <a:spAutoFit/>
          </a:bodyPr>
          <a:lstStyle/>
          <a:p>
            <a:r>
              <a:rPr lang="en-US" dirty="0" smtClean="0"/>
              <a:t>1893</a:t>
            </a:r>
            <a:endParaRPr lang="en-US" dirty="0"/>
          </a:p>
        </p:txBody>
      </p:sp>
      <p:sp>
        <p:nvSpPr>
          <p:cNvPr id="51" name="TextBox 50"/>
          <p:cNvSpPr txBox="1"/>
          <p:nvPr/>
        </p:nvSpPr>
        <p:spPr>
          <a:xfrm>
            <a:off x="6346782" y="6411369"/>
            <a:ext cx="2797218" cy="369332"/>
          </a:xfrm>
          <a:prstGeom prst="rect">
            <a:avLst/>
          </a:prstGeom>
          <a:noFill/>
        </p:spPr>
        <p:txBody>
          <a:bodyPr wrap="square" rtlCol="0">
            <a:spAutoFit/>
          </a:bodyPr>
          <a:lstStyle/>
          <a:p>
            <a:r>
              <a:rPr lang="en-US" dirty="0" smtClean="0"/>
              <a:t>(all are electronic only)</a:t>
            </a:r>
            <a:endParaRPr lang="en-US" dirty="0"/>
          </a:p>
        </p:txBody>
      </p:sp>
      <p:sp>
        <p:nvSpPr>
          <p:cNvPr id="52" name="TextBox 51"/>
          <p:cNvSpPr txBox="1"/>
          <p:nvPr/>
        </p:nvSpPr>
        <p:spPr>
          <a:xfrm>
            <a:off x="93558" y="4186357"/>
            <a:ext cx="756818" cy="1754327"/>
          </a:xfrm>
          <a:prstGeom prst="rect">
            <a:avLst/>
          </a:prstGeom>
          <a:noFill/>
        </p:spPr>
        <p:txBody>
          <a:bodyPr wrap="square" rtlCol="0">
            <a:spAutoFit/>
          </a:bodyPr>
          <a:lstStyle/>
          <a:p>
            <a:r>
              <a:rPr lang="en-US" dirty="0" smtClean="0"/>
              <a:t>1913</a:t>
            </a:r>
          </a:p>
          <a:p>
            <a:r>
              <a:rPr lang="en-US" dirty="0" smtClean="0"/>
              <a:t> APS takes over Phys. Rev.</a:t>
            </a:r>
            <a:endParaRPr lang="en-US" dirty="0"/>
          </a:p>
        </p:txBody>
      </p:sp>
      <p:cxnSp>
        <p:nvCxnSpPr>
          <p:cNvPr id="53" name="Straight Arrow Connector 52"/>
          <p:cNvCxnSpPr/>
          <p:nvPr/>
        </p:nvCxnSpPr>
        <p:spPr>
          <a:xfrm rot="16200000" flipV="1">
            <a:off x="185944" y="3968238"/>
            <a:ext cx="575463" cy="2"/>
          </a:xfrm>
          <a:prstGeom prst="straightConnector1">
            <a:avLst/>
          </a:prstGeom>
          <a:ln>
            <a:solidFill>
              <a:srgbClr val="DC4B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84511" y="1990112"/>
            <a:ext cx="7893762" cy="3077766"/>
          </a:xfrm>
          <a:prstGeom prst="rect">
            <a:avLst/>
          </a:prstGeom>
          <a:solidFill>
            <a:schemeClr val="accent3">
              <a:lumMod val="20000"/>
              <a:lumOff val="80000"/>
            </a:schemeClr>
          </a:solidFill>
        </p:spPr>
        <p:txBody>
          <a:bodyPr wrap="square">
            <a:spAutoFit/>
          </a:bodyPr>
          <a:lstStyle/>
          <a:p>
            <a:r>
              <a:rPr lang="en-US" sz="2000" b="1" dirty="0" smtClean="0">
                <a:latin typeface="Arial"/>
                <a:cs typeface="Arial"/>
              </a:rPr>
              <a:t>PR      features</a:t>
            </a:r>
          </a:p>
          <a:p>
            <a:pPr>
              <a:spcBef>
                <a:spcPts val="600"/>
              </a:spcBef>
              <a:buFont typeface="Arial"/>
              <a:buChar char="•"/>
            </a:pPr>
            <a:r>
              <a:rPr lang="en-US" dirty="0" smtClean="0">
                <a:latin typeface="Arial"/>
                <a:cs typeface="Arial"/>
              </a:rPr>
              <a:t>Open access, online only.</a:t>
            </a:r>
          </a:p>
          <a:p>
            <a:pPr>
              <a:spcBef>
                <a:spcPts val="600"/>
              </a:spcBef>
              <a:buFont typeface="Arial"/>
              <a:buChar char="•"/>
            </a:pPr>
            <a:r>
              <a:rPr lang="en-US" dirty="0" smtClean="0">
                <a:latin typeface="Arial"/>
                <a:cs typeface="Arial"/>
              </a:rPr>
              <a:t>High editorial standards for selecting the best original research.</a:t>
            </a:r>
          </a:p>
          <a:p>
            <a:pPr>
              <a:spcBef>
                <a:spcPts val="600"/>
              </a:spcBef>
              <a:buFont typeface="Arial"/>
              <a:buChar char="•"/>
            </a:pPr>
            <a:r>
              <a:rPr lang="en-US" dirty="0" smtClean="0">
                <a:latin typeface="Arial"/>
                <a:cs typeface="Arial"/>
              </a:rPr>
              <a:t>Broad scope covering all areas of pure, applied, and interdisciplinary physics, notably cross-field and cross-disciplinary research of wide impact.</a:t>
            </a:r>
          </a:p>
          <a:p>
            <a:pPr>
              <a:spcBef>
                <a:spcPts val="600"/>
              </a:spcBef>
              <a:buFont typeface="Arial"/>
              <a:buChar char="•"/>
            </a:pPr>
            <a:r>
              <a:rPr lang="en-US" dirty="0" smtClean="0">
                <a:latin typeface="Arial"/>
                <a:cs typeface="Arial"/>
              </a:rPr>
              <a:t>Efficient and responsive review processes.</a:t>
            </a:r>
          </a:p>
          <a:p>
            <a:pPr>
              <a:spcBef>
                <a:spcPts val="600"/>
              </a:spcBef>
              <a:buFont typeface="Arial"/>
              <a:buChar char="•"/>
            </a:pPr>
            <a:r>
              <a:rPr lang="en-US" dirty="0" smtClean="0">
                <a:latin typeface="Arial"/>
                <a:cs typeface="Arial"/>
              </a:rPr>
              <a:t>Scientific oversight by a distinguished, international Editorial Board.</a:t>
            </a:r>
          </a:p>
          <a:p>
            <a:pPr>
              <a:spcBef>
                <a:spcPts val="600"/>
              </a:spcBef>
              <a:buFont typeface="Arial"/>
              <a:buChar char="•"/>
            </a:pPr>
            <a:r>
              <a:rPr lang="en-US" dirty="0" smtClean="0">
                <a:latin typeface="Arial"/>
                <a:cs typeface="Arial"/>
              </a:rPr>
              <a:t>Global free access to all content supported by a $1500 article-processing charge to authors or their institutions.</a:t>
            </a:r>
            <a:endParaRPr lang="en-US" dirty="0">
              <a:latin typeface="Arial"/>
              <a:cs typeface="Arial"/>
            </a:endParaRPr>
          </a:p>
        </p:txBody>
      </p:sp>
      <p:pic>
        <p:nvPicPr>
          <p:cNvPr id="6" name="Picture 5"/>
          <p:cNvPicPr>
            <a:picLocks noChangeAspect="1"/>
          </p:cNvPicPr>
          <p:nvPr/>
        </p:nvPicPr>
        <p:blipFill>
          <a:blip r:embed="rId2"/>
          <a:stretch>
            <a:fillRect/>
          </a:stretch>
        </p:blipFill>
        <p:spPr>
          <a:xfrm>
            <a:off x="684511" y="365583"/>
            <a:ext cx="7010400" cy="1587500"/>
          </a:xfrm>
          <a:prstGeom prst="rect">
            <a:avLst/>
          </a:prstGeom>
        </p:spPr>
      </p:pic>
      <p:sp>
        <p:nvSpPr>
          <p:cNvPr id="7" name="TextBox 6"/>
          <p:cNvSpPr txBox="1"/>
          <p:nvPr/>
        </p:nvSpPr>
        <p:spPr>
          <a:xfrm>
            <a:off x="1292228" y="5171783"/>
            <a:ext cx="6402683" cy="830997"/>
          </a:xfrm>
          <a:prstGeom prst="rect">
            <a:avLst/>
          </a:prstGeom>
          <a:solidFill>
            <a:schemeClr val="accent5">
              <a:lumMod val="20000"/>
              <a:lumOff val="80000"/>
            </a:schemeClr>
          </a:solidFill>
        </p:spPr>
        <p:txBody>
          <a:bodyPr wrap="square" rtlCol="0">
            <a:spAutoFit/>
          </a:bodyPr>
          <a:lstStyle/>
          <a:p>
            <a:r>
              <a:rPr lang="en-US" sz="2400" b="1" dirty="0" smtClean="0"/>
              <a:t>Acceptance rate so far is 20%!     </a:t>
            </a:r>
          </a:p>
          <a:p>
            <a:r>
              <a:rPr lang="en-US" sz="2400" b="1" dirty="0" smtClean="0"/>
              <a:t>120 citations to 49 papers in first 6 months</a:t>
            </a:r>
            <a:endParaRPr lang="en-US" sz="2400" b="1" dirty="0"/>
          </a:p>
        </p:txBody>
      </p:sp>
      <p:pic>
        <p:nvPicPr>
          <p:cNvPr id="5" name="Picture 4"/>
          <p:cNvPicPr>
            <a:picLocks noChangeAspect="1"/>
          </p:cNvPicPr>
          <p:nvPr/>
        </p:nvPicPr>
        <p:blipFill>
          <a:blip r:embed="rId3"/>
          <a:stretch>
            <a:fillRect/>
          </a:stretch>
        </p:blipFill>
        <p:spPr>
          <a:xfrm>
            <a:off x="1154618" y="2068431"/>
            <a:ext cx="271614" cy="2716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 name="Rectangle 6"/>
          <p:cNvSpPr>
            <a:spLocks noChangeArrowheads="1"/>
          </p:cNvSpPr>
          <p:nvPr/>
        </p:nvSpPr>
        <p:spPr bwMode="auto">
          <a:xfrm>
            <a:off x="0" y="0"/>
            <a:ext cx="9144000" cy="6858000"/>
          </a:xfrm>
          <a:prstGeom prst="rect">
            <a:avLst/>
          </a:prstGeom>
          <a:gradFill rotWithShape="1">
            <a:gsLst>
              <a:gs pos="0">
                <a:srgbClr val="FFFFFF"/>
              </a:gs>
              <a:gs pos="100000">
                <a:srgbClr val="DCD4AD"/>
              </a:gs>
            </a:gsLst>
            <a:lin ang="5400000"/>
          </a:gradFill>
          <a:ln w="9525">
            <a:noFill/>
            <a:round/>
            <a:headEnd/>
            <a:tailEnd/>
          </a:ln>
        </p:spPr>
        <p:txBody>
          <a:bodyPr>
            <a:prstTxWarp prst="textNoShape">
              <a:avLst/>
            </a:prstTxWarp>
          </a:bodyPr>
          <a:lstStyle/>
          <a:p>
            <a:pPr eaLnBrk="0" hangingPunct="0"/>
            <a:endParaRPr lang="en-US">
              <a:ea typeface="Arial" charset="0"/>
              <a:cs typeface="Arial" charset="0"/>
            </a:endParaRPr>
          </a:p>
        </p:txBody>
      </p:sp>
      <p:grpSp>
        <p:nvGrpSpPr>
          <p:cNvPr id="2" name="Group 40"/>
          <p:cNvGrpSpPr/>
          <p:nvPr/>
        </p:nvGrpSpPr>
        <p:grpSpPr>
          <a:xfrm>
            <a:off x="2133600" y="76200"/>
            <a:ext cx="4191000" cy="769441"/>
            <a:chOff x="1752600" y="76200"/>
            <a:chExt cx="4191000" cy="769441"/>
          </a:xfrm>
        </p:grpSpPr>
        <p:grpSp>
          <p:nvGrpSpPr>
            <p:cNvPr id="6" name="Group 13"/>
            <p:cNvGrpSpPr/>
            <p:nvPr/>
          </p:nvGrpSpPr>
          <p:grpSpPr>
            <a:xfrm>
              <a:off x="4495800" y="76200"/>
              <a:ext cx="1447800" cy="769441"/>
              <a:chOff x="-1676400" y="914400"/>
              <a:chExt cx="1447800" cy="769441"/>
            </a:xfrm>
          </p:grpSpPr>
          <p:sp>
            <p:nvSpPr>
              <p:cNvPr id="3" name="TextBox 2"/>
              <p:cNvSpPr txBox="1"/>
              <p:nvPr/>
            </p:nvSpPr>
            <p:spPr>
              <a:xfrm>
                <a:off x="-1676400" y="914400"/>
                <a:ext cx="968509" cy="769441"/>
              </a:xfrm>
              <a:prstGeom prst="rect">
                <a:avLst/>
              </a:prstGeom>
              <a:noFill/>
            </p:spPr>
            <p:txBody>
              <a:bodyPr wrap="none" rtlCol="0">
                <a:spAutoFit/>
              </a:bodyPr>
              <a:lstStyle/>
              <a:p>
                <a:r>
                  <a:rPr lang="en-US" sz="4400" dirty="0" smtClean="0">
                    <a:solidFill>
                      <a:srgbClr val="0000FF"/>
                    </a:solidFill>
                  </a:rPr>
                  <a:t>PR</a:t>
                </a:r>
                <a:endParaRPr lang="en-US" sz="4400" dirty="0">
                  <a:solidFill>
                    <a:srgbClr val="0000FF"/>
                  </a:solidFill>
                </a:endParaRPr>
              </a:p>
            </p:txBody>
          </p:sp>
          <p:pic>
            <p:nvPicPr>
              <p:cNvPr id="4" name="Picture 3" descr="PRXlogo_Blue_HUGE.png"/>
              <p:cNvPicPr>
                <a:picLocks noChangeAspect="1"/>
              </p:cNvPicPr>
              <p:nvPr/>
            </p:nvPicPr>
            <p:blipFill>
              <a:blip r:embed="rId2">
                <a:alphaModFix amt="97000"/>
                <a:lum bright="12000" contrast="97000"/>
              </a:blip>
              <a:stretch>
                <a:fillRect/>
              </a:stretch>
            </p:blipFill>
            <p:spPr>
              <a:xfrm>
                <a:off x="-838200" y="990600"/>
                <a:ext cx="609600" cy="630365"/>
              </a:xfrm>
              <a:prstGeom prst="rect">
                <a:avLst/>
              </a:prstGeom>
            </p:spPr>
          </p:pic>
        </p:grpSp>
        <p:sp>
          <p:nvSpPr>
            <p:cNvPr id="5" name="TextBox 4"/>
            <p:cNvSpPr txBox="1"/>
            <p:nvPr/>
          </p:nvSpPr>
          <p:spPr>
            <a:xfrm>
              <a:off x="1752600" y="130314"/>
              <a:ext cx="2722670" cy="707886"/>
            </a:xfrm>
            <a:prstGeom prst="rect">
              <a:avLst/>
            </a:prstGeom>
            <a:noFill/>
          </p:spPr>
          <p:txBody>
            <a:bodyPr wrap="none" rtlCol="0">
              <a:spAutoFit/>
            </a:bodyPr>
            <a:lstStyle/>
            <a:p>
              <a:r>
                <a:rPr lang="en-US" sz="4000" dirty="0" smtClean="0"/>
                <a:t>Introducing</a:t>
              </a:r>
              <a:endParaRPr lang="en-US" sz="4000" dirty="0"/>
            </a:p>
          </p:txBody>
        </p:sp>
      </p:grpSp>
      <p:sp>
        <p:nvSpPr>
          <p:cNvPr id="27" name="Oval 26"/>
          <p:cNvSpPr/>
          <p:nvPr/>
        </p:nvSpPr>
        <p:spPr>
          <a:xfrm>
            <a:off x="3733800" y="1599406"/>
            <a:ext cx="5334000" cy="5181600"/>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6200" y="1599406"/>
            <a:ext cx="5334000" cy="51816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381000" y="2971006"/>
            <a:ext cx="2152102" cy="2554545"/>
          </a:xfrm>
          <a:prstGeom prst="rect">
            <a:avLst/>
          </a:prstGeom>
          <a:noFill/>
        </p:spPr>
        <p:txBody>
          <a:bodyPr wrap="none" rtlCol="0">
            <a:spAutoFit/>
          </a:bodyPr>
          <a:lstStyle/>
          <a:p>
            <a:r>
              <a:rPr lang="en-US" sz="2000" dirty="0" smtClean="0"/>
              <a:t>Nature Physics</a:t>
            </a:r>
          </a:p>
          <a:p>
            <a:endParaRPr lang="en-US" sz="2000" dirty="0" smtClean="0"/>
          </a:p>
          <a:p>
            <a:r>
              <a:rPr lang="en-US" sz="2000" dirty="0" smtClean="0"/>
              <a:t>Nature Materials</a:t>
            </a:r>
          </a:p>
          <a:p>
            <a:endParaRPr lang="en-US" sz="2000" dirty="0" smtClean="0"/>
          </a:p>
          <a:p>
            <a:r>
              <a:rPr lang="en-US" sz="2000" dirty="0" smtClean="0"/>
              <a:t>Nature Photonics</a:t>
            </a:r>
          </a:p>
          <a:p>
            <a:endParaRPr lang="en-US" sz="2000" dirty="0" smtClean="0"/>
          </a:p>
          <a:p>
            <a:r>
              <a:rPr lang="en-US" sz="2000" dirty="0" smtClean="0"/>
              <a:t>Nature </a:t>
            </a:r>
          </a:p>
          <a:p>
            <a:r>
              <a:rPr lang="en-US" sz="2000" dirty="0" smtClean="0"/>
              <a:t>Nanotechnology</a:t>
            </a:r>
            <a:endParaRPr lang="en-US" sz="2000" dirty="0"/>
          </a:p>
        </p:txBody>
      </p:sp>
      <p:sp>
        <p:nvSpPr>
          <p:cNvPr id="30" name="TextBox 29"/>
          <p:cNvSpPr txBox="1"/>
          <p:nvPr/>
        </p:nvSpPr>
        <p:spPr>
          <a:xfrm>
            <a:off x="2895600" y="2437606"/>
            <a:ext cx="1172116" cy="707886"/>
          </a:xfrm>
          <a:prstGeom prst="rect">
            <a:avLst/>
          </a:prstGeom>
          <a:noFill/>
        </p:spPr>
        <p:txBody>
          <a:bodyPr wrap="square" rtlCol="0">
            <a:spAutoFit/>
          </a:bodyPr>
          <a:lstStyle/>
          <a:p>
            <a:r>
              <a:rPr lang="en-US" sz="4000" dirty="0" smtClean="0"/>
              <a:t>PRL</a:t>
            </a:r>
            <a:endParaRPr lang="en-US" sz="4000" dirty="0"/>
          </a:p>
        </p:txBody>
      </p:sp>
      <p:grpSp>
        <p:nvGrpSpPr>
          <p:cNvPr id="7" name="Group 13"/>
          <p:cNvGrpSpPr/>
          <p:nvPr/>
        </p:nvGrpSpPr>
        <p:grpSpPr>
          <a:xfrm>
            <a:off x="3733800" y="3809206"/>
            <a:ext cx="1447800" cy="769441"/>
            <a:chOff x="-1676400" y="914400"/>
            <a:chExt cx="1447800" cy="769441"/>
          </a:xfrm>
        </p:grpSpPr>
        <p:sp>
          <p:nvSpPr>
            <p:cNvPr id="32" name="TextBox 31"/>
            <p:cNvSpPr txBox="1"/>
            <p:nvPr/>
          </p:nvSpPr>
          <p:spPr>
            <a:xfrm>
              <a:off x="-1676400" y="914400"/>
              <a:ext cx="968509" cy="769441"/>
            </a:xfrm>
            <a:prstGeom prst="rect">
              <a:avLst/>
            </a:prstGeom>
            <a:noFill/>
          </p:spPr>
          <p:txBody>
            <a:bodyPr wrap="none" rtlCol="0">
              <a:spAutoFit/>
            </a:bodyPr>
            <a:lstStyle/>
            <a:p>
              <a:r>
                <a:rPr lang="en-US" sz="4400" dirty="0" smtClean="0">
                  <a:solidFill>
                    <a:srgbClr val="0000FF"/>
                  </a:solidFill>
                </a:rPr>
                <a:t>PR</a:t>
              </a:r>
              <a:endParaRPr lang="en-US" sz="4400" dirty="0">
                <a:solidFill>
                  <a:srgbClr val="0000FF"/>
                </a:solidFill>
              </a:endParaRPr>
            </a:p>
          </p:txBody>
        </p:sp>
        <p:pic>
          <p:nvPicPr>
            <p:cNvPr id="33" name="Picture 32" descr="PRXlogo_Blue_HUGE.png"/>
            <p:cNvPicPr>
              <a:picLocks noChangeAspect="1"/>
            </p:cNvPicPr>
            <p:nvPr/>
          </p:nvPicPr>
          <p:blipFill>
            <a:blip r:embed="rId2">
              <a:alphaModFix amt="97000"/>
              <a:lum bright="12000" contrast="97000"/>
            </a:blip>
            <a:stretch>
              <a:fillRect/>
            </a:stretch>
          </p:blipFill>
          <p:spPr>
            <a:xfrm>
              <a:off x="-838200" y="990600"/>
              <a:ext cx="609600" cy="630365"/>
            </a:xfrm>
            <a:prstGeom prst="rect">
              <a:avLst/>
            </a:prstGeom>
          </p:spPr>
        </p:pic>
      </p:grpSp>
      <p:cxnSp>
        <p:nvCxnSpPr>
          <p:cNvPr id="35" name="Straight Connector 34"/>
          <p:cNvCxnSpPr/>
          <p:nvPr/>
        </p:nvCxnSpPr>
        <p:spPr>
          <a:xfrm rot="16200000" flipH="1">
            <a:off x="152400" y="4190206"/>
            <a:ext cx="518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172200" y="2667000"/>
            <a:ext cx="1144464" cy="707886"/>
          </a:xfrm>
          <a:prstGeom prst="rect">
            <a:avLst/>
          </a:prstGeom>
          <a:noFill/>
        </p:spPr>
        <p:txBody>
          <a:bodyPr wrap="none" rtlCol="0">
            <a:spAutoFit/>
          </a:bodyPr>
          <a:lstStyle/>
          <a:p>
            <a:r>
              <a:rPr lang="en-US" sz="4000" dirty="0" smtClean="0"/>
              <a:t>NJP</a:t>
            </a:r>
            <a:endParaRPr lang="en-US" sz="4000" dirty="0"/>
          </a:p>
        </p:txBody>
      </p:sp>
      <p:sp>
        <p:nvSpPr>
          <p:cNvPr id="38" name="TextBox 37"/>
          <p:cNvSpPr txBox="1"/>
          <p:nvPr/>
        </p:nvSpPr>
        <p:spPr>
          <a:xfrm>
            <a:off x="5715000" y="3961606"/>
            <a:ext cx="2732238" cy="584776"/>
          </a:xfrm>
          <a:prstGeom prst="rect">
            <a:avLst/>
          </a:prstGeom>
          <a:noFill/>
        </p:spPr>
        <p:txBody>
          <a:bodyPr wrap="none" rtlCol="0">
            <a:spAutoFit/>
          </a:bodyPr>
          <a:lstStyle/>
          <a:p>
            <a:r>
              <a:rPr lang="en-US" dirty="0" smtClean="0"/>
              <a:t>AIP Advances</a:t>
            </a:r>
            <a:endParaRPr lang="en-US" dirty="0"/>
          </a:p>
        </p:txBody>
      </p:sp>
      <p:sp>
        <p:nvSpPr>
          <p:cNvPr id="39" name="TextBox 38"/>
          <p:cNvSpPr txBox="1"/>
          <p:nvPr/>
        </p:nvSpPr>
        <p:spPr>
          <a:xfrm>
            <a:off x="5943600" y="5104606"/>
            <a:ext cx="1955358" cy="646331"/>
          </a:xfrm>
          <a:prstGeom prst="rect">
            <a:avLst/>
          </a:prstGeom>
          <a:noFill/>
        </p:spPr>
        <p:txBody>
          <a:bodyPr wrap="none" rtlCol="0">
            <a:spAutoFit/>
          </a:bodyPr>
          <a:lstStyle/>
          <a:p>
            <a:r>
              <a:rPr lang="en-US" sz="3600" dirty="0" err="1" smtClean="0"/>
              <a:t>PlosOne</a:t>
            </a:r>
            <a:endParaRPr lang="en-US" sz="3600" dirty="0"/>
          </a:p>
        </p:txBody>
      </p:sp>
      <p:sp>
        <p:nvSpPr>
          <p:cNvPr id="40" name="Oval 39"/>
          <p:cNvSpPr/>
          <p:nvPr/>
        </p:nvSpPr>
        <p:spPr>
          <a:xfrm>
            <a:off x="3733800" y="1599406"/>
            <a:ext cx="5334000" cy="5181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524000" y="914400"/>
            <a:ext cx="2305840" cy="584776"/>
          </a:xfrm>
          <a:prstGeom prst="rect">
            <a:avLst/>
          </a:prstGeom>
          <a:noFill/>
        </p:spPr>
        <p:txBody>
          <a:bodyPr wrap="none" rtlCol="0">
            <a:spAutoFit/>
          </a:bodyPr>
          <a:lstStyle/>
          <a:p>
            <a:r>
              <a:rPr lang="en-US" dirty="0" smtClean="0">
                <a:solidFill>
                  <a:srgbClr val="FF6600"/>
                </a:solidFill>
              </a:rPr>
              <a:t>High Profile</a:t>
            </a:r>
            <a:endParaRPr lang="en-US" dirty="0">
              <a:solidFill>
                <a:srgbClr val="FF6600"/>
              </a:solidFill>
            </a:endParaRPr>
          </a:p>
        </p:txBody>
      </p:sp>
      <p:sp>
        <p:nvSpPr>
          <p:cNvPr id="43" name="TextBox 42"/>
          <p:cNvSpPr txBox="1"/>
          <p:nvPr/>
        </p:nvSpPr>
        <p:spPr>
          <a:xfrm>
            <a:off x="-76200" y="1443335"/>
            <a:ext cx="1826341" cy="461665"/>
          </a:xfrm>
          <a:prstGeom prst="rect">
            <a:avLst/>
          </a:prstGeom>
          <a:noFill/>
        </p:spPr>
        <p:txBody>
          <a:bodyPr wrap="none" rtlCol="0">
            <a:spAutoFit/>
          </a:bodyPr>
          <a:lstStyle/>
          <a:p>
            <a:r>
              <a:rPr lang="en-US" sz="2400" u="sng" dirty="0" smtClean="0"/>
              <a:t>Commercial</a:t>
            </a:r>
            <a:endParaRPr lang="en-US" sz="2400" u="sng" dirty="0"/>
          </a:p>
        </p:txBody>
      </p:sp>
      <p:sp>
        <p:nvSpPr>
          <p:cNvPr id="44" name="TextBox 43"/>
          <p:cNvSpPr txBox="1"/>
          <p:nvPr/>
        </p:nvSpPr>
        <p:spPr>
          <a:xfrm>
            <a:off x="3911443" y="1447800"/>
            <a:ext cx="1193957" cy="461665"/>
          </a:xfrm>
          <a:prstGeom prst="rect">
            <a:avLst/>
          </a:prstGeom>
          <a:noFill/>
        </p:spPr>
        <p:txBody>
          <a:bodyPr wrap="none" rtlCol="0">
            <a:spAutoFit/>
          </a:bodyPr>
          <a:lstStyle/>
          <a:p>
            <a:r>
              <a:rPr lang="en-US" sz="2400" u="sng" dirty="0" smtClean="0"/>
              <a:t>Society</a:t>
            </a:r>
            <a:endParaRPr lang="en-US" sz="2400" u="sng" dirty="0"/>
          </a:p>
        </p:txBody>
      </p:sp>
      <p:sp>
        <p:nvSpPr>
          <p:cNvPr id="45" name="TextBox 44"/>
          <p:cNvSpPr txBox="1"/>
          <p:nvPr/>
        </p:nvSpPr>
        <p:spPr>
          <a:xfrm>
            <a:off x="5334000" y="914400"/>
            <a:ext cx="2602595" cy="584776"/>
          </a:xfrm>
          <a:prstGeom prst="rect">
            <a:avLst/>
          </a:prstGeom>
          <a:noFill/>
        </p:spPr>
        <p:txBody>
          <a:bodyPr wrap="none" rtlCol="0">
            <a:spAutoFit/>
          </a:bodyPr>
          <a:lstStyle/>
          <a:p>
            <a:r>
              <a:rPr lang="en-US" dirty="0" smtClean="0">
                <a:solidFill>
                  <a:schemeClr val="tx2">
                    <a:lumMod val="60000"/>
                    <a:lumOff val="40000"/>
                  </a:schemeClr>
                </a:solidFill>
              </a:rPr>
              <a:t>Open Access</a:t>
            </a:r>
            <a:endParaRPr lang="en-US" dirty="0">
              <a:solidFill>
                <a:schemeClr val="tx2">
                  <a:lumMod val="60000"/>
                  <a:lumOff val="40000"/>
                </a:schemeClr>
              </a:solidFill>
            </a:endParaRPr>
          </a:p>
        </p:txBody>
      </p:sp>
      <p:cxnSp>
        <p:nvCxnSpPr>
          <p:cNvPr id="47" name="Straight Connector 46"/>
          <p:cNvCxnSpPr/>
          <p:nvPr/>
        </p:nvCxnSpPr>
        <p:spPr>
          <a:xfrm>
            <a:off x="2057400" y="762000"/>
            <a:ext cx="464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Comic Sans MS"/>
                <a:cs typeface="Comic Sans MS"/>
              </a:rPr>
              <a:t>Country Distribution of Articles Submitted to APS</a:t>
            </a:r>
            <a:endParaRPr lang="en-US" sz="3000" dirty="0">
              <a:latin typeface="Comic Sans MS"/>
              <a:cs typeface="Comic Sans MS"/>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332347" y="3398270"/>
            <a:ext cx="3579093" cy="338554"/>
          </a:xfrm>
          <a:prstGeom prst="rect">
            <a:avLst/>
          </a:prstGeom>
          <a:noFill/>
        </p:spPr>
        <p:txBody>
          <a:bodyPr wrap="square" rtlCol="0">
            <a:spAutoFit/>
          </a:bodyPr>
          <a:lstStyle/>
          <a:p>
            <a:pPr algn="ctr"/>
            <a:r>
              <a:rPr lang="en-US" sz="1600" dirty="0" smtClean="0">
                <a:latin typeface="Comic Sans MS"/>
                <a:cs typeface="Comic Sans MS"/>
              </a:rPr>
              <a:t>Articles/year</a:t>
            </a:r>
            <a:endParaRPr lang="en-US" sz="1600" dirty="0">
              <a:latin typeface="Comic Sans MS"/>
              <a:cs typeface="Comic Sans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Geographical distribution of 2011 APS Journal receipts, published articles and referees used</a:t>
            </a:r>
            <a:endParaRPr lang="en-US" sz="2800" dirty="0"/>
          </a:p>
        </p:txBody>
      </p:sp>
      <p:graphicFrame>
        <p:nvGraphicFramePr>
          <p:cNvPr id="4" name="Content Placeholder 3"/>
          <p:cNvGraphicFramePr>
            <a:graphicFrameLocks noGrp="1"/>
          </p:cNvGraphicFramePr>
          <p:nvPr>
            <p:ph idx="1"/>
          </p:nvPr>
        </p:nvGraphicFramePr>
        <p:xfrm>
          <a:off x="230919" y="3908844"/>
          <a:ext cx="2858144" cy="27873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nvGraphicFramePr>
        <p:xfrm>
          <a:off x="2651279" y="2061626"/>
          <a:ext cx="3715845" cy="2720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nvGraphicFramePr>
        <p:xfrm>
          <a:off x="5437909" y="4063425"/>
          <a:ext cx="3425689" cy="27945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906258" y="1567556"/>
            <a:ext cx="1205886" cy="369332"/>
          </a:xfrm>
          <a:prstGeom prst="rect">
            <a:avLst/>
          </a:prstGeom>
          <a:noFill/>
        </p:spPr>
        <p:txBody>
          <a:bodyPr wrap="square" rtlCol="0">
            <a:spAutoFit/>
          </a:bodyPr>
          <a:lstStyle/>
          <a:p>
            <a:r>
              <a:rPr lang="en-US" dirty="0" smtClean="0"/>
              <a:t>Published</a:t>
            </a:r>
            <a:endParaRPr lang="en-US" dirty="0"/>
          </a:p>
        </p:txBody>
      </p:sp>
      <p:sp>
        <p:nvSpPr>
          <p:cNvPr id="9" name="TextBox 8"/>
          <p:cNvSpPr txBox="1"/>
          <p:nvPr/>
        </p:nvSpPr>
        <p:spPr>
          <a:xfrm>
            <a:off x="457200" y="3144805"/>
            <a:ext cx="1756638" cy="646331"/>
          </a:xfrm>
          <a:prstGeom prst="rect">
            <a:avLst/>
          </a:prstGeom>
          <a:noFill/>
        </p:spPr>
        <p:txBody>
          <a:bodyPr wrap="square" rtlCol="0">
            <a:spAutoFit/>
          </a:bodyPr>
          <a:lstStyle/>
          <a:p>
            <a:r>
              <a:rPr lang="en-US" dirty="0" smtClean="0"/>
              <a:t>Received manuscripts</a:t>
            </a:r>
            <a:endParaRPr lang="en-US" dirty="0"/>
          </a:p>
        </p:txBody>
      </p:sp>
      <p:sp>
        <p:nvSpPr>
          <p:cNvPr id="10" name="TextBox 9"/>
          <p:cNvSpPr txBox="1"/>
          <p:nvPr/>
        </p:nvSpPr>
        <p:spPr>
          <a:xfrm>
            <a:off x="6647182" y="3421804"/>
            <a:ext cx="1756638" cy="369332"/>
          </a:xfrm>
          <a:prstGeom prst="rect">
            <a:avLst/>
          </a:prstGeom>
          <a:noFill/>
        </p:spPr>
        <p:txBody>
          <a:bodyPr wrap="square" rtlCol="0">
            <a:spAutoFit/>
          </a:bodyPr>
          <a:lstStyle/>
          <a:p>
            <a:r>
              <a:rPr lang="en-US" dirty="0" smtClean="0"/>
              <a:t>Referees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19050" y="552450"/>
          <a:ext cx="9182100" cy="5753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Four Senior Editors are outside of the US</a:t>
            </a:r>
            <a:endParaRPr lang="en-US" sz="2800" dirty="0"/>
          </a:p>
        </p:txBody>
      </p:sp>
      <p:sp>
        <p:nvSpPr>
          <p:cNvPr id="3" name="Content Placeholder 2"/>
          <p:cNvSpPr>
            <a:spLocks noGrp="1"/>
          </p:cNvSpPr>
          <p:nvPr>
            <p:ph idx="1"/>
          </p:nvPr>
        </p:nvSpPr>
        <p:spPr/>
        <p:txBody>
          <a:bodyPr/>
          <a:lstStyle/>
          <a:p>
            <a:endParaRPr lang="en-US" dirty="0"/>
          </a:p>
        </p:txBody>
      </p:sp>
      <p:grpSp>
        <p:nvGrpSpPr>
          <p:cNvPr id="15" name="Group 19"/>
          <p:cNvGrpSpPr/>
          <p:nvPr/>
        </p:nvGrpSpPr>
        <p:grpSpPr>
          <a:xfrm>
            <a:off x="440691" y="1366537"/>
            <a:ext cx="8089900" cy="4280201"/>
            <a:chOff x="527050" y="1263349"/>
            <a:chExt cx="8089900" cy="4280201"/>
          </a:xfrm>
        </p:grpSpPr>
        <p:pic>
          <p:nvPicPr>
            <p:cNvPr id="4" name="Picture 3"/>
            <p:cNvPicPr>
              <a:picLocks noChangeAspect="1"/>
            </p:cNvPicPr>
            <p:nvPr/>
          </p:nvPicPr>
          <p:blipFill>
            <a:blip r:embed="rId2"/>
            <a:stretch>
              <a:fillRect/>
            </a:stretch>
          </p:blipFill>
          <p:spPr>
            <a:xfrm>
              <a:off x="527050" y="1314450"/>
              <a:ext cx="8089900" cy="4229100"/>
            </a:xfrm>
            <a:prstGeom prst="rect">
              <a:avLst/>
            </a:prstGeom>
          </p:spPr>
        </p:pic>
        <p:pic>
          <p:nvPicPr>
            <p:cNvPr id="5" name="Picture 4"/>
            <p:cNvPicPr>
              <a:picLocks noChangeAspect="1"/>
            </p:cNvPicPr>
            <p:nvPr/>
          </p:nvPicPr>
          <p:blipFill>
            <a:blip r:embed="rId3"/>
            <a:stretch>
              <a:fillRect/>
            </a:stretch>
          </p:blipFill>
          <p:spPr>
            <a:xfrm>
              <a:off x="3853427" y="1263349"/>
              <a:ext cx="683586" cy="820304"/>
            </a:xfrm>
            <a:prstGeom prst="rect">
              <a:avLst/>
            </a:prstGeom>
          </p:spPr>
        </p:pic>
        <p:pic>
          <p:nvPicPr>
            <p:cNvPr id="6" name="Picture 5"/>
            <p:cNvPicPr>
              <a:picLocks noChangeAspect="1"/>
            </p:cNvPicPr>
            <p:nvPr/>
          </p:nvPicPr>
          <p:blipFill>
            <a:blip r:embed="rId4"/>
            <a:stretch>
              <a:fillRect/>
            </a:stretch>
          </p:blipFill>
          <p:spPr>
            <a:xfrm>
              <a:off x="4786126" y="2584782"/>
              <a:ext cx="640383" cy="818477"/>
            </a:xfrm>
            <a:prstGeom prst="rect">
              <a:avLst/>
            </a:prstGeom>
          </p:spPr>
        </p:pic>
        <p:pic>
          <p:nvPicPr>
            <p:cNvPr id="14" name="Picture 13"/>
            <p:cNvPicPr>
              <a:picLocks noChangeAspect="1"/>
            </p:cNvPicPr>
            <p:nvPr/>
          </p:nvPicPr>
          <p:blipFill>
            <a:blip r:embed="rId5"/>
            <a:stretch>
              <a:fillRect/>
            </a:stretch>
          </p:blipFill>
          <p:spPr>
            <a:xfrm>
              <a:off x="2006613" y="1358714"/>
              <a:ext cx="635681" cy="762818"/>
            </a:xfrm>
            <a:prstGeom prst="rect">
              <a:avLst/>
            </a:prstGeom>
          </p:spPr>
        </p:pic>
      </p:grpSp>
      <p:sp>
        <p:nvSpPr>
          <p:cNvPr id="21" name="TextBox 20"/>
          <p:cNvSpPr txBox="1"/>
          <p:nvPr/>
        </p:nvSpPr>
        <p:spPr>
          <a:xfrm>
            <a:off x="1920254" y="1184903"/>
            <a:ext cx="1658955" cy="276999"/>
          </a:xfrm>
          <a:prstGeom prst="rect">
            <a:avLst/>
          </a:prstGeom>
          <a:solidFill>
            <a:schemeClr val="bg1">
              <a:lumMod val="85000"/>
            </a:schemeClr>
          </a:solidFill>
        </p:spPr>
        <p:txBody>
          <a:bodyPr wrap="square" rtlCol="0">
            <a:spAutoFit/>
          </a:bodyPr>
          <a:lstStyle/>
          <a:p>
            <a:r>
              <a:rPr lang="en-US" sz="1200" dirty="0" smtClean="0"/>
              <a:t>Gordon Drake PRA</a:t>
            </a:r>
            <a:endParaRPr lang="en-US" sz="1200" dirty="0"/>
          </a:p>
        </p:txBody>
      </p:sp>
      <p:sp>
        <p:nvSpPr>
          <p:cNvPr id="22" name="TextBox 21"/>
          <p:cNvSpPr txBox="1"/>
          <p:nvPr/>
        </p:nvSpPr>
        <p:spPr>
          <a:xfrm>
            <a:off x="3692194" y="1089538"/>
            <a:ext cx="2106831" cy="276999"/>
          </a:xfrm>
          <a:prstGeom prst="rect">
            <a:avLst/>
          </a:prstGeom>
          <a:solidFill>
            <a:schemeClr val="bg1">
              <a:lumMod val="85000"/>
            </a:schemeClr>
          </a:solidFill>
        </p:spPr>
        <p:txBody>
          <a:bodyPr wrap="square" rtlCol="0">
            <a:spAutoFit/>
          </a:bodyPr>
          <a:lstStyle/>
          <a:p>
            <a:r>
              <a:rPr lang="en-US" sz="1200" dirty="0" smtClean="0"/>
              <a:t>Laurens </a:t>
            </a:r>
            <a:r>
              <a:rPr lang="en-US" sz="1200" dirty="0" err="1" smtClean="0"/>
              <a:t>Molenkamp</a:t>
            </a:r>
            <a:r>
              <a:rPr lang="en-US" sz="1200" dirty="0" smtClean="0"/>
              <a:t> PRB</a:t>
            </a:r>
            <a:endParaRPr lang="en-US" sz="1200" dirty="0"/>
          </a:p>
        </p:txBody>
      </p:sp>
      <p:sp>
        <p:nvSpPr>
          <p:cNvPr id="23" name="TextBox 22"/>
          <p:cNvSpPr txBox="1"/>
          <p:nvPr/>
        </p:nvSpPr>
        <p:spPr>
          <a:xfrm>
            <a:off x="4543759" y="3403259"/>
            <a:ext cx="1658955" cy="276999"/>
          </a:xfrm>
          <a:prstGeom prst="rect">
            <a:avLst/>
          </a:prstGeom>
          <a:solidFill>
            <a:schemeClr val="bg1">
              <a:lumMod val="85000"/>
              <a:alpha val="78000"/>
            </a:schemeClr>
          </a:solidFill>
        </p:spPr>
        <p:txBody>
          <a:bodyPr wrap="square" rtlCol="0">
            <a:spAutoFit/>
          </a:bodyPr>
          <a:lstStyle/>
          <a:p>
            <a:r>
              <a:rPr lang="en-US" sz="1200" dirty="0" err="1" smtClean="0"/>
              <a:t>Achim</a:t>
            </a:r>
            <a:r>
              <a:rPr lang="en-US" sz="1200" dirty="0" smtClean="0"/>
              <a:t> Richter, RMP</a:t>
            </a:r>
            <a:endParaRPr lang="en-US" sz="1200" dirty="0"/>
          </a:p>
        </p:txBody>
      </p:sp>
      <p:cxnSp>
        <p:nvCxnSpPr>
          <p:cNvPr id="25" name="Straight Arrow Connector 24"/>
          <p:cNvCxnSpPr/>
          <p:nvPr/>
        </p:nvCxnSpPr>
        <p:spPr>
          <a:xfrm rot="16200000" flipH="1">
            <a:off x="2029119" y="2389309"/>
            <a:ext cx="353486" cy="24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4062222" y="2220355"/>
            <a:ext cx="309993" cy="242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4338703" y="2687971"/>
            <a:ext cx="361067" cy="3077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6"/>
          <a:stretch>
            <a:fillRect/>
          </a:stretch>
        </p:blipFill>
        <p:spPr>
          <a:xfrm>
            <a:off x="3091322" y="2208142"/>
            <a:ext cx="588718" cy="853641"/>
          </a:xfrm>
          <a:prstGeom prst="rect">
            <a:avLst/>
          </a:prstGeom>
        </p:spPr>
      </p:pic>
      <p:sp>
        <p:nvSpPr>
          <p:cNvPr id="27" name="TextBox 26"/>
          <p:cNvSpPr txBox="1"/>
          <p:nvPr/>
        </p:nvSpPr>
        <p:spPr>
          <a:xfrm>
            <a:off x="1746598" y="3068195"/>
            <a:ext cx="2106831" cy="276999"/>
          </a:xfrm>
          <a:prstGeom prst="rect">
            <a:avLst/>
          </a:prstGeom>
          <a:solidFill>
            <a:schemeClr val="bg1">
              <a:lumMod val="85000"/>
            </a:schemeClr>
          </a:solidFill>
        </p:spPr>
        <p:txBody>
          <a:bodyPr wrap="square" rtlCol="0">
            <a:spAutoFit/>
          </a:bodyPr>
          <a:lstStyle/>
          <a:p>
            <a:r>
              <a:rPr lang="en-US" sz="1200" dirty="0" smtClean="0"/>
              <a:t>Frank Zimmerman PRSTAB</a:t>
            </a:r>
            <a:endParaRPr lang="en-US" sz="1200" dirty="0"/>
          </a:p>
        </p:txBody>
      </p:sp>
      <p:cxnSp>
        <p:nvCxnSpPr>
          <p:cNvPr id="29" name="Straight Arrow Connector 28"/>
          <p:cNvCxnSpPr/>
          <p:nvPr/>
        </p:nvCxnSpPr>
        <p:spPr>
          <a:xfrm>
            <a:off x="3692194" y="2339244"/>
            <a:ext cx="487060" cy="210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12054" y="379729"/>
            <a:ext cx="7170803" cy="1077218"/>
          </a:xfrm>
          <a:prstGeom prst="rect">
            <a:avLst/>
          </a:prstGeom>
          <a:noFill/>
        </p:spPr>
        <p:txBody>
          <a:bodyPr wrap="square" rtlCol="0">
            <a:spAutoFit/>
          </a:bodyPr>
          <a:lstStyle/>
          <a:p>
            <a:r>
              <a:rPr lang="en-US" sz="3200" dirty="0" smtClean="0"/>
              <a:t>Most of our subscriptions now are for electronic access only.</a:t>
            </a:r>
            <a:endParaRPr lang="en-US" sz="3200" dirty="0"/>
          </a:p>
        </p:txBody>
      </p:sp>
      <p:graphicFrame>
        <p:nvGraphicFramePr>
          <p:cNvPr id="4" name="Chart 3"/>
          <p:cNvGraphicFramePr/>
          <p:nvPr/>
        </p:nvGraphicFramePr>
        <p:xfrm>
          <a:off x="1665174" y="1766455"/>
          <a:ext cx="5384800" cy="4305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11282</TotalTime>
  <Words>1278</Words>
  <Application>Microsoft Macintosh PowerPoint</Application>
  <PresentationFormat>On-screen Show (4:3)</PresentationFormat>
  <Paragraphs>157</Paragraphs>
  <Slides>19</Slides>
  <Notes>1</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19</vt:i4>
      </vt:variant>
    </vt:vector>
  </HeadingPairs>
  <TitlesOfParts>
    <vt:vector size="21" baseType="lpstr">
      <vt:lpstr>Office Theme</vt:lpstr>
      <vt:lpstr>Macintosh HD:Users:sprouse:Library:Mail Downloads:APS OA.docx!OLE_LINK1</vt:lpstr>
      <vt:lpstr>Report to the DPF Exec Comm</vt:lpstr>
      <vt:lpstr>Physical Review has grown and split into a total of 10 journals, that are now the premier set of physics journals in the world.</vt:lpstr>
      <vt:lpstr>Slide 3</vt:lpstr>
      <vt:lpstr>Slide 4</vt:lpstr>
      <vt:lpstr>Country Distribution of Articles Submitted to APS</vt:lpstr>
      <vt:lpstr>Geographical distribution of 2011 APS Journal receipts, published articles and referees used</vt:lpstr>
      <vt:lpstr>Slide 7</vt:lpstr>
      <vt:lpstr>Four Senior Editors are outside of the US</vt:lpstr>
      <vt:lpstr>Slide 9</vt:lpstr>
      <vt:lpstr>APS Position on Open Access </vt:lpstr>
      <vt:lpstr>Slide 11</vt:lpstr>
      <vt:lpstr>Operationally, what do we do for Open Access?</vt:lpstr>
      <vt:lpstr>Slide 13</vt:lpstr>
      <vt:lpstr>Slide 14</vt:lpstr>
      <vt:lpstr>Slide 15</vt:lpstr>
      <vt:lpstr>Slide 16</vt:lpstr>
      <vt:lpstr>APS Response to SCOAP3 questionnaire</vt:lpstr>
      <vt:lpstr>Slide 18</vt:lpstr>
      <vt:lpstr>The End</vt:lpstr>
    </vt:vector>
  </TitlesOfParts>
  <Company>APS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Gene Sprouse</dc:creator>
  <cp:lastModifiedBy>Gene Sprouse</cp:lastModifiedBy>
  <cp:revision>28</cp:revision>
  <dcterms:created xsi:type="dcterms:W3CDTF">2012-03-31T02:22:13Z</dcterms:created>
  <dcterms:modified xsi:type="dcterms:W3CDTF">2012-03-31T02:38:18Z</dcterms:modified>
</cp:coreProperties>
</file>