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16" r:id="rId1"/>
  </p:sldMasterIdLst>
  <p:notesMasterIdLst>
    <p:notesMasterId r:id="rId18"/>
  </p:notesMasterIdLst>
  <p:sldIdLst>
    <p:sldId id="404" r:id="rId2"/>
    <p:sldId id="403" r:id="rId3"/>
    <p:sldId id="422" r:id="rId4"/>
    <p:sldId id="445" r:id="rId5"/>
    <p:sldId id="464" r:id="rId6"/>
    <p:sldId id="460" r:id="rId7"/>
    <p:sldId id="440" r:id="rId8"/>
    <p:sldId id="465" r:id="rId9"/>
    <p:sldId id="466" r:id="rId10"/>
    <p:sldId id="467" r:id="rId11"/>
    <p:sldId id="468" r:id="rId12"/>
    <p:sldId id="469" r:id="rId13"/>
    <p:sldId id="455" r:id="rId14"/>
    <p:sldId id="461" r:id="rId15"/>
    <p:sldId id="456" r:id="rId16"/>
    <p:sldId id="46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7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7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7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7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7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555E"/>
    <a:srgbClr val="CE191B"/>
    <a:srgbClr val="B20543"/>
    <a:srgbClr val="910638"/>
    <a:srgbClr val="E41C1E"/>
    <a:srgbClr val="CB1238"/>
    <a:srgbClr val="AD1132"/>
    <a:srgbClr val="5AAAFF"/>
    <a:srgbClr val="FFF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451" autoAdjust="0"/>
    <p:restoredTop sz="90929"/>
  </p:normalViewPr>
  <p:slideViewPr>
    <p:cSldViewPr>
      <p:cViewPr>
        <p:scale>
          <a:sx n="85" d="100"/>
          <a:sy n="85" d="100"/>
        </p:scale>
        <p:origin x="-22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782189F0-0D0D-D045-8BB3-82F6199045E2}" type="datetime1">
              <a:rPr lang="en-US"/>
              <a:pPr>
                <a:defRPr/>
              </a:pPr>
              <a:t>3/31/12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28FB0134-2EFE-C64C-BD7A-05DEEFF51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16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0" name="Rectangle 3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1" tIns="45716" rIns="91431" bIns="45716"/>
          <a:lstStyle/>
          <a:p>
            <a:pPr defTabSz="457200" eaLnBrk="1" hangingPunct="1"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31" tIns="45716" rIns="91431" bIns="45716"/>
          <a:lstStyle/>
          <a:p>
            <a:pPr defTabSz="457200" eaLnBrk="1" hangingPunct="1"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153C-CFC0-7C48-B989-AB7B8F32B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44745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2F75-52A3-4144-B963-8F6522D9C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54350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F864-9A8C-1A41-86F0-64805175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64334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9201B-FABF-6945-BABB-3FD345CB0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37538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B549D-6FC4-0B45-8AD5-E027C1EF4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57167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ED8D6-FBF6-3440-B8D0-C31DA35D3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09116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9E44C-5D50-7844-8A9F-18D621306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36970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9686A-A3D6-4E49-9F26-63F083A42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38975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9C85-3DC6-0F40-A975-CA92A5B4B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31346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8A4E2-080B-D749-80C6-E353C6F63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52353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91197-753E-044F-B000-DBCD941E0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30016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8FA2-72C1-AB4D-B708-CC99BA825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33690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 txBox="1">
            <a:spLocks/>
          </p:cNvSpPr>
          <p:nvPr/>
        </p:nvSpPr>
        <p:spPr>
          <a:xfrm>
            <a:off x="0" y="6445250"/>
            <a:ext cx="9144000" cy="4572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i="1" smtClean="0">
                <a:solidFill>
                  <a:srgbClr val="002060"/>
                </a:solidFill>
                <a:latin typeface="Century Gothic" charset="0"/>
              </a:rPr>
              <a:t>Public Opinion Strategies/Greenberg Quinlan Rosner – Research Funding – March 2011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 i="1" smtClean="0">
                <a:latin typeface="Century Gothic" charset="0"/>
              </a:defRPr>
            </a:lvl1pPr>
          </a:lstStyle>
          <a:p>
            <a:pPr>
              <a:defRPr/>
            </a:pPr>
            <a:fld id="{00FBAF48-B55A-6C49-8E95-7B7733854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  <p:sldLayoutId id="2147484428" r:id="rId12"/>
  </p:sldLayoutIdLst>
  <p:transition xmlns:p14="http://schemas.microsoft.com/office/powerpoint/2010/main" spd="med">
    <p:zoom dir="in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Number Placeholder 24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US" sz="1200" i="1" dirty="0">
              <a:latin typeface="Century Gothic" charset="0"/>
            </a:endParaRPr>
          </a:p>
        </p:txBody>
      </p:sp>
      <p:sp>
        <p:nvSpPr>
          <p:cNvPr id="4098" name="Rectangle 5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839200" cy="3429000"/>
          </a:xfrm>
          <a:solidFill>
            <a:srgbClr val="5AAAFF"/>
          </a:solidFill>
          <a:ln w="57150" cmpd="thinThick">
            <a:solidFill>
              <a:srgbClr val="CE191B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 dirty="0" smtClean="0">
                <a:solidFill>
                  <a:srgbClr val="CE191B"/>
                </a:solidFill>
                <a:latin typeface="Calibri" charset="0"/>
                <a:ea typeface="ＭＳ Ｐゴシック" charset="0"/>
                <a:cs typeface="ＭＳ Ｐゴシック" charset="0"/>
              </a:rPr>
              <a:t>Washington Update</a:t>
            </a:r>
            <a:br>
              <a:rPr lang="en-US" sz="4000" b="1" dirty="0" smtClean="0">
                <a:solidFill>
                  <a:srgbClr val="CE191B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DPF Executive Committee Meeting</a:t>
            </a:r>
            <a:br>
              <a:rPr lang="en-US" sz="32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Atlanta</a:t>
            </a:r>
            <a:br>
              <a:rPr lang="en-US" sz="32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March 31, 2012</a:t>
            </a:r>
            <a:r>
              <a:rPr lang="en-US" sz="32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Rectangle 6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chemeClr val="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Michael Lubell</a:t>
            </a:r>
          </a:p>
          <a:p>
            <a:r>
              <a:rPr lang="en-US" sz="2400" b="1" i="1" dirty="0" smtClean="0">
                <a:solidFill>
                  <a:schemeClr val="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Director </a:t>
            </a:r>
            <a:r>
              <a:rPr lang="en-US" sz="2400" b="1" i="1" dirty="0">
                <a:solidFill>
                  <a:schemeClr val="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of Public </a:t>
            </a:r>
            <a:r>
              <a:rPr lang="en-US" sz="2400" b="1" i="1" dirty="0" smtClean="0">
                <a:solidFill>
                  <a:schemeClr val="hlink"/>
                </a:solidFill>
                <a:latin typeface="Calibri" charset="0"/>
                <a:ea typeface="ＭＳ Ｐゴシック" charset="0"/>
                <a:cs typeface="ＭＳ Ｐゴシック" charset="0"/>
              </a:rPr>
              <a:t>Affairs</a:t>
            </a:r>
            <a:endParaRPr lang="en-US" sz="2400" i="1" dirty="0">
              <a:solidFill>
                <a:schemeClr val="hlink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00" name="Picture 4" descr="APS Physics logo no fa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6738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599113" y="3024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24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879D479-EE38-7147-8EE7-A94AD90E8DD2}" type="slidenum">
              <a:rPr lang="en-US" sz="1200" i="1">
                <a:latin typeface="Century Gothic" charset="0"/>
              </a:rPr>
              <a:pPr algn="r" eaLnBrk="1" hangingPunct="1"/>
              <a:t>10</a:t>
            </a:fld>
            <a:endParaRPr lang="en-US" sz="1200" i="1">
              <a:latin typeface="Century Gothic" charset="0"/>
            </a:endParaRPr>
          </a:p>
        </p:txBody>
      </p:sp>
      <p:pic>
        <p:nvPicPr>
          <p:cNvPr id="111620" name="Picture 4" descr="APS Physics logo no fa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6738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5599113" y="3024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 b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8600"/>
            <a:ext cx="7543800" cy="54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2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24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879D479-EE38-7147-8EE7-A94AD90E8DD2}" type="slidenum">
              <a:rPr lang="en-US" sz="1200" i="1">
                <a:latin typeface="Century Gothic" charset="0"/>
              </a:rPr>
              <a:pPr algn="r" eaLnBrk="1" hangingPunct="1"/>
              <a:t>11</a:t>
            </a:fld>
            <a:endParaRPr lang="en-US" sz="1200" i="1">
              <a:latin typeface="Century Gothic" charset="0"/>
            </a:endParaRPr>
          </a:p>
        </p:txBody>
      </p:sp>
      <p:pic>
        <p:nvPicPr>
          <p:cNvPr id="111620" name="Picture 4" descr="APS Physics logo no fa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6738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5599113" y="3024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 b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67" y="533401"/>
            <a:ext cx="8324695" cy="519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24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879D479-EE38-7147-8EE7-A94AD90E8DD2}" type="slidenum">
              <a:rPr lang="en-US" sz="1200" i="1">
                <a:latin typeface="Century Gothic" charset="0"/>
              </a:rPr>
              <a:pPr algn="r" eaLnBrk="1" hangingPunct="1"/>
              <a:t>12</a:t>
            </a:fld>
            <a:endParaRPr lang="en-US" sz="1200" i="1">
              <a:latin typeface="Century Gothic" charset="0"/>
            </a:endParaRPr>
          </a:p>
        </p:txBody>
      </p:sp>
      <p:pic>
        <p:nvPicPr>
          <p:cNvPr id="111620" name="Picture 4" descr="APS Physics logo no fa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6738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5599113" y="3024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 b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04800"/>
            <a:ext cx="7087520" cy="54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24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879D479-EE38-7147-8EE7-A94AD90E8DD2}" type="slidenum">
              <a:rPr lang="en-US" sz="1200" i="1">
                <a:latin typeface="Century Gothic" charset="0"/>
              </a:rPr>
              <a:pPr algn="r" eaLnBrk="1" hangingPunct="1"/>
              <a:t>13</a:t>
            </a:fld>
            <a:endParaRPr lang="en-US" sz="1200" i="1">
              <a:latin typeface="Century Gothic" charset="0"/>
            </a:endParaRPr>
          </a:p>
        </p:txBody>
      </p:sp>
      <p:pic>
        <p:nvPicPr>
          <p:cNvPr id="111620" name="Picture 4" descr="APS Physics logo no fa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6738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5599113" y="3024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 b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2400"/>
            <a:ext cx="4022490" cy="563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226" y="152400"/>
            <a:ext cx="406804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xmlns:p14="http://schemas.microsoft.com/office/powerpoint/2010/main" spd="slow" advClick="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24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879D479-EE38-7147-8EE7-A94AD90E8DD2}" type="slidenum">
              <a:rPr lang="en-US" sz="1200" i="1">
                <a:latin typeface="Century Gothic" charset="0"/>
              </a:rPr>
              <a:pPr algn="r" eaLnBrk="1" hangingPunct="1"/>
              <a:t>14</a:t>
            </a:fld>
            <a:endParaRPr lang="en-US" sz="1200" i="1">
              <a:latin typeface="Century Gothic" charset="0"/>
            </a:endParaRPr>
          </a:p>
        </p:txBody>
      </p:sp>
      <p:pic>
        <p:nvPicPr>
          <p:cNvPr id="111620" name="Picture 4" descr="APS Physics logo no fa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6738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5599113" y="3024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 b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874" y="152400"/>
            <a:ext cx="3640814" cy="556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52400"/>
            <a:ext cx="3581400" cy="553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xmlns:p14="http://schemas.microsoft.com/office/powerpoint/2010/main" spd="slow" advClick="0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24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879D479-EE38-7147-8EE7-A94AD90E8DD2}" type="slidenum">
              <a:rPr lang="en-US" sz="1200" i="1">
                <a:latin typeface="Century Gothic" charset="0"/>
              </a:rPr>
              <a:pPr algn="r" eaLnBrk="1" hangingPunct="1"/>
              <a:t>15</a:t>
            </a:fld>
            <a:endParaRPr lang="en-US" sz="1200" i="1">
              <a:latin typeface="Century Gothic" charset="0"/>
            </a:endParaRPr>
          </a:p>
        </p:txBody>
      </p:sp>
      <p:pic>
        <p:nvPicPr>
          <p:cNvPr id="111620" name="Picture 4" descr="APS Physics logo no fa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6738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5599113" y="3024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 b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52400"/>
            <a:ext cx="4038600" cy="5658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52400"/>
            <a:ext cx="400267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69276"/>
      </p:ext>
    </p:extLst>
  </p:cSld>
  <p:clrMapOvr>
    <a:masterClrMapping/>
  </p:clrMapOvr>
  <p:transition xmlns:p14="http://schemas.microsoft.com/office/powerpoint/2010/main" spd="slow" advClick="0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24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879D479-EE38-7147-8EE7-A94AD90E8DD2}" type="slidenum">
              <a:rPr lang="en-US" sz="1200" i="1">
                <a:latin typeface="Century Gothic" charset="0"/>
              </a:rPr>
              <a:pPr algn="r" eaLnBrk="1" hangingPunct="1"/>
              <a:t>16</a:t>
            </a:fld>
            <a:endParaRPr lang="en-US" sz="1200" i="1">
              <a:latin typeface="Century Gothic" charset="0"/>
            </a:endParaRPr>
          </a:p>
        </p:txBody>
      </p:sp>
      <p:pic>
        <p:nvPicPr>
          <p:cNvPr id="111620" name="Picture 4" descr="APS Physics logo no fa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82" y="1295400"/>
            <a:ext cx="5465618" cy="46247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5599113" y="3024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 b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0574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APS WASHINGTON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OFFICE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opa@aps.org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(202) 662-8700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58975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Tyler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Glembo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Tawanda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Johnson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Jodi Lieberman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Brian Mosley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Jeanette Russo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Francis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lakey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33663"/>
      </p:ext>
    </p:extLst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370681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3717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322940"/>
            <a:ext cx="3733800" cy="284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7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3581400" cy="27590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4" descr="APS Physics logo no fad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8674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7471"/>
            <a:ext cx="75438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 charset="0"/>
              </a:rPr>
              <a:t>Framing the Science Spending Future</a:t>
            </a:r>
            <a:r>
              <a:rPr lang="en-US" sz="1800" dirty="0">
                <a:latin typeface="Calibri" charset="0"/>
              </a:rPr>
              <a:t/>
            </a:r>
            <a:br>
              <a:rPr lang="en-US" sz="1800" dirty="0">
                <a:latin typeface="Calibri" charset="0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24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72196B6-084E-7943-9049-CC37E39ADC5D}" type="slidenum">
              <a:rPr lang="en-US" sz="1200" i="1">
                <a:latin typeface="Century Gothic" charset="0"/>
              </a:rPr>
              <a:pPr algn="r" eaLnBrk="1" hangingPunct="1"/>
              <a:t>3</a:t>
            </a:fld>
            <a:endParaRPr lang="en-US" sz="1200" i="1">
              <a:latin typeface="Century Gothic" charset="0"/>
            </a:endParaRPr>
          </a:p>
        </p:txBody>
      </p:sp>
      <p:sp>
        <p:nvSpPr>
          <p:cNvPr id="22630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BCA</a:t>
            </a:r>
            <a:endParaRPr lang="en-US" sz="2000" dirty="0">
              <a:latin typeface="+mj-lt"/>
              <a:ea typeface="ＭＳ Ｐゴシック" charset="0"/>
              <a:cs typeface="ＭＳ Ｐゴシック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000" dirty="0">
                <a:latin typeface="+mj-lt"/>
                <a:ea typeface="ＭＳ Ｐゴシック" charset="0"/>
              </a:rPr>
              <a:t>Discretionary </a:t>
            </a:r>
            <a:r>
              <a:rPr lang="en-US" sz="2000" dirty="0" smtClean="0">
                <a:latin typeface="+mj-lt"/>
                <a:ea typeface="ＭＳ Ｐゴシック" charset="0"/>
              </a:rPr>
              <a:t>10-</a:t>
            </a:r>
            <a:r>
              <a:rPr lang="en-US" sz="2000" dirty="0">
                <a:latin typeface="+mj-lt"/>
                <a:ea typeface="ＭＳ Ｐゴシック" charset="0"/>
              </a:rPr>
              <a:t>year </a:t>
            </a:r>
            <a:r>
              <a:rPr lang="en-US" sz="2000" dirty="0" smtClean="0">
                <a:latin typeface="+mj-lt"/>
                <a:ea typeface="ＭＳ Ｐゴシック" charset="0"/>
              </a:rPr>
              <a:t>(through </a:t>
            </a:r>
            <a:r>
              <a:rPr lang="en-US" sz="2000" dirty="0">
                <a:latin typeface="+mj-lt"/>
                <a:ea typeface="ＭＳ Ｐゴシック" charset="0"/>
              </a:rPr>
              <a:t>FY </a:t>
            </a:r>
            <a:r>
              <a:rPr lang="en-US" sz="2000" dirty="0" smtClean="0">
                <a:latin typeface="+mj-lt"/>
                <a:ea typeface="ＭＳ Ｐゴシック" charset="0"/>
              </a:rPr>
              <a:t>2021) </a:t>
            </a:r>
            <a:r>
              <a:rPr lang="en-US" sz="2000" dirty="0">
                <a:latin typeface="+mj-lt"/>
                <a:ea typeface="ＭＳ Ｐゴシック" charset="0"/>
              </a:rPr>
              <a:t>spending cut by $</a:t>
            </a:r>
            <a:r>
              <a:rPr lang="en-US" sz="2000" dirty="0" smtClean="0">
                <a:latin typeface="+mj-lt"/>
                <a:ea typeface="ＭＳ Ｐゴシック" charset="0"/>
              </a:rPr>
              <a:t>917 B but not really starting until FY 14.</a:t>
            </a:r>
            <a:endParaRPr lang="en-US" sz="2000" dirty="0">
              <a:latin typeface="+mj-lt"/>
              <a:ea typeface="ＭＳ Ｐゴシック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000" dirty="0">
                <a:latin typeface="+mj-lt"/>
                <a:ea typeface="ＭＳ Ｐゴシック" charset="0"/>
              </a:rPr>
              <a:t>Additional &gt; $</a:t>
            </a:r>
            <a:r>
              <a:rPr lang="en-US" sz="2000" dirty="0" smtClean="0">
                <a:latin typeface="+mj-lt"/>
                <a:ea typeface="ＭＳ Ｐゴシック" charset="0"/>
              </a:rPr>
              <a:t>1.5 T 10-year deficit </a:t>
            </a:r>
            <a:r>
              <a:rPr lang="en-US" sz="2000" dirty="0">
                <a:latin typeface="+mj-lt"/>
                <a:ea typeface="ＭＳ Ｐゴシック" charset="0"/>
              </a:rPr>
              <a:t>reduction </a:t>
            </a:r>
            <a:r>
              <a:rPr lang="en-US" sz="2000" dirty="0" smtClean="0">
                <a:latin typeface="+mj-lt"/>
                <a:ea typeface="ＭＳ Ｐゴシック" charset="0"/>
              </a:rPr>
              <a:t>to have been </a:t>
            </a:r>
            <a:r>
              <a:rPr lang="en-US" sz="2000" dirty="0">
                <a:latin typeface="+mj-lt"/>
                <a:ea typeface="ＭＳ Ｐゴシック" charset="0"/>
              </a:rPr>
              <a:t>determined by select </a:t>
            </a:r>
            <a:r>
              <a:rPr lang="en-US" sz="2000" dirty="0" smtClean="0">
                <a:latin typeface="+mj-lt"/>
                <a:ea typeface="ＭＳ Ｐゴシック" charset="0"/>
              </a:rPr>
              <a:t>bipartisan 12</a:t>
            </a:r>
            <a:r>
              <a:rPr lang="en-US" sz="2000" dirty="0">
                <a:latin typeface="+mj-lt"/>
                <a:ea typeface="ＭＳ Ｐゴシック" charset="0"/>
              </a:rPr>
              <a:t>-member joint </a:t>
            </a:r>
            <a:r>
              <a:rPr lang="en-US" sz="2000" dirty="0" smtClean="0">
                <a:latin typeface="+mj-lt"/>
                <a:ea typeface="ＭＳ Ｐゴシック" charset="0"/>
              </a:rPr>
              <a:t>committee.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Committee failure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Across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-the-board reductions (sequestrations</a:t>
            </a: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) to achieve additional $1.2 T 10-year savings begin Jan. 2, 2013 evenly 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split between defense (including NNSA) </a:t>
            </a: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and non-defense accounts: defense cuts ~ 11%;  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n</a:t>
            </a: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on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-defense </a:t>
            </a: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discretionary cuts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: </a:t>
            </a: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 ≥ 9%.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Fire 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wall </a:t>
            </a: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in FY 12 &amp; 13 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between security (DOD, NNSA, DHS, VA and State) and non-security discretionary </a:t>
            </a: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accounts.</a:t>
            </a:r>
            <a:endParaRPr lang="en-US" sz="2000" dirty="0">
              <a:latin typeface="+mj-lt"/>
              <a:ea typeface="ＭＳ Ｐゴシック" charset="0"/>
              <a:cs typeface="ＭＳ Ｐゴシック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000" dirty="0" smtClean="0">
                <a:latin typeface="+mj-lt"/>
                <a:ea typeface="ＭＳ Ｐゴシック" charset="0"/>
              </a:rPr>
              <a:t>FY 12: Total </a:t>
            </a:r>
            <a:r>
              <a:rPr lang="en-US" sz="2000" dirty="0">
                <a:latin typeface="+mj-lt"/>
                <a:ea typeface="ＭＳ Ｐゴシック" charset="0"/>
              </a:rPr>
              <a:t>($</a:t>
            </a:r>
            <a:r>
              <a:rPr lang="en-US" sz="2000" dirty="0" smtClean="0">
                <a:latin typeface="+mj-lt"/>
                <a:ea typeface="ＭＳ Ｐゴシック" charset="0"/>
              </a:rPr>
              <a:t>1,043 </a:t>
            </a:r>
            <a:r>
              <a:rPr lang="en-US" sz="2000" dirty="0">
                <a:latin typeface="+mj-lt"/>
                <a:ea typeface="ＭＳ Ｐゴシック" charset="0"/>
              </a:rPr>
              <a:t>B</a:t>
            </a:r>
            <a:r>
              <a:rPr lang="en-US" sz="2000" dirty="0" smtClean="0">
                <a:latin typeface="+mj-lt"/>
                <a:ea typeface="ＭＳ Ｐゴシック" charset="0"/>
              </a:rPr>
              <a:t>)</a:t>
            </a:r>
            <a:r>
              <a:rPr lang="en-US" sz="2000" dirty="0">
                <a:latin typeface="+mj-lt"/>
                <a:ea typeface="ＭＳ Ｐゴシック" charset="0"/>
              </a:rPr>
              <a:t>, Security ($</a:t>
            </a:r>
            <a:r>
              <a:rPr lang="en-US" sz="2000" dirty="0" smtClean="0">
                <a:latin typeface="+mj-lt"/>
                <a:ea typeface="ＭＳ Ｐゴシック" charset="0"/>
              </a:rPr>
              <a:t>684 B</a:t>
            </a:r>
            <a:r>
              <a:rPr lang="en-US" sz="2000" dirty="0">
                <a:latin typeface="+mj-lt"/>
                <a:ea typeface="ＭＳ Ｐゴシック" charset="0"/>
              </a:rPr>
              <a:t>), Non-Security ($</a:t>
            </a:r>
            <a:r>
              <a:rPr lang="en-US" sz="2000" dirty="0" smtClean="0">
                <a:latin typeface="+mj-lt"/>
                <a:ea typeface="ＭＳ Ｐゴシック" charset="0"/>
              </a:rPr>
              <a:t>359 B)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000" dirty="0" smtClean="0">
              <a:latin typeface="+mj-lt"/>
              <a:ea typeface="ＭＳ Ｐゴシック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+mj-lt"/>
                <a:ea typeface="ＭＳ Ｐゴシック" charset="0"/>
              </a:rPr>
              <a:t>House Budget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>
                <a:latin typeface="+mj-lt"/>
                <a:ea typeface="ＭＳ Ｐゴシック" charset="0"/>
              </a:rPr>
              <a:t>FY 12:  Total </a:t>
            </a:r>
            <a:r>
              <a:rPr lang="en-US" sz="2000" dirty="0">
                <a:latin typeface="+mj-lt"/>
                <a:ea typeface="ＭＳ Ｐゴシック" charset="0"/>
              </a:rPr>
              <a:t>($</a:t>
            </a:r>
            <a:r>
              <a:rPr lang="en-US" sz="2000" dirty="0" smtClean="0">
                <a:latin typeface="+mj-lt"/>
                <a:ea typeface="ＭＳ Ｐゴシック" charset="0"/>
              </a:rPr>
              <a:t>1,019 B</a:t>
            </a:r>
            <a:r>
              <a:rPr lang="en-US" sz="2000" dirty="0">
                <a:latin typeface="+mj-lt"/>
                <a:ea typeface="ＭＳ Ｐゴシック" charset="0"/>
              </a:rPr>
              <a:t>), Security ($</a:t>
            </a:r>
            <a:r>
              <a:rPr lang="en-US" sz="2000" dirty="0" smtClean="0">
                <a:latin typeface="+mj-lt"/>
                <a:ea typeface="ＭＳ Ｐゴシック" charset="0"/>
              </a:rPr>
              <a:t>695 B</a:t>
            </a:r>
            <a:r>
              <a:rPr lang="en-US" sz="2000" dirty="0">
                <a:latin typeface="+mj-lt"/>
                <a:ea typeface="ＭＳ Ｐゴシック" charset="0"/>
              </a:rPr>
              <a:t>), Non-Security ($</a:t>
            </a:r>
            <a:r>
              <a:rPr lang="en-US" sz="2000" dirty="0" smtClean="0">
                <a:latin typeface="+mj-lt"/>
                <a:ea typeface="ＭＳ Ｐゴシック" charset="0"/>
              </a:rPr>
              <a:t>324 B)</a:t>
            </a:r>
          </a:p>
          <a:p>
            <a:pPr lvl="1" algn="just">
              <a:lnSpc>
                <a:spcPct val="90000"/>
              </a:lnSpc>
            </a:pPr>
            <a:endParaRPr lang="en-US" sz="2000" dirty="0">
              <a:latin typeface="+mj-lt"/>
              <a:ea typeface="ＭＳ Ｐゴシック" charset="0"/>
            </a:endParaRPr>
          </a:p>
        </p:txBody>
      </p:sp>
      <p:pic>
        <p:nvPicPr>
          <p:cNvPr id="226308" name="Picture 4" descr="APS Physics logo no fa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8674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10" name="Rectangle 6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763000" cy="1295400"/>
          </a:xfrm>
          <a:noFill/>
        </p:spPr>
        <p:txBody>
          <a:bodyPr/>
          <a:lstStyle/>
          <a:p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Framing the Science Spending Future</a:t>
            </a:r>
            <a:b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2011 Budget Control Act and House Budget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26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uiExpand="1" build="p"/>
      <p:bldP spid="2263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29600" cy="9144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Recent Budget History Through </a:t>
            </a: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December 24, </a:t>
            </a:r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2011</a:t>
            </a:r>
          </a:p>
        </p:txBody>
      </p:sp>
      <p:graphicFrame>
        <p:nvGraphicFramePr>
          <p:cNvPr id="73963" name="Group 2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589774"/>
              </p:ext>
            </p:extLst>
          </p:nvPr>
        </p:nvGraphicFramePr>
        <p:xfrm>
          <a:off x="152400" y="457200"/>
          <a:ext cx="8686801" cy="5529263"/>
        </p:xfrm>
        <a:graphic>
          <a:graphicData uri="http://schemas.openxmlformats.org/drawingml/2006/table">
            <a:tbl>
              <a:tblPr/>
              <a:tblGrid>
                <a:gridCol w="1177728"/>
                <a:gridCol w="624000"/>
                <a:gridCol w="622593"/>
                <a:gridCol w="624000"/>
                <a:gridCol w="697081"/>
                <a:gridCol w="618378"/>
                <a:gridCol w="622593"/>
                <a:gridCol w="692864"/>
                <a:gridCol w="781405"/>
                <a:gridCol w="742053"/>
                <a:gridCol w="742053"/>
                <a:gridCol w="742053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Science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08S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ARRA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11CR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12H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12S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12F     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Account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 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DOE SC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3.85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4.84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4.84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4.89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DOE EERE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1.54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1.84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1.80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1.82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DOE ARPA-E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0.180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0.250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0.275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NSF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6.07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6.49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6.87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6.86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6.86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6.70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7.03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    R&amp;RA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5.56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5.44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5.72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    MREFC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0.117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0.117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0.167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    EHR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0.698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0.726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0.845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0.873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0.861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0.835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0.829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0.829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NIST 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0.431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0.493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0.519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0.605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0.578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0.560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0.622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    STRS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0.383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0.434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0.440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0.469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0.507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0.500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0.567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    CRF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0.070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0.060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0.055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NIST ATP/TIP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0.065</a:t>
                      </a:r>
                      <a:endParaRPr kumimoji="0" lang="en-US" sz="14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0.045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0.000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0.000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0.000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NIH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28.54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29.23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29.46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8.50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30.69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31.69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30.50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30.64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DOD 6.1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1.47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1.63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1.95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2.08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2.10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DOD 6.2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4.16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4.45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4.73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4.70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NASA Sci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[5.25]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[5.25]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4.71</a:t>
                      </a:r>
                      <a:endParaRPr kumimoji="0" lang="en-US" sz="14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4.94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4.50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5.10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5.09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27897" name="Text Box 240"/>
          <p:cNvSpPr txBox="1">
            <a:spLocks noChangeArrowheads="1"/>
          </p:cNvSpPr>
          <p:nvPr/>
        </p:nvSpPr>
        <p:spPr bwMode="auto">
          <a:xfrm>
            <a:off x="304800" y="6019800"/>
            <a:ext cx="7924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400" dirty="0" smtClean="0">
                <a:latin typeface="Arial Narrow" charset="0"/>
              </a:rPr>
              <a:t>Notes:  1. </a:t>
            </a:r>
            <a:r>
              <a:rPr lang="en-US" sz="1400" i="1" dirty="0" smtClean="0">
                <a:solidFill>
                  <a:srgbClr val="FF0000"/>
                </a:solidFill>
                <a:latin typeface="Arial Narrow" charset="0"/>
              </a:rPr>
              <a:t>Red italics</a:t>
            </a:r>
            <a:r>
              <a:rPr lang="en-US" sz="1400" dirty="0" smtClean="0">
                <a:solidFill>
                  <a:srgbClr val="FF0000"/>
                </a:solidFill>
                <a:latin typeface="Arial Narrow" charset="0"/>
              </a:rPr>
              <a:t> are totals with earmarks </a:t>
            </a:r>
            <a:r>
              <a:rPr lang="en-US" sz="1400" dirty="0">
                <a:solidFill>
                  <a:srgbClr val="FF0000"/>
                </a:solidFill>
                <a:latin typeface="Arial Narrow" charset="0"/>
              </a:rPr>
              <a:t>removed</a:t>
            </a:r>
            <a:r>
              <a:rPr lang="en-US" sz="1400" dirty="0">
                <a:latin typeface="Arial Narrow" charset="0"/>
              </a:rPr>
              <a:t>; </a:t>
            </a:r>
            <a:r>
              <a:rPr lang="en-US" sz="1400" dirty="0" smtClean="0">
                <a:latin typeface="Arial Narrow" charset="0"/>
              </a:rPr>
              <a:t>2. NASA </a:t>
            </a:r>
            <a:r>
              <a:rPr lang="en-US" sz="1400" dirty="0">
                <a:latin typeface="Arial Narrow" charset="0"/>
              </a:rPr>
              <a:t>accounts </a:t>
            </a:r>
            <a:r>
              <a:rPr lang="en-US" sz="1400" dirty="0" smtClean="0">
                <a:latin typeface="Arial Narrow" charset="0"/>
              </a:rPr>
              <a:t>were redefined </a:t>
            </a:r>
            <a:r>
              <a:rPr lang="en-US" sz="1400" dirty="0">
                <a:latin typeface="Arial Narrow" charset="0"/>
              </a:rPr>
              <a:t>in FY </a:t>
            </a:r>
            <a:r>
              <a:rPr lang="en-US" sz="1400" dirty="0" smtClean="0">
                <a:latin typeface="Arial Narrow" charset="0"/>
              </a:rPr>
              <a:t>08, making prior figures in </a:t>
            </a:r>
            <a:r>
              <a:rPr lang="en-US" sz="1400" dirty="0">
                <a:latin typeface="Arial Narrow" charset="0"/>
              </a:rPr>
              <a:t>[</a:t>
            </a:r>
            <a:r>
              <a:rPr lang="en-US" sz="1400" dirty="0" smtClean="0">
                <a:latin typeface="Arial Narrow" charset="0"/>
              </a:rPr>
              <a:t>brackets] difficult to align; 3</a:t>
            </a:r>
            <a:r>
              <a:rPr lang="en-US" sz="1400" dirty="0">
                <a:latin typeface="Arial Narrow" charset="0"/>
              </a:rPr>
              <a:t>. NIH FY 11CR includes $0.279 B that was transferred to the Global AIDS </a:t>
            </a:r>
            <a:r>
              <a:rPr lang="en-US" sz="1400" dirty="0" smtClean="0">
                <a:latin typeface="Arial Narrow" charset="0"/>
              </a:rPr>
              <a:t>Project; 4. JWST </a:t>
            </a:r>
            <a:r>
              <a:rPr lang="en-US" sz="1400" dirty="0">
                <a:latin typeface="Arial Narrow" charset="0"/>
              </a:rPr>
              <a:t>funding was $0 in FY 12H and $0.530 B in FY 12S </a:t>
            </a:r>
            <a:r>
              <a:rPr lang="en-US" sz="1400" dirty="0" smtClean="0">
                <a:latin typeface="Arial Narrow" charset="0"/>
              </a:rPr>
              <a:t>&amp; 12F </a:t>
            </a:r>
            <a:r>
              <a:rPr lang="en-US" sz="1400" dirty="0">
                <a:latin typeface="Arial Narrow" charset="0"/>
              </a:rPr>
              <a:t>with a project cap of $8.00 </a:t>
            </a:r>
            <a:r>
              <a:rPr lang="en-US" sz="1400" dirty="0" smtClean="0">
                <a:latin typeface="Arial Narrow" charset="0"/>
              </a:rPr>
              <a:t>B.  </a:t>
            </a:r>
            <a:endParaRPr lang="en-US" sz="1400" b="0" dirty="0">
              <a:latin typeface="Arial Narrow" charset="0"/>
            </a:endParaRPr>
          </a:p>
        </p:txBody>
      </p:sp>
      <p:pic>
        <p:nvPicPr>
          <p:cNvPr id="27898" name="Picture 241" descr="APS Physics logo no fa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2484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2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24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72196B6-084E-7943-9049-CC37E39ADC5D}" type="slidenum">
              <a:rPr lang="en-US" sz="1200" i="1">
                <a:latin typeface="Century Gothic" charset="0"/>
              </a:rPr>
              <a:pPr algn="r" eaLnBrk="1" hangingPunct="1"/>
              <a:t>5</a:t>
            </a:fld>
            <a:endParaRPr lang="en-US" sz="1200" i="1">
              <a:latin typeface="Century Gothic" charset="0"/>
            </a:endParaRPr>
          </a:p>
        </p:txBody>
      </p:sp>
      <p:sp>
        <p:nvSpPr>
          <p:cNvPr id="22630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BCA</a:t>
            </a:r>
            <a:endParaRPr lang="en-US" sz="2000" dirty="0">
              <a:latin typeface="+mj-lt"/>
              <a:ea typeface="ＭＳ Ｐゴシック" charset="0"/>
              <a:cs typeface="ＭＳ Ｐゴシック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000" dirty="0">
                <a:latin typeface="+mj-lt"/>
                <a:ea typeface="ＭＳ Ｐゴシック" charset="0"/>
              </a:rPr>
              <a:t>Discretionary </a:t>
            </a:r>
            <a:r>
              <a:rPr lang="en-US" sz="2000" dirty="0" smtClean="0">
                <a:latin typeface="+mj-lt"/>
                <a:ea typeface="ＭＳ Ｐゴシック" charset="0"/>
              </a:rPr>
              <a:t>10-</a:t>
            </a:r>
            <a:r>
              <a:rPr lang="en-US" sz="2000" dirty="0">
                <a:latin typeface="+mj-lt"/>
                <a:ea typeface="ＭＳ Ｐゴシック" charset="0"/>
              </a:rPr>
              <a:t>year </a:t>
            </a:r>
            <a:r>
              <a:rPr lang="en-US" sz="2000" dirty="0" smtClean="0">
                <a:latin typeface="+mj-lt"/>
                <a:ea typeface="ＭＳ Ｐゴシック" charset="0"/>
              </a:rPr>
              <a:t>(through </a:t>
            </a:r>
            <a:r>
              <a:rPr lang="en-US" sz="2000" dirty="0">
                <a:latin typeface="+mj-lt"/>
                <a:ea typeface="ＭＳ Ｐゴシック" charset="0"/>
              </a:rPr>
              <a:t>FY </a:t>
            </a:r>
            <a:r>
              <a:rPr lang="en-US" sz="2000" dirty="0" smtClean="0">
                <a:latin typeface="+mj-lt"/>
                <a:ea typeface="ＭＳ Ｐゴシック" charset="0"/>
              </a:rPr>
              <a:t>2021) </a:t>
            </a:r>
            <a:r>
              <a:rPr lang="en-US" sz="2000" dirty="0">
                <a:latin typeface="+mj-lt"/>
                <a:ea typeface="ＭＳ Ｐゴシック" charset="0"/>
              </a:rPr>
              <a:t>spending cut by $</a:t>
            </a:r>
            <a:r>
              <a:rPr lang="en-US" sz="2000" dirty="0" smtClean="0">
                <a:latin typeface="+mj-lt"/>
                <a:ea typeface="ＭＳ Ｐゴシック" charset="0"/>
              </a:rPr>
              <a:t>917 B but not really starting until FY 14.</a:t>
            </a:r>
            <a:endParaRPr lang="en-US" sz="2000" dirty="0">
              <a:latin typeface="+mj-lt"/>
              <a:ea typeface="ＭＳ Ｐゴシック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000" dirty="0">
                <a:latin typeface="+mj-lt"/>
                <a:ea typeface="ＭＳ Ｐゴシック" charset="0"/>
              </a:rPr>
              <a:t>Additional &gt; $</a:t>
            </a:r>
            <a:r>
              <a:rPr lang="en-US" sz="2000" dirty="0" smtClean="0">
                <a:latin typeface="+mj-lt"/>
                <a:ea typeface="ＭＳ Ｐゴシック" charset="0"/>
              </a:rPr>
              <a:t>1.5 T 10-year deficit </a:t>
            </a:r>
            <a:r>
              <a:rPr lang="en-US" sz="2000" dirty="0">
                <a:latin typeface="+mj-lt"/>
                <a:ea typeface="ＭＳ Ｐゴシック" charset="0"/>
              </a:rPr>
              <a:t>reduction </a:t>
            </a:r>
            <a:r>
              <a:rPr lang="en-US" sz="2000" dirty="0" smtClean="0">
                <a:latin typeface="+mj-lt"/>
                <a:ea typeface="ＭＳ Ｐゴシック" charset="0"/>
              </a:rPr>
              <a:t>to have been </a:t>
            </a:r>
            <a:r>
              <a:rPr lang="en-US" sz="2000" dirty="0">
                <a:latin typeface="+mj-lt"/>
                <a:ea typeface="ＭＳ Ｐゴシック" charset="0"/>
              </a:rPr>
              <a:t>determined by select </a:t>
            </a:r>
            <a:r>
              <a:rPr lang="en-US" sz="2000" dirty="0" smtClean="0">
                <a:latin typeface="+mj-lt"/>
                <a:ea typeface="ＭＳ Ｐゴシック" charset="0"/>
              </a:rPr>
              <a:t>bipartisan 12</a:t>
            </a:r>
            <a:r>
              <a:rPr lang="en-US" sz="2000" dirty="0">
                <a:latin typeface="+mj-lt"/>
                <a:ea typeface="ＭＳ Ｐゴシック" charset="0"/>
              </a:rPr>
              <a:t>-member joint </a:t>
            </a:r>
            <a:r>
              <a:rPr lang="en-US" sz="2000" dirty="0" smtClean="0">
                <a:latin typeface="+mj-lt"/>
                <a:ea typeface="ＭＳ Ｐゴシック" charset="0"/>
              </a:rPr>
              <a:t>committee.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Committee failure </a:t>
            </a:r>
            <a:r>
              <a:rPr lang="en-US" sz="20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Across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-the-board reductions (sequestrations</a:t>
            </a: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) to achieve additional $1.2 T 10-year savings begin Jan. 2, 2013 evenly 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split between defense (including NNSA) </a:t>
            </a: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and non-defense accounts: defense cuts ~ 11%;  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n</a:t>
            </a: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on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-defense </a:t>
            </a: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discretionary cuts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: </a:t>
            </a: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 ≥ 9%.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Fire 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wall </a:t>
            </a: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in FY 12 &amp; 13 </a:t>
            </a:r>
            <a:r>
              <a:rPr lang="en-US" sz="2000" dirty="0">
                <a:latin typeface="+mj-lt"/>
                <a:ea typeface="ＭＳ Ｐゴシック" charset="0"/>
                <a:cs typeface="ＭＳ Ｐゴシック" charset="0"/>
              </a:rPr>
              <a:t>between security (DOD, NNSA, DHS, VA and State) and non-security discretionary </a:t>
            </a:r>
            <a:r>
              <a:rPr lang="en-US" sz="2000" dirty="0" smtClean="0">
                <a:latin typeface="+mj-lt"/>
                <a:ea typeface="ＭＳ Ｐゴシック" charset="0"/>
                <a:cs typeface="ＭＳ Ｐゴシック" charset="0"/>
              </a:rPr>
              <a:t>accounts.</a:t>
            </a:r>
            <a:endParaRPr lang="en-US" sz="2000" dirty="0">
              <a:latin typeface="+mj-lt"/>
              <a:ea typeface="ＭＳ Ｐゴシック" charset="0"/>
              <a:cs typeface="ＭＳ Ｐゴシック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000" dirty="0" smtClean="0">
                <a:latin typeface="+mj-lt"/>
                <a:ea typeface="ＭＳ Ｐゴシック" charset="0"/>
              </a:rPr>
              <a:t>FY 12: Total </a:t>
            </a:r>
            <a:r>
              <a:rPr lang="en-US" sz="2000" dirty="0">
                <a:latin typeface="+mj-lt"/>
                <a:ea typeface="ＭＳ Ｐゴシック" charset="0"/>
              </a:rPr>
              <a:t>($</a:t>
            </a:r>
            <a:r>
              <a:rPr lang="en-US" sz="2000" dirty="0" smtClean="0">
                <a:latin typeface="+mj-lt"/>
                <a:ea typeface="ＭＳ Ｐゴシック" charset="0"/>
              </a:rPr>
              <a:t>1,043 </a:t>
            </a:r>
            <a:r>
              <a:rPr lang="en-US" sz="2000" dirty="0">
                <a:latin typeface="+mj-lt"/>
                <a:ea typeface="ＭＳ Ｐゴシック" charset="0"/>
              </a:rPr>
              <a:t>B</a:t>
            </a:r>
            <a:r>
              <a:rPr lang="en-US" sz="2000" dirty="0" smtClean="0">
                <a:latin typeface="+mj-lt"/>
                <a:ea typeface="ＭＳ Ｐゴシック" charset="0"/>
              </a:rPr>
              <a:t>)</a:t>
            </a:r>
            <a:r>
              <a:rPr lang="en-US" sz="2000" dirty="0">
                <a:latin typeface="+mj-lt"/>
                <a:ea typeface="ＭＳ Ｐゴシック" charset="0"/>
              </a:rPr>
              <a:t>, Security ($</a:t>
            </a:r>
            <a:r>
              <a:rPr lang="en-US" sz="2000" dirty="0" smtClean="0">
                <a:latin typeface="+mj-lt"/>
                <a:ea typeface="ＭＳ Ｐゴシック" charset="0"/>
              </a:rPr>
              <a:t>684 B</a:t>
            </a:r>
            <a:r>
              <a:rPr lang="en-US" sz="2000" dirty="0">
                <a:latin typeface="+mj-lt"/>
                <a:ea typeface="ＭＳ Ｐゴシック" charset="0"/>
              </a:rPr>
              <a:t>), Non-Security ($</a:t>
            </a:r>
            <a:r>
              <a:rPr lang="en-US" sz="2000" dirty="0" smtClean="0">
                <a:latin typeface="+mj-lt"/>
                <a:ea typeface="ＭＳ Ｐゴシック" charset="0"/>
              </a:rPr>
              <a:t>359 B)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>
                <a:latin typeface="+mj-lt"/>
                <a:ea typeface="ＭＳ Ｐゴシック" charset="0"/>
              </a:rPr>
              <a:t>FY 13: Total ($1,047 B)</a:t>
            </a:r>
          </a:p>
          <a:p>
            <a:pPr algn="just">
              <a:lnSpc>
                <a:spcPct val="90000"/>
              </a:lnSpc>
            </a:pPr>
            <a:r>
              <a:rPr lang="en-US" sz="2000" dirty="0" smtClean="0">
                <a:latin typeface="+mj-lt"/>
                <a:ea typeface="ＭＳ Ｐゴシック" charset="0"/>
              </a:rPr>
              <a:t>House Budget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>
                <a:latin typeface="+mj-lt"/>
                <a:ea typeface="ＭＳ Ｐゴシック" charset="0"/>
              </a:rPr>
              <a:t>FY 12:  Total </a:t>
            </a:r>
            <a:r>
              <a:rPr lang="en-US" sz="2000" dirty="0">
                <a:latin typeface="+mj-lt"/>
                <a:ea typeface="ＭＳ Ｐゴシック" charset="0"/>
              </a:rPr>
              <a:t>($</a:t>
            </a:r>
            <a:r>
              <a:rPr lang="en-US" sz="2000" dirty="0" smtClean="0">
                <a:latin typeface="+mj-lt"/>
                <a:ea typeface="ＭＳ Ｐゴシック" charset="0"/>
              </a:rPr>
              <a:t>1,019 B</a:t>
            </a:r>
            <a:r>
              <a:rPr lang="en-US" sz="2000" dirty="0">
                <a:latin typeface="+mj-lt"/>
                <a:ea typeface="ＭＳ Ｐゴシック" charset="0"/>
              </a:rPr>
              <a:t>), Security ($</a:t>
            </a:r>
            <a:r>
              <a:rPr lang="en-US" sz="2000" dirty="0" smtClean="0">
                <a:latin typeface="+mj-lt"/>
                <a:ea typeface="ＭＳ Ｐゴシック" charset="0"/>
              </a:rPr>
              <a:t>695 B</a:t>
            </a:r>
            <a:r>
              <a:rPr lang="en-US" sz="2000" dirty="0">
                <a:latin typeface="+mj-lt"/>
                <a:ea typeface="ＭＳ Ｐゴシック" charset="0"/>
              </a:rPr>
              <a:t>), Non-Security ($</a:t>
            </a:r>
            <a:r>
              <a:rPr lang="en-US" sz="2000" dirty="0" smtClean="0">
                <a:latin typeface="+mj-lt"/>
                <a:ea typeface="ＭＳ Ｐゴシック" charset="0"/>
              </a:rPr>
              <a:t>324 B)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>
                <a:latin typeface="+mj-lt"/>
                <a:ea typeface="ＭＳ Ｐゴシック" charset="0"/>
              </a:rPr>
              <a:t>FY 13: RSC Total ($931B) House Defeated 136 -285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FY 13: Ryan Total ($1,028 B) </a:t>
            </a:r>
            <a:r>
              <a:rPr lang="en-US" sz="2000" dirty="0" smtClean="0">
                <a:ea typeface="ＭＳ Ｐゴシック" charset="0"/>
              </a:rPr>
              <a:t>House Passed 228-191</a:t>
            </a:r>
            <a:endParaRPr lang="en-US" sz="2000" dirty="0">
              <a:ea typeface="ＭＳ Ｐゴシック" charset="0"/>
            </a:endParaRPr>
          </a:p>
          <a:p>
            <a:pPr lvl="1" algn="just">
              <a:lnSpc>
                <a:spcPct val="90000"/>
              </a:lnSpc>
            </a:pPr>
            <a:endParaRPr lang="en-US" sz="2000" dirty="0">
              <a:latin typeface="+mj-lt"/>
              <a:ea typeface="ＭＳ Ｐゴシック" charset="0"/>
            </a:endParaRPr>
          </a:p>
        </p:txBody>
      </p:sp>
      <p:pic>
        <p:nvPicPr>
          <p:cNvPr id="226308" name="Picture 4" descr="APS Physics logo no fa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8674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10" name="Rectangle 6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763000" cy="1295400"/>
          </a:xfrm>
          <a:noFill/>
        </p:spPr>
        <p:txBody>
          <a:bodyPr/>
          <a:lstStyle/>
          <a:p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Framing the Science Spending Future</a:t>
            </a:r>
            <a:b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2011 Budget Control Act and House Budget 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1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6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6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6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6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6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228600"/>
            <a:ext cx="8229600" cy="914400"/>
          </a:xfrm>
        </p:spPr>
        <p:txBody>
          <a:bodyPr/>
          <a:lstStyle/>
          <a:p>
            <a:pPr eaLnBrk="1" hangingPunct="1"/>
            <a:r>
              <a:rPr lang="en-US" sz="20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Recent Budget History Through </a:t>
            </a:r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February 26</a:t>
            </a:r>
            <a:r>
              <a:rPr lang="en-US" sz="2000" b="1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, 2012</a:t>
            </a:r>
            <a:endParaRPr lang="en-US" sz="20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73963" name="Group 2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0607"/>
              </p:ext>
            </p:extLst>
          </p:nvPr>
        </p:nvGraphicFramePr>
        <p:xfrm>
          <a:off x="152400" y="457201"/>
          <a:ext cx="8839199" cy="5338183"/>
        </p:xfrm>
        <a:graphic>
          <a:graphicData uri="http://schemas.openxmlformats.org/drawingml/2006/table">
            <a:tbl>
              <a:tblPr/>
              <a:tblGrid>
                <a:gridCol w="1182323"/>
                <a:gridCol w="625022"/>
                <a:gridCol w="626434"/>
                <a:gridCol w="699800"/>
                <a:gridCol w="620790"/>
                <a:gridCol w="625022"/>
                <a:gridCol w="695566"/>
                <a:gridCol w="784454"/>
                <a:gridCol w="744947"/>
                <a:gridCol w="744947"/>
                <a:gridCol w="744947"/>
                <a:gridCol w="744947"/>
              </a:tblGrid>
              <a:tr h="380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Science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08S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ARRA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11CR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12H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12S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12F     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FY 13P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Account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DOE SC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3.85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4.84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4.84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4.89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4.99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0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DOE EERE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1.54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16.8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1.84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1.80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1.82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2.34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0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DOE ARPA-E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0.180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0.250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0.275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0.350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30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NSF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6.07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6.49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6.87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6.86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6.86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6.70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7.03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7.37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    R&amp;RA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5.56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5.44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5.72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5.98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    MREFC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0.117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0.117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0.167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0.196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    EHR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0.698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0.726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0.845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0.873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0.861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0.835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0.829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0.829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0.876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NIST 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0.493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0.519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0.605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0.578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0.560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0.622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0.708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  <a:tr h="30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    STRS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0.434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0.440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0.469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0.507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0.500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0.567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0.648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  <a:tr h="30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    CRF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0.070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0.060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0.055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0.060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  <a:tr h="320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NIST ATP/TIP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0.065</a:t>
                      </a:r>
                      <a:endParaRPr kumimoji="0" lang="en-US" sz="14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0.045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0.000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0.000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0.000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0.000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C9CDF"/>
                    </a:solidFill>
                  </a:tcPr>
                </a:tc>
              </a:tr>
              <a:tr h="30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NIH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29.23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29.46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8.50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31.01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30.69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31.69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30.50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30.64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31.00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FFFF"/>
                    </a:solidFill>
                  </a:tcPr>
                </a:tc>
              </a:tr>
              <a:tr h="304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DOD 6.1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1.47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1.63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1.95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2.08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2.10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2.11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A1B7"/>
                    </a:solidFill>
                  </a:tcPr>
                </a:tc>
              </a:tr>
              <a:tr h="307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DOD 6.2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4.16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4.45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4.73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4.70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4.47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DB8"/>
                    </a:solidFill>
                  </a:tcPr>
                </a:tc>
              </a:tr>
              <a:tr h="307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NASA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Sci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[5.25]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4.71</a:t>
                      </a:r>
                      <a:endParaRPr kumimoji="0" lang="en-US" sz="14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0.0625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0.400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4.94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4.50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5.10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5.09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4.91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27897" name="Text Box 240"/>
          <p:cNvSpPr txBox="1">
            <a:spLocks noChangeArrowheads="1"/>
          </p:cNvSpPr>
          <p:nvPr/>
        </p:nvSpPr>
        <p:spPr bwMode="auto">
          <a:xfrm>
            <a:off x="457200" y="5791200"/>
            <a:ext cx="777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1400" dirty="0" smtClean="0">
                <a:latin typeface="Arial Narrow" charset="0"/>
              </a:rPr>
              <a:t>Notes:  1. </a:t>
            </a:r>
            <a:r>
              <a:rPr lang="en-US" sz="1400" i="1" dirty="0" smtClean="0">
                <a:solidFill>
                  <a:srgbClr val="FF0000"/>
                </a:solidFill>
                <a:latin typeface="Arial Narrow" charset="0"/>
              </a:rPr>
              <a:t>Red italics</a:t>
            </a:r>
            <a:r>
              <a:rPr lang="en-US" sz="1400" dirty="0" smtClean="0">
                <a:solidFill>
                  <a:srgbClr val="FF0000"/>
                </a:solidFill>
                <a:latin typeface="Arial Narrow" charset="0"/>
              </a:rPr>
              <a:t> are totals with earmarks </a:t>
            </a:r>
            <a:r>
              <a:rPr lang="en-US" sz="1400" dirty="0">
                <a:solidFill>
                  <a:srgbClr val="FF0000"/>
                </a:solidFill>
                <a:latin typeface="Arial Narrow" charset="0"/>
              </a:rPr>
              <a:t>removed</a:t>
            </a:r>
            <a:r>
              <a:rPr lang="en-US" sz="1400" dirty="0">
                <a:latin typeface="Arial Narrow" charset="0"/>
              </a:rPr>
              <a:t>; </a:t>
            </a:r>
            <a:r>
              <a:rPr lang="en-US" sz="1400" dirty="0" smtClean="0">
                <a:latin typeface="Arial Narrow" charset="0"/>
              </a:rPr>
              <a:t>2. NASA </a:t>
            </a:r>
            <a:r>
              <a:rPr lang="en-US" sz="1400" dirty="0">
                <a:latin typeface="Arial Narrow" charset="0"/>
              </a:rPr>
              <a:t>accounts </a:t>
            </a:r>
            <a:r>
              <a:rPr lang="en-US" sz="1400" dirty="0" smtClean="0">
                <a:latin typeface="Arial Narrow" charset="0"/>
              </a:rPr>
              <a:t>were redefined </a:t>
            </a:r>
            <a:r>
              <a:rPr lang="en-US" sz="1400" dirty="0">
                <a:latin typeface="Arial Narrow" charset="0"/>
              </a:rPr>
              <a:t>in FY </a:t>
            </a:r>
            <a:r>
              <a:rPr lang="en-US" sz="1400" dirty="0" smtClean="0">
                <a:latin typeface="Arial Narrow" charset="0"/>
              </a:rPr>
              <a:t>08, making prior figures in </a:t>
            </a:r>
            <a:r>
              <a:rPr lang="en-US" sz="1400" dirty="0">
                <a:latin typeface="Arial Narrow" charset="0"/>
              </a:rPr>
              <a:t>[</a:t>
            </a:r>
            <a:r>
              <a:rPr lang="en-US" sz="1400" dirty="0" smtClean="0">
                <a:latin typeface="Arial Narrow" charset="0"/>
              </a:rPr>
              <a:t>brackets] difficult to align; 3</a:t>
            </a:r>
            <a:r>
              <a:rPr lang="en-US" sz="1400" dirty="0">
                <a:latin typeface="Arial Narrow" charset="0"/>
              </a:rPr>
              <a:t>. NIH FY 11CR includes $0.279 B that was transferred to the Global AIDS </a:t>
            </a:r>
            <a:r>
              <a:rPr lang="en-US" sz="1400" dirty="0" smtClean="0">
                <a:latin typeface="Arial Narrow" charset="0"/>
              </a:rPr>
              <a:t>Project; 4. JWST </a:t>
            </a:r>
            <a:r>
              <a:rPr lang="en-US" sz="1400" dirty="0">
                <a:latin typeface="Arial Narrow" charset="0"/>
              </a:rPr>
              <a:t>funding </a:t>
            </a:r>
            <a:r>
              <a:rPr lang="en-US" sz="1400" dirty="0" smtClean="0">
                <a:latin typeface="Arial Narrow" charset="0"/>
              </a:rPr>
              <a:t>: $</a:t>
            </a:r>
            <a:r>
              <a:rPr lang="en-US" sz="1400" dirty="0">
                <a:latin typeface="Arial Narrow" charset="0"/>
              </a:rPr>
              <a:t>0 in FY </a:t>
            </a:r>
            <a:r>
              <a:rPr lang="en-US" sz="1400" dirty="0" smtClean="0">
                <a:latin typeface="Arial Narrow" charset="0"/>
              </a:rPr>
              <a:t>12H, $</a:t>
            </a:r>
            <a:r>
              <a:rPr lang="en-US" sz="1400" dirty="0">
                <a:latin typeface="Arial Narrow" charset="0"/>
              </a:rPr>
              <a:t>0.530 B in FY 12S </a:t>
            </a:r>
            <a:r>
              <a:rPr lang="en-US" sz="1400" dirty="0" smtClean="0">
                <a:latin typeface="Arial Narrow" charset="0"/>
              </a:rPr>
              <a:t>&amp; 12F </a:t>
            </a:r>
            <a:r>
              <a:rPr lang="en-US" sz="1400" dirty="0">
                <a:latin typeface="Arial Narrow" charset="0"/>
              </a:rPr>
              <a:t>with a project cap of $8.00 </a:t>
            </a:r>
            <a:r>
              <a:rPr lang="en-US" sz="1400" dirty="0" smtClean="0">
                <a:latin typeface="Arial Narrow" charset="0"/>
              </a:rPr>
              <a:t>B and $0.627 B in FY 13P.  </a:t>
            </a:r>
            <a:endParaRPr lang="en-US" sz="1400" b="0" dirty="0">
              <a:latin typeface="Arial Narrow" charset="0"/>
            </a:endParaRPr>
          </a:p>
        </p:txBody>
      </p:sp>
      <p:pic>
        <p:nvPicPr>
          <p:cNvPr id="27898" name="Picture 241" descr="APS Physics logo no fa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7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4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B8A0E1D-0188-8043-B61B-012706CA9F7D}" type="slidenum">
              <a:rPr lang="en-US" sz="1200" i="1">
                <a:latin typeface="Century Gothic" charset="0"/>
              </a:rPr>
              <a:pPr algn="r" eaLnBrk="1" hangingPunct="1"/>
              <a:t>7</a:t>
            </a:fld>
            <a:endParaRPr lang="en-US" sz="1200" i="1">
              <a:latin typeface="Century Gothic" charset="0"/>
            </a:endParaRPr>
          </a:p>
        </p:txBody>
      </p:sp>
      <p:pic>
        <p:nvPicPr>
          <p:cNvPr id="29698" name="Picture 4" descr="APS Physics logo no fa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6738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5599113" y="3024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 b="0"/>
          </a:p>
        </p:txBody>
      </p:sp>
      <p:sp>
        <p:nvSpPr>
          <p:cNvPr id="29700" name="Rectangle 7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533400"/>
          </a:xfrm>
          <a:noFill/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Energy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and Water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Development Appropriations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027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441620"/>
              </p:ext>
            </p:extLst>
          </p:nvPr>
        </p:nvGraphicFramePr>
        <p:xfrm>
          <a:off x="990600" y="838200"/>
          <a:ext cx="7315201" cy="3980966"/>
        </p:xfrm>
        <a:graphic>
          <a:graphicData uri="http://schemas.openxmlformats.org/drawingml/2006/table">
            <a:tbl>
              <a:tblPr/>
              <a:tblGrid>
                <a:gridCol w="914400"/>
                <a:gridCol w="1038323"/>
                <a:gridCol w="1079136"/>
                <a:gridCol w="1092669"/>
                <a:gridCol w="1089498"/>
                <a:gridCol w="1089498"/>
                <a:gridCol w="1011677"/>
              </a:tblGrid>
              <a:tr h="5791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Program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FY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2011 CR (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$B)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FY 2012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 (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$B)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FY 2012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$B)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FY 2012 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FY 2012 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 ($B)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FY 2013 P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($B)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Science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4.84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5.42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4.80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4.84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4.89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4.99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1.68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1.99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1.69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1.69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1.69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1.80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HEP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0.796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0.797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0.797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0.780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0.792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0.776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55E"/>
                    </a:solidFill>
                  </a:tcPr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0.540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0.605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0.552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0.550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0.550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0.527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55E"/>
                    </a:solidFill>
                  </a:tcPr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FES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0.376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0.400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0.406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0.335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0.402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0.398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55E"/>
                    </a:solidFill>
                  </a:tcPr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0.612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0.718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0.547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0.622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0.612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0.625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ASCR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0.422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0.466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0.427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0.442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0.442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0.455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EERE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1.84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3.20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1.30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1.80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1.82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55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2.34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ARPA-E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0.180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0.550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0.180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0.250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0.275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0.350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353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NNSA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10.52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11.74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10.60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11.05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11.00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11.50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4780508"/>
            <a:ext cx="6629400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600" b="0" dirty="0">
                <a:latin typeface="+mn-lt"/>
              </a:rPr>
              <a:t>FY 2012 </a:t>
            </a:r>
            <a:r>
              <a:rPr lang="en-US" sz="1600" b="0" dirty="0" smtClean="0">
                <a:latin typeface="+mn-lt"/>
              </a:rPr>
              <a:t>Final: </a:t>
            </a:r>
            <a:r>
              <a:rPr lang="en-US" sz="1600" b="0" dirty="0">
                <a:latin typeface="+mn-lt"/>
              </a:rPr>
              <a:t>Funds 3 existing </a:t>
            </a:r>
            <a:r>
              <a:rPr lang="en-US" sz="1600" b="0" dirty="0" smtClean="0">
                <a:latin typeface="+mn-lt"/>
              </a:rPr>
              <a:t>Hubs @ $24.3 M each </a:t>
            </a:r>
            <a:r>
              <a:rPr lang="en-US" sz="1600" b="0" dirty="0">
                <a:latin typeface="+mn-lt"/>
              </a:rPr>
              <a:t>[Fuels from Sunlight </a:t>
            </a:r>
            <a:r>
              <a:rPr lang="en-US" sz="1600" b="0" dirty="0" smtClean="0">
                <a:latin typeface="+mn-lt"/>
              </a:rPr>
              <a:t>(BES)</a:t>
            </a:r>
            <a:r>
              <a:rPr lang="en-US" sz="1600" b="0" dirty="0">
                <a:latin typeface="+mn-lt"/>
              </a:rPr>
              <a:t>, EE Buildings Systems Design </a:t>
            </a:r>
            <a:r>
              <a:rPr lang="en-US" sz="1600" b="0" dirty="0" smtClean="0">
                <a:latin typeface="+mn-lt"/>
              </a:rPr>
              <a:t>(EERE</a:t>
            </a:r>
            <a:r>
              <a:rPr lang="en-US" sz="1600" b="0" dirty="0">
                <a:latin typeface="+mn-lt"/>
              </a:rPr>
              <a:t>) and Modeling &amp; Simulation (NE</a:t>
            </a:r>
            <a:r>
              <a:rPr lang="en-US" sz="1600" b="0" dirty="0" smtClean="0">
                <a:latin typeface="+mn-lt"/>
              </a:rPr>
              <a:t>)], </a:t>
            </a:r>
            <a:r>
              <a:rPr lang="en-US" sz="1600" b="0" dirty="0">
                <a:latin typeface="+mn-lt"/>
              </a:rPr>
              <a:t>2 new </a:t>
            </a:r>
            <a:r>
              <a:rPr lang="en-US" sz="1600" b="0" dirty="0" smtClean="0">
                <a:latin typeface="+mn-lt"/>
              </a:rPr>
              <a:t>Hubs @$20 M each </a:t>
            </a:r>
            <a:r>
              <a:rPr lang="en-US" sz="1600" b="0" dirty="0">
                <a:latin typeface="+mn-lt"/>
              </a:rPr>
              <a:t>[Batteries &amp; Energy Storage (SC) and Critical Materials (EERE)] and 46 existing Energy Frontier Research </a:t>
            </a:r>
            <a:r>
              <a:rPr lang="en-US" sz="1600" b="0" dirty="0" smtClean="0">
                <a:latin typeface="+mn-lt"/>
              </a:rPr>
              <a:t>Centers @ $100 M total. FY 2013 Request: $140 M for 5 existing Hubs and $20 M for new Electricity Systems Hub (OEDER); </a:t>
            </a:r>
            <a:r>
              <a:rPr lang="en-US" sz="1600" b="0" dirty="0">
                <a:latin typeface="+mn-lt"/>
              </a:rPr>
              <a:t>$150M for ITER, $40.6M for </a:t>
            </a:r>
            <a:r>
              <a:rPr lang="en-US" sz="1600" b="0" dirty="0" smtClean="0">
                <a:latin typeface="+mn-lt"/>
              </a:rPr>
              <a:t>CEBAF </a:t>
            </a:r>
            <a:r>
              <a:rPr lang="en-US" sz="1600" b="0" dirty="0">
                <a:latin typeface="+mn-lt"/>
              </a:rPr>
              <a:t>12 </a:t>
            </a:r>
            <a:r>
              <a:rPr lang="en-US" sz="1600" b="0" dirty="0" err="1">
                <a:latin typeface="+mn-lt"/>
              </a:rPr>
              <a:t>GeV</a:t>
            </a:r>
            <a:r>
              <a:rPr lang="en-US" sz="1600" b="0" dirty="0">
                <a:latin typeface="+mn-lt"/>
              </a:rPr>
              <a:t> upgrade, $22M for </a:t>
            </a:r>
            <a:r>
              <a:rPr lang="en-US" sz="1600" b="0" dirty="0" smtClean="0">
                <a:latin typeface="+mn-lt"/>
              </a:rPr>
              <a:t>FRIB, </a:t>
            </a:r>
            <a:r>
              <a:rPr lang="en-US" sz="1600" b="0" dirty="0">
                <a:latin typeface="+mn-lt"/>
              </a:rPr>
              <a:t>$104M for NSLS-II and $63.5M for LCLS-</a:t>
            </a:r>
            <a:r>
              <a:rPr lang="en-US" sz="1600" b="0" dirty="0" smtClean="0">
                <a:latin typeface="+mn-lt"/>
              </a:rPr>
              <a:t>II.</a:t>
            </a:r>
            <a:endParaRPr lang="en-US" sz="1600" b="0" dirty="0">
              <a:latin typeface="+mn-lt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24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B8A0E1D-0188-8043-B61B-012706CA9F7D}" type="slidenum">
              <a:rPr lang="en-US" sz="1200" i="1">
                <a:latin typeface="Century Gothic" charset="0"/>
              </a:rPr>
              <a:pPr algn="r" eaLnBrk="1" hangingPunct="1"/>
              <a:t>8</a:t>
            </a:fld>
            <a:endParaRPr lang="en-US" sz="1200" i="1">
              <a:latin typeface="Century Gothic" charset="0"/>
            </a:endParaRPr>
          </a:p>
        </p:txBody>
      </p:sp>
      <p:pic>
        <p:nvPicPr>
          <p:cNvPr id="29698" name="Picture 4" descr="APS Physics logo no fa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6738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5599113" y="3024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 b="0"/>
          </a:p>
        </p:txBody>
      </p:sp>
      <p:sp>
        <p:nvSpPr>
          <p:cNvPr id="29700" name="Rectangle 7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Energy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and Water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Development Appropriations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Making Everything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Fit in a Flat Budget Scenario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47800"/>
            <a:ext cx="76962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The Biggest Problems</a:t>
            </a:r>
          </a:p>
          <a:p>
            <a:r>
              <a:rPr lang="en-US" sz="2400" dirty="0" smtClean="0"/>
              <a:t>Fusion</a:t>
            </a:r>
          </a:p>
          <a:p>
            <a:pPr lvl="1"/>
            <a:r>
              <a:rPr lang="en-US" sz="2400" dirty="0" smtClean="0"/>
              <a:t>ITER</a:t>
            </a:r>
          </a:p>
          <a:p>
            <a:r>
              <a:rPr lang="en-US" sz="2400" dirty="0" smtClean="0"/>
              <a:t>High-Energy Physics</a:t>
            </a:r>
          </a:p>
          <a:p>
            <a:pPr lvl="1"/>
            <a:r>
              <a:rPr lang="en-US" sz="2400" dirty="0" smtClean="0"/>
              <a:t>LBNE</a:t>
            </a:r>
          </a:p>
          <a:p>
            <a:pPr lvl="1"/>
            <a:r>
              <a:rPr lang="en-US" sz="2400" dirty="0" smtClean="0"/>
              <a:t>Project X</a:t>
            </a:r>
          </a:p>
          <a:p>
            <a:pPr lvl="1"/>
            <a:r>
              <a:rPr lang="en-US" sz="2400" dirty="0" smtClean="0"/>
              <a:t>DUSEL</a:t>
            </a:r>
          </a:p>
          <a:p>
            <a:r>
              <a:rPr lang="en-US" sz="2400" dirty="0" smtClean="0"/>
              <a:t>Nuclear Physics</a:t>
            </a:r>
          </a:p>
          <a:p>
            <a:pPr lvl="1"/>
            <a:r>
              <a:rPr lang="en-US" sz="2400" dirty="0" smtClean="0"/>
              <a:t>J-Lab CEBAF 12-GeV Upgrade</a:t>
            </a:r>
          </a:p>
          <a:p>
            <a:pPr lvl="1"/>
            <a:r>
              <a:rPr lang="en-US" sz="2400" dirty="0" smtClean="0"/>
              <a:t>FRIB</a:t>
            </a:r>
          </a:p>
          <a:p>
            <a:pPr lvl="1"/>
            <a:r>
              <a:rPr lang="en-US" sz="2400" dirty="0" smtClean="0"/>
              <a:t>RHIC II and e-RHIC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682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24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879D479-EE38-7147-8EE7-A94AD90E8DD2}" type="slidenum">
              <a:rPr lang="en-US" sz="1200" i="1">
                <a:latin typeface="Century Gothic" charset="0"/>
              </a:rPr>
              <a:pPr algn="r" eaLnBrk="1" hangingPunct="1"/>
              <a:t>9</a:t>
            </a:fld>
            <a:endParaRPr lang="en-US" sz="1200" i="1">
              <a:latin typeface="Century Gothic" charset="0"/>
            </a:endParaRPr>
          </a:p>
        </p:txBody>
      </p:sp>
      <p:pic>
        <p:nvPicPr>
          <p:cNvPr id="111620" name="Picture 4" descr="APS Physics logo no fad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67388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1" name="Rectangle 5"/>
          <p:cNvSpPr>
            <a:spLocks noChangeArrowheads="1"/>
          </p:cNvSpPr>
          <p:nvPr/>
        </p:nvSpPr>
        <p:spPr bwMode="auto">
          <a:xfrm>
            <a:off x="5599113" y="3024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800" b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52400"/>
            <a:ext cx="7416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1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6673</TotalTime>
  <Words>1432</Words>
  <Application>Microsoft Macintosh PowerPoint</Application>
  <PresentationFormat>On-screen Show (4:3)</PresentationFormat>
  <Paragraphs>523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Washington Update DPF Executive Committee Meeting Atlanta March 31, 2012  </vt:lpstr>
      <vt:lpstr>PowerPoint Presentation</vt:lpstr>
      <vt:lpstr>Framing the Science Spending Future 2011 Budget Control Act and House Budget </vt:lpstr>
      <vt:lpstr>Recent Budget History Through December 24, 2011</vt:lpstr>
      <vt:lpstr>Framing the Science Spending Future 2011 Budget Control Act and House Budget </vt:lpstr>
      <vt:lpstr>Recent Budget History Through February 26, 2012</vt:lpstr>
      <vt:lpstr>Energy and Water Development Appropriations</vt:lpstr>
      <vt:lpstr>Energy and Water Development Appropriations Making Everything Fit in a Flat Budget Scenario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APS WASHINGTON OFFICE opa@aps.org (202) 662-8700</vt:lpstr>
    </vt:vector>
  </TitlesOfParts>
  <Company>ACP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FY 08 Appropriations: Nov. 17, 2007</dc:title>
  <dc:creator>Michael</dc:creator>
  <cp:lastModifiedBy>Michael Lubell</cp:lastModifiedBy>
  <cp:revision>254</cp:revision>
  <cp:lastPrinted>2012-01-10T20:25:24Z</cp:lastPrinted>
  <dcterms:created xsi:type="dcterms:W3CDTF">2011-03-22T12:46:45Z</dcterms:created>
  <dcterms:modified xsi:type="dcterms:W3CDTF">2012-04-01T00:30:44Z</dcterms:modified>
</cp:coreProperties>
</file>