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9"/>
  </p:notesMasterIdLst>
  <p:handoutMasterIdLst>
    <p:handoutMasterId r:id="rId30"/>
  </p:handoutMasterIdLst>
  <p:sldIdLst>
    <p:sldId id="256" r:id="rId3"/>
    <p:sldId id="281" r:id="rId4"/>
    <p:sldId id="287" r:id="rId5"/>
    <p:sldId id="288" r:id="rId6"/>
    <p:sldId id="282" r:id="rId7"/>
    <p:sldId id="280" r:id="rId8"/>
    <p:sldId id="289" r:id="rId9"/>
    <p:sldId id="277" r:id="rId10"/>
    <p:sldId id="259" r:id="rId11"/>
    <p:sldId id="260" r:id="rId12"/>
    <p:sldId id="261" r:id="rId13"/>
    <p:sldId id="263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8" r:id="rId24"/>
    <p:sldId id="262" r:id="rId25"/>
    <p:sldId id="264" r:id="rId26"/>
    <p:sldId id="265" r:id="rId27"/>
    <p:sldId id="271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B8D14-3EF9-4700-9790-4294889C8A40}" v="1" dt="2022-04-12T20:18:23.912"/>
    <p1510:client id="{E2C500C1-4BED-4E7E-A4E7-69A177B68459}" v="12" dt="2022-04-12T18:40:28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54" d="100"/>
          <a:sy n="154" d="100"/>
        </p:scale>
        <p:origin x="2004" y="156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para, Eaglekumar" userId="f2a580fe-7ed6-4627-8d62-bddf6c06ea60" providerId="ADAL" clId="{19404564-9753-4534-AF0B-1434C528F2FE}"/>
    <pc:docChg chg="modSld">
      <pc:chgData name="Tarpara, Eaglekumar" userId="f2a580fe-7ed6-4627-8d62-bddf6c06ea60" providerId="ADAL" clId="{19404564-9753-4534-AF0B-1434C528F2FE}" dt="2022-04-13T12:28:17.567" v="39" actId="20577"/>
      <pc:docMkLst>
        <pc:docMk/>
      </pc:docMkLst>
      <pc:sldChg chg="modSp mod">
        <pc:chgData name="Tarpara, Eaglekumar" userId="f2a580fe-7ed6-4627-8d62-bddf6c06ea60" providerId="ADAL" clId="{19404564-9753-4534-AF0B-1434C528F2FE}" dt="2022-04-13T12:28:17.567" v="39" actId="20577"/>
        <pc:sldMkLst>
          <pc:docMk/>
          <pc:sldMk cId="2703191202" sldId="276"/>
        </pc:sldMkLst>
        <pc:spChg chg="mod">
          <ac:chgData name="Tarpara, Eaglekumar" userId="f2a580fe-7ed6-4627-8d62-bddf6c06ea60" providerId="ADAL" clId="{19404564-9753-4534-AF0B-1434C528F2FE}" dt="2022-04-13T12:28:17.567" v="39" actId="20577"/>
          <ac:spMkLst>
            <pc:docMk/>
            <pc:sldMk cId="2703191202" sldId="276"/>
            <ac:spMk id="10" creationId="{DE17C62E-9EC6-45D2-981A-A024B80BB73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32FBE-C54E-435E-9930-476A07458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004" y="6031308"/>
            <a:ext cx="1828800" cy="44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256377"/>
            <a:ext cx="8229600" cy="53725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905774"/>
            <a:ext cx="8232771" cy="537229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12D8F-3E2A-4917-B896-D53BF2642DE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09" y="6508516"/>
            <a:ext cx="914400" cy="223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hyperlink" Target="https://www.advancedenergy.com/products/high-voltage-products/high-voltage-power-supplies/micro-size-high-voltage-dc-to-dc-modules/us-seri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hyperlink" Target="https://www.hamamatsu.com/content/dam/hamamatsu-photonics/sites/documents/99_SALES_LIBRARY/etd/C10940_TACC1069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picoelectronics.com/node/132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6.png"/><Relationship Id="rId2" Type="http://schemas.openxmlformats.org/officeDocument/2006/relationships/hyperlink" Target="https://www.advancedenergy.com/products/high-voltage-products/high-voltage-power-supplies/micro-size-high-voltage-dc-to-dc-modules/us-seri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hamamatsu.com/content/dam/hamamatsu-photonics/sites/documents/99_SALES_LIBRARY/etd/C10940_TACC1069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hamamatsu.com/content/dam/hamamatsu-photonics/sites/documents/99_SALES_LIBRARY/ssd/c11204-02_kacc1242e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indico.physics.ucsd.edu/event/1/contributions/103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roduct.tdk.com/system/files/dam/doc/product/power/switching-power/dc-dc-converter/specification/chvm3_spc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Step-up/boost DC-DC converters test 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en-GB" dirty="0"/>
              <a:t>Eaglekumar Tarpara on behalf of BNL CE team</a:t>
            </a:r>
          </a:p>
          <a:p>
            <a:pPr algn="r"/>
            <a:r>
              <a:rPr lang="en-GB" dirty="0"/>
              <a:t>04/13/2022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rmAutofit/>
          </a:bodyPr>
          <a:lstStyle/>
          <a:p>
            <a:r>
              <a:rPr lang="en-GB" sz="3200"/>
              <a:t>CHVM3-12-0300PW (Failed when T &lt; -50C)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E56691-B159-844A-93D8-1FAC7A5826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885" y="951459"/>
            <a:ext cx="4048268" cy="2051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FEE819-A204-E047-B2A3-4DD0AC840E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856" y="3159468"/>
            <a:ext cx="3235025" cy="2191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4002D-E3D4-5647-9D67-2664B718B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47" y="1126163"/>
            <a:ext cx="4377586" cy="1851139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D4B6FC0-A708-884F-9815-15B7299AA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819855"/>
              </p:ext>
            </p:extLst>
          </p:nvPr>
        </p:nvGraphicFramePr>
        <p:xfrm>
          <a:off x="93661" y="3049262"/>
          <a:ext cx="504589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983">
                  <a:extLst>
                    <a:ext uri="{9D8B030D-6E8A-4147-A177-3AD203B41FA5}">
                      <a16:colId xmlns:a16="http://schemas.microsoft.com/office/drawing/2014/main" val="2687496994"/>
                    </a:ext>
                  </a:extLst>
                </a:gridCol>
                <a:gridCol w="840983">
                  <a:extLst>
                    <a:ext uri="{9D8B030D-6E8A-4147-A177-3AD203B41FA5}">
                      <a16:colId xmlns:a16="http://schemas.microsoft.com/office/drawing/2014/main" val="927540134"/>
                    </a:ext>
                  </a:extLst>
                </a:gridCol>
                <a:gridCol w="840983">
                  <a:extLst>
                    <a:ext uri="{9D8B030D-6E8A-4147-A177-3AD203B41FA5}">
                      <a16:colId xmlns:a16="http://schemas.microsoft.com/office/drawing/2014/main" val="1530197571"/>
                    </a:ext>
                  </a:extLst>
                </a:gridCol>
                <a:gridCol w="840983">
                  <a:extLst>
                    <a:ext uri="{9D8B030D-6E8A-4147-A177-3AD203B41FA5}">
                      <a16:colId xmlns:a16="http://schemas.microsoft.com/office/drawing/2014/main" val="857372156"/>
                    </a:ext>
                  </a:extLst>
                </a:gridCol>
                <a:gridCol w="840983">
                  <a:extLst>
                    <a:ext uri="{9D8B030D-6E8A-4147-A177-3AD203B41FA5}">
                      <a16:colId xmlns:a16="http://schemas.microsoft.com/office/drawing/2014/main" val="2402940916"/>
                    </a:ext>
                  </a:extLst>
                </a:gridCol>
                <a:gridCol w="840983">
                  <a:extLst>
                    <a:ext uri="{9D8B030D-6E8A-4147-A177-3AD203B41FA5}">
                      <a16:colId xmlns:a16="http://schemas.microsoft.com/office/drawing/2014/main" val="405353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Vin 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Iin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Vcntl</a:t>
                      </a:r>
                      <a:r>
                        <a:rPr lang="en-US" sz="1200"/>
                        <a:t> /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Icntl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HV /V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25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41.70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200.38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90006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B1B528A-8C2F-D048-A053-1AD64E419A40}"/>
              </a:ext>
            </a:extLst>
          </p:cNvPr>
          <p:cNvSpPr txBox="1"/>
          <p:nvPr/>
        </p:nvSpPr>
        <p:spPr>
          <a:xfrm>
            <a:off x="5343539" y="5538597"/>
            <a:ext cx="36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Can’t output HV properly when temperature drop to &lt; -50C </a:t>
            </a:r>
            <a:r>
              <a:rPr lang="en-US" sz="1400" dirty="0"/>
              <a:t>(note: there is temperature difference between DC-DC kernel and T sensor)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7426EB-D7E6-1449-B47D-E303D466B8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221" y="4321139"/>
            <a:ext cx="2513338" cy="1659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266298-DB03-0C47-A0D7-3E94F4796E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9" y="4321138"/>
            <a:ext cx="2378167" cy="16594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928FF6-B2C9-D94A-9D19-1F952B5FF11E}"/>
              </a:ext>
            </a:extLst>
          </p:cNvPr>
          <p:cNvSpPr txBox="1"/>
          <p:nvPr/>
        </p:nvSpPr>
        <p:spPr>
          <a:xfrm>
            <a:off x="597524" y="5972062"/>
            <a:ext cx="118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Cool down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4043B9-DD0F-2C46-AEB1-1C9952B1ABD9}"/>
              </a:ext>
            </a:extLst>
          </p:cNvPr>
          <p:cNvSpPr txBox="1"/>
          <p:nvPr/>
        </p:nvSpPr>
        <p:spPr>
          <a:xfrm>
            <a:off x="3054721" y="5910942"/>
            <a:ext cx="101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warm 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724949-BC37-435A-A4C3-92A598EAFCE1}"/>
              </a:ext>
            </a:extLst>
          </p:cNvPr>
          <p:cNvSpPr txBox="1"/>
          <p:nvPr/>
        </p:nvSpPr>
        <p:spPr>
          <a:xfrm>
            <a:off x="219128" y="1054203"/>
            <a:ext cx="2835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With 10M</a:t>
            </a:r>
            <a:r>
              <a:rPr lang="el-GR" sz="1400" dirty="0">
                <a:solidFill>
                  <a:srgbClr val="FF0000"/>
                </a:solidFill>
              </a:rPr>
              <a:t>Ω</a:t>
            </a:r>
            <a:r>
              <a:rPr lang="en-GB" sz="1400" dirty="0">
                <a:solidFill>
                  <a:srgbClr val="FF0000"/>
                </a:solidFill>
              </a:rPr>
              <a:t> load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46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rmAutofit/>
          </a:bodyPr>
          <a:lstStyle/>
          <a:p>
            <a:r>
              <a:rPr lang="en-GB" sz="3200" dirty="0"/>
              <a:t>0.3US12-P0.1 </a:t>
            </a:r>
            <a:r>
              <a:rPr lang="en-GB" sz="1400" dirty="0"/>
              <a:t>(Advanced Energy</a:t>
            </a:r>
            <a:r>
              <a:rPr lang="en-GB" sz="1200" dirty="0"/>
              <a:t>)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30" y="938824"/>
            <a:ext cx="4220848" cy="533924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GB" sz="1200">
                <a:hlinkClick r:id="rId2"/>
              </a:rPr>
              <a:t>https://www.advancedenergy.com/products/high-voltage-products/high-voltage-power-supplies/micro-size-high-voltage-dc-to-dc-modules/us-series/</a:t>
            </a:r>
            <a:r>
              <a:rPr lang="en-GB" sz="1200"/>
              <a:t> </a:t>
            </a:r>
          </a:p>
          <a:p>
            <a:pPr marL="0" indent="0">
              <a:buNone/>
            </a:pPr>
            <a:endParaRPr lang="en-GB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73274-29A5-A448-ADFF-52E468B57F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842" y="269195"/>
            <a:ext cx="2441275" cy="1830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6EEB82-03FB-314E-A803-FA46973E36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78034" y="593447"/>
            <a:ext cx="1890367" cy="118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E4785C-95C6-0341-B1CC-B513A6368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09" y="1922174"/>
            <a:ext cx="4328932" cy="2023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55A4E9-6A3C-AF43-81D9-CEC79B7BF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15" y="3961590"/>
            <a:ext cx="4349311" cy="2030775"/>
          </a:xfrm>
          <a:prstGeom prst="rect">
            <a:avLst/>
          </a:prstGeom>
        </p:spPr>
      </p:pic>
      <p:graphicFrame>
        <p:nvGraphicFramePr>
          <p:cNvPr id="15" name="Table 12">
            <a:extLst>
              <a:ext uri="{FF2B5EF4-FFF2-40B4-BE49-F238E27FC236}">
                <a16:creationId xmlns:a16="http://schemas.microsoft.com/office/drawing/2014/main" id="{CE9C3EE9-2CAA-E944-95CA-0817F20F5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19605"/>
              </p:ext>
            </p:extLst>
          </p:nvPr>
        </p:nvGraphicFramePr>
        <p:xfrm>
          <a:off x="4782962" y="2230120"/>
          <a:ext cx="3717421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658">
                  <a:extLst>
                    <a:ext uri="{9D8B030D-6E8A-4147-A177-3AD203B41FA5}">
                      <a16:colId xmlns:a16="http://schemas.microsoft.com/office/drawing/2014/main" val="2687496994"/>
                    </a:ext>
                  </a:extLst>
                </a:gridCol>
                <a:gridCol w="424953">
                  <a:extLst>
                    <a:ext uri="{9D8B030D-6E8A-4147-A177-3AD203B41FA5}">
                      <a16:colId xmlns:a16="http://schemas.microsoft.com/office/drawing/2014/main" val="927540134"/>
                    </a:ext>
                  </a:extLst>
                </a:gridCol>
                <a:gridCol w="544010">
                  <a:extLst>
                    <a:ext uri="{9D8B030D-6E8A-4147-A177-3AD203B41FA5}">
                      <a16:colId xmlns:a16="http://schemas.microsoft.com/office/drawing/2014/main" val="1530197571"/>
                    </a:ext>
                  </a:extLst>
                </a:gridCol>
                <a:gridCol w="578735">
                  <a:extLst>
                    <a:ext uri="{9D8B030D-6E8A-4147-A177-3AD203B41FA5}">
                      <a16:colId xmlns:a16="http://schemas.microsoft.com/office/drawing/2014/main" val="857372156"/>
                    </a:ext>
                  </a:extLst>
                </a:gridCol>
                <a:gridCol w="578734">
                  <a:extLst>
                    <a:ext uri="{9D8B030D-6E8A-4147-A177-3AD203B41FA5}">
                      <a16:colId xmlns:a16="http://schemas.microsoft.com/office/drawing/2014/main" val="2402940916"/>
                    </a:ext>
                  </a:extLst>
                </a:gridCol>
                <a:gridCol w="671331">
                  <a:extLst>
                    <a:ext uri="{9D8B030D-6E8A-4147-A177-3AD203B41FA5}">
                      <a16:colId xmlns:a16="http://schemas.microsoft.com/office/drawing/2014/main" val="405353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Vin 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Iin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Vcntl</a:t>
                      </a:r>
                      <a:r>
                        <a:rPr lang="en-US" sz="1200"/>
                        <a:t> /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Icntl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HV /V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25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90006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1798130-7A44-C545-97C7-5702EBB560C6}"/>
              </a:ext>
            </a:extLst>
          </p:cNvPr>
          <p:cNvSpPr txBox="1"/>
          <p:nvPr/>
        </p:nvSpPr>
        <p:spPr>
          <a:xfrm>
            <a:off x="6641672" y="3390763"/>
            <a:ext cx="2268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note: REF = 2.494V, MON = 1.67V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90FF2E-27D1-7246-9C48-2DE44088D684}"/>
              </a:ext>
            </a:extLst>
          </p:cNvPr>
          <p:cNvSpPr txBox="1"/>
          <p:nvPr/>
        </p:nvSpPr>
        <p:spPr>
          <a:xfrm>
            <a:off x="4780930" y="3646801"/>
            <a:ext cx="388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Can’t output HV properly when temperature drop to &lt; -50C </a:t>
            </a:r>
            <a:endParaRPr lang="en-US" sz="1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366EC4-C44D-104C-B51C-4254DB9EE7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878" y="4221850"/>
            <a:ext cx="2731625" cy="1666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D5DA8B-5539-5045-9B70-D5D67F46E3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719" y="4221850"/>
            <a:ext cx="1608033" cy="18034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B6F264-4864-BC47-B2E9-32E91CB691AD}"/>
              </a:ext>
            </a:extLst>
          </p:cNvPr>
          <p:cNvSpPr txBox="1"/>
          <p:nvPr/>
        </p:nvSpPr>
        <p:spPr>
          <a:xfrm>
            <a:off x="583738" y="6017674"/>
            <a:ext cx="32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Case metal shorts to pin#2 (0V)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B9946-E523-44B8-B302-61EF76BF9092}"/>
              </a:ext>
            </a:extLst>
          </p:cNvPr>
          <p:cNvSpPr txBox="1"/>
          <p:nvPr/>
        </p:nvSpPr>
        <p:spPr>
          <a:xfrm>
            <a:off x="3081641" y="3957811"/>
            <a:ext cx="2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With 10M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GB" sz="1600" dirty="0">
                <a:solidFill>
                  <a:srgbClr val="FF0000"/>
                </a:solidFill>
              </a:rPr>
              <a:t> load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9608B7-C068-45BA-8C9B-2A64C5EE87F0}"/>
              </a:ext>
            </a:extLst>
          </p:cNvPr>
          <p:cNvSpPr txBox="1"/>
          <p:nvPr/>
        </p:nvSpPr>
        <p:spPr>
          <a:xfrm>
            <a:off x="4674878" y="59399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0.4US5-P0.1 is also failed at LN2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0426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4046" y="278481"/>
            <a:ext cx="8229600" cy="647102"/>
          </a:xfrm>
        </p:spPr>
        <p:txBody>
          <a:bodyPr>
            <a:normAutofit/>
          </a:bodyPr>
          <a:lstStyle/>
          <a:p>
            <a:r>
              <a:rPr lang="en-US" b="0" dirty="0"/>
              <a:t>C10940-53 (Hamamatsu)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9" y="864367"/>
            <a:ext cx="4488360" cy="256463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/>
              <a:t>Datasheet </a:t>
            </a:r>
          </a:p>
          <a:p>
            <a:pPr lvl="1"/>
            <a:r>
              <a:rPr lang="en-GB" sz="1200" dirty="0">
                <a:hlinkClick r:id="rId2"/>
              </a:rPr>
              <a:t>https://www.hamamatsu.com/content/dam/hamamatsu-photonics/sites/documents/99_SALES_LIBRARY/etd/C10940_TACC1069E.pdf</a:t>
            </a:r>
            <a:r>
              <a:rPr lang="en-GB" sz="1200" dirty="0"/>
              <a:t> </a:t>
            </a:r>
            <a:endParaRPr lang="en-GB" sz="1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15" name="Table 12">
            <a:extLst>
              <a:ext uri="{FF2B5EF4-FFF2-40B4-BE49-F238E27FC236}">
                <a16:creationId xmlns:a16="http://schemas.microsoft.com/office/drawing/2014/main" id="{CE9C3EE9-2CAA-E944-95CA-0817F20F5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16332"/>
              </p:ext>
            </p:extLst>
          </p:nvPr>
        </p:nvGraphicFramePr>
        <p:xfrm>
          <a:off x="4721862" y="2192973"/>
          <a:ext cx="4098093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833">
                  <a:extLst>
                    <a:ext uri="{9D8B030D-6E8A-4147-A177-3AD203B41FA5}">
                      <a16:colId xmlns:a16="http://schemas.microsoft.com/office/drawing/2014/main" val="2687496994"/>
                    </a:ext>
                  </a:extLst>
                </a:gridCol>
                <a:gridCol w="468469">
                  <a:extLst>
                    <a:ext uri="{9D8B030D-6E8A-4147-A177-3AD203B41FA5}">
                      <a16:colId xmlns:a16="http://schemas.microsoft.com/office/drawing/2014/main" val="927540134"/>
                    </a:ext>
                  </a:extLst>
                </a:gridCol>
                <a:gridCol w="599718">
                  <a:extLst>
                    <a:ext uri="{9D8B030D-6E8A-4147-A177-3AD203B41FA5}">
                      <a16:colId xmlns:a16="http://schemas.microsoft.com/office/drawing/2014/main" val="1530197571"/>
                    </a:ext>
                  </a:extLst>
                </a:gridCol>
                <a:gridCol w="637999">
                  <a:extLst>
                    <a:ext uri="{9D8B030D-6E8A-4147-A177-3AD203B41FA5}">
                      <a16:colId xmlns:a16="http://schemas.microsoft.com/office/drawing/2014/main" val="857372156"/>
                    </a:ext>
                  </a:extLst>
                </a:gridCol>
                <a:gridCol w="637997">
                  <a:extLst>
                    <a:ext uri="{9D8B030D-6E8A-4147-A177-3AD203B41FA5}">
                      <a16:colId xmlns:a16="http://schemas.microsoft.com/office/drawing/2014/main" val="2402940916"/>
                    </a:ext>
                  </a:extLst>
                </a:gridCol>
                <a:gridCol w="740077">
                  <a:extLst>
                    <a:ext uri="{9D8B030D-6E8A-4147-A177-3AD203B41FA5}">
                      <a16:colId xmlns:a16="http://schemas.microsoft.com/office/drawing/2014/main" val="405353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Vin 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Iin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Vcntl</a:t>
                      </a:r>
                      <a:r>
                        <a:rPr lang="en-US" sz="1200"/>
                        <a:t> /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Icntl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HV /V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25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205.08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90006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F90FF2E-27D1-7246-9C48-2DE44088D684}"/>
              </a:ext>
            </a:extLst>
          </p:cNvPr>
          <p:cNvSpPr txBox="1"/>
          <p:nvPr/>
        </p:nvSpPr>
        <p:spPr>
          <a:xfrm>
            <a:off x="4636479" y="3478425"/>
            <a:ext cx="4349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Can’t output HV when it submerged in LN2, however it survive when temperature is higher than -170C. </a:t>
            </a:r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B6F264-4864-BC47-B2E9-32E91CB691AD}"/>
              </a:ext>
            </a:extLst>
          </p:cNvPr>
          <p:cNvSpPr txBox="1"/>
          <p:nvPr/>
        </p:nvSpPr>
        <p:spPr>
          <a:xfrm>
            <a:off x="233502" y="4387580"/>
            <a:ext cx="307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Note: Ripple RMS ~10mV after RC filter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D6696-59D2-4E4C-B485-5F320F9C23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074" y="242444"/>
            <a:ext cx="2404621" cy="1803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295840-B4C6-3D42-829F-2B6C17F546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178" y="242444"/>
            <a:ext cx="1301776" cy="1781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10E27F-A6C1-CE40-9E6D-4A46D5241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02" y="1905412"/>
            <a:ext cx="4034838" cy="23701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ACAE2D-C9B8-D84E-89ED-5D85210ACB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262" y="4319876"/>
            <a:ext cx="2287201" cy="17154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4E53376-D485-2F4E-B29C-3A69C3157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735" y="4760581"/>
            <a:ext cx="3076100" cy="130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1D9A70-F706-4891-B5F5-D82CFFC16292}"/>
              </a:ext>
            </a:extLst>
          </p:cNvPr>
          <p:cNvSpPr txBox="1"/>
          <p:nvPr/>
        </p:nvSpPr>
        <p:spPr>
          <a:xfrm>
            <a:off x="2770620" y="3953671"/>
            <a:ext cx="2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With 10M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GB" sz="1600" dirty="0">
                <a:solidFill>
                  <a:srgbClr val="FF0000"/>
                </a:solidFill>
              </a:rPr>
              <a:t> load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7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rmAutofit/>
          </a:bodyPr>
          <a:lstStyle/>
          <a:p>
            <a:r>
              <a:rPr lang="en-US" b="0" dirty="0"/>
              <a:t>C10940-53 (Hamamatsu)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8" y="864367"/>
            <a:ext cx="8229600" cy="493275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Place it in the deep Dewar</a:t>
            </a:r>
          </a:p>
          <a:p>
            <a:pPr lvl="1"/>
            <a:r>
              <a:rPr lang="en-GB" sz="1600"/>
              <a:t>Sufficient cooldown time to ensure the inner and surface has the same temperature</a:t>
            </a:r>
          </a:p>
          <a:p>
            <a:pPr lvl="1"/>
            <a:r>
              <a:rPr lang="en-GB" sz="1600"/>
              <a:t>Power is off </a:t>
            </a:r>
          </a:p>
          <a:p>
            <a:pPr lvl="2"/>
            <a:r>
              <a:rPr lang="en-GB" sz="1400"/>
              <a:t>no power until the temperature is stable for ~30 minutes</a:t>
            </a:r>
          </a:p>
          <a:p>
            <a:pPr marL="625475" lvl="2" indent="0">
              <a:buNone/>
            </a:pPr>
            <a:endParaRPr lang="en-GB" sz="1400"/>
          </a:p>
          <a:p>
            <a:pPr>
              <a:spcBef>
                <a:spcPts val="600"/>
              </a:spcBef>
            </a:pP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D1577776-F665-4DDF-80DF-3D0FC14C7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52941"/>
              </p:ext>
            </p:extLst>
          </p:nvPr>
        </p:nvGraphicFramePr>
        <p:xfrm>
          <a:off x="292964" y="2413838"/>
          <a:ext cx="6489577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783">
                  <a:extLst>
                    <a:ext uri="{9D8B030D-6E8A-4147-A177-3AD203B41FA5}">
                      <a16:colId xmlns:a16="http://schemas.microsoft.com/office/drawing/2014/main" val="1370524787"/>
                    </a:ext>
                  </a:extLst>
                </a:gridCol>
                <a:gridCol w="1257025">
                  <a:extLst>
                    <a:ext uri="{9D8B030D-6E8A-4147-A177-3AD203B41FA5}">
                      <a16:colId xmlns:a16="http://schemas.microsoft.com/office/drawing/2014/main" val="147691207"/>
                    </a:ext>
                  </a:extLst>
                </a:gridCol>
                <a:gridCol w="1105576">
                  <a:extLst>
                    <a:ext uri="{9D8B030D-6E8A-4147-A177-3AD203B41FA5}">
                      <a16:colId xmlns:a16="http://schemas.microsoft.com/office/drawing/2014/main" val="3073780937"/>
                    </a:ext>
                  </a:extLst>
                </a:gridCol>
                <a:gridCol w="1231278">
                  <a:extLst>
                    <a:ext uri="{9D8B030D-6E8A-4147-A177-3AD203B41FA5}">
                      <a16:colId xmlns:a16="http://schemas.microsoft.com/office/drawing/2014/main" val="466835300"/>
                    </a:ext>
                  </a:extLst>
                </a:gridCol>
                <a:gridCol w="1297915">
                  <a:extLst>
                    <a:ext uri="{9D8B030D-6E8A-4147-A177-3AD203B41FA5}">
                      <a16:colId xmlns:a16="http://schemas.microsoft.com/office/drawing/2014/main" val="3270478863"/>
                    </a:ext>
                  </a:extLst>
                </a:gridCol>
              </a:tblGrid>
              <a:tr h="301556">
                <a:tc>
                  <a:txBody>
                    <a:bodyPr/>
                    <a:lstStyle/>
                    <a:p>
                      <a:r>
                        <a:rPr lang="en-US" sz="1400" dirty="0"/>
                        <a:t>Temperature </a:t>
                      </a:r>
                      <a:r>
                        <a:rPr lang="en-US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Vin /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Iin</a:t>
                      </a:r>
                      <a:r>
                        <a:rPr lang="en-US" sz="14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Vout</a:t>
                      </a:r>
                      <a:r>
                        <a:rPr lang="en-US" sz="1400"/>
                        <a:t> 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461382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/>
                        <a:t>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11.5mA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870230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/>
                        <a:t>-160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~20mA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210V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030536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/>
                        <a:t>-170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788557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-170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5.2V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784087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/>
                        <a:t>-172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5.2V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378073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-172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685349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/>
                        <a:t>-180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756210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/>
                        <a:t>-181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6.5V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522723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 dirty="0"/>
                        <a:t>in LN2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7~10V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3.6~11mA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0.1~0.2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758755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In LN2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11V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&gt; 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0.2V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damaged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90813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4A4583A-43C4-4232-BFFF-57B4390B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269" y="2171364"/>
            <a:ext cx="3640246" cy="2823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4A9122-B28A-41D6-9456-C2E3A06DC2DD}"/>
              </a:ext>
            </a:extLst>
          </p:cNvPr>
          <p:cNvSpPr txBox="1"/>
          <p:nvPr/>
        </p:nvSpPr>
        <p:spPr>
          <a:xfrm>
            <a:off x="5382670" y="2309798"/>
            <a:ext cx="361321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When T &lt; -100C, the output jumps to &gt; 250V and then return to ~200V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D402D-8415-412C-95DC-274FE485A11E}"/>
              </a:ext>
            </a:extLst>
          </p:cNvPr>
          <p:cNvSpPr txBox="1"/>
          <p:nvPr/>
        </p:nvSpPr>
        <p:spPr>
          <a:xfrm>
            <a:off x="193674" y="5854926"/>
            <a:ext cx="787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C10940-03 (negative HV) and C11204-02 are also failed at LN2 temperature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2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/>
              <a:t>AH0SP-12 (</a:t>
            </a:r>
            <a:r>
              <a:rPr lang="en-US" b="0" err="1"/>
              <a:t>Xp</a:t>
            </a:r>
            <a:r>
              <a:rPr lang="en-US" b="0"/>
              <a:t> Power)</a:t>
            </a:r>
            <a:endParaRPr lang="en-GB" sz="320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9" y="864367"/>
            <a:ext cx="4488360" cy="256463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US" sz="11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https://www.xppower.com/portals/0/pdfs/SF_A_Series.pdf</a:t>
            </a:r>
            <a:endParaRPr lang="en-GB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90FF2E-27D1-7246-9C48-2DE44088D684}"/>
              </a:ext>
            </a:extLst>
          </p:cNvPr>
          <p:cNvSpPr txBox="1"/>
          <p:nvPr/>
        </p:nvSpPr>
        <p:spPr>
          <a:xfrm>
            <a:off x="4803264" y="5971453"/>
            <a:ext cx="4349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Output is 0V when submerged in LN2. </a:t>
            </a:r>
            <a:endParaRPr lang="en-US" sz="1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F4A0A0-6005-44B6-ADC8-F90702FD0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9" y="1559841"/>
            <a:ext cx="4423881" cy="118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662885E-E658-4BDC-B177-0255E9C45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3" t="4838" r="6689" b="30655"/>
          <a:stretch/>
        </p:blipFill>
        <p:spPr bwMode="auto">
          <a:xfrm rot="16200000">
            <a:off x="1403864" y="1517634"/>
            <a:ext cx="1703597" cy="42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8691831-A881-43B6-B230-0BD221AB4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r="19900"/>
          <a:stretch/>
        </p:blipFill>
        <p:spPr bwMode="auto">
          <a:xfrm rot="10800000">
            <a:off x="128687" y="4578730"/>
            <a:ext cx="2408772" cy="173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50D6A3-1BDC-40D8-9522-55ABF4713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3" b="32000"/>
          <a:stretch/>
        </p:blipFill>
        <p:spPr bwMode="auto">
          <a:xfrm>
            <a:off x="5939695" y="169868"/>
            <a:ext cx="2686050" cy="277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812C60B1-ABCE-4737-B95D-EA7205309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336774"/>
              </p:ext>
            </p:extLst>
          </p:nvPr>
        </p:nvGraphicFramePr>
        <p:xfrm>
          <a:off x="4498655" y="3087829"/>
          <a:ext cx="4349310" cy="2905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862">
                  <a:extLst>
                    <a:ext uri="{9D8B030D-6E8A-4147-A177-3AD203B41FA5}">
                      <a16:colId xmlns:a16="http://schemas.microsoft.com/office/drawing/2014/main" val="3785833371"/>
                    </a:ext>
                  </a:extLst>
                </a:gridCol>
                <a:gridCol w="869862">
                  <a:extLst>
                    <a:ext uri="{9D8B030D-6E8A-4147-A177-3AD203B41FA5}">
                      <a16:colId xmlns:a16="http://schemas.microsoft.com/office/drawing/2014/main" val="180822058"/>
                    </a:ext>
                  </a:extLst>
                </a:gridCol>
                <a:gridCol w="869862">
                  <a:extLst>
                    <a:ext uri="{9D8B030D-6E8A-4147-A177-3AD203B41FA5}">
                      <a16:colId xmlns:a16="http://schemas.microsoft.com/office/drawing/2014/main" val="2889490681"/>
                    </a:ext>
                  </a:extLst>
                </a:gridCol>
                <a:gridCol w="869862">
                  <a:extLst>
                    <a:ext uri="{9D8B030D-6E8A-4147-A177-3AD203B41FA5}">
                      <a16:colId xmlns:a16="http://schemas.microsoft.com/office/drawing/2014/main" val="1897897188"/>
                    </a:ext>
                  </a:extLst>
                </a:gridCol>
                <a:gridCol w="869862">
                  <a:extLst>
                    <a:ext uri="{9D8B030D-6E8A-4147-A177-3AD203B41FA5}">
                      <a16:colId xmlns:a16="http://schemas.microsoft.com/office/drawing/2014/main" val="1899775704"/>
                    </a:ext>
                  </a:extLst>
                </a:gridCol>
              </a:tblGrid>
              <a:tr h="45617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 (C)</a:t>
                      </a:r>
                      <a:endParaRPr lang="en-US" sz="8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  Voltage (V)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 Current (mA)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Voltage (V)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AC ripple (mV)</a:t>
                      </a: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20668385"/>
                  </a:ext>
                </a:extLst>
              </a:tr>
              <a:tr h="30620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+14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3.88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11.76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199.8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0.94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762718535"/>
                  </a:ext>
                </a:extLst>
              </a:tr>
              <a:tr h="30620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-40.2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3.88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11.76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199.9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613039982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183.72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415843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3.88 (4.4)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31.75 (10.76)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178.2 (199.9)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396529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-95.5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4.4 (4.9)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12.68 (10.8)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180 (200)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615134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4.9 (5.35)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13.68 (10.68)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187.2 (199.9)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07827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5.35 (6.7)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12.62 (13.9)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156.4 (200)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6583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-176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6.7 (10.3)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12.46 (11.07)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177 (207.5)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881291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LN2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0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16807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CAF130B-37AB-4EC3-B294-E5518850A72F}"/>
              </a:ext>
            </a:extLst>
          </p:cNvPr>
          <p:cNvSpPr txBox="1"/>
          <p:nvPr/>
        </p:nvSpPr>
        <p:spPr>
          <a:xfrm>
            <a:off x="98499" y="2486741"/>
            <a:ext cx="2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With 10M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GB" sz="1600" dirty="0">
                <a:solidFill>
                  <a:srgbClr val="FF0000"/>
                </a:solidFill>
              </a:rPr>
              <a:t> load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17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/>
              <a:t>12SAR 250 (PICO Electronics)</a:t>
            </a:r>
            <a:endParaRPr lang="en-GB" sz="320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9" y="864367"/>
            <a:ext cx="4488360" cy="256463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US" sz="105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https://www.picoelectronics.com/node/69108</a:t>
            </a:r>
            <a:endParaRPr lang="en-GB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140B004-E9F4-40CC-B3D9-F248BA78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6" y="1647707"/>
            <a:ext cx="4925275" cy="19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F69C7-12E0-40BB-8E37-818D82AD5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1" t="30625" r="26180" b="11991"/>
          <a:stretch/>
        </p:blipFill>
        <p:spPr bwMode="auto">
          <a:xfrm>
            <a:off x="5678905" y="643307"/>
            <a:ext cx="2957538" cy="174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E5FB162-74E0-4679-BBDE-D2D6039EC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10223" r="26148" b="5834"/>
          <a:stretch/>
        </p:blipFill>
        <p:spPr bwMode="auto">
          <a:xfrm>
            <a:off x="538143" y="3161989"/>
            <a:ext cx="3708312" cy="24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43609AB-5A22-492E-8993-7FA7231E6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7" b="12350"/>
          <a:stretch/>
        </p:blipFill>
        <p:spPr bwMode="auto">
          <a:xfrm>
            <a:off x="5544472" y="2465383"/>
            <a:ext cx="3084733" cy="379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AD66B6-A5A6-4E3C-A25C-85907271864A}"/>
              </a:ext>
            </a:extLst>
          </p:cNvPr>
          <p:cNvSpPr txBox="1"/>
          <p:nvPr/>
        </p:nvSpPr>
        <p:spPr>
          <a:xfrm>
            <a:off x="7401530" y="225796"/>
            <a:ext cx="2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With 1M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GB" sz="1600" dirty="0">
                <a:solidFill>
                  <a:srgbClr val="FF0000"/>
                </a:solidFill>
              </a:rPr>
              <a:t> load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7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/>
              <a:t>12SAR 250 (PICO Electronics)</a:t>
            </a:r>
            <a:endParaRPr lang="en-GB" sz="320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337305" y="1062128"/>
            <a:ext cx="821460" cy="320871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400"/>
              <a:t>Run 1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90FF2E-27D1-7246-9C48-2DE44088D684}"/>
              </a:ext>
            </a:extLst>
          </p:cNvPr>
          <p:cNvSpPr txBox="1"/>
          <p:nvPr/>
        </p:nvSpPr>
        <p:spPr>
          <a:xfrm>
            <a:off x="163309" y="4106590"/>
            <a:ext cx="8090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 -150 C, the output voltage is gradually increased to ~236 V, then suddenly reduces to 0V</a:t>
            </a:r>
            <a:endParaRPr lang="en-US" b="1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812C60B1-ABCE-4737-B95D-EA7205309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7271"/>
              </p:ext>
            </p:extLst>
          </p:nvPr>
        </p:nvGraphicFramePr>
        <p:xfrm>
          <a:off x="233502" y="1379621"/>
          <a:ext cx="4040485" cy="2721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097">
                  <a:extLst>
                    <a:ext uri="{9D8B030D-6E8A-4147-A177-3AD203B41FA5}">
                      <a16:colId xmlns:a16="http://schemas.microsoft.com/office/drawing/2014/main" val="3785833371"/>
                    </a:ext>
                  </a:extLst>
                </a:gridCol>
                <a:gridCol w="808097">
                  <a:extLst>
                    <a:ext uri="{9D8B030D-6E8A-4147-A177-3AD203B41FA5}">
                      <a16:colId xmlns:a16="http://schemas.microsoft.com/office/drawing/2014/main" val="180822058"/>
                    </a:ext>
                  </a:extLst>
                </a:gridCol>
                <a:gridCol w="808097">
                  <a:extLst>
                    <a:ext uri="{9D8B030D-6E8A-4147-A177-3AD203B41FA5}">
                      <a16:colId xmlns:a16="http://schemas.microsoft.com/office/drawing/2014/main" val="2889490681"/>
                    </a:ext>
                  </a:extLst>
                </a:gridCol>
                <a:gridCol w="808097">
                  <a:extLst>
                    <a:ext uri="{9D8B030D-6E8A-4147-A177-3AD203B41FA5}">
                      <a16:colId xmlns:a16="http://schemas.microsoft.com/office/drawing/2014/main" val="1897897188"/>
                    </a:ext>
                  </a:extLst>
                </a:gridCol>
                <a:gridCol w="808097">
                  <a:extLst>
                    <a:ext uri="{9D8B030D-6E8A-4147-A177-3AD203B41FA5}">
                      <a16:colId xmlns:a16="http://schemas.microsoft.com/office/drawing/2014/main" val="1899775704"/>
                    </a:ext>
                  </a:extLst>
                </a:gridCol>
              </a:tblGrid>
              <a:tr h="59299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 (C)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  Voltage (V)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 Current (mA)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Voltage (V)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AC ripple (mV)</a:t>
                      </a:r>
                      <a:endParaRPr lang="pt-BR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20668385"/>
                  </a:ext>
                </a:extLst>
              </a:tr>
              <a:tr h="31081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+24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25.6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200.6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762718535"/>
                  </a:ext>
                </a:extLst>
              </a:tr>
              <a:tr h="35558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-52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25.6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199.3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613039982"/>
                  </a:ext>
                </a:extLst>
              </a:tr>
              <a:tr h="266410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199.2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415843"/>
                  </a:ext>
                </a:extLst>
              </a:tr>
              <a:tr h="266410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396529"/>
                  </a:ext>
                </a:extLst>
              </a:tr>
              <a:tr h="266410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615134"/>
                  </a:ext>
                </a:extLst>
              </a:tr>
              <a:tr h="266410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07827"/>
                  </a:ext>
                </a:extLst>
              </a:tr>
              <a:tr h="266410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After few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6583"/>
                  </a:ext>
                </a:extLst>
              </a:tr>
            </a:tbl>
          </a:graphicData>
        </a:graphic>
      </p:graphicFrame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08AD134-E502-4EDC-8A2F-3C7903E913E9}"/>
              </a:ext>
            </a:extLst>
          </p:cNvPr>
          <p:cNvSpPr txBox="1">
            <a:spLocks/>
          </p:cNvSpPr>
          <p:nvPr/>
        </p:nvSpPr>
        <p:spPr>
          <a:xfrm>
            <a:off x="4377788" y="1034054"/>
            <a:ext cx="821460" cy="32087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400"/>
              <a:t>Run 2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4619A6-E658-4CC8-A1FD-C172D5BA2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159526"/>
              </p:ext>
            </p:extLst>
          </p:nvPr>
        </p:nvGraphicFramePr>
        <p:xfrm>
          <a:off x="4335003" y="1367589"/>
          <a:ext cx="3918660" cy="2550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32">
                  <a:extLst>
                    <a:ext uri="{9D8B030D-6E8A-4147-A177-3AD203B41FA5}">
                      <a16:colId xmlns:a16="http://schemas.microsoft.com/office/drawing/2014/main" val="3785833371"/>
                    </a:ext>
                  </a:extLst>
                </a:gridCol>
                <a:gridCol w="783732">
                  <a:extLst>
                    <a:ext uri="{9D8B030D-6E8A-4147-A177-3AD203B41FA5}">
                      <a16:colId xmlns:a16="http://schemas.microsoft.com/office/drawing/2014/main" val="180822058"/>
                    </a:ext>
                  </a:extLst>
                </a:gridCol>
                <a:gridCol w="783732">
                  <a:extLst>
                    <a:ext uri="{9D8B030D-6E8A-4147-A177-3AD203B41FA5}">
                      <a16:colId xmlns:a16="http://schemas.microsoft.com/office/drawing/2014/main" val="2889490681"/>
                    </a:ext>
                  </a:extLst>
                </a:gridCol>
                <a:gridCol w="783732">
                  <a:extLst>
                    <a:ext uri="{9D8B030D-6E8A-4147-A177-3AD203B41FA5}">
                      <a16:colId xmlns:a16="http://schemas.microsoft.com/office/drawing/2014/main" val="1897897188"/>
                    </a:ext>
                  </a:extLst>
                </a:gridCol>
                <a:gridCol w="783732">
                  <a:extLst>
                    <a:ext uri="{9D8B030D-6E8A-4147-A177-3AD203B41FA5}">
                      <a16:colId xmlns:a16="http://schemas.microsoft.com/office/drawing/2014/main" val="1899775704"/>
                    </a:ext>
                  </a:extLst>
                </a:gridCol>
              </a:tblGrid>
              <a:tr h="6206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 (C)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  Voltage (V)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 Current (mA)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Voltage (V)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AC ripple (mV)</a:t>
                      </a:r>
                      <a:endParaRPr lang="pt-BR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20668385"/>
                  </a:ext>
                </a:extLst>
              </a:tr>
              <a:tr h="32530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+22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22.4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762718535"/>
                  </a:ext>
                </a:extLst>
              </a:tr>
              <a:tr h="3721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-80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613039982"/>
                  </a:ext>
                </a:extLst>
              </a:tr>
              <a:tr h="278836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415843"/>
                  </a:ext>
                </a:extLst>
              </a:tr>
              <a:tr h="278836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396529"/>
                  </a:ext>
                </a:extLst>
              </a:tr>
              <a:tr h="278836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81.9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615134"/>
                  </a:ext>
                </a:extLst>
              </a:tr>
              <a:tr h="278836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After few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078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CB3FABE-BD7F-4D05-9EB3-2A1FEC993A12}"/>
              </a:ext>
            </a:extLst>
          </p:cNvPr>
          <p:cNvSpPr txBox="1"/>
          <p:nvPr/>
        </p:nvSpPr>
        <p:spPr>
          <a:xfrm>
            <a:off x="163309" y="4752921"/>
            <a:ext cx="4578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5SAR250 is also failed at LN2 temperature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55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/>
              <a:t>Q025-5C (</a:t>
            </a:r>
            <a:r>
              <a:rPr lang="en-US" b="0" err="1"/>
              <a:t>Xp</a:t>
            </a:r>
            <a:r>
              <a:rPr lang="en-US" b="0"/>
              <a:t> Power -EMCO)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9" y="864367"/>
            <a:ext cx="4488360" cy="256463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US" sz="105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https://www.xppower.com/portals/0/pdfs/SF_Q_Series.pdf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964ABE6-0C7D-4AFB-B154-211004967D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545008"/>
              </p:ext>
            </p:extLst>
          </p:nvPr>
        </p:nvGraphicFramePr>
        <p:xfrm>
          <a:off x="3735379" y="3429000"/>
          <a:ext cx="525041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705">
                  <a:extLst>
                    <a:ext uri="{9D8B030D-6E8A-4147-A177-3AD203B41FA5}">
                      <a16:colId xmlns:a16="http://schemas.microsoft.com/office/drawing/2014/main" val="3785833371"/>
                    </a:ext>
                  </a:extLst>
                </a:gridCol>
                <a:gridCol w="1187007">
                  <a:extLst>
                    <a:ext uri="{9D8B030D-6E8A-4147-A177-3AD203B41FA5}">
                      <a16:colId xmlns:a16="http://schemas.microsoft.com/office/drawing/2014/main" val="180822058"/>
                    </a:ext>
                  </a:extLst>
                </a:gridCol>
                <a:gridCol w="821094">
                  <a:extLst>
                    <a:ext uri="{9D8B030D-6E8A-4147-A177-3AD203B41FA5}">
                      <a16:colId xmlns:a16="http://schemas.microsoft.com/office/drawing/2014/main" val="2889490681"/>
                    </a:ext>
                  </a:extLst>
                </a:gridCol>
                <a:gridCol w="659363">
                  <a:extLst>
                    <a:ext uri="{9D8B030D-6E8A-4147-A177-3AD203B41FA5}">
                      <a16:colId xmlns:a16="http://schemas.microsoft.com/office/drawing/2014/main" val="1897897188"/>
                    </a:ext>
                  </a:extLst>
                </a:gridCol>
                <a:gridCol w="1841241">
                  <a:extLst>
                    <a:ext uri="{9D8B030D-6E8A-4147-A177-3AD203B41FA5}">
                      <a16:colId xmlns:a16="http://schemas.microsoft.com/office/drawing/2014/main" val="1899775704"/>
                    </a:ext>
                  </a:extLst>
                </a:gridCol>
              </a:tblGrid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 (C)</a:t>
                      </a:r>
                      <a:endParaRPr lang="en-US" sz="8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  Voltage (V)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(Control Voltage (V))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 Current (mA)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Voltage (V)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Comments</a:t>
                      </a: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20668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+25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 V (2 V)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222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602090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-75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effectLst/>
                        </a:rPr>
                        <a:t>5 V (2 V)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30.7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207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694087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-135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effectLst/>
                        </a:rPr>
                        <a:t>5 V (2 V)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27.3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786798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-153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effectLst/>
                        </a:rPr>
                        <a:t>5 V (3.5 V)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44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220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608327435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Decreased after few seconds, then constant at 112 V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68006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LN2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</a:rPr>
                        <a:t>5 V (3.5 V)</a:t>
                      </a:r>
                    </a:p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</a:rPr>
                        <a:t>112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34693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</a:rPr>
                        <a:t>Decreased to 0 V after few seconds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0133621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ACE5194-824D-4103-8CE6-932EE8EF0A7C}"/>
              </a:ext>
            </a:extLst>
          </p:cNvPr>
          <p:cNvSpPr txBox="1"/>
          <p:nvPr/>
        </p:nvSpPr>
        <p:spPr>
          <a:xfrm>
            <a:off x="4636479" y="5815212"/>
            <a:ext cx="434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At LN2, the output voltage is decreased to 0V </a:t>
            </a:r>
          </a:p>
          <a:p>
            <a:endParaRPr lang="en-US" sz="1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5BB92D-9D95-401E-83C1-496EB7D1B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62" b="19912"/>
          <a:stretch/>
        </p:blipFill>
        <p:spPr bwMode="auto">
          <a:xfrm rot="10800000">
            <a:off x="263363" y="1581959"/>
            <a:ext cx="3228845" cy="13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58C003-4D6C-4802-8797-B509A9BBF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r="8277" b="16874"/>
          <a:stretch/>
        </p:blipFill>
        <p:spPr bwMode="auto">
          <a:xfrm>
            <a:off x="300331" y="3106312"/>
            <a:ext cx="2741449" cy="23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250651B-E631-4998-95FA-B991B382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09" y="426642"/>
            <a:ext cx="3119298" cy="233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030F7D-3B79-4CD9-BED5-4E3C309A2144}"/>
              </a:ext>
            </a:extLst>
          </p:cNvPr>
          <p:cNvSpPr txBox="1"/>
          <p:nvPr/>
        </p:nvSpPr>
        <p:spPr>
          <a:xfrm>
            <a:off x="7384810" y="98541"/>
            <a:ext cx="2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With 10M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GB" sz="1600" dirty="0">
                <a:solidFill>
                  <a:srgbClr val="FF0000"/>
                </a:solidFill>
              </a:rPr>
              <a:t> load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5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/>
              <a:t>5SM48S (PICO Electronics)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9" y="864367"/>
            <a:ext cx="4488360" cy="647103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US" sz="105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2"/>
              </a:rPr>
              <a:t>https://www.picoelectronics.com/node/13270</a:t>
            </a:r>
            <a:endParaRPr lang="en-US" sz="1050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964ABE6-0C7D-4AFB-B154-211004967D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087270"/>
              </p:ext>
            </p:extLst>
          </p:nvPr>
        </p:nvGraphicFramePr>
        <p:xfrm>
          <a:off x="4768159" y="2735923"/>
          <a:ext cx="340916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705">
                  <a:extLst>
                    <a:ext uri="{9D8B030D-6E8A-4147-A177-3AD203B41FA5}">
                      <a16:colId xmlns:a16="http://schemas.microsoft.com/office/drawing/2014/main" val="3785833371"/>
                    </a:ext>
                  </a:extLst>
                </a:gridCol>
                <a:gridCol w="1089989">
                  <a:extLst>
                    <a:ext uri="{9D8B030D-6E8A-4147-A177-3AD203B41FA5}">
                      <a16:colId xmlns:a16="http://schemas.microsoft.com/office/drawing/2014/main" val="180822058"/>
                    </a:ext>
                  </a:extLst>
                </a:gridCol>
                <a:gridCol w="918112">
                  <a:extLst>
                    <a:ext uri="{9D8B030D-6E8A-4147-A177-3AD203B41FA5}">
                      <a16:colId xmlns:a16="http://schemas.microsoft.com/office/drawing/2014/main" val="2889490681"/>
                    </a:ext>
                  </a:extLst>
                </a:gridCol>
                <a:gridCol w="659363">
                  <a:extLst>
                    <a:ext uri="{9D8B030D-6E8A-4147-A177-3AD203B41FA5}">
                      <a16:colId xmlns:a16="http://schemas.microsoft.com/office/drawing/2014/main" val="1897897188"/>
                    </a:ext>
                  </a:extLst>
                </a:gridCol>
              </a:tblGrid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 (C)</a:t>
                      </a:r>
                      <a:endParaRPr lang="en-US" sz="8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  Voltage (V)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(Control Voltage (V))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 Current (mA)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Voltage (V)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20668385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+25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 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74.5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133.75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081168445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-90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83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133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650342789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-137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83.2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128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386894855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88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876953092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-160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63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77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857039633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51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334083105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LN2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10.63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841037478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76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14.2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916678852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17.8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631722929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172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33.4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719823721"/>
                  </a:ext>
                </a:extLst>
              </a:tr>
              <a:tr h="21712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251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54.2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87750218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ACE5194-824D-4103-8CE6-932EE8EF0A7C}"/>
              </a:ext>
            </a:extLst>
          </p:cNvPr>
          <p:cNvSpPr txBox="1"/>
          <p:nvPr/>
        </p:nvSpPr>
        <p:spPr>
          <a:xfrm>
            <a:off x="4703015" y="5857309"/>
            <a:ext cx="434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 LN2, the output voltage is constant at 54 V </a:t>
            </a:r>
          </a:p>
          <a:p>
            <a:endParaRPr lang="en-US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8F4909-78FF-49FA-9C33-06B6EBAD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2" y="1787904"/>
            <a:ext cx="3663884" cy="129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A0BD75-5D60-46C8-84A5-C02F5BF400E4}"/>
              </a:ext>
            </a:extLst>
          </p:cNvPr>
          <p:cNvSpPr txBox="1"/>
          <p:nvPr/>
        </p:nvSpPr>
        <p:spPr>
          <a:xfrm>
            <a:off x="148119" y="1510905"/>
            <a:ext cx="20369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10 M</a:t>
            </a:r>
            <a:r>
              <a:rPr lang="el-GR" sz="1200"/>
              <a:t>Ω</a:t>
            </a:r>
            <a:r>
              <a:rPr lang="en-GB" sz="1200"/>
              <a:t> load</a:t>
            </a:r>
            <a:endParaRPr lang="en-US" sz="120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3563BE1-C407-40BE-9431-BE4B05423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19304" b="13610"/>
          <a:stretch/>
        </p:blipFill>
        <p:spPr bwMode="auto">
          <a:xfrm>
            <a:off x="4304759" y="944012"/>
            <a:ext cx="2251551" cy="162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42152FC-C05B-4325-BFA4-1745EF9C1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t="15114" r="17037" b="27466"/>
          <a:stretch/>
        </p:blipFill>
        <p:spPr bwMode="auto">
          <a:xfrm>
            <a:off x="6737625" y="1000691"/>
            <a:ext cx="2172873" cy="15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9FDBD0F-90CC-4F0F-A325-C0BBFC360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0" y="3398107"/>
            <a:ext cx="3707427" cy="27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E78BE9-C45D-4765-A494-47917121BBD7}"/>
              </a:ext>
            </a:extLst>
          </p:cNvPr>
          <p:cNvCxnSpPr>
            <a:cxnSpLocks/>
          </p:cNvCxnSpPr>
          <p:nvPr/>
        </p:nvCxnSpPr>
        <p:spPr>
          <a:xfrm flipV="1">
            <a:off x="740228" y="4497355"/>
            <a:ext cx="0" cy="808653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8E0670B-6846-4332-99E0-14CD19CCE9C8}"/>
              </a:ext>
            </a:extLst>
          </p:cNvPr>
          <p:cNvSpPr txBox="1"/>
          <p:nvPr/>
        </p:nvSpPr>
        <p:spPr>
          <a:xfrm>
            <a:off x="468866" y="4235745"/>
            <a:ext cx="129008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Vin=1V, </a:t>
            </a:r>
            <a:r>
              <a:rPr lang="en-GB" sz="1050" err="1">
                <a:solidFill>
                  <a:schemeClr val="bg1"/>
                </a:solidFill>
              </a:rPr>
              <a:t>Vout</a:t>
            </a:r>
            <a:r>
              <a:rPr lang="en-GB" sz="1050">
                <a:solidFill>
                  <a:schemeClr val="bg1"/>
                </a:solidFill>
              </a:rPr>
              <a:t>= 4V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ED350-2F78-42BE-B6CD-67C3F259C675}"/>
              </a:ext>
            </a:extLst>
          </p:cNvPr>
          <p:cNvSpPr txBox="1"/>
          <p:nvPr/>
        </p:nvSpPr>
        <p:spPr>
          <a:xfrm>
            <a:off x="1969912" y="4119195"/>
            <a:ext cx="13574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Vin=5V, </a:t>
            </a:r>
            <a:r>
              <a:rPr lang="en-GB" sz="1050" err="1">
                <a:solidFill>
                  <a:schemeClr val="bg1"/>
                </a:solidFill>
              </a:rPr>
              <a:t>Vout</a:t>
            </a:r>
            <a:r>
              <a:rPr lang="en-GB" sz="1050">
                <a:solidFill>
                  <a:schemeClr val="bg1"/>
                </a:solidFill>
              </a:rPr>
              <a:t>=54V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DC9751E-CE46-4E9D-812D-5A8027AA7478}"/>
              </a:ext>
            </a:extLst>
          </p:cNvPr>
          <p:cNvCxnSpPr>
            <a:cxnSpLocks/>
          </p:cNvCxnSpPr>
          <p:nvPr/>
        </p:nvCxnSpPr>
        <p:spPr>
          <a:xfrm flipV="1">
            <a:off x="2294913" y="4359508"/>
            <a:ext cx="0" cy="745892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B9437A8-1EB6-407C-A3ED-1A066434204A}"/>
              </a:ext>
            </a:extLst>
          </p:cNvPr>
          <p:cNvSpPr txBox="1"/>
          <p:nvPr/>
        </p:nvSpPr>
        <p:spPr>
          <a:xfrm>
            <a:off x="521550" y="3500807"/>
            <a:ext cx="129008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@LN2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F8D6-04EE-4438-8903-BE346BE79911}"/>
              </a:ext>
            </a:extLst>
          </p:cNvPr>
          <p:cNvSpPr txBox="1"/>
          <p:nvPr/>
        </p:nvSpPr>
        <p:spPr>
          <a:xfrm>
            <a:off x="6406264" y="254635"/>
            <a:ext cx="283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With 10M</a:t>
            </a:r>
            <a:r>
              <a:rPr lang="el-GR" sz="2400" dirty="0">
                <a:solidFill>
                  <a:srgbClr val="FF0000"/>
                </a:solidFill>
              </a:rPr>
              <a:t>Ω</a:t>
            </a:r>
            <a:r>
              <a:rPr lang="en-GB" sz="2400" dirty="0">
                <a:solidFill>
                  <a:srgbClr val="FF0000"/>
                </a:solidFill>
              </a:rPr>
              <a:t> load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01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BB03D45-3358-4044-8D60-6CD1F2CE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6" y="1345157"/>
            <a:ext cx="3184121" cy="238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/>
              <a:t>5SM48S (PICO Electronics)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CE5194-824D-4103-8CE6-932EE8EF0A7C}"/>
              </a:ext>
            </a:extLst>
          </p:cNvPr>
          <p:cNvSpPr txBox="1"/>
          <p:nvPr/>
        </p:nvSpPr>
        <p:spPr>
          <a:xfrm>
            <a:off x="3599244" y="5356378"/>
            <a:ext cx="5343472" cy="11233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At LN2, results are not consistent with the results presented by the University of Iowa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Possible reasons: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Test setup difference?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Since PICO Electronics is a small company, different batch modules may have different performances at cold?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0BD75-5D60-46C8-84A5-C02F5BF400E4}"/>
              </a:ext>
            </a:extLst>
          </p:cNvPr>
          <p:cNvSpPr txBox="1"/>
          <p:nvPr/>
        </p:nvSpPr>
        <p:spPr>
          <a:xfrm>
            <a:off x="6580230" y="166669"/>
            <a:ext cx="2854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With 20k</a:t>
            </a:r>
            <a:r>
              <a:rPr lang="el-GR" sz="2400" dirty="0">
                <a:solidFill>
                  <a:srgbClr val="FF0000"/>
                </a:solidFill>
              </a:rPr>
              <a:t>Ω</a:t>
            </a:r>
            <a:r>
              <a:rPr lang="en-GB" sz="2400" dirty="0">
                <a:solidFill>
                  <a:srgbClr val="FF0000"/>
                </a:solidFill>
              </a:rPr>
              <a:t> load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E78BE9-C45D-4765-A494-47917121BBD7}"/>
              </a:ext>
            </a:extLst>
          </p:cNvPr>
          <p:cNvCxnSpPr>
            <a:cxnSpLocks/>
          </p:cNvCxnSpPr>
          <p:nvPr/>
        </p:nvCxnSpPr>
        <p:spPr>
          <a:xfrm flipV="1">
            <a:off x="879220" y="2158149"/>
            <a:ext cx="0" cy="379731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8E0670B-6846-4332-99E0-14CD19CCE9C8}"/>
              </a:ext>
            </a:extLst>
          </p:cNvPr>
          <p:cNvSpPr txBox="1"/>
          <p:nvPr/>
        </p:nvSpPr>
        <p:spPr>
          <a:xfrm>
            <a:off x="426954" y="1950400"/>
            <a:ext cx="14113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Vin=5V, </a:t>
            </a:r>
            <a:r>
              <a:rPr lang="en-GB" sz="800" dirty="0" err="1">
                <a:solidFill>
                  <a:schemeClr val="bg1"/>
                </a:solidFill>
              </a:rPr>
              <a:t>Vout</a:t>
            </a:r>
            <a:r>
              <a:rPr lang="en-GB" sz="800" dirty="0">
                <a:solidFill>
                  <a:schemeClr val="bg1"/>
                </a:solidFill>
              </a:rPr>
              <a:t>= 60.3 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ED350-2F78-42BE-B6CD-67C3F259C675}"/>
              </a:ext>
            </a:extLst>
          </p:cNvPr>
          <p:cNvSpPr txBox="1"/>
          <p:nvPr/>
        </p:nvSpPr>
        <p:spPr>
          <a:xfrm>
            <a:off x="1913751" y="1669573"/>
            <a:ext cx="13342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Vin=5V, </a:t>
            </a:r>
            <a:r>
              <a:rPr lang="en-GB" sz="800" err="1">
                <a:solidFill>
                  <a:schemeClr val="bg1"/>
                </a:solidFill>
              </a:rPr>
              <a:t>Vout</a:t>
            </a:r>
            <a:r>
              <a:rPr lang="en-GB" sz="800">
                <a:solidFill>
                  <a:schemeClr val="bg1"/>
                </a:solidFill>
              </a:rPr>
              <a:t>=70V and unstable after few seconds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DC9751E-CE46-4E9D-812D-5A8027AA7478}"/>
              </a:ext>
            </a:extLst>
          </p:cNvPr>
          <p:cNvCxnSpPr>
            <a:cxnSpLocks/>
          </p:cNvCxnSpPr>
          <p:nvPr/>
        </p:nvCxnSpPr>
        <p:spPr>
          <a:xfrm flipV="1">
            <a:off x="2794126" y="1965789"/>
            <a:ext cx="0" cy="518883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B9437A8-1EB6-407C-A3ED-1A066434204A}"/>
              </a:ext>
            </a:extLst>
          </p:cNvPr>
          <p:cNvSpPr txBox="1"/>
          <p:nvPr/>
        </p:nvSpPr>
        <p:spPr>
          <a:xfrm>
            <a:off x="329373" y="1447152"/>
            <a:ext cx="1153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@RT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F30140-1BB6-4555-8134-0C6710BE0400}"/>
              </a:ext>
            </a:extLst>
          </p:cNvPr>
          <p:cNvSpPr txBox="1"/>
          <p:nvPr/>
        </p:nvSpPr>
        <p:spPr>
          <a:xfrm>
            <a:off x="201486" y="758826"/>
            <a:ext cx="4886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University of Iowa results: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https://indico.fnal.gov/event/53080/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AFC3E9C-20EC-4D2D-B9C0-CB12FB2E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6" y="3877477"/>
            <a:ext cx="3187824" cy="238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1EA87D2-8BB8-4AEA-AC6A-4085E84AEF02}"/>
              </a:ext>
            </a:extLst>
          </p:cNvPr>
          <p:cNvSpPr txBox="1"/>
          <p:nvPr/>
        </p:nvSpPr>
        <p:spPr>
          <a:xfrm>
            <a:off x="329373" y="4017228"/>
            <a:ext cx="1153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@LN2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805130-9C7E-4815-BD29-E85640D9C1C7}"/>
              </a:ext>
            </a:extLst>
          </p:cNvPr>
          <p:cNvSpPr txBox="1"/>
          <p:nvPr/>
        </p:nvSpPr>
        <p:spPr>
          <a:xfrm>
            <a:off x="1913751" y="4536205"/>
            <a:ext cx="13342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Vin=5V, </a:t>
            </a:r>
            <a:r>
              <a:rPr lang="en-GB" sz="800" err="1">
                <a:solidFill>
                  <a:schemeClr val="bg1"/>
                </a:solidFill>
              </a:rPr>
              <a:t>Vout</a:t>
            </a:r>
            <a:r>
              <a:rPr lang="en-GB" sz="800">
                <a:solidFill>
                  <a:schemeClr val="bg1"/>
                </a:solidFill>
              </a:rPr>
              <a:t>=1.26 constant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DC5F3A7-F551-49BF-8738-2B60A1BE468A}"/>
              </a:ext>
            </a:extLst>
          </p:cNvPr>
          <p:cNvCxnSpPr>
            <a:cxnSpLocks/>
          </p:cNvCxnSpPr>
          <p:nvPr/>
        </p:nvCxnSpPr>
        <p:spPr>
          <a:xfrm flipV="1">
            <a:off x="2668186" y="4822830"/>
            <a:ext cx="0" cy="518883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5162D16-B78D-4860-932A-219479AED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31410"/>
              </p:ext>
            </p:extLst>
          </p:nvPr>
        </p:nvGraphicFramePr>
        <p:xfrm>
          <a:off x="3713584" y="2954846"/>
          <a:ext cx="4749517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159">
                  <a:extLst>
                    <a:ext uri="{9D8B030D-6E8A-4147-A177-3AD203B41FA5}">
                      <a16:colId xmlns:a16="http://schemas.microsoft.com/office/drawing/2014/main" val="3606199036"/>
                    </a:ext>
                  </a:extLst>
                </a:gridCol>
                <a:gridCol w="622041">
                  <a:extLst>
                    <a:ext uri="{9D8B030D-6E8A-4147-A177-3AD203B41FA5}">
                      <a16:colId xmlns:a16="http://schemas.microsoft.com/office/drawing/2014/main" val="3785833371"/>
                    </a:ext>
                  </a:extLst>
                </a:gridCol>
                <a:gridCol w="926840">
                  <a:extLst>
                    <a:ext uri="{9D8B030D-6E8A-4147-A177-3AD203B41FA5}">
                      <a16:colId xmlns:a16="http://schemas.microsoft.com/office/drawing/2014/main" val="180822058"/>
                    </a:ext>
                  </a:extLst>
                </a:gridCol>
                <a:gridCol w="752670">
                  <a:extLst>
                    <a:ext uri="{9D8B030D-6E8A-4147-A177-3AD203B41FA5}">
                      <a16:colId xmlns:a16="http://schemas.microsoft.com/office/drawing/2014/main" val="2889490681"/>
                    </a:ext>
                  </a:extLst>
                </a:gridCol>
                <a:gridCol w="671804">
                  <a:extLst>
                    <a:ext uri="{9D8B030D-6E8A-4147-A177-3AD203B41FA5}">
                      <a16:colId xmlns:a16="http://schemas.microsoft.com/office/drawing/2014/main" val="1897897188"/>
                    </a:ext>
                  </a:extLst>
                </a:gridCol>
                <a:gridCol w="1179003">
                  <a:extLst>
                    <a:ext uri="{9D8B030D-6E8A-4147-A177-3AD203B41FA5}">
                      <a16:colId xmlns:a16="http://schemas.microsoft.com/office/drawing/2014/main" val="1899775704"/>
                    </a:ext>
                  </a:extLst>
                </a:gridCol>
              </a:tblGrid>
              <a:tr h="1805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Temp (C)</a:t>
                      </a:r>
                      <a:endParaRPr lang="en-US" sz="800" dirty="0">
                        <a:effectLst/>
                        <a:latin typeface="Arial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/p  Voltage (V)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(Control Voltage (V))</a:t>
                      </a:r>
                      <a:endParaRPr lang="en-US" sz="800" dirty="0">
                        <a:effectLst/>
                        <a:latin typeface="Arial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/p Current (mA)</a:t>
                      </a:r>
                      <a:endParaRPr lang="en-US" sz="800" dirty="0">
                        <a:effectLst/>
                        <a:latin typeface="Arial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o/p Voltage (V)</a:t>
                      </a:r>
                      <a:endParaRPr lang="en-US" sz="800" dirty="0">
                        <a:effectLst/>
                        <a:latin typeface="Arial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o/p AC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ripple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mV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pt-BR" sz="800" dirty="0">
                        <a:effectLst/>
                        <a:latin typeface="Arial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20668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BNL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RT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94.1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60.5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141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79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94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70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5000 (</a:t>
                      </a:r>
                      <a:r>
                        <a:rPr lang="pt-BR" sz="800" dirty="0" err="1">
                          <a:effectLst/>
                        </a:rPr>
                        <a:t>very</a:t>
                      </a:r>
                      <a:r>
                        <a:rPr lang="pt-BR" sz="800" dirty="0">
                          <a:effectLst/>
                        </a:rPr>
                        <a:t> </a:t>
                      </a:r>
                      <a:r>
                        <a:rPr lang="pt-BR" sz="800" dirty="0" err="1">
                          <a:effectLst/>
                        </a:rPr>
                        <a:t>noisy</a:t>
                      </a:r>
                      <a:r>
                        <a:rPr lang="pt-BR" sz="800" dirty="0">
                          <a:effectLst/>
                        </a:rPr>
                        <a:t> </a:t>
                      </a:r>
                      <a:r>
                        <a:rPr lang="pt-BR" sz="800" dirty="0" err="1">
                          <a:effectLst/>
                        </a:rPr>
                        <a:t>after</a:t>
                      </a:r>
                      <a:r>
                        <a:rPr lang="pt-BR" sz="800" dirty="0">
                          <a:effectLst/>
                        </a:rPr>
                        <a:t> </a:t>
                      </a:r>
                      <a:r>
                        <a:rPr lang="pt-BR" sz="800" dirty="0" err="1">
                          <a:effectLst/>
                        </a:rPr>
                        <a:t>few</a:t>
                      </a:r>
                      <a:r>
                        <a:rPr lang="pt-BR" sz="800" dirty="0">
                          <a:effectLst/>
                        </a:rPr>
                        <a:t> </a:t>
                      </a:r>
                      <a:r>
                        <a:rPr lang="pt-BR" sz="800" dirty="0" err="1">
                          <a:effectLst/>
                        </a:rPr>
                        <a:t>seconds</a:t>
                      </a:r>
                      <a:r>
                        <a:rPr lang="pt-BR" sz="800" dirty="0">
                          <a:effectLst/>
                        </a:rPr>
                        <a:t>)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431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Uni.of</a:t>
                      </a:r>
                      <a:r>
                        <a:rPr lang="en-US" sz="800" dirty="0">
                          <a:effectLst/>
                        </a:rPr>
                        <a:t> Iowa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RT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54.9</a:t>
                      </a: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666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BNL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LN2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94.5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1.26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0.15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63998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BNL</a:t>
                      </a: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LN2</a:t>
                      </a: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5.25</a:t>
                      </a: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45</a:t>
                      </a: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1.59</a:t>
                      </a: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6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>
                          <a:effectLst/>
                        </a:rPr>
                        <a:t>Uni.of</a:t>
                      </a:r>
                      <a:r>
                        <a:rPr lang="en-US" sz="800" dirty="0">
                          <a:effectLst/>
                        </a:rPr>
                        <a:t> Iowa</a:t>
                      </a: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LN2</a:t>
                      </a: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5.25</a:t>
                      </a: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43.4</a:t>
                      </a: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858847"/>
                  </a:ext>
                </a:extLst>
              </a:tr>
            </a:tbl>
          </a:graphicData>
        </a:graphic>
      </p:graphicFrame>
      <p:pic>
        <p:nvPicPr>
          <p:cNvPr id="3080" name="Picture 8">
            <a:extLst>
              <a:ext uri="{FF2B5EF4-FFF2-40B4-BE49-F238E27FC236}">
                <a16:creationId xmlns:a16="http://schemas.microsoft.com/office/drawing/2014/main" id="{BA65BAFD-0E97-412F-BA1B-D6A91FD5E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00" y="708876"/>
            <a:ext cx="1606292" cy="21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B6FDCFB-186E-41C0-9FF9-D2598B490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8"/>
          <a:stretch/>
        </p:blipFill>
        <p:spPr bwMode="auto">
          <a:xfrm>
            <a:off x="6580230" y="684432"/>
            <a:ext cx="1815080" cy="21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D4350E5-62EA-49E6-9D3B-BF544F30DC2E}"/>
              </a:ext>
            </a:extLst>
          </p:cNvPr>
          <p:cNvSpPr txBox="1"/>
          <p:nvPr/>
        </p:nvSpPr>
        <p:spPr>
          <a:xfrm>
            <a:off x="3602008" y="663241"/>
            <a:ext cx="66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@RT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707E6-6A8E-4F5C-982A-C3AC3D187D4B}"/>
              </a:ext>
            </a:extLst>
          </p:cNvPr>
          <p:cNvSpPr txBox="1"/>
          <p:nvPr/>
        </p:nvSpPr>
        <p:spPr>
          <a:xfrm>
            <a:off x="6071116" y="663241"/>
            <a:ext cx="66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@LN2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F83686-A82B-4C79-88AC-CEF5F79EAA82}"/>
              </a:ext>
            </a:extLst>
          </p:cNvPr>
          <p:cNvCxnSpPr>
            <a:cxnSpLocks/>
          </p:cNvCxnSpPr>
          <p:nvPr/>
        </p:nvCxnSpPr>
        <p:spPr>
          <a:xfrm>
            <a:off x="590549" y="3105753"/>
            <a:ext cx="288670" cy="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07C44E3-C538-4E26-8BA5-2EC95ECAAB87}"/>
              </a:ext>
            </a:extLst>
          </p:cNvPr>
          <p:cNvSpPr txBox="1"/>
          <p:nvPr/>
        </p:nvSpPr>
        <p:spPr>
          <a:xfrm>
            <a:off x="590549" y="3105753"/>
            <a:ext cx="14113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20s</a:t>
            </a:r>
          </a:p>
        </p:txBody>
      </p:sp>
    </p:spTree>
    <p:extLst>
      <p:ext uri="{BB962C8B-B14F-4D97-AF65-F5344CB8AC3E}">
        <p14:creationId xmlns:p14="http://schemas.microsoft.com/office/powerpoint/2010/main" val="135558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rmAutofit/>
          </a:bodyPr>
          <a:lstStyle/>
          <a:p>
            <a:r>
              <a:rPr lang="en-GB" dirty="0"/>
              <a:t>Content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9" y="938824"/>
            <a:ext cx="8232771" cy="5339248"/>
          </a:xfrm>
        </p:spPr>
        <p:txBody>
          <a:bodyPr/>
          <a:lstStyle/>
          <a:p>
            <a:r>
              <a:rPr lang="en-GB" dirty="0"/>
              <a:t>X-ARAPUCA and </a:t>
            </a:r>
            <a:r>
              <a:rPr lang="en-GB" dirty="0" err="1"/>
              <a:t>SiPM</a:t>
            </a:r>
            <a:r>
              <a:rPr lang="en-GB" dirty="0"/>
              <a:t> Readout</a:t>
            </a:r>
          </a:p>
          <a:p>
            <a:r>
              <a:rPr lang="en-GB" dirty="0"/>
              <a:t>Search for Step-up DC-DC modules</a:t>
            </a:r>
          </a:p>
          <a:p>
            <a:r>
              <a:rPr lang="en-GB" dirty="0"/>
              <a:t>Step-up DC-DC modules tested at cryogenic temperatures</a:t>
            </a:r>
          </a:p>
          <a:p>
            <a:pPr lvl="1"/>
            <a:r>
              <a:rPr lang="en-GB" sz="2000" dirty="0"/>
              <a:t>CHVM3-12-0300PW (TDK)</a:t>
            </a:r>
          </a:p>
          <a:p>
            <a:pPr lvl="1"/>
            <a:r>
              <a:rPr lang="en-GB" dirty="0"/>
              <a:t>0.3US12-P0.1, 0.4US5-P0.1 (Advanced Energy)</a:t>
            </a:r>
          </a:p>
          <a:p>
            <a:pPr lvl="1"/>
            <a:r>
              <a:rPr lang="en-GB" dirty="0"/>
              <a:t>C10940-53, C10940-03, C11204-02 (Hamamatsu)</a:t>
            </a:r>
          </a:p>
          <a:p>
            <a:pPr lvl="1"/>
            <a:r>
              <a:rPr lang="en-US" b="0" dirty="0"/>
              <a:t>AH0SP-12, Q025-5C, Q025-12 (EMCO, </a:t>
            </a:r>
            <a:r>
              <a:rPr lang="en-US" b="0" dirty="0" err="1"/>
              <a:t>Xp</a:t>
            </a:r>
            <a:r>
              <a:rPr lang="en-US" b="0" dirty="0"/>
              <a:t> Power)</a:t>
            </a:r>
          </a:p>
          <a:p>
            <a:pPr lvl="1"/>
            <a:r>
              <a:rPr lang="en-GB" dirty="0"/>
              <a:t>12SAR 250, 5SAR250, </a:t>
            </a:r>
            <a:r>
              <a:rPr lang="en-US" b="0" dirty="0"/>
              <a:t>5SM48S</a:t>
            </a:r>
            <a:r>
              <a:rPr lang="en-GB" dirty="0"/>
              <a:t> (PICO Electronics)</a:t>
            </a:r>
          </a:p>
          <a:p>
            <a:r>
              <a:rPr lang="en-GB" dirty="0"/>
              <a:t>Summary </a:t>
            </a:r>
          </a:p>
          <a:p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0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/>
              <a:t>Q025-12 (</a:t>
            </a:r>
            <a:r>
              <a:rPr lang="en-US" b="0" err="1"/>
              <a:t>Xp</a:t>
            </a:r>
            <a:r>
              <a:rPr lang="en-US" b="0"/>
              <a:t> Power -EMCO)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9" y="864367"/>
            <a:ext cx="4488360" cy="647103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US" sz="105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https://www.xppower.com/portals/0/pdfs/SF_Q_Series.pdf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CE5194-824D-4103-8CE6-932EE8EF0A7C}"/>
              </a:ext>
            </a:extLst>
          </p:cNvPr>
          <p:cNvSpPr txBox="1"/>
          <p:nvPr/>
        </p:nvSpPr>
        <p:spPr>
          <a:xfrm>
            <a:off x="4068148" y="5808285"/>
            <a:ext cx="434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 LN2, the output voltage is constant at ~52 V </a:t>
            </a:r>
          </a:p>
          <a:p>
            <a:endParaRPr lang="en-US" sz="1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C176D24-85B3-4546-A63E-3EE069FD0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14702" r="29332" b="5954"/>
          <a:stretch/>
        </p:blipFill>
        <p:spPr bwMode="auto">
          <a:xfrm rot="16200000">
            <a:off x="4785056" y="330148"/>
            <a:ext cx="1472361" cy="25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6679402-9F97-41E0-8CBA-F4B45AA4A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6" r="26295" b="28735"/>
          <a:stretch/>
        </p:blipFill>
        <p:spPr bwMode="auto">
          <a:xfrm rot="16200000">
            <a:off x="7117267" y="668889"/>
            <a:ext cx="1597753" cy="198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032903F-F790-40CF-8220-3F86A7F23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301621"/>
              </p:ext>
            </p:extLst>
          </p:nvPr>
        </p:nvGraphicFramePr>
        <p:xfrm>
          <a:off x="4167672" y="2560444"/>
          <a:ext cx="4681094" cy="322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279">
                  <a:extLst>
                    <a:ext uri="{9D8B030D-6E8A-4147-A177-3AD203B41FA5}">
                      <a16:colId xmlns:a16="http://schemas.microsoft.com/office/drawing/2014/main" val="3785833371"/>
                    </a:ext>
                  </a:extLst>
                </a:gridCol>
                <a:gridCol w="1211158">
                  <a:extLst>
                    <a:ext uri="{9D8B030D-6E8A-4147-A177-3AD203B41FA5}">
                      <a16:colId xmlns:a16="http://schemas.microsoft.com/office/drawing/2014/main" val="180822058"/>
                    </a:ext>
                  </a:extLst>
                </a:gridCol>
                <a:gridCol w="936219">
                  <a:extLst>
                    <a:ext uri="{9D8B030D-6E8A-4147-A177-3AD203B41FA5}">
                      <a16:colId xmlns:a16="http://schemas.microsoft.com/office/drawing/2014/main" val="2889490681"/>
                    </a:ext>
                  </a:extLst>
                </a:gridCol>
                <a:gridCol w="936219">
                  <a:extLst>
                    <a:ext uri="{9D8B030D-6E8A-4147-A177-3AD203B41FA5}">
                      <a16:colId xmlns:a16="http://schemas.microsoft.com/office/drawing/2014/main" val="1897897188"/>
                    </a:ext>
                  </a:extLst>
                </a:gridCol>
                <a:gridCol w="936219">
                  <a:extLst>
                    <a:ext uri="{9D8B030D-6E8A-4147-A177-3AD203B41FA5}">
                      <a16:colId xmlns:a16="http://schemas.microsoft.com/office/drawing/2014/main" val="1899775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 (C)</a:t>
                      </a:r>
                      <a:endParaRPr lang="en-US" sz="8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  Voltage (V)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(Control Voltage (V))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 Current (mA)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Voltage (V)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AC ripple (mV)</a:t>
                      </a: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20668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+25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61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203.24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0.53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111890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-95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91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200.64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0.5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759814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-115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17.5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195.4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0.32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522958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-150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196.88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0.4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916139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9.2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13.5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201.16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0.3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181281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-187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9.2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198.1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0.3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999589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37.11, After few seconds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836104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 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9.7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125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55359501"/>
                  </a:ext>
                </a:extLst>
              </a:tr>
              <a:tr h="1709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LN2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 (maximum recommended input voltage)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~52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32902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9.7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129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624039279"/>
                  </a:ext>
                </a:extLst>
              </a:tr>
            </a:tbl>
          </a:graphicData>
        </a:graphic>
      </p:graphicFrame>
      <p:pic>
        <p:nvPicPr>
          <p:cNvPr id="4102" name="Picture 6">
            <a:extLst>
              <a:ext uri="{FF2B5EF4-FFF2-40B4-BE49-F238E27FC236}">
                <a16:creationId xmlns:a16="http://schemas.microsoft.com/office/drawing/2014/main" id="{CB1312C8-73A3-42BE-9B0B-D44B532C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4" y="1537521"/>
            <a:ext cx="3107329" cy="232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A39D91B-87D8-4068-B376-73D5B994A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4" y="3959363"/>
            <a:ext cx="3107328" cy="23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B9C3F1B-1640-40C2-AE36-419EB6EC177A}"/>
              </a:ext>
            </a:extLst>
          </p:cNvPr>
          <p:cNvCxnSpPr>
            <a:cxnSpLocks/>
          </p:cNvCxnSpPr>
          <p:nvPr/>
        </p:nvCxnSpPr>
        <p:spPr>
          <a:xfrm flipV="1">
            <a:off x="3229514" y="1950400"/>
            <a:ext cx="0" cy="110183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2F6FCA-531E-4AF1-9318-604F9AD8A316}"/>
              </a:ext>
            </a:extLst>
          </p:cNvPr>
          <p:cNvSpPr txBox="1"/>
          <p:nvPr/>
        </p:nvSpPr>
        <p:spPr>
          <a:xfrm>
            <a:off x="2324104" y="1734956"/>
            <a:ext cx="11168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Vin=9V, </a:t>
            </a:r>
            <a:r>
              <a:rPr lang="en-GB" sz="800" err="1">
                <a:solidFill>
                  <a:schemeClr val="bg1"/>
                </a:solidFill>
              </a:rPr>
              <a:t>Vout</a:t>
            </a:r>
            <a:r>
              <a:rPr lang="en-GB" sz="800">
                <a:solidFill>
                  <a:schemeClr val="bg1"/>
                </a:solidFill>
              </a:rPr>
              <a:t>= ~37 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A22D80-A761-4A2B-BBAF-1E681CFE815A}"/>
              </a:ext>
            </a:extLst>
          </p:cNvPr>
          <p:cNvSpPr txBox="1"/>
          <p:nvPr/>
        </p:nvSpPr>
        <p:spPr>
          <a:xfrm>
            <a:off x="374617" y="1579219"/>
            <a:ext cx="1153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@LN2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AB407C4-6041-4D06-8390-D192BAC3CA9F}"/>
              </a:ext>
            </a:extLst>
          </p:cNvPr>
          <p:cNvCxnSpPr>
            <a:cxnSpLocks/>
          </p:cNvCxnSpPr>
          <p:nvPr/>
        </p:nvCxnSpPr>
        <p:spPr>
          <a:xfrm flipV="1">
            <a:off x="1019470" y="5019033"/>
            <a:ext cx="0" cy="553092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BDB7F48-2BFB-4402-BCA9-3C83E3E470CC}"/>
              </a:ext>
            </a:extLst>
          </p:cNvPr>
          <p:cNvSpPr txBox="1"/>
          <p:nvPr/>
        </p:nvSpPr>
        <p:spPr>
          <a:xfrm>
            <a:off x="2164316" y="4494121"/>
            <a:ext cx="11168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Vin=12V, </a:t>
            </a:r>
            <a:r>
              <a:rPr lang="en-GB" sz="800" err="1">
                <a:solidFill>
                  <a:schemeClr val="bg1"/>
                </a:solidFill>
              </a:rPr>
              <a:t>Vout</a:t>
            </a:r>
            <a:r>
              <a:rPr lang="en-GB" sz="800">
                <a:solidFill>
                  <a:schemeClr val="bg1"/>
                </a:solidFill>
              </a:rPr>
              <a:t>= ~56 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6D5623-8790-434D-B875-EBB36537DCC4}"/>
              </a:ext>
            </a:extLst>
          </p:cNvPr>
          <p:cNvSpPr txBox="1"/>
          <p:nvPr/>
        </p:nvSpPr>
        <p:spPr>
          <a:xfrm>
            <a:off x="336273" y="4026978"/>
            <a:ext cx="11536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@LN2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81ABF9-5AD1-4A60-8146-BAB2493ABF72}"/>
              </a:ext>
            </a:extLst>
          </p:cNvPr>
          <p:cNvSpPr txBox="1"/>
          <p:nvPr/>
        </p:nvSpPr>
        <p:spPr>
          <a:xfrm>
            <a:off x="618884" y="4841783"/>
            <a:ext cx="11168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Vin=5V, </a:t>
            </a:r>
            <a:r>
              <a:rPr lang="en-GB" sz="800" err="1">
                <a:solidFill>
                  <a:schemeClr val="bg1"/>
                </a:solidFill>
              </a:rPr>
              <a:t>Vout</a:t>
            </a:r>
            <a:r>
              <a:rPr lang="en-GB" sz="800">
                <a:solidFill>
                  <a:schemeClr val="bg1"/>
                </a:solidFill>
              </a:rPr>
              <a:t>= ~5 V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4067421-FEF9-4371-984F-53A16695BDB3}"/>
              </a:ext>
            </a:extLst>
          </p:cNvPr>
          <p:cNvCxnSpPr>
            <a:cxnSpLocks/>
          </p:cNvCxnSpPr>
          <p:nvPr/>
        </p:nvCxnSpPr>
        <p:spPr>
          <a:xfrm flipV="1">
            <a:off x="2657770" y="4733925"/>
            <a:ext cx="0" cy="64239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8E55470-3708-421E-8B76-6FC7A8578351}"/>
              </a:ext>
            </a:extLst>
          </p:cNvPr>
          <p:cNvSpPr txBox="1"/>
          <p:nvPr/>
        </p:nvSpPr>
        <p:spPr>
          <a:xfrm>
            <a:off x="7492701" y="396816"/>
            <a:ext cx="2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With 10M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GB" sz="1600" dirty="0">
                <a:solidFill>
                  <a:srgbClr val="FF0000"/>
                </a:solidFill>
              </a:rPr>
              <a:t> load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9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621" y="74985"/>
            <a:ext cx="8229600" cy="647102"/>
          </a:xfrm>
        </p:spPr>
        <p:txBody>
          <a:bodyPr>
            <a:normAutofit/>
          </a:bodyPr>
          <a:lstStyle/>
          <a:p>
            <a:r>
              <a:rPr lang="en-US" b="0" dirty="0"/>
              <a:t>Summary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7C62E-9EC6-45D2-981A-A024B80BB733}"/>
              </a:ext>
            </a:extLst>
          </p:cNvPr>
          <p:cNvSpPr txBox="1"/>
          <p:nvPr/>
        </p:nvSpPr>
        <p:spPr>
          <a:xfrm>
            <a:off x="258147" y="722087"/>
            <a:ext cx="862770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</a:rPr>
              <a:t>A step-up DC-DC modules working at cryogenic temperature (77K-89K) is crucial to implement SiPM cold readout scheme</a:t>
            </a:r>
          </a:p>
          <a:p>
            <a:pPr marL="713232" lvl="1" indent="-265176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3C5A77"/>
                </a:solidFill>
                <a:latin typeface="Helvetica"/>
              </a:rPr>
              <a:t>Especially when </a:t>
            </a:r>
            <a:r>
              <a:rPr lang="en-GB" dirty="0" err="1">
                <a:solidFill>
                  <a:srgbClr val="3C5A77"/>
                </a:solidFill>
                <a:latin typeface="Helvetica"/>
              </a:rPr>
              <a:t>PoF</a:t>
            </a:r>
            <a:r>
              <a:rPr lang="en-GB" dirty="0">
                <a:solidFill>
                  <a:srgbClr val="3C5A77"/>
                </a:solidFill>
                <a:latin typeface="Helvetica"/>
              </a:rPr>
              <a:t> is presented for DUNE FD2-VD photon detector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3C5A77"/>
              </a:solidFill>
              <a:effectLst/>
              <a:uLnTx/>
              <a:uFillTx/>
              <a:latin typeface="Helvetica"/>
            </a:endParaRPr>
          </a:p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</a:rPr>
              <a:t>Search and test of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</a:rPr>
              <a:t> 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</a:rPr>
              <a:t>tep-up DC-DC modules being </a:t>
            </a:r>
            <a:r>
              <a:rPr lang="en-GB" dirty="0">
                <a:solidFill>
                  <a:srgbClr val="3C5A77"/>
                </a:solidFill>
                <a:latin typeface="Helvetica"/>
              </a:rPr>
              <a:t>carried out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</a:rPr>
              <a:t> at BNL</a:t>
            </a:r>
          </a:p>
          <a:p>
            <a:pPr marL="713232" lvl="1" indent="-265176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</a:rPr>
              <a:t>Tested 12 different (from 5 manufacturers) HV DC-DC modules at RT and cryogenic (as low as LN2) temperatures</a:t>
            </a:r>
          </a:p>
          <a:p>
            <a:pPr marL="713232" lvl="1" indent="-265176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</a:rPr>
              <a:t>Most of the devices are failed at LN2 temperature</a:t>
            </a:r>
          </a:p>
          <a:p>
            <a:pPr marL="1170432" lvl="2" indent="-265176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3C5A77"/>
                </a:solidFill>
                <a:latin typeface="Helvetica"/>
              </a:rPr>
              <a:t>Commercial DC-DC modules may have used transistors that don’t work at LN2 temperatures, such as bipolar junction transistors (BJTs</a:t>
            </a:r>
            <a:r>
              <a:rPr lang="en-US">
                <a:solidFill>
                  <a:srgbClr val="3C5A77"/>
                </a:solidFill>
                <a:latin typeface="Helvetica"/>
              </a:rPr>
              <a:t>).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3C5A77"/>
              </a:solidFill>
              <a:effectLst/>
              <a:uLnTx/>
              <a:uFillTx/>
              <a:latin typeface="Helvetica"/>
            </a:endParaRPr>
          </a:p>
          <a:p>
            <a:pPr marL="713232" lvl="1" indent="-265176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3C5A77"/>
                </a:solidFill>
                <a:latin typeface="Helvetica"/>
              </a:rPr>
              <a:t>5SM48S (Pico Electronics) can’t reproduce test results reported with the different test setup</a:t>
            </a:r>
          </a:p>
          <a:p>
            <a:pPr marL="713232" lvl="1" indent="-265176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</a:rPr>
              <a:t>Q025-12 (EMCO, XP Power) works at a cold with reduced output voltage, still needs to investigate further</a:t>
            </a:r>
          </a:p>
        </p:txBody>
      </p:sp>
    </p:spTree>
    <p:extLst>
      <p:ext uri="{BB962C8B-B14F-4D97-AF65-F5344CB8AC3E}">
        <p14:creationId xmlns:p14="http://schemas.microsoft.com/office/powerpoint/2010/main" val="2703191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F0616-1C2B-497F-A69A-0FCB8669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5B90A-BE09-4C51-9E26-7B5A3E4F8A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C8A12-5FB5-4371-83D9-130156284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ADFEE9-2062-41DA-832C-7014DCD9B2B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223A47-6884-472B-9746-506E8D7638C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18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rmAutofit/>
          </a:bodyPr>
          <a:lstStyle/>
          <a:p>
            <a:r>
              <a:rPr lang="en-GB" sz="3200"/>
              <a:t>0.4US5-P0.1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346283" y="837480"/>
            <a:ext cx="4802056" cy="116287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GB" sz="1200">
                <a:hlinkClick r:id="rId2"/>
              </a:rPr>
              <a:t>https://www.advancedenergy.com/products/high-voltage-products/high-voltage-power-supplies/micro-size-high-voltage-dc-to-dc-modules/us-series/</a:t>
            </a:r>
            <a:r>
              <a:rPr lang="en-GB" sz="1200"/>
              <a:t> </a:t>
            </a:r>
          </a:p>
          <a:p>
            <a:pPr marL="0" indent="0">
              <a:buNone/>
            </a:pPr>
            <a:endParaRPr lang="en-GB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E4785C-95C6-0341-B1CC-B513A636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26" y="1817716"/>
            <a:ext cx="4328932" cy="2023688"/>
          </a:xfrm>
          <a:prstGeom prst="rect">
            <a:avLst/>
          </a:prstGeom>
        </p:spPr>
      </p:pic>
      <p:graphicFrame>
        <p:nvGraphicFramePr>
          <p:cNvPr id="15" name="Table 12">
            <a:extLst>
              <a:ext uri="{FF2B5EF4-FFF2-40B4-BE49-F238E27FC236}">
                <a16:creationId xmlns:a16="http://schemas.microsoft.com/office/drawing/2014/main" id="{CE9C3EE9-2CAA-E944-95CA-0817F20F503A}"/>
              </a:ext>
            </a:extLst>
          </p:cNvPr>
          <p:cNvGraphicFramePr>
            <a:graphicFrameLocks noGrp="1"/>
          </p:cNvGraphicFramePr>
          <p:nvPr/>
        </p:nvGraphicFramePr>
        <p:xfrm>
          <a:off x="4782962" y="2230120"/>
          <a:ext cx="3717421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658">
                  <a:extLst>
                    <a:ext uri="{9D8B030D-6E8A-4147-A177-3AD203B41FA5}">
                      <a16:colId xmlns:a16="http://schemas.microsoft.com/office/drawing/2014/main" val="2687496994"/>
                    </a:ext>
                  </a:extLst>
                </a:gridCol>
                <a:gridCol w="424953">
                  <a:extLst>
                    <a:ext uri="{9D8B030D-6E8A-4147-A177-3AD203B41FA5}">
                      <a16:colId xmlns:a16="http://schemas.microsoft.com/office/drawing/2014/main" val="927540134"/>
                    </a:ext>
                  </a:extLst>
                </a:gridCol>
                <a:gridCol w="544010">
                  <a:extLst>
                    <a:ext uri="{9D8B030D-6E8A-4147-A177-3AD203B41FA5}">
                      <a16:colId xmlns:a16="http://schemas.microsoft.com/office/drawing/2014/main" val="1530197571"/>
                    </a:ext>
                  </a:extLst>
                </a:gridCol>
                <a:gridCol w="578735">
                  <a:extLst>
                    <a:ext uri="{9D8B030D-6E8A-4147-A177-3AD203B41FA5}">
                      <a16:colId xmlns:a16="http://schemas.microsoft.com/office/drawing/2014/main" val="857372156"/>
                    </a:ext>
                  </a:extLst>
                </a:gridCol>
                <a:gridCol w="578734">
                  <a:extLst>
                    <a:ext uri="{9D8B030D-6E8A-4147-A177-3AD203B41FA5}">
                      <a16:colId xmlns:a16="http://schemas.microsoft.com/office/drawing/2014/main" val="2402940916"/>
                    </a:ext>
                  </a:extLst>
                </a:gridCol>
                <a:gridCol w="671331">
                  <a:extLst>
                    <a:ext uri="{9D8B030D-6E8A-4147-A177-3AD203B41FA5}">
                      <a16:colId xmlns:a16="http://schemas.microsoft.com/office/drawing/2014/main" val="405353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Vin 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err="1"/>
                        <a:t>Iin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err="1"/>
                        <a:t>Vcntl</a:t>
                      </a:r>
                      <a:r>
                        <a:rPr lang="en-US" sz="1200"/>
                        <a:t> /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err="1"/>
                        <a:t>Icntl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HV /V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25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6.81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90006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1798130-7A44-C545-97C7-5702EBB560C6}"/>
              </a:ext>
            </a:extLst>
          </p:cNvPr>
          <p:cNvSpPr txBox="1"/>
          <p:nvPr/>
        </p:nvSpPr>
        <p:spPr>
          <a:xfrm>
            <a:off x="6641672" y="3390763"/>
            <a:ext cx="2347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note: REF = 2.492V, MON = 1.255V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417D8-FC0F-804F-86E0-2F876B8BAF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92473" y="448748"/>
            <a:ext cx="2016562" cy="1289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498EA-C6F5-644A-A604-08E8C30818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169" y="85133"/>
            <a:ext cx="2315314" cy="2016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F8348D-20C4-5F4D-ACDF-DDB30C50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11" y="3846253"/>
            <a:ext cx="3783530" cy="19507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8D7847-B9D4-2040-B2D2-7210AD80D908}"/>
              </a:ext>
            </a:extLst>
          </p:cNvPr>
          <p:cNvSpPr txBox="1"/>
          <p:nvPr/>
        </p:nvSpPr>
        <p:spPr>
          <a:xfrm>
            <a:off x="346283" y="5797027"/>
            <a:ext cx="398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Case metal is open to pin#2 (0V). It should short to pin#2 according to datasheet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D327DF-DBE6-1A42-8E0D-C7147029178E}"/>
              </a:ext>
            </a:extLst>
          </p:cNvPr>
          <p:cNvSpPr txBox="1"/>
          <p:nvPr/>
        </p:nvSpPr>
        <p:spPr>
          <a:xfrm>
            <a:off x="4782962" y="3752362"/>
            <a:ext cx="388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Can’t output HV properly when temperature drop to &lt; -150C </a:t>
            </a:r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5DA95-70CC-B344-B293-9EED1CA96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8284" y="4275582"/>
            <a:ext cx="2714649" cy="1950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C6ED97-0F73-41BA-B777-C93222F0D3A6}"/>
              </a:ext>
            </a:extLst>
          </p:cNvPr>
          <p:cNvSpPr txBox="1"/>
          <p:nvPr/>
        </p:nvSpPr>
        <p:spPr>
          <a:xfrm>
            <a:off x="2747311" y="3795237"/>
            <a:ext cx="2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With 10M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GB" sz="1600" dirty="0">
                <a:solidFill>
                  <a:srgbClr val="FF0000"/>
                </a:solidFill>
              </a:rPr>
              <a:t> load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56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 dirty="0"/>
              <a:t>C10940-03 (negative HV)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9" y="864367"/>
            <a:ext cx="4488360" cy="256463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GB" sz="1200">
                <a:hlinkClick r:id="rId2"/>
              </a:rPr>
              <a:t>https://www.hamamatsu.com/content/dam/hamamatsu-photonics/sites/documents/99_SALES_LIBRARY/etd/C10940_TACC1069E.pdf</a:t>
            </a:r>
            <a:r>
              <a:rPr lang="en-GB" sz="1200"/>
              <a:t> </a:t>
            </a:r>
            <a:endParaRPr lang="en-GB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15" name="Table 12">
            <a:extLst>
              <a:ext uri="{FF2B5EF4-FFF2-40B4-BE49-F238E27FC236}">
                <a16:creationId xmlns:a16="http://schemas.microsoft.com/office/drawing/2014/main" id="{CE9C3EE9-2CAA-E944-95CA-0817F20F503A}"/>
              </a:ext>
            </a:extLst>
          </p:cNvPr>
          <p:cNvGraphicFramePr>
            <a:graphicFrameLocks noGrp="1"/>
          </p:cNvGraphicFramePr>
          <p:nvPr/>
        </p:nvGraphicFramePr>
        <p:xfrm>
          <a:off x="4721862" y="2192973"/>
          <a:ext cx="4098093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833">
                  <a:extLst>
                    <a:ext uri="{9D8B030D-6E8A-4147-A177-3AD203B41FA5}">
                      <a16:colId xmlns:a16="http://schemas.microsoft.com/office/drawing/2014/main" val="2687496994"/>
                    </a:ext>
                  </a:extLst>
                </a:gridCol>
                <a:gridCol w="468469">
                  <a:extLst>
                    <a:ext uri="{9D8B030D-6E8A-4147-A177-3AD203B41FA5}">
                      <a16:colId xmlns:a16="http://schemas.microsoft.com/office/drawing/2014/main" val="927540134"/>
                    </a:ext>
                  </a:extLst>
                </a:gridCol>
                <a:gridCol w="599718">
                  <a:extLst>
                    <a:ext uri="{9D8B030D-6E8A-4147-A177-3AD203B41FA5}">
                      <a16:colId xmlns:a16="http://schemas.microsoft.com/office/drawing/2014/main" val="1530197571"/>
                    </a:ext>
                  </a:extLst>
                </a:gridCol>
                <a:gridCol w="637999">
                  <a:extLst>
                    <a:ext uri="{9D8B030D-6E8A-4147-A177-3AD203B41FA5}">
                      <a16:colId xmlns:a16="http://schemas.microsoft.com/office/drawing/2014/main" val="857372156"/>
                    </a:ext>
                  </a:extLst>
                </a:gridCol>
                <a:gridCol w="637997">
                  <a:extLst>
                    <a:ext uri="{9D8B030D-6E8A-4147-A177-3AD203B41FA5}">
                      <a16:colId xmlns:a16="http://schemas.microsoft.com/office/drawing/2014/main" val="2402940916"/>
                    </a:ext>
                  </a:extLst>
                </a:gridCol>
                <a:gridCol w="740077">
                  <a:extLst>
                    <a:ext uri="{9D8B030D-6E8A-4147-A177-3AD203B41FA5}">
                      <a16:colId xmlns:a16="http://schemas.microsoft.com/office/drawing/2014/main" val="405353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Vin 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err="1"/>
                        <a:t>Iin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err="1"/>
                        <a:t>Vcntl</a:t>
                      </a:r>
                      <a:r>
                        <a:rPr lang="en-US" sz="1200"/>
                        <a:t> /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err="1"/>
                        <a:t>Icntl</a:t>
                      </a:r>
                      <a:r>
                        <a:rPr lang="en-US" sz="1200"/>
                        <a:t> /mA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HV /V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25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0.208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-200.33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90006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F90FF2E-27D1-7246-9C48-2DE44088D684}"/>
              </a:ext>
            </a:extLst>
          </p:cNvPr>
          <p:cNvSpPr txBox="1"/>
          <p:nvPr/>
        </p:nvSpPr>
        <p:spPr>
          <a:xfrm>
            <a:off x="4636479" y="3478425"/>
            <a:ext cx="4349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Can’t output HV when it submerged in LN2, however it survive when temperature is higher than -170C. 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B6F264-4864-BC47-B2E9-32E91CB691AD}"/>
              </a:ext>
            </a:extLst>
          </p:cNvPr>
          <p:cNvSpPr txBox="1"/>
          <p:nvPr/>
        </p:nvSpPr>
        <p:spPr>
          <a:xfrm>
            <a:off x="233502" y="4387580"/>
            <a:ext cx="307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Note: Ripple RMS ~10mV after RC filter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10E27F-A6C1-CE40-9E6D-4A46D5241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02" y="1905412"/>
            <a:ext cx="4034838" cy="237017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403B647-B2A3-5840-9B95-63791D0D3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848" y="4715153"/>
            <a:ext cx="3750145" cy="158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4B0281-C247-7E4A-A7BE-33F94D6252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91"/>
          <a:stretch/>
        </p:blipFill>
        <p:spPr>
          <a:xfrm rot="5400000">
            <a:off x="5678024" y="-188817"/>
            <a:ext cx="1925045" cy="270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A09C9-ABB7-4749-8456-AC4BEDC4B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184" y="4239958"/>
            <a:ext cx="2743875" cy="1964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A3ED11-EB27-4F5C-A336-41C9D55BB7FA}"/>
              </a:ext>
            </a:extLst>
          </p:cNvPr>
          <p:cNvSpPr txBox="1"/>
          <p:nvPr/>
        </p:nvSpPr>
        <p:spPr>
          <a:xfrm>
            <a:off x="2770621" y="3918940"/>
            <a:ext cx="2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With 10M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GB" sz="1600" dirty="0">
                <a:solidFill>
                  <a:srgbClr val="FF0000"/>
                </a:solidFill>
              </a:rPr>
              <a:t> load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4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/>
              <a:t>C11204-02 </a:t>
            </a:r>
            <a:endParaRPr lang="en-GB" sz="320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9" y="864367"/>
            <a:ext cx="4488360" cy="256463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GB" sz="1200">
                <a:hlinkClick r:id="rId2"/>
              </a:rPr>
              <a:t>https://www.hamamatsu.com/content/dam/hamamatsu-photonics/sites/documents/99_SALES_LIBRARY/ssd/c11204-02_kacc1242e.pdf</a:t>
            </a:r>
            <a:r>
              <a:rPr lang="en-GB" sz="1200"/>
              <a:t> </a:t>
            </a:r>
            <a:endParaRPr lang="en-GB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90FF2E-27D1-7246-9C48-2DE44088D684}"/>
              </a:ext>
            </a:extLst>
          </p:cNvPr>
          <p:cNvSpPr txBox="1"/>
          <p:nvPr/>
        </p:nvSpPr>
        <p:spPr>
          <a:xfrm>
            <a:off x="4636479" y="3031876"/>
            <a:ext cx="4349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Can’t output HV properly when temperature is lower than -60C. </a:t>
            </a:r>
            <a:endParaRPr 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59427-9F28-E340-8AC1-DC7D4BFB5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517" y="483192"/>
            <a:ext cx="2403157" cy="24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A8F2D-BEC3-8A4F-95BB-565341BEF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0" y="2085741"/>
            <a:ext cx="3919588" cy="3899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88480A-6C38-E944-8748-FB2EB6C8A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479" y="3628425"/>
            <a:ext cx="4253948" cy="23225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5A81A-41BB-8E4B-AC8B-8E56703455DC}"/>
              </a:ext>
            </a:extLst>
          </p:cNvPr>
          <p:cNvSpPr txBox="1"/>
          <p:nvPr/>
        </p:nvSpPr>
        <p:spPr>
          <a:xfrm>
            <a:off x="898387" y="5993633"/>
            <a:ext cx="265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HV outputs 40V by default</a:t>
            </a:r>
          </a:p>
        </p:txBody>
      </p:sp>
    </p:spTree>
    <p:extLst>
      <p:ext uri="{BB962C8B-B14F-4D97-AF65-F5344CB8AC3E}">
        <p14:creationId xmlns:p14="http://schemas.microsoft.com/office/powerpoint/2010/main" val="1873355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2" y="267818"/>
            <a:ext cx="8229600" cy="647102"/>
          </a:xfrm>
        </p:spPr>
        <p:txBody>
          <a:bodyPr>
            <a:normAutofit/>
          </a:bodyPr>
          <a:lstStyle/>
          <a:p>
            <a:r>
              <a:rPr lang="en-US" b="0" dirty="0"/>
              <a:t>5SAR 250 (PICO Electronics)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48119" y="864367"/>
            <a:ext cx="4488360" cy="256463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US" sz="105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https://www.picoelectronics.com/node/69108</a:t>
            </a:r>
            <a:endParaRPr lang="en-GB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140B004-E9F4-40CC-B3D9-F248BA78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6" y="1647707"/>
            <a:ext cx="4925275" cy="19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9D9BFB-795D-48E6-8FFD-21A76E72B312}"/>
              </a:ext>
            </a:extLst>
          </p:cNvPr>
          <p:cNvSpPr txBox="1"/>
          <p:nvPr/>
        </p:nvSpPr>
        <p:spPr>
          <a:xfrm>
            <a:off x="128686" y="5685856"/>
            <a:ext cx="4584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/>
              <a:t>Output load is constant 1 </a:t>
            </a:r>
            <a:r>
              <a:rPr lang="en-GB" sz="1400" err="1"/>
              <a:t>MOhm</a:t>
            </a:r>
            <a:r>
              <a:rPr lang="en-GB" sz="1400"/>
              <a:t>.</a:t>
            </a:r>
            <a:endParaRPr lang="en-US" sz="1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31FB3F-0338-4D4A-9C14-ADE026D6C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30900" r="32423"/>
          <a:stretch/>
        </p:blipFill>
        <p:spPr bwMode="auto">
          <a:xfrm>
            <a:off x="5781111" y="591369"/>
            <a:ext cx="2839453" cy="21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ndoor, metalware&#10;&#10;Description automatically generated">
            <a:extLst>
              <a:ext uri="{FF2B5EF4-FFF2-40B4-BE49-F238E27FC236}">
                <a16:creationId xmlns:a16="http://schemas.microsoft.com/office/drawing/2014/main" id="{E5342043-A2CC-4D64-B437-ECA628256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12" t="26131" r="25235" b="11518"/>
          <a:stretch/>
        </p:blipFill>
        <p:spPr>
          <a:xfrm>
            <a:off x="233502" y="3074401"/>
            <a:ext cx="3982452" cy="2564633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964ABE6-0C7D-4AFB-B154-211004967D07}"/>
              </a:ext>
            </a:extLst>
          </p:cNvPr>
          <p:cNvGraphicFramePr>
            <a:graphicFrameLocks noGrp="1"/>
          </p:cNvGraphicFramePr>
          <p:nvPr/>
        </p:nvGraphicFramePr>
        <p:xfrm>
          <a:off x="4498655" y="2853262"/>
          <a:ext cx="4349310" cy="2380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410">
                  <a:extLst>
                    <a:ext uri="{9D8B030D-6E8A-4147-A177-3AD203B41FA5}">
                      <a16:colId xmlns:a16="http://schemas.microsoft.com/office/drawing/2014/main" val="3785833371"/>
                    </a:ext>
                  </a:extLst>
                </a:gridCol>
                <a:gridCol w="1125314">
                  <a:extLst>
                    <a:ext uri="{9D8B030D-6E8A-4147-A177-3AD203B41FA5}">
                      <a16:colId xmlns:a16="http://schemas.microsoft.com/office/drawing/2014/main" val="180822058"/>
                    </a:ext>
                  </a:extLst>
                </a:gridCol>
                <a:gridCol w="869862">
                  <a:extLst>
                    <a:ext uri="{9D8B030D-6E8A-4147-A177-3AD203B41FA5}">
                      <a16:colId xmlns:a16="http://schemas.microsoft.com/office/drawing/2014/main" val="2889490681"/>
                    </a:ext>
                  </a:extLst>
                </a:gridCol>
                <a:gridCol w="869862">
                  <a:extLst>
                    <a:ext uri="{9D8B030D-6E8A-4147-A177-3AD203B41FA5}">
                      <a16:colId xmlns:a16="http://schemas.microsoft.com/office/drawing/2014/main" val="1897897188"/>
                    </a:ext>
                  </a:extLst>
                </a:gridCol>
                <a:gridCol w="869862">
                  <a:extLst>
                    <a:ext uri="{9D8B030D-6E8A-4147-A177-3AD203B41FA5}">
                      <a16:colId xmlns:a16="http://schemas.microsoft.com/office/drawing/2014/main" val="1899775704"/>
                    </a:ext>
                  </a:extLst>
                </a:gridCol>
              </a:tblGrid>
              <a:tr h="45617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 (C)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  Voltage (V)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(Control Voltage (V))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/p Current (mA)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Voltage (V)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o/p AC ripple (mV)</a:t>
                      </a:r>
                      <a:endParaRPr lang="pt-BR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20668385"/>
                  </a:ext>
                </a:extLst>
              </a:tr>
              <a:tr h="30620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+25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 (2.3)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43.9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202.1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762718535"/>
                  </a:ext>
                </a:extLst>
              </a:tr>
              <a:tr h="30620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-53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 (2.4)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49.8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195.8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4.4</a:t>
                      </a:r>
                      <a:endParaRPr lang="en-US" sz="8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613039982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5.1 (2.4)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415843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5.1 (2.4)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396529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5.1 (1.8)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615134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5.1 (1.8)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07827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-154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5.1 (1.8)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658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ACE5194-824D-4103-8CE6-932EE8EF0A7C}"/>
              </a:ext>
            </a:extLst>
          </p:cNvPr>
          <p:cNvSpPr txBox="1"/>
          <p:nvPr/>
        </p:nvSpPr>
        <p:spPr>
          <a:xfrm>
            <a:off x="4453297" y="5367342"/>
            <a:ext cx="4349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At &lt;-93C, the output voltage is gradually increased </a:t>
            </a:r>
            <a:endParaRPr lang="en-US" sz="1400"/>
          </a:p>
          <a:p>
            <a:r>
              <a:rPr lang="en-US" sz="1400">
                <a:solidFill>
                  <a:srgbClr val="FF0000"/>
                </a:solidFill>
              </a:rPr>
              <a:t>At &lt;-150C, the output voltage is decreased to 0V </a:t>
            </a:r>
          </a:p>
          <a:p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CAE92-FECF-487B-B06D-AF1167D73771}"/>
              </a:ext>
            </a:extLst>
          </p:cNvPr>
          <p:cNvSpPr txBox="1"/>
          <p:nvPr/>
        </p:nvSpPr>
        <p:spPr>
          <a:xfrm>
            <a:off x="7367502" y="144638"/>
            <a:ext cx="2835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With 1M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GB" sz="1600" dirty="0">
                <a:solidFill>
                  <a:srgbClr val="FF0000"/>
                </a:solidFill>
              </a:rPr>
              <a:t> load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5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Veljko’s Talk in LIDINE 2021</a:t>
            </a:r>
            <a:br>
              <a:rPr lang="en-GB" sz="3200" dirty="0"/>
            </a:br>
            <a:r>
              <a:rPr lang="en-GB" sz="3200" dirty="0"/>
              <a:t>Light Detection In Noble Elements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529C2-3282-41A2-80B6-28AF2F4C4BE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0855" y="1250511"/>
            <a:ext cx="8232771" cy="931904"/>
          </a:xfrm>
        </p:spPr>
        <p:txBody>
          <a:bodyPr/>
          <a:lstStyle/>
          <a:p>
            <a:r>
              <a:rPr lang="en-US" dirty="0"/>
              <a:t>Charge and Light Sensing in Noble Liquid TPCs</a:t>
            </a:r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dirty="0">
                <a:hlinkClick r:id="rId2"/>
              </a:rPr>
              <a:t>https://indico.physics.ucsd.edu/event/1/contributions/103/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73DC5A-8B8D-40B1-AA1E-9628AB470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57" y="2073321"/>
            <a:ext cx="7758286" cy="41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6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Veljko’s Talk in LIDINE 2021</a:t>
            </a:r>
            <a:br>
              <a:rPr lang="en-GB" sz="3200" dirty="0"/>
            </a:br>
            <a:r>
              <a:rPr lang="en-GB" sz="3200" dirty="0"/>
              <a:t>Light Detection In Noble Elements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D82C3A-5B7F-4CFF-85D0-78DC56DB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8" y="1161634"/>
            <a:ext cx="8753475" cy="46767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BE1683-80C6-4DAF-A957-AC42B70CDDC7}"/>
              </a:ext>
            </a:extLst>
          </p:cNvPr>
          <p:cNvSpPr txBox="1"/>
          <p:nvPr/>
        </p:nvSpPr>
        <p:spPr>
          <a:xfrm>
            <a:off x="1962295" y="5876553"/>
            <a:ext cx="474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Improve SNR with ES (Electrostatic) transformer</a:t>
            </a:r>
          </a:p>
        </p:txBody>
      </p:sp>
    </p:spTree>
    <p:extLst>
      <p:ext uri="{BB962C8B-B14F-4D97-AF65-F5344CB8AC3E}">
        <p14:creationId xmlns:p14="http://schemas.microsoft.com/office/powerpoint/2010/main" val="86296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Autofit/>
          </a:bodyPr>
          <a:lstStyle/>
          <a:p>
            <a:r>
              <a:rPr lang="en-GB" sz="2800" dirty="0"/>
              <a:t>A Possible X-ARAPUCA Readout Scheme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34361-6858-478F-8D78-C67EE3AC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44" y="1015410"/>
            <a:ext cx="6339181" cy="3434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2D21AB-8708-4C1F-B04E-2F344069F24F}"/>
                  </a:ext>
                </a:extLst>
              </p:cNvPr>
              <p:cNvSpPr txBox="1"/>
              <p:nvPr/>
            </p:nvSpPr>
            <p:spPr>
              <a:xfrm>
                <a:off x="1087515" y="4629053"/>
                <a:ext cx="7399538" cy="1213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dirty="0">
                    <a:solidFill>
                      <a:srgbClr val="001DFF"/>
                    </a:solidFill>
                  </a:rPr>
                  <a:t>160 </a:t>
                </a:r>
                <a:r>
                  <a:rPr lang="en-US" dirty="0" err="1">
                    <a:solidFill>
                      <a:srgbClr val="001DFF"/>
                    </a:solidFill>
                  </a:rPr>
                  <a:t>SiPMs</a:t>
                </a:r>
                <a:r>
                  <a:rPr lang="en-US" dirty="0">
                    <a:solidFill>
                      <a:srgbClr val="001DFF"/>
                    </a:solidFill>
                  </a:rPr>
                  <a:t> in 40p4s configuration, HV ~ 200 V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0.4 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𝑝𝐶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200 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𝑛𝐹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0.4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∙4≈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effectLst/>
                </a:endParaRPr>
              </a:p>
              <a:p>
                <a:pPr lvl="1"/>
                <a:r>
                  <a:rPr lang="en-US" dirty="0">
                    <a:effectLst/>
                  </a:rPr>
                  <a:t>4 bias resistors, 1 capacitor </a:t>
                </a:r>
                <a:r>
                  <a:rPr lang="en-US" dirty="0" err="1">
                    <a:effectLst/>
                  </a:rPr>
                  <a:t>Cb</a:t>
                </a:r>
                <a:r>
                  <a:rPr lang="en-US" dirty="0">
                    <a:effectLst/>
                  </a:rPr>
                  <a:t> before FE ASIC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C82D21AB-8708-4C1F-B04E-2F344069F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515" y="4629053"/>
                <a:ext cx="7399538" cy="1213537"/>
              </a:xfrm>
              <a:prstGeom prst="rect">
                <a:avLst/>
              </a:prstGeom>
              <a:blipFill rotWithShape="0">
                <a:blip r:embed="rId3"/>
                <a:stretch>
                  <a:fillRect t="-2513" b="-7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EB9571-E088-4E53-9180-46B27949DB4B}"/>
              </a:ext>
            </a:extLst>
          </p:cNvPr>
          <p:cNvCxnSpPr>
            <a:cxnSpLocks/>
          </p:cNvCxnSpPr>
          <p:nvPr/>
        </p:nvCxnSpPr>
        <p:spPr>
          <a:xfrm flipH="1" flipV="1">
            <a:off x="5104660" y="2663301"/>
            <a:ext cx="530442" cy="3462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8F97859-D22C-4AF6-BB9D-25540BD3EAE0}"/>
              </a:ext>
            </a:extLst>
          </p:cNvPr>
          <p:cNvSpPr txBox="1"/>
          <p:nvPr/>
        </p:nvSpPr>
        <p:spPr>
          <a:xfrm>
            <a:off x="5635102" y="2885243"/>
            <a:ext cx="3395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Goal: explore HV DC-DC modules outputting ~200V at cryogenic temperatures (77K-89K)</a:t>
            </a:r>
          </a:p>
        </p:txBody>
      </p:sp>
    </p:spTree>
    <p:extLst>
      <p:ext uri="{BB962C8B-B14F-4D97-AF65-F5344CB8AC3E}">
        <p14:creationId xmlns:p14="http://schemas.microsoft.com/office/powerpoint/2010/main" val="684535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dirty="0"/>
              <a:t>Search for DC-DC modules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9" y="938824"/>
            <a:ext cx="8232771" cy="533924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800" dirty="0"/>
              <a:t>Basic requirements of step-up DC-DC converters</a:t>
            </a:r>
          </a:p>
          <a:p>
            <a:pPr lvl="1"/>
            <a:r>
              <a:rPr lang="en-GB" sz="1600" dirty="0"/>
              <a:t>Output voltage range up to 200V</a:t>
            </a:r>
          </a:p>
          <a:p>
            <a:pPr lvl="1"/>
            <a:r>
              <a:rPr lang="en-GB" sz="1600" dirty="0"/>
              <a:t>Survive at cryogenic temperature as low as 77K (liquid nitrogen)</a:t>
            </a:r>
          </a:p>
          <a:p>
            <a:pPr lvl="1"/>
            <a:r>
              <a:rPr lang="en-GB" sz="1600" dirty="0"/>
              <a:t>High power efficiency when the load current is ~100 µA</a:t>
            </a:r>
          </a:p>
          <a:p>
            <a:pPr lvl="1"/>
            <a:r>
              <a:rPr lang="en-GB" sz="1600" dirty="0"/>
              <a:t>Low noise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Market survey of DC-DC modules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8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FEF1-E0F0-4808-A9AE-5F39FBCFE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Commercial DC-DC modules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D46C0-CF89-4386-A06E-6F3609905E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7A051-57EA-49E3-A3B7-26D11592B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1119E4-AA6B-4051-9E36-D629CE706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36594"/>
              </p:ext>
            </p:extLst>
          </p:nvPr>
        </p:nvGraphicFramePr>
        <p:xfrm>
          <a:off x="454026" y="916516"/>
          <a:ext cx="8229598" cy="528677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6243">
                  <a:extLst>
                    <a:ext uri="{9D8B030D-6E8A-4147-A177-3AD203B41FA5}">
                      <a16:colId xmlns:a16="http://schemas.microsoft.com/office/drawing/2014/main" val="1766398353"/>
                    </a:ext>
                  </a:extLst>
                </a:gridCol>
                <a:gridCol w="1399451">
                  <a:extLst>
                    <a:ext uri="{9D8B030D-6E8A-4147-A177-3AD203B41FA5}">
                      <a16:colId xmlns:a16="http://schemas.microsoft.com/office/drawing/2014/main" val="4217588219"/>
                    </a:ext>
                  </a:extLst>
                </a:gridCol>
                <a:gridCol w="1375358">
                  <a:extLst>
                    <a:ext uri="{9D8B030D-6E8A-4147-A177-3AD203B41FA5}">
                      <a16:colId xmlns:a16="http://schemas.microsoft.com/office/drawing/2014/main" val="1075785181"/>
                    </a:ext>
                  </a:extLst>
                </a:gridCol>
                <a:gridCol w="814873">
                  <a:extLst>
                    <a:ext uri="{9D8B030D-6E8A-4147-A177-3AD203B41FA5}">
                      <a16:colId xmlns:a16="http://schemas.microsoft.com/office/drawing/2014/main" val="2710971705"/>
                    </a:ext>
                  </a:extLst>
                </a:gridCol>
                <a:gridCol w="789992">
                  <a:extLst>
                    <a:ext uri="{9D8B030D-6E8A-4147-A177-3AD203B41FA5}">
                      <a16:colId xmlns:a16="http://schemas.microsoft.com/office/drawing/2014/main" val="468897669"/>
                    </a:ext>
                  </a:extLst>
                </a:gridCol>
                <a:gridCol w="690465">
                  <a:extLst>
                    <a:ext uri="{9D8B030D-6E8A-4147-A177-3AD203B41FA5}">
                      <a16:colId xmlns:a16="http://schemas.microsoft.com/office/drawing/2014/main" val="4069422986"/>
                    </a:ext>
                  </a:extLst>
                </a:gridCol>
                <a:gridCol w="1573763">
                  <a:extLst>
                    <a:ext uri="{9D8B030D-6E8A-4147-A177-3AD203B41FA5}">
                      <a16:colId xmlns:a16="http://schemas.microsoft.com/office/drawing/2014/main" val="2920834313"/>
                    </a:ext>
                  </a:extLst>
                </a:gridCol>
                <a:gridCol w="889453">
                  <a:extLst>
                    <a:ext uri="{9D8B030D-6E8A-4147-A177-3AD203B41FA5}">
                      <a16:colId xmlns:a16="http://schemas.microsoft.com/office/drawing/2014/main" val="2245024924"/>
                    </a:ext>
                  </a:extLst>
                </a:gridCol>
              </a:tblGrid>
              <a:tr h="22270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Manufacturer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Model 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Input Voltage (V)</a:t>
                      </a:r>
                      <a:endParaRPr lang="en-US" sz="8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Output Voltage (V)</a:t>
                      </a:r>
                      <a:endParaRPr lang="en-US" sz="8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Typical Input Current (mA)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Maximum Output Current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Typical Ripple and Noise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441669266"/>
                  </a:ext>
                </a:extLst>
              </a:tr>
              <a:tr h="1776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TDK-Lambda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CHVM3-12-0300PW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10.8-13.2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0-300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395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10mA@300V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30 mV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806993224"/>
                  </a:ext>
                </a:extLst>
              </a:tr>
              <a:tr h="115365">
                <a:tc rowSpan="8"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TI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LM3478/LM3488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2.97-40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1.26-500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1A@12V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dirty="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756499947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TI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LM3478Q/LM3488Q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2.97-40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1.26-500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dirty="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3A@10V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dirty="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705299781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TI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LM3481/LTM3481-Q1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2.97-48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1.26-500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2A@12V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4288897149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endParaRPr lang="en-US" sz="70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1.5A@12V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2154810630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endParaRPr lang="en-US" sz="700" dirty="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1.25A@12V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2957815198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TI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LM51561/LM5156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1.5-60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1.5-300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3A@12V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164386569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TI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>
                          <a:effectLst/>
                        </a:rPr>
                        <a:t>LM51551/LM5155</a:t>
                      </a:r>
                      <a:endParaRPr lang="en-US" sz="800" b="0"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1.5-45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1.5-300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2A@24V, 4A@5V, 2A@12V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263179902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TI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LM5022/LM5022Q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6-60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1.25-300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0.5A@40V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dirty="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2045066457"/>
                  </a:ext>
                </a:extLst>
              </a:tr>
              <a:tr h="115365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Maxim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MAX17597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4.5-36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5-250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1A@24V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671562902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Maxim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MAX17499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9.5-24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1.23-400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033941346"/>
                  </a:ext>
                </a:extLst>
              </a:tr>
              <a:tr h="115365">
                <a:tc rowSpan="7"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ADI</a:t>
                      </a:r>
                    </a:p>
                    <a:p>
                      <a:pPr algn="ctr" rtl="0" fontAlgn="b"/>
                      <a:endParaRPr lang="en-US" sz="800" dirty="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LTC3862-1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8.5-36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&lt;350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5A@48V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835265676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ADI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LTC3862-2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5.5-36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&lt;350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10A@50V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961191930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ADI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2A@120V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350190870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ADI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6A@12V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480152023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ADI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LT8312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10-38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&lt;400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0.375A@400V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953603573"/>
                  </a:ext>
                </a:extLst>
              </a:tr>
              <a:tr h="222703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effectLst/>
                        </a:rPr>
                        <a:t>ADI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LT3757/LT3757A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2.9-40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&lt;350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1.5A@12V, 3A@5V, 1A@-15V, 3A@5V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556535035"/>
                  </a:ext>
                </a:extLst>
              </a:tr>
              <a:tr h="115365">
                <a:tc vMerge="1">
                  <a:txBody>
                    <a:bodyPr/>
                    <a:lstStyle/>
                    <a:p>
                      <a:pPr algn="ctr" rtl="0" fontAlgn="b"/>
                      <a:r>
                        <a:rPr lang="en-US" sz="700" dirty="0">
                          <a:effectLst/>
                        </a:rPr>
                        <a:t>ADI</a:t>
                      </a: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LT3758/LT3758A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Controller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5.5-100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&lt;350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1A@24V, 3A@3.3V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dirty="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540155527"/>
                  </a:ext>
                </a:extLst>
              </a:tr>
              <a:tr h="177644">
                <a:tc rowSpan="8"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Hamamatsu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C9619-51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12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&lt;2000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460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60 mV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766761524"/>
                  </a:ext>
                </a:extLst>
              </a:tr>
              <a:tr h="177644">
                <a:tc vMerge="1">
                  <a:txBody>
                    <a:bodyPr/>
                    <a:lstStyle/>
                    <a:p>
                      <a:pPr algn="ctr" rtl="0" fontAlgn="b"/>
                      <a:endParaRPr lang="en-US" sz="70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C11152-51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12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&lt;1500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220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 mV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356357397"/>
                  </a:ext>
                </a:extLst>
              </a:tr>
              <a:tr h="177644">
                <a:tc vMerge="1">
                  <a:txBody>
                    <a:bodyPr/>
                    <a:lstStyle/>
                    <a:p>
                      <a:pPr algn="ctr" rtl="0" fontAlgn="b"/>
                      <a:endParaRPr lang="en-US" sz="70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C12733-04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10-35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500-1800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90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90uA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100 mV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307923257"/>
                  </a:ext>
                </a:extLst>
              </a:tr>
              <a:tr h="177644">
                <a:tc vMerge="1">
                  <a:txBody>
                    <a:bodyPr/>
                    <a:lstStyle/>
                    <a:p>
                      <a:pPr algn="ctr" rtl="0" fontAlgn="b"/>
                      <a:endParaRPr lang="en-US" sz="70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C13890-55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11-16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&lt;1250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125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0.6mA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38 mV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2118265880"/>
                  </a:ext>
                </a:extLst>
              </a:tr>
              <a:tr h="177644">
                <a:tc vMerge="1">
                  <a:txBody>
                    <a:bodyPr/>
                    <a:lstStyle/>
                    <a:p>
                      <a:pPr algn="ctr" rtl="0" fontAlgn="b"/>
                      <a:endParaRPr lang="en-US" sz="70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C14051-55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11-16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&lt;10000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260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0.2mA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100 mV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752804108"/>
                  </a:ext>
                </a:extLst>
              </a:tr>
              <a:tr h="177644">
                <a:tc vMerge="1">
                  <a:txBody>
                    <a:bodyPr/>
                    <a:lstStyle/>
                    <a:p>
                      <a:pPr algn="ctr" rtl="0" fontAlgn="b"/>
                      <a:endParaRPr lang="en-US" sz="70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C11204-02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5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20-90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40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2mA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0.2 mV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534830462"/>
                  </a:ext>
                </a:extLst>
              </a:tr>
              <a:tr h="177644">
                <a:tc vMerge="1">
                  <a:txBody>
                    <a:bodyPr/>
                    <a:lstStyle/>
                    <a:p>
                      <a:pPr algn="ctr" rtl="0" fontAlgn="b"/>
                      <a:endParaRPr lang="en-US" sz="70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C10940-03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-200/-1200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230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0.6mA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50 mV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578735313"/>
                  </a:ext>
                </a:extLst>
              </a:tr>
              <a:tr h="177644">
                <a:tc vMerge="1">
                  <a:txBody>
                    <a:bodyPr/>
                    <a:lstStyle/>
                    <a:p>
                      <a:pPr algn="ctr" rtl="0" fontAlgn="b"/>
                      <a:endParaRPr lang="en-US" sz="700" dirty="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C10940-53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200-1200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230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0.6mA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50 mV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473689075"/>
                  </a:ext>
                </a:extLst>
              </a:tr>
              <a:tr h="330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Advanced Energy Industries, Inc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ULTRAVOLT US SERIES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 or 12-15V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0-500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50-60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0.2-0.5mA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&lt;0.01%*Vout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364630533"/>
                  </a:ext>
                </a:extLst>
              </a:tr>
              <a:tr h="177644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XP Power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A Series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5/12/24V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0-6000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500mA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&lt;1%*Vout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1298761830"/>
                  </a:ext>
                </a:extLst>
              </a:tr>
              <a:tr h="177644">
                <a:tc vMerge="1">
                  <a:txBody>
                    <a:bodyPr/>
                    <a:lstStyle/>
                    <a:p>
                      <a:pPr algn="ctr" rtl="0" fontAlgn="b"/>
                      <a:endParaRPr lang="en-US" sz="700" dirty="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Q Series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5/12/24V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0-10,000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100mA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&lt;1%*Vout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3921921272"/>
                  </a:ext>
                </a:extLst>
              </a:tr>
              <a:tr h="177644">
                <a:tc vMerge="1">
                  <a:txBody>
                    <a:bodyPr/>
                    <a:lstStyle/>
                    <a:p>
                      <a:pPr algn="ctr" rtl="0" fontAlgn="b"/>
                      <a:endParaRPr lang="en-US" sz="700" dirty="0">
                        <a:effectLst/>
                      </a:endParaRPr>
                    </a:p>
                  </a:txBody>
                  <a:tcPr marL="6839" marR="6839" marT="4559" marB="4559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AG Series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5/12/24V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0-6000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500mA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1mA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&lt;1%*Vout</a:t>
                      </a: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582944503"/>
                  </a:ext>
                </a:extLst>
              </a:tr>
              <a:tr h="1776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PICO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Series AV/SMV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Integrated Module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5/12/15/24/28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0-500</a:t>
                      </a: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>
                        <a:effectLst/>
                      </a:endParaRPr>
                    </a:p>
                  </a:txBody>
                  <a:tcPr marL="6839" marR="6839" marT="4559" marB="4559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dirty="0">
                        <a:effectLst/>
                      </a:endParaRPr>
                    </a:p>
                  </a:txBody>
                  <a:tcPr marL="6839" marR="6839" marT="4559" marB="4559" anchor="ctr"/>
                </a:tc>
                <a:extLst>
                  <a:ext uri="{0D108BD9-81ED-4DB2-BD59-A6C34878D82A}">
                    <a16:rowId xmlns:a16="http://schemas.microsoft.com/office/drawing/2014/main" val="4235680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958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047F-C11F-4FF5-A5D2-D0EC2AE2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DC-DC module testing at cold temperature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DBC7E-71A7-4CB7-A3B2-1D56FC1689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A688B-1315-49C1-9716-914C1D401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34C0038A-4C3D-435E-883D-2D5C2F025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79731"/>
              </p:ext>
            </p:extLst>
          </p:nvPr>
        </p:nvGraphicFramePr>
        <p:xfrm>
          <a:off x="454026" y="994643"/>
          <a:ext cx="8300930" cy="503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90">
                  <a:extLst>
                    <a:ext uri="{9D8B030D-6E8A-4147-A177-3AD203B41FA5}">
                      <a16:colId xmlns:a16="http://schemas.microsoft.com/office/drawing/2014/main" val="138496614"/>
                    </a:ext>
                  </a:extLst>
                </a:gridCol>
                <a:gridCol w="969500">
                  <a:extLst>
                    <a:ext uri="{9D8B030D-6E8A-4147-A177-3AD203B41FA5}">
                      <a16:colId xmlns:a16="http://schemas.microsoft.com/office/drawing/2014/main" val="4009601828"/>
                    </a:ext>
                  </a:extLst>
                </a:gridCol>
                <a:gridCol w="951723">
                  <a:extLst>
                    <a:ext uri="{9D8B030D-6E8A-4147-A177-3AD203B41FA5}">
                      <a16:colId xmlns:a16="http://schemas.microsoft.com/office/drawing/2014/main" val="327999128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7411342"/>
                    </a:ext>
                  </a:extLst>
                </a:gridCol>
                <a:gridCol w="660752">
                  <a:extLst>
                    <a:ext uri="{9D8B030D-6E8A-4147-A177-3AD203B41FA5}">
                      <a16:colId xmlns:a16="http://schemas.microsoft.com/office/drawing/2014/main" val="2584016496"/>
                    </a:ext>
                  </a:extLst>
                </a:gridCol>
                <a:gridCol w="889518">
                  <a:extLst>
                    <a:ext uri="{9D8B030D-6E8A-4147-A177-3AD203B41FA5}">
                      <a16:colId xmlns:a16="http://schemas.microsoft.com/office/drawing/2014/main" val="4233621838"/>
                    </a:ext>
                  </a:extLst>
                </a:gridCol>
                <a:gridCol w="864637">
                  <a:extLst>
                    <a:ext uri="{9D8B030D-6E8A-4147-A177-3AD203B41FA5}">
                      <a16:colId xmlns:a16="http://schemas.microsoft.com/office/drawing/2014/main" val="713228748"/>
                    </a:ext>
                  </a:extLst>
                </a:gridCol>
                <a:gridCol w="671804">
                  <a:extLst>
                    <a:ext uri="{9D8B030D-6E8A-4147-A177-3AD203B41FA5}">
                      <a16:colId xmlns:a16="http://schemas.microsoft.com/office/drawing/2014/main" val="2669548716"/>
                    </a:ext>
                  </a:extLst>
                </a:gridCol>
                <a:gridCol w="2334106">
                  <a:extLst>
                    <a:ext uri="{9D8B030D-6E8A-4147-A177-3AD203B41FA5}">
                      <a16:colId xmlns:a16="http://schemas.microsoft.com/office/drawing/2014/main" val="1717580104"/>
                    </a:ext>
                  </a:extLst>
                </a:gridCol>
              </a:tblGrid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#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Module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Manufacture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 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Vin (V)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1" i="0" u="none" strike="noStrike" noProof="0" dirty="0" err="1">
                          <a:latin typeface="Arial"/>
                        </a:rPr>
                        <a:t>Vout</a:t>
                      </a:r>
                      <a:r>
                        <a:rPr lang="en-US" sz="900" b="1" i="0" u="none" strike="noStrike" noProof="0" dirty="0">
                          <a:latin typeface="Arial"/>
                        </a:rPr>
                        <a:t> (V) at RT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/>
                        <a:t>Vout</a:t>
                      </a:r>
                      <a:r>
                        <a:rPr lang="en-US" sz="900" dirty="0"/>
                        <a:t> (V) at LN2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Works at Cold?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0397839"/>
                  </a:ext>
                </a:extLst>
              </a:tr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CHVM3-12-0300PW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TDK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4853970"/>
                  </a:ext>
                </a:extLst>
              </a:tr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0.3US12-P0.1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Advanced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495931"/>
                  </a:ext>
                </a:extLst>
              </a:tr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0.4US5-P0.1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Advanced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068164"/>
                  </a:ext>
                </a:extLst>
              </a:tr>
              <a:tr h="23163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C10940-53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Hamamatsu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205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2467698"/>
                  </a:ext>
                </a:extLst>
              </a:tr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C10940-03 (negative HV)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Hamamatsu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-200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6181631"/>
                  </a:ext>
                </a:extLst>
              </a:tr>
              <a:tr h="23163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C11204-02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Hamamatsu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141127"/>
                  </a:ext>
                </a:extLst>
              </a:tr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AH0SP-12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EMCO, XP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682481"/>
                  </a:ext>
                </a:extLst>
              </a:tr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12SAR 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PICO Electronics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1M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841264"/>
                  </a:ext>
                </a:extLst>
              </a:tr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5SAR 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PICO Electronics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1M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121803"/>
                  </a:ext>
                </a:extLst>
              </a:tr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Q025-5C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EMCO, XP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10M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222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255138"/>
                  </a:ext>
                </a:extLst>
              </a:tr>
              <a:tr h="231637"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5SM48S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PICO Electronics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10M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74.5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10.63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At cold, output voltage reduced to 1.26 V with 20k</a:t>
                      </a:r>
                      <a:r>
                        <a:rPr lang="el-GR" sz="900" dirty="0"/>
                        <a:t>Ω</a:t>
                      </a:r>
                      <a:r>
                        <a:rPr lang="en-US" sz="900" dirty="0"/>
                        <a:t> load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Results are not matched with the University of Iowa results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3123587"/>
                  </a:ext>
                </a:extLst>
              </a:tr>
              <a:tr h="397093">
                <a:tc v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20k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60.5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1.26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748735"/>
                  </a:ext>
                </a:extLst>
              </a:tr>
              <a:tr h="364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Q025-12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EMCO, XP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10M</a:t>
                      </a:r>
                      <a:r>
                        <a:rPr lang="el-GR" sz="900" dirty="0"/>
                        <a:t>Ω 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203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Works at cold with reduced voltage ~52 V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Ordered a few more modules for retesting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1252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077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91722"/>
            <a:ext cx="8229600" cy="647102"/>
          </a:xfrm>
        </p:spPr>
        <p:txBody>
          <a:bodyPr>
            <a:normAutofit/>
          </a:bodyPr>
          <a:lstStyle/>
          <a:p>
            <a:r>
              <a:rPr lang="en-GB" sz="3200" dirty="0"/>
              <a:t>CHVM3-12-0300PW (TDK)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9" y="938824"/>
            <a:ext cx="8232771" cy="533924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/>
              <a:t>Datasheet </a:t>
            </a:r>
          </a:p>
          <a:p>
            <a:pPr lvl="1"/>
            <a:r>
              <a:rPr lang="en-US" u="sng">
                <a:hlinkClick r:id="rId2"/>
              </a:rPr>
              <a:t>https://product.tdk.com/system/files/dam/doc/product/power/switching-power/dc-dc-converter/specification/chvm3_spc.pdf</a:t>
            </a:r>
            <a:r>
              <a:rPr lang="en-US"/>
              <a:t> 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11E3A-BACD-5247-948C-9A00C4A98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13-Apr-22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D4882-82B3-B841-A0C6-84A8113DB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08E33E-8343-8E4C-83C6-C9B9EB61C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14" y="2248876"/>
            <a:ext cx="29718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C9EEF3A-D785-9B47-BFB2-1A028D368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7485" y="2109176"/>
            <a:ext cx="53086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37660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2718</Words>
  <Application>Microsoft Office PowerPoint</Application>
  <PresentationFormat>On-screen Show (4:3)</PresentationFormat>
  <Paragraphs>892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 Math</vt:lpstr>
      <vt:lpstr>Helvetica</vt:lpstr>
      <vt:lpstr>Lucida Grande</vt:lpstr>
      <vt:lpstr>Roboto</vt:lpstr>
      <vt:lpstr>Times New Roman</vt:lpstr>
      <vt:lpstr>Dune Template_051215</vt:lpstr>
      <vt:lpstr>LBNF Content-Footer Theme</vt:lpstr>
      <vt:lpstr>Step-up/boost DC-DC converters test summary</vt:lpstr>
      <vt:lpstr>Content</vt:lpstr>
      <vt:lpstr>Veljko’s Talk in LIDINE 2021 Light Detection In Noble Elements</vt:lpstr>
      <vt:lpstr>Veljko’s Talk in LIDINE 2021 Light Detection In Noble Elements</vt:lpstr>
      <vt:lpstr>A Possible X-ARAPUCA Readout Scheme</vt:lpstr>
      <vt:lpstr>Search for DC-DC modules</vt:lpstr>
      <vt:lpstr>Commercial DC-DC modules</vt:lpstr>
      <vt:lpstr>DC-DC module testing at cold temperature</vt:lpstr>
      <vt:lpstr>CHVM3-12-0300PW (TDK)</vt:lpstr>
      <vt:lpstr>CHVM3-12-0300PW (Failed when T &lt; -50C)</vt:lpstr>
      <vt:lpstr>0.3US12-P0.1 (Advanced Energy)</vt:lpstr>
      <vt:lpstr>C10940-53 (Hamamatsu)</vt:lpstr>
      <vt:lpstr>C10940-53 (Hamamatsu)</vt:lpstr>
      <vt:lpstr>AH0SP-12 (Xp Power)</vt:lpstr>
      <vt:lpstr>12SAR 250 (PICO Electronics)</vt:lpstr>
      <vt:lpstr>12SAR 250 (PICO Electronics)</vt:lpstr>
      <vt:lpstr>Q025-5C (Xp Power -EMCO)</vt:lpstr>
      <vt:lpstr>5SM48S (PICO Electronics) </vt:lpstr>
      <vt:lpstr>5SM48S (PICO Electronics) </vt:lpstr>
      <vt:lpstr>Q025-12 (Xp Power -EMCO)</vt:lpstr>
      <vt:lpstr>Summary</vt:lpstr>
      <vt:lpstr>Back up slides</vt:lpstr>
      <vt:lpstr>0.4US5-P0.1</vt:lpstr>
      <vt:lpstr>C10940-03 (negative HV)</vt:lpstr>
      <vt:lpstr>C11204-02 </vt:lpstr>
      <vt:lpstr>5SAR 250 (PICO Electronics)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Tarpara, Eaglekumar</cp:lastModifiedBy>
  <cp:revision>39</cp:revision>
  <dcterms:created xsi:type="dcterms:W3CDTF">2015-04-30T14:29:22Z</dcterms:created>
  <dcterms:modified xsi:type="dcterms:W3CDTF">2022-04-13T12:28:18Z</dcterms:modified>
  <cp:category/>
</cp:coreProperties>
</file>