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77" r:id="rId4"/>
    <p:sldId id="259" r:id="rId5"/>
    <p:sldId id="261" r:id="rId6"/>
    <p:sldId id="262" r:id="rId7"/>
    <p:sldId id="265" r:id="rId8"/>
    <p:sldId id="263" r:id="rId9"/>
    <p:sldId id="264" r:id="rId10"/>
    <p:sldId id="276"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453"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C5DCF-F904-436E-B736-10A6E3A4368C}"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3E8C2-D9DE-4D0C-93A9-656286080169}" type="slidenum">
              <a:rPr lang="en-US" smtClean="0"/>
              <a:t>‹#›</a:t>
            </a:fld>
            <a:endParaRPr lang="en-US"/>
          </a:p>
        </p:txBody>
      </p:sp>
    </p:spTree>
    <p:extLst>
      <p:ext uri="{BB962C8B-B14F-4D97-AF65-F5344CB8AC3E}">
        <p14:creationId xmlns:p14="http://schemas.microsoft.com/office/powerpoint/2010/main" val="225154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3E8C2-D9DE-4D0C-93A9-656286080169}" type="slidenum">
              <a:rPr lang="en-US" smtClean="0"/>
              <a:t>7</a:t>
            </a:fld>
            <a:endParaRPr lang="en-US"/>
          </a:p>
        </p:txBody>
      </p:sp>
    </p:spTree>
    <p:extLst>
      <p:ext uri="{BB962C8B-B14F-4D97-AF65-F5344CB8AC3E}">
        <p14:creationId xmlns:p14="http://schemas.microsoft.com/office/powerpoint/2010/main" val="389358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D0A1-F4C6-45B5-BDFE-CF8D8F36D0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90F437-324C-48CF-B769-93B178460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E9FBB7-7FFB-4669-8732-56936873967E}"/>
              </a:ext>
            </a:extLst>
          </p:cNvPr>
          <p:cNvSpPr>
            <a:spLocks noGrp="1"/>
          </p:cNvSpPr>
          <p:nvPr>
            <p:ph type="dt" sz="half" idx="10"/>
          </p:nvPr>
        </p:nvSpPr>
        <p:spPr/>
        <p:txBody>
          <a:bodyPr/>
          <a:lstStyle/>
          <a:p>
            <a:fld id="{AF5BF813-7094-4F16-B256-A9E50E20B7B1}" type="datetime1">
              <a:rPr lang="en-US" smtClean="0"/>
              <a:t>4/12/2022</a:t>
            </a:fld>
            <a:endParaRPr lang="en-US"/>
          </a:p>
        </p:txBody>
      </p:sp>
      <p:sp>
        <p:nvSpPr>
          <p:cNvPr id="5" name="Footer Placeholder 4">
            <a:extLst>
              <a:ext uri="{FF2B5EF4-FFF2-40B4-BE49-F238E27FC236}">
                <a16:creationId xmlns:a16="http://schemas.microsoft.com/office/drawing/2014/main" id="{27A66495-0A34-4965-9ADF-AFC003ADA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8A382-BEF0-4551-ABBC-B044B426DB2E}"/>
              </a:ext>
            </a:extLst>
          </p:cNvPr>
          <p:cNvSpPr>
            <a:spLocks noGrp="1"/>
          </p:cNvSpPr>
          <p:nvPr>
            <p:ph type="sldNum" sz="quarter" idx="12"/>
          </p:nvPr>
        </p:nvSpPr>
        <p:spPr/>
        <p:txBody>
          <a:bodyPr/>
          <a:lstStyle/>
          <a:p>
            <a:fld id="{E45A0B63-0ED9-442D-BBEF-8A246BAE1055}" type="slidenum">
              <a:rPr lang="en-US" smtClean="0"/>
              <a:t>‹#›</a:t>
            </a:fld>
            <a:endParaRPr lang="en-US"/>
          </a:p>
        </p:txBody>
      </p:sp>
    </p:spTree>
    <p:extLst>
      <p:ext uri="{BB962C8B-B14F-4D97-AF65-F5344CB8AC3E}">
        <p14:creationId xmlns:p14="http://schemas.microsoft.com/office/powerpoint/2010/main" val="52741370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6F0A-2DDC-4B8B-B815-CCF5014832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15DD46-EF8D-4B7B-872B-3BC4D94142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D7EE4-DC73-48AE-B55D-CFD31C5E3BC8}"/>
              </a:ext>
            </a:extLst>
          </p:cNvPr>
          <p:cNvSpPr>
            <a:spLocks noGrp="1"/>
          </p:cNvSpPr>
          <p:nvPr>
            <p:ph type="dt" sz="half" idx="10"/>
          </p:nvPr>
        </p:nvSpPr>
        <p:spPr/>
        <p:txBody>
          <a:bodyPr/>
          <a:lstStyle/>
          <a:p>
            <a:fld id="{B61F6C9B-6112-4E92-8F49-D38D02563651}" type="datetime1">
              <a:rPr lang="en-US" smtClean="0"/>
              <a:t>4/12/2022</a:t>
            </a:fld>
            <a:endParaRPr lang="en-US"/>
          </a:p>
        </p:txBody>
      </p:sp>
      <p:sp>
        <p:nvSpPr>
          <p:cNvPr id="5" name="Footer Placeholder 4">
            <a:extLst>
              <a:ext uri="{FF2B5EF4-FFF2-40B4-BE49-F238E27FC236}">
                <a16:creationId xmlns:a16="http://schemas.microsoft.com/office/drawing/2014/main" id="{8AD0CF46-FF94-410B-B4CB-97C39CB0E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2028B-CD69-4418-9735-055CED530F33}"/>
              </a:ext>
            </a:extLst>
          </p:cNvPr>
          <p:cNvSpPr>
            <a:spLocks noGrp="1"/>
          </p:cNvSpPr>
          <p:nvPr>
            <p:ph type="sldNum" sz="quarter" idx="12"/>
          </p:nvPr>
        </p:nvSpPr>
        <p:spPr/>
        <p:txBody>
          <a:bodyPr/>
          <a:lstStyle/>
          <a:p>
            <a:fld id="{E45A0B63-0ED9-442D-BBEF-8A246BAE1055}" type="slidenum">
              <a:rPr lang="en-US" smtClean="0"/>
              <a:t>‹#›</a:t>
            </a:fld>
            <a:endParaRPr lang="en-US"/>
          </a:p>
        </p:txBody>
      </p:sp>
    </p:spTree>
    <p:extLst>
      <p:ext uri="{BB962C8B-B14F-4D97-AF65-F5344CB8AC3E}">
        <p14:creationId xmlns:p14="http://schemas.microsoft.com/office/powerpoint/2010/main" val="11598572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ED144-414C-44AE-B2CB-6BBC7DC851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BA1158-FC14-46EF-A436-9D3F47E554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477AA-4DE6-4A23-9F12-BE9A6C7AF18F}"/>
              </a:ext>
            </a:extLst>
          </p:cNvPr>
          <p:cNvSpPr>
            <a:spLocks noGrp="1"/>
          </p:cNvSpPr>
          <p:nvPr>
            <p:ph type="dt" sz="half" idx="10"/>
          </p:nvPr>
        </p:nvSpPr>
        <p:spPr/>
        <p:txBody>
          <a:bodyPr/>
          <a:lstStyle/>
          <a:p>
            <a:fld id="{60A8CC88-B990-4BB1-89FC-C52E63B6D381}" type="datetime1">
              <a:rPr lang="en-US" smtClean="0"/>
              <a:t>4/12/2022</a:t>
            </a:fld>
            <a:endParaRPr lang="en-US"/>
          </a:p>
        </p:txBody>
      </p:sp>
      <p:sp>
        <p:nvSpPr>
          <p:cNvPr id="5" name="Footer Placeholder 4">
            <a:extLst>
              <a:ext uri="{FF2B5EF4-FFF2-40B4-BE49-F238E27FC236}">
                <a16:creationId xmlns:a16="http://schemas.microsoft.com/office/drawing/2014/main" id="{1C234650-5F69-4E94-83AB-B4E097146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CC243-04AB-46CC-8D4F-4C67ABEDCCED}"/>
              </a:ext>
            </a:extLst>
          </p:cNvPr>
          <p:cNvSpPr>
            <a:spLocks noGrp="1"/>
          </p:cNvSpPr>
          <p:nvPr>
            <p:ph type="sldNum" sz="quarter" idx="12"/>
          </p:nvPr>
        </p:nvSpPr>
        <p:spPr/>
        <p:txBody>
          <a:bodyPr/>
          <a:lstStyle/>
          <a:p>
            <a:fld id="{E45A0B63-0ED9-442D-BBEF-8A246BAE1055}" type="slidenum">
              <a:rPr lang="en-US" smtClean="0"/>
              <a:t>‹#›</a:t>
            </a:fld>
            <a:endParaRPr lang="en-US"/>
          </a:p>
        </p:txBody>
      </p:sp>
    </p:spTree>
    <p:extLst>
      <p:ext uri="{BB962C8B-B14F-4D97-AF65-F5344CB8AC3E}">
        <p14:creationId xmlns:p14="http://schemas.microsoft.com/office/powerpoint/2010/main" val="420474577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914400" y="1122363"/>
            <a:ext cx="10363200" cy="2387600"/>
          </a:xfrm>
        </p:spPr>
        <p:txBody>
          <a:bodyPr anchor="b"/>
          <a:lstStyle>
            <a:lvl1pPr algn="ctr">
              <a:defRPr sz="6000"/>
            </a:lvl1pPr>
          </a:lstStyle>
          <a:p>
            <a:pPr>
              <a:defRPr/>
            </a:pPr>
            <a:r>
              <a:rPr lang="en-US"/>
              <a:t>Click to edit Master title style</a:t>
            </a:r>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spTree>
    <p:extLst>
      <p:ext uri="{BB962C8B-B14F-4D97-AF65-F5344CB8AC3E}">
        <p14:creationId xmlns:p14="http://schemas.microsoft.com/office/powerpoint/2010/main" val="207792715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bwMode="auto">
        <a:xfrm>
          <a:off x="0" y="0"/>
          <a:ext cx="0" cy="0"/>
          <a:chOff x="0" y="0"/>
          <a:chExt cx="0" cy="0"/>
        </a:xfrm>
      </p:grpSpPr>
      <p:sp>
        <p:nvSpPr>
          <p:cNvPr id="4" name="Title 1"/>
          <p:cNvSpPr>
            <a:spLocks/>
          </p:cNvSpPr>
          <p:nvPr/>
        </p:nvSpPr>
        <p:spPr bwMode="auto">
          <a:xfrm>
            <a:off x="609600" y="274638"/>
            <a:ext cx="10972800" cy="1143000"/>
          </a:xfrm>
          <a:prstGeom prst="rect">
            <a:avLst/>
          </a:prstGeom>
        </p:spPr>
        <p:txBody>
          <a:bodyPr/>
          <a:lstStyle>
            <a:lvl1pPr algn="ctr" defTabSz="457200">
              <a:spcBef>
                <a:spcPts val="0"/>
              </a:spcBef>
              <a:buNone/>
              <a:defRPr sz="4400">
                <a:solidFill>
                  <a:schemeClr val="tx1"/>
                </a:solidFill>
                <a:latin typeface="+mj-lt"/>
                <a:ea typeface="+mj-ea"/>
                <a:cs typeface="+mj-cs"/>
              </a:defRPr>
            </a:lvl1pPr>
          </a:lstStyle>
          <a:p>
            <a:pPr>
              <a:defRPr/>
            </a:pPr>
            <a:endParaRPr lang="en-US" sz="4400">
              <a:solidFill>
                <a:prstClr val="black"/>
              </a:solidFill>
            </a:endParaRPr>
          </a:p>
        </p:txBody>
      </p:sp>
      <p:sp>
        <p:nvSpPr>
          <p:cNvPr id="5" name="Title 1"/>
          <p:cNvSpPr>
            <a:spLocks noGrp="1"/>
          </p:cNvSpPr>
          <p:nvPr>
            <p:ph type="title"/>
          </p:nvPr>
        </p:nvSpPr>
        <p:spPr bwMode="auto">
          <a:xfrm>
            <a:off x="605368" y="462518"/>
            <a:ext cx="10972800" cy="647102"/>
          </a:xfrm>
          <a:prstGeom prst="rect">
            <a:avLst/>
          </a:prstGeom>
        </p:spPr>
        <p:txBody>
          <a:bodyPr vert="horz" lIns="0" tIns="0" rIns="0" bIns="0">
            <a:normAutofit/>
          </a:bodyPr>
          <a:lstStyle>
            <a:lvl1pPr algn="l">
              <a:defRPr sz="3200" b="1" i="0">
                <a:solidFill>
                  <a:srgbClr val="E95125"/>
                </a:solidFill>
                <a:latin typeface="Helvetica"/>
              </a:defRPr>
            </a:lvl1pPr>
          </a:lstStyle>
          <a:p>
            <a:pPr>
              <a:defRPr/>
            </a:pPr>
            <a:r>
              <a:rPr lang="en-US" dirty="0"/>
              <a:t>Click to edit Master title style</a:t>
            </a:r>
          </a:p>
        </p:txBody>
      </p:sp>
      <p:sp>
        <p:nvSpPr>
          <p:cNvPr id="6" name="Content Placeholder 2"/>
          <p:cNvSpPr>
            <a:spLocks noGrp="1"/>
          </p:cNvSpPr>
          <p:nvPr>
            <p:ph idx="11"/>
          </p:nvPr>
        </p:nvSpPr>
        <p:spPr bwMode="auto">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2" name="Date Placeholder 1">
            <a:extLst>
              <a:ext uri="{FF2B5EF4-FFF2-40B4-BE49-F238E27FC236}">
                <a16:creationId xmlns:a16="http://schemas.microsoft.com/office/drawing/2014/main" id="{9643FF30-2D6B-7C42-8935-B5E4A0B58ADF}"/>
              </a:ext>
            </a:extLst>
          </p:cNvPr>
          <p:cNvSpPr>
            <a:spLocks noGrp="1"/>
          </p:cNvSpPr>
          <p:nvPr>
            <p:ph type="dt" sz="half" idx="12"/>
          </p:nvPr>
        </p:nvSpPr>
        <p:spPr/>
        <p:txBody>
          <a:bodyPr/>
          <a:lstStyle/>
          <a:p>
            <a:fld id="{B914111A-B131-43AC-BE59-6AE1A1D0A649}" type="datetime1">
              <a:rPr lang="en-US" smtClean="0"/>
              <a:t>4/12/2022</a:t>
            </a:fld>
            <a:endParaRPr lang="en-US" dirty="0"/>
          </a:p>
        </p:txBody>
      </p:sp>
      <p:sp>
        <p:nvSpPr>
          <p:cNvPr id="3" name="Footer Placeholder 2">
            <a:extLst>
              <a:ext uri="{FF2B5EF4-FFF2-40B4-BE49-F238E27FC236}">
                <a16:creationId xmlns:a16="http://schemas.microsoft.com/office/drawing/2014/main" id="{91011F26-4F2A-C74D-80CA-1E9CBD27E0DD}"/>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1BBE36D6-D36A-334F-8B8E-911630E295D2}"/>
              </a:ext>
            </a:extLst>
          </p:cNvPr>
          <p:cNvSpPr>
            <a:spLocks noGrp="1"/>
          </p:cNvSpPr>
          <p:nvPr>
            <p:ph type="sldNum" sz="quarter" idx="14"/>
          </p:nvPr>
        </p:nvSpPr>
        <p:spPr/>
        <p:txBody>
          <a:bodyPr/>
          <a:lstStyle/>
          <a:p>
            <a:fld id="{5DFC16DC-0F16-AF49-A28F-70708B914EFD}" type="slidenum">
              <a:rPr lang="en-US" smtClean="0"/>
              <a:t>‹#›</a:t>
            </a:fld>
            <a:endParaRPr lang="en-US" dirty="0"/>
          </a:p>
        </p:txBody>
      </p:sp>
    </p:spTree>
    <p:extLst>
      <p:ext uri="{BB962C8B-B14F-4D97-AF65-F5344CB8AC3E}">
        <p14:creationId xmlns:p14="http://schemas.microsoft.com/office/powerpoint/2010/main" val="291867815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0" y="462518"/>
            <a:ext cx="10972800" cy="647102"/>
          </a:xfrm>
          <a:prstGeom prst="rect">
            <a:avLst/>
          </a:prstGeom>
        </p:spPr>
        <p:txBody>
          <a:bodyPr vert="horz" lIns="0" tIns="0" rIns="0" bIns="0"/>
          <a:lstStyle>
            <a:lvl1pPr algn="l">
              <a:defRPr sz="4400" b="1" i="0">
                <a:solidFill>
                  <a:srgbClr val="E95125"/>
                </a:solidFill>
                <a:latin typeface="Helvetica"/>
              </a:defRPr>
            </a:lvl1pPr>
          </a:lstStyle>
          <a:p>
            <a:pPr>
              <a:defRPr/>
            </a:pPr>
            <a:r>
              <a:rPr lang="en-US"/>
              <a:t>Click to edit Master title style</a:t>
            </a:r>
          </a:p>
        </p:txBody>
      </p:sp>
      <p:sp>
        <p:nvSpPr>
          <p:cNvPr id="8" name="Content Placeholder 2"/>
          <p:cNvSpPr>
            <a:spLocks noGrp="1"/>
          </p:cNvSpPr>
          <p:nvPr>
            <p:ph idx="11"/>
          </p:nvPr>
        </p:nvSpPr>
        <p:spPr bwMode="auto">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a:lnSpc>
                <a:spcPct val="100000"/>
              </a:lnSpc>
              <a:spcBef>
                <a:spcPts val="0"/>
              </a:spcBef>
              <a:spcAft>
                <a:spcPts val="0"/>
              </a:spcAft>
              <a:buClrTx/>
              <a:buSzTx/>
              <a:buFont typeface="Arial"/>
              <a:buChar char="•"/>
              <a:defRPr/>
            </a:pPr>
            <a:r>
              <a:rPr lang="en-US"/>
              <a:t>Click to edit Master text styles</a:t>
            </a:r>
            <a:endParaRPr/>
          </a:p>
          <a:p>
            <a:pPr marL="256032" marR="0" lvl="1" indent="-265176" algn="l" defTabSz="457200">
              <a:lnSpc>
                <a:spcPct val="100000"/>
              </a:lnSpc>
              <a:spcBef>
                <a:spcPts val="0"/>
              </a:spcBef>
              <a:spcAft>
                <a:spcPts val="0"/>
              </a:spcAft>
              <a:buClrTx/>
              <a:buSzTx/>
              <a:buFont typeface="Arial"/>
              <a:buChar char="•"/>
              <a:defRPr/>
            </a:pPr>
            <a:r>
              <a:rPr lang="en-US"/>
              <a:t>Second level</a:t>
            </a:r>
            <a:endParaRPr/>
          </a:p>
          <a:p>
            <a:pPr marL="256032" marR="0" lvl="2" indent="-265176" algn="l" defTabSz="457200">
              <a:lnSpc>
                <a:spcPct val="100000"/>
              </a:lnSpc>
              <a:spcBef>
                <a:spcPts val="0"/>
              </a:spcBef>
              <a:spcAft>
                <a:spcPts val="0"/>
              </a:spcAft>
              <a:buClrTx/>
              <a:buSzTx/>
              <a:buFont typeface="Arial"/>
              <a:buChar char="•"/>
              <a:defRPr/>
            </a:pPr>
            <a:r>
              <a:rPr lang="en-US"/>
              <a:t>Third level</a:t>
            </a:r>
            <a:endParaRPr/>
          </a:p>
          <a:p>
            <a:pPr marL="256032" marR="0" lvl="3" indent="-265176" algn="l" defTabSz="457200">
              <a:lnSpc>
                <a:spcPct val="100000"/>
              </a:lnSpc>
              <a:spcBef>
                <a:spcPts val="0"/>
              </a:spcBef>
              <a:spcAft>
                <a:spcPts val="0"/>
              </a:spcAft>
              <a:buClrTx/>
              <a:buSzTx/>
              <a:buFont typeface="Arial"/>
              <a:buChar char="•"/>
              <a:defRPr/>
            </a:pPr>
            <a:r>
              <a:rPr lang="en-US"/>
              <a:t>Fourth level</a:t>
            </a:r>
            <a:endParaRPr/>
          </a:p>
          <a:p>
            <a:pPr marL="256032" marR="0" lvl="4" indent="-265176" algn="l" defTabSz="457200">
              <a:lnSpc>
                <a:spcPct val="100000"/>
              </a:lnSpc>
              <a:spcBef>
                <a:spcPts val="0"/>
              </a:spcBef>
              <a:spcAft>
                <a:spcPts val="0"/>
              </a:spcAft>
              <a:buClrTx/>
              <a:buSzTx/>
              <a:buFont typeface="Arial"/>
              <a:buChar char="•"/>
              <a:defRPr/>
            </a:pPr>
            <a:r>
              <a:rPr lang="en-US"/>
              <a:t>Fifth level</a:t>
            </a:r>
          </a:p>
        </p:txBody>
      </p:sp>
      <p:sp>
        <p:nvSpPr>
          <p:cNvPr id="9" name="Content Placeholder 2"/>
          <p:cNvSpPr>
            <a:spLocks noGrp="1"/>
          </p:cNvSpPr>
          <p:nvPr>
            <p:ph idx="12"/>
          </p:nvPr>
        </p:nvSpPr>
        <p:spPr bwMode="auto">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2" name="Date Placeholder 1">
            <a:extLst>
              <a:ext uri="{FF2B5EF4-FFF2-40B4-BE49-F238E27FC236}">
                <a16:creationId xmlns:a16="http://schemas.microsoft.com/office/drawing/2014/main" id="{45268B2D-8A93-3A4B-ABB8-2A578C680EAC}"/>
              </a:ext>
            </a:extLst>
          </p:cNvPr>
          <p:cNvSpPr>
            <a:spLocks noGrp="1"/>
          </p:cNvSpPr>
          <p:nvPr>
            <p:ph type="dt" sz="half" idx="13"/>
          </p:nvPr>
        </p:nvSpPr>
        <p:spPr/>
        <p:txBody>
          <a:bodyPr/>
          <a:lstStyle/>
          <a:p>
            <a:fld id="{C7DECF52-073A-4E99-A2D7-22BECDFE2CE9}" type="datetime1">
              <a:rPr lang="en-US" smtClean="0"/>
              <a:t>4/12/2022</a:t>
            </a:fld>
            <a:endParaRPr lang="en-US" dirty="0"/>
          </a:p>
        </p:txBody>
      </p:sp>
      <p:sp>
        <p:nvSpPr>
          <p:cNvPr id="3" name="Footer Placeholder 2">
            <a:extLst>
              <a:ext uri="{FF2B5EF4-FFF2-40B4-BE49-F238E27FC236}">
                <a16:creationId xmlns:a16="http://schemas.microsoft.com/office/drawing/2014/main" id="{AFAF6D27-CECA-2048-8317-3913D935E675}"/>
              </a:ext>
            </a:extLst>
          </p:cNvPr>
          <p:cNvSpPr>
            <a:spLocks noGrp="1"/>
          </p:cNvSpPr>
          <p:nvPr>
            <p:ph type="ftr"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4FBEC390-B3C7-BF4E-A06C-31BF5C1EB904}"/>
              </a:ext>
            </a:extLst>
          </p:cNvPr>
          <p:cNvSpPr>
            <a:spLocks noGrp="1"/>
          </p:cNvSpPr>
          <p:nvPr>
            <p:ph type="sldNum" sz="quarter" idx="15"/>
          </p:nvPr>
        </p:nvSpPr>
        <p:spPr/>
        <p:txBody>
          <a:bodyPr/>
          <a:lstStyle/>
          <a:p>
            <a:fld id="{5DFC16DC-0F16-AF49-A28F-70708B914EFD}" type="slidenum">
              <a:rPr lang="en-US" smtClean="0"/>
              <a:t>‹#›</a:t>
            </a:fld>
            <a:endParaRPr lang="en-US" dirty="0"/>
          </a:p>
        </p:txBody>
      </p:sp>
    </p:spTree>
    <p:extLst>
      <p:ext uri="{BB962C8B-B14F-4D97-AF65-F5344CB8AC3E}">
        <p14:creationId xmlns:p14="http://schemas.microsoft.com/office/powerpoint/2010/main" val="15066139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D174-D045-4F34-8749-4E042E930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D34F1-0831-4751-BBB9-45BD5D7A7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EBD0A-63D0-4778-A8C0-F9360A11A96E}"/>
              </a:ext>
            </a:extLst>
          </p:cNvPr>
          <p:cNvSpPr>
            <a:spLocks noGrp="1"/>
          </p:cNvSpPr>
          <p:nvPr>
            <p:ph type="dt" sz="half" idx="10"/>
          </p:nvPr>
        </p:nvSpPr>
        <p:spPr/>
        <p:txBody>
          <a:bodyPr/>
          <a:lstStyle/>
          <a:p>
            <a:fld id="{EF83ADA6-21E6-421B-A5DF-A9639751E51E}" type="datetime1">
              <a:rPr lang="en-US" smtClean="0"/>
              <a:t>4/12/2022</a:t>
            </a:fld>
            <a:endParaRPr lang="en-US"/>
          </a:p>
        </p:txBody>
      </p:sp>
      <p:sp>
        <p:nvSpPr>
          <p:cNvPr id="5" name="Footer Placeholder 4">
            <a:extLst>
              <a:ext uri="{FF2B5EF4-FFF2-40B4-BE49-F238E27FC236}">
                <a16:creationId xmlns:a16="http://schemas.microsoft.com/office/drawing/2014/main" id="{F807D08D-0714-44BB-8075-942A6BD44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904DC-B057-464D-81CC-FDDB4AA1CB97}"/>
              </a:ext>
            </a:extLst>
          </p:cNvPr>
          <p:cNvSpPr>
            <a:spLocks noGrp="1"/>
          </p:cNvSpPr>
          <p:nvPr>
            <p:ph type="sldNum" sz="quarter" idx="12"/>
          </p:nvPr>
        </p:nvSpPr>
        <p:spPr/>
        <p:txBody>
          <a:bodyPr/>
          <a:lstStyle/>
          <a:p>
            <a:fld id="{E45A0B63-0ED9-442D-BBEF-8A246BAE1055}" type="slidenum">
              <a:rPr lang="en-US" smtClean="0"/>
              <a:t>‹#›</a:t>
            </a:fld>
            <a:endParaRPr lang="en-US"/>
          </a:p>
        </p:txBody>
      </p:sp>
    </p:spTree>
    <p:extLst>
      <p:ext uri="{BB962C8B-B14F-4D97-AF65-F5344CB8AC3E}">
        <p14:creationId xmlns:p14="http://schemas.microsoft.com/office/powerpoint/2010/main" val="71190404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02EA-3B50-4E3D-BA88-70AC3F7F4A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97CD2C-BDFF-4F31-8A01-3730177EB3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A6A2D8-4557-41DF-93C1-E4BAC07237CA}"/>
              </a:ext>
            </a:extLst>
          </p:cNvPr>
          <p:cNvSpPr>
            <a:spLocks noGrp="1"/>
          </p:cNvSpPr>
          <p:nvPr>
            <p:ph type="dt" sz="half" idx="10"/>
          </p:nvPr>
        </p:nvSpPr>
        <p:spPr/>
        <p:txBody>
          <a:bodyPr/>
          <a:lstStyle/>
          <a:p>
            <a:fld id="{4C79EBA7-67AE-4603-B502-0B9FD1BD189A}" type="datetime1">
              <a:rPr lang="en-US" smtClean="0"/>
              <a:t>4/12/2022</a:t>
            </a:fld>
            <a:endParaRPr lang="en-US"/>
          </a:p>
        </p:txBody>
      </p:sp>
      <p:sp>
        <p:nvSpPr>
          <p:cNvPr id="5" name="Footer Placeholder 4">
            <a:extLst>
              <a:ext uri="{FF2B5EF4-FFF2-40B4-BE49-F238E27FC236}">
                <a16:creationId xmlns:a16="http://schemas.microsoft.com/office/drawing/2014/main" id="{D918C574-6D53-490D-9D8A-10932CA90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181CD-B4F6-4C5D-B9EC-B476A4555E3E}"/>
              </a:ext>
            </a:extLst>
          </p:cNvPr>
          <p:cNvSpPr>
            <a:spLocks noGrp="1"/>
          </p:cNvSpPr>
          <p:nvPr>
            <p:ph type="sldNum" sz="quarter" idx="12"/>
          </p:nvPr>
        </p:nvSpPr>
        <p:spPr/>
        <p:txBody>
          <a:bodyPr/>
          <a:lstStyle/>
          <a:p>
            <a:fld id="{E45A0B63-0ED9-442D-BBEF-8A246BAE1055}" type="slidenum">
              <a:rPr lang="en-US" smtClean="0"/>
              <a:t>‹#›</a:t>
            </a:fld>
            <a:endParaRPr lang="en-US"/>
          </a:p>
        </p:txBody>
      </p:sp>
    </p:spTree>
    <p:extLst>
      <p:ext uri="{BB962C8B-B14F-4D97-AF65-F5344CB8AC3E}">
        <p14:creationId xmlns:p14="http://schemas.microsoft.com/office/powerpoint/2010/main" val="205751746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2048-13CE-4BDA-A367-8324AE197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7B890-D0DD-4968-97A8-E8F2E8463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7A3750-D7B5-4E47-B332-B1DB6DED1E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BE295D-1F53-4EF0-BEEA-635BEFBA9278}"/>
              </a:ext>
            </a:extLst>
          </p:cNvPr>
          <p:cNvSpPr>
            <a:spLocks noGrp="1"/>
          </p:cNvSpPr>
          <p:nvPr>
            <p:ph type="dt" sz="half" idx="10"/>
          </p:nvPr>
        </p:nvSpPr>
        <p:spPr/>
        <p:txBody>
          <a:bodyPr/>
          <a:lstStyle/>
          <a:p>
            <a:fld id="{4E8A5CAA-FB1C-4483-8637-C5CA2B46770F}" type="datetime1">
              <a:rPr lang="en-US" smtClean="0"/>
              <a:t>4/12/2022</a:t>
            </a:fld>
            <a:endParaRPr lang="en-US"/>
          </a:p>
        </p:txBody>
      </p:sp>
      <p:sp>
        <p:nvSpPr>
          <p:cNvPr id="6" name="Footer Placeholder 5">
            <a:extLst>
              <a:ext uri="{FF2B5EF4-FFF2-40B4-BE49-F238E27FC236}">
                <a16:creationId xmlns:a16="http://schemas.microsoft.com/office/drawing/2014/main" id="{537D6E07-AFC1-43A1-8B79-A54FDD1D5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013E0-2B0F-4453-B6F9-CBFC8656D5C8}"/>
              </a:ext>
            </a:extLst>
          </p:cNvPr>
          <p:cNvSpPr>
            <a:spLocks noGrp="1"/>
          </p:cNvSpPr>
          <p:nvPr>
            <p:ph type="sldNum" sz="quarter" idx="12"/>
          </p:nvPr>
        </p:nvSpPr>
        <p:spPr/>
        <p:txBody>
          <a:bodyPr/>
          <a:lstStyle/>
          <a:p>
            <a:fld id="{E45A0B63-0ED9-442D-BBEF-8A246BAE1055}" type="slidenum">
              <a:rPr lang="en-US" smtClean="0"/>
              <a:t>‹#›</a:t>
            </a:fld>
            <a:endParaRPr lang="en-US"/>
          </a:p>
        </p:txBody>
      </p:sp>
    </p:spTree>
    <p:extLst>
      <p:ext uri="{BB962C8B-B14F-4D97-AF65-F5344CB8AC3E}">
        <p14:creationId xmlns:p14="http://schemas.microsoft.com/office/powerpoint/2010/main" val="312947142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6BFB-183B-4450-A319-05D05307D0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15724F-B321-402E-A682-21B386B91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1BE2B5-D508-4D1F-88CD-420D4059BB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80F16C-1F40-416C-A29D-3EDA17F5B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891E7F-9ECD-4F25-AE82-6529533A25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F1ABF4-6EED-41AA-BD81-CB2FBBF405E5}"/>
              </a:ext>
            </a:extLst>
          </p:cNvPr>
          <p:cNvSpPr>
            <a:spLocks noGrp="1"/>
          </p:cNvSpPr>
          <p:nvPr>
            <p:ph type="dt" sz="half" idx="10"/>
          </p:nvPr>
        </p:nvSpPr>
        <p:spPr/>
        <p:txBody>
          <a:bodyPr/>
          <a:lstStyle/>
          <a:p>
            <a:fld id="{F4A5E783-DCEE-454F-9D81-E95B51B85D9E}" type="datetime1">
              <a:rPr lang="en-US" smtClean="0"/>
              <a:t>4/12/2022</a:t>
            </a:fld>
            <a:endParaRPr lang="en-US"/>
          </a:p>
        </p:txBody>
      </p:sp>
      <p:sp>
        <p:nvSpPr>
          <p:cNvPr id="8" name="Footer Placeholder 7">
            <a:extLst>
              <a:ext uri="{FF2B5EF4-FFF2-40B4-BE49-F238E27FC236}">
                <a16:creationId xmlns:a16="http://schemas.microsoft.com/office/drawing/2014/main" id="{CDBDB812-6206-4C36-BB25-AEA80EBDC7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A6B2CB-9DE2-4283-8B9A-D7A899148844}"/>
              </a:ext>
            </a:extLst>
          </p:cNvPr>
          <p:cNvSpPr>
            <a:spLocks noGrp="1"/>
          </p:cNvSpPr>
          <p:nvPr>
            <p:ph type="sldNum" sz="quarter" idx="12"/>
          </p:nvPr>
        </p:nvSpPr>
        <p:spPr/>
        <p:txBody>
          <a:bodyPr/>
          <a:lstStyle/>
          <a:p>
            <a:fld id="{E45A0B63-0ED9-442D-BBEF-8A246BAE1055}" type="slidenum">
              <a:rPr lang="en-US" smtClean="0"/>
              <a:t>‹#›</a:t>
            </a:fld>
            <a:endParaRPr lang="en-US"/>
          </a:p>
        </p:txBody>
      </p:sp>
    </p:spTree>
    <p:extLst>
      <p:ext uri="{BB962C8B-B14F-4D97-AF65-F5344CB8AC3E}">
        <p14:creationId xmlns:p14="http://schemas.microsoft.com/office/powerpoint/2010/main" val="173789184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1CC2-1362-4285-9BB9-A5E535B7EB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EC9095-B28B-487C-A0BB-A9583EBDC302}"/>
              </a:ext>
            </a:extLst>
          </p:cNvPr>
          <p:cNvSpPr>
            <a:spLocks noGrp="1"/>
          </p:cNvSpPr>
          <p:nvPr>
            <p:ph type="dt" sz="half" idx="10"/>
          </p:nvPr>
        </p:nvSpPr>
        <p:spPr/>
        <p:txBody>
          <a:bodyPr/>
          <a:lstStyle/>
          <a:p>
            <a:fld id="{10A90214-F0B2-46D9-BF0D-CBD97F472483}" type="datetime1">
              <a:rPr lang="en-US" smtClean="0"/>
              <a:t>4/12/2022</a:t>
            </a:fld>
            <a:endParaRPr lang="en-US"/>
          </a:p>
        </p:txBody>
      </p:sp>
      <p:sp>
        <p:nvSpPr>
          <p:cNvPr id="4" name="Footer Placeholder 3">
            <a:extLst>
              <a:ext uri="{FF2B5EF4-FFF2-40B4-BE49-F238E27FC236}">
                <a16:creationId xmlns:a16="http://schemas.microsoft.com/office/drawing/2014/main" id="{03057B2A-7B8E-4074-8481-DB2DFB57B7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178777-CD6A-43D0-A36E-8118DBBBCA90}"/>
              </a:ext>
            </a:extLst>
          </p:cNvPr>
          <p:cNvSpPr>
            <a:spLocks noGrp="1"/>
          </p:cNvSpPr>
          <p:nvPr>
            <p:ph type="sldNum" sz="quarter" idx="12"/>
          </p:nvPr>
        </p:nvSpPr>
        <p:spPr/>
        <p:txBody>
          <a:bodyPr/>
          <a:lstStyle/>
          <a:p>
            <a:fld id="{E45A0B63-0ED9-442D-BBEF-8A246BAE1055}" type="slidenum">
              <a:rPr lang="en-US" smtClean="0"/>
              <a:t>‹#›</a:t>
            </a:fld>
            <a:endParaRPr lang="en-US"/>
          </a:p>
        </p:txBody>
      </p:sp>
    </p:spTree>
    <p:extLst>
      <p:ext uri="{BB962C8B-B14F-4D97-AF65-F5344CB8AC3E}">
        <p14:creationId xmlns:p14="http://schemas.microsoft.com/office/powerpoint/2010/main" val="330799084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8663F2-504A-4C78-A41C-BE90F75E6C88}"/>
              </a:ext>
            </a:extLst>
          </p:cNvPr>
          <p:cNvSpPr>
            <a:spLocks noGrp="1"/>
          </p:cNvSpPr>
          <p:nvPr>
            <p:ph type="dt" sz="half" idx="10"/>
          </p:nvPr>
        </p:nvSpPr>
        <p:spPr/>
        <p:txBody>
          <a:bodyPr/>
          <a:lstStyle/>
          <a:p>
            <a:fld id="{662DF455-947D-4E54-BDCD-0F85191B4B85}" type="datetime1">
              <a:rPr lang="en-US" smtClean="0"/>
              <a:t>4/12/2022</a:t>
            </a:fld>
            <a:endParaRPr lang="en-US"/>
          </a:p>
        </p:txBody>
      </p:sp>
      <p:sp>
        <p:nvSpPr>
          <p:cNvPr id="3" name="Footer Placeholder 2">
            <a:extLst>
              <a:ext uri="{FF2B5EF4-FFF2-40B4-BE49-F238E27FC236}">
                <a16:creationId xmlns:a16="http://schemas.microsoft.com/office/drawing/2014/main" id="{909A0B34-C8AF-4668-A18A-E86F42D37E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0ED417-C778-4117-A1BF-2258FE99F793}"/>
              </a:ext>
            </a:extLst>
          </p:cNvPr>
          <p:cNvSpPr>
            <a:spLocks noGrp="1"/>
          </p:cNvSpPr>
          <p:nvPr>
            <p:ph type="sldNum" sz="quarter" idx="12"/>
          </p:nvPr>
        </p:nvSpPr>
        <p:spPr/>
        <p:txBody>
          <a:bodyPr/>
          <a:lstStyle/>
          <a:p>
            <a:fld id="{E45A0B63-0ED9-442D-BBEF-8A246BAE1055}" type="slidenum">
              <a:rPr lang="en-US" smtClean="0"/>
              <a:t>‹#›</a:t>
            </a:fld>
            <a:endParaRPr lang="en-US"/>
          </a:p>
        </p:txBody>
      </p:sp>
    </p:spTree>
    <p:extLst>
      <p:ext uri="{BB962C8B-B14F-4D97-AF65-F5344CB8AC3E}">
        <p14:creationId xmlns:p14="http://schemas.microsoft.com/office/powerpoint/2010/main" val="99906550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A14F-1AF4-45B0-8DA3-1A95FD033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0EC86D-47BE-4C0D-89C9-23988F815B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4B0EBC-4364-46CD-BBED-598286102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4703F-8DB7-4DF4-AF77-3A739BAC0FCE}"/>
              </a:ext>
            </a:extLst>
          </p:cNvPr>
          <p:cNvSpPr>
            <a:spLocks noGrp="1"/>
          </p:cNvSpPr>
          <p:nvPr>
            <p:ph type="dt" sz="half" idx="10"/>
          </p:nvPr>
        </p:nvSpPr>
        <p:spPr/>
        <p:txBody>
          <a:bodyPr/>
          <a:lstStyle/>
          <a:p>
            <a:fld id="{59B79220-2843-4B6E-9C07-1F143147D6C4}" type="datetime1">
              <a:rPr lang="en-US" smtClean="0"/>
              <a:t>4/12/2022</a:t>
            </a:fld>
            <a:endParaRPr lang="en-US"/>
          </a:p>
        </p:txBody>
      </p:sp>
      <p:sp>
        <p:nvSpPr>
          <p:cNvPr id="6" name="Footer Placeholder 5">
            <a:extLst>
              <a:ext uri="{FF2B5EF4-FFF2-40B4-BE49-F238E27FC236}">
                <a16:creationId xmlns:a16="http://schemas.microsoft.com/office/drawing/2014/main" id="{C0638D0D-453A-4D33-B070-A695A6897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EC6F7-9AF5-44DD-9B7D-04719AFEA690}"/>
              </a:ext>
            </a:extLst>
          </p:cNvPr>
          <p:cNvSpPr>
            <a:spLocks noGrp="1"/>
          </p:cNvSpPr>
          <p:nvPr>
            <p:ph type="sldNum" sz="quarter" idx="12"/>
          </p:nvPr>
        </p:nvSpPr>
        <p:spPr/>
        <p:txBody>
          <a:bodyPr/>
          <a:lstStyle/>
          <a:p>
            <a:fld id="{E45A0B63-0ED9-442D-BBEF-8A246BAE1055}" type="slidenum">
              <a:rPr lang="en-US" smtClean="0"/>
              <a:t>‹#›</a:t>
            </a:fld>
            <a:endParaRPr lang="en-US"/>
          </a:p>
        </p:txBody>
      </p:sp>
    </p:spTree>
    <p:extLst>
      <p:ext uri="{BB962C8B-B14F-4D97-AF65-F5344CB8AC3E}">
        <p14:creationId xmlns:p14="http://schemas.microsoft.com/office/powerpoint/2010/main" val="302236300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6F8D-7CF1-45C3-AEED-D35DB1F7F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1A5DDC-021C-4ADB-B06E-45AB48376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FDD428-2C38-4C1A-ADB3-89E95D128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B9E60-8983-4DC3-8D23-09B2057D761F}"/>
              </a:ext>
            </a:extLst>
          </p:cNvPr>
          <p:cNvSpPr>
            <a:spLocks noGrp="1"/>
          </p:cNvSpPr>
          <p:nvPr>
            <p:ph type="dt" sz="half" idx="10"/>
          </p:nvPr>
        </p:nvSpPr>
        <p:spPr/>
        <p:txBody>
          <a:bodyPr/>
          <a:lstStyle/>
          <a:p>
            <a:fld id="{AC0B82C7-6211-442D-B959-2E6355925634}" type="datetime1">
              <a:rPr lang="en-US" smtClean="0"/>
              <a:t>4/12/2022</a:t>
            </a:fld>
            <a:endParaRPr lang="en-US"/>
          </a:p>
        </p:txBody>
      </p:sp>
      <p:sp>
        <p:nvSpPr>
          <p:cNvPr id="6" name="Footer Placeholder 5">
            <a:extLst>
              <a:ext uri="{FF2B5EF4-FFF2-40B4-BE49-F238E27FC236}">
                <a16:creationId xmlns:a16="http://schemas.microsoft.com/office/drawing/2014/main" id="{FD3807F2-78DF-4B03-BF2A-186443B18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0D6DA-40E3-4165-8799-ABB86765CB56}"/>
              </a:ext>
            </a:extLst>
          </p:cNvPr>
          <p:cNvSpPr>
            <a:spLocks noGrp="1"/>
          </p:cNvSpPr>
          <p:nvPr>
            <p:ph type="sldNum" sz="quarter" idx="12"/>
          </p:nvPr>
        </p:nvSpPr>
        <p:spPr/>
        <p:txBody>
          <a:bodyPr/>
          <a:lstStyle/>
          <a:p>
            <a:fld id="{E45A0B63-0ED9-442D-BBEF-8A246BAE1055}" type="slidenum">
              <a:rPr lang="en-US" smtClean="0"/>
              <a:t>‹#›</a:t>
            </a:fld>
            <a:endParaRPr lang="en-US"/>
          </a:p>
        </p:txBody>
      </p:sp>
    </p:spTree>
    <p:extLst>
      <p:ext uri="{BB962C8B-B14F-4D97-AF65-F5344CB8AC3E}">
        <p14:creationId xmlns:p14="http://schemas.microsoft.com/office/powerpoint/2010/main" val="97207554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2EF42-328D-48C8-A639-28D553634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C1889-A1A0-45F7-B2A2-57A70D428C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442FA-EDEA-4B1E-BD06-9A7EC2E9B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03925-3E16-4E8B-9557-B205C47CFF21}" type="datetime1">
              <a:rPr lang="en-US" smtClean="0"/>
              <a:t>4/12/2022</a:t>
            </a:fld>
            <a:endParaRPr lang="en-US"/>
          </a:p>
        </p:txBody>
      </p:sp>
      <p:sp>
        <p:nvSpPr>
          <p:cNvPr id="5" name="Footer Placeholder 4">
            <a:extLst>
              <a:ext uri="{FF2B5EF4-FFF2-40B4-BE49-F238E27FC236}">
                <a16:creationId xmlns:a16="http://schemas.microsoft.com/office/drawing/2014/main" id="{01B7A63F-7708-4B60-ABB4-7C8085F9EB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46B3F0-6036-4768-A4D9-150491CDD9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A0B63-0ED9-442D-BBEF-8A246BAE1055}" type="slidenum">
              <a:rPr lang="en-US" smtClean="0"/>
              <a:t>‹#›</a:t>
            </a:fld>
            <a:endParaRPr lang="en-US"/>
          </a:p>
        </p:txBody>
      </p:sp>
    </p:spTree>
    <p:extLst>
      <p:ext uri="{BB962C8B-B14F-4D97-AF65-F5344CB8AC3E}">
        <p14:creationId xmlns:p14="http://schemas.microsoft.com/office/powerpoint/2010/main" val="141990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cxnSp>
        <p:nvCxnSpPr>
          <p:cNvPr id="7" name="Straight Connector 6"/>
          <p:cNvCxnSpPr>
            <a:cxnSpLocks/>
          </p:cNvCxnSpPr>
          <p:nvPr/>
        </p:nvCxnSpPr>
        <p:spPr bwMode="auto">
          <a:xfrm>
            <a:off x="609600" y="6357635"/>
            <a:ext cx="10972800" cy="0"/>
          </a:xfrm>
          <a:prstGeom prst="line">
            <a:avLst/>
          </a:prstGeom>
          <a:ln>
            <a:solidFill>
              <a:srgbClr val="E95125"/>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p:blipFill>
        <p:spPr bwMode="auto">
          <a:xfrm>
            <a:off x="10841567" y="6489520"/>
            <a:ext cx="749299" cy="237098"/>
          </a:xfrm>
          <a:prstGeom prst="rect">
            <a:avLst/>
          </a:prstGeom>
        </p:spPr>
      </p:pic>
      <p:sp>
        <p:nvSpPr>
          <p:cNvPr id="12" name="Date Placeholder 3">
            <a:extLst>
              <a:ext uri="{FF2B5EF4-FFF2-40B4-BE49-F238E27FC236}">
                <a16:creationId xmlns:a16="http://schemas.microsoft.com/office/drawing/2014/main" id="{E6D4B8D8-A0C1-1141-BE65-821FBDDB3060}"/>
              </a:ext>
            </a:extLst>
          </p:cNvPr>
          <p:cNvSpPr>
            <a:spLocks noGrp="1"/>
          </p:cNvSpPr>
          <p:nvPr>
            <p:ph type="dt" sz="half" idx="2"/>
          </p:nvPr>
        </p:nvSpPr>
        <p:spPr>
          <a:xfrm>
            <a:off x="1295467" y="6378787"/>
            <a:ext cx="1920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B1C3B-AB33-4899-856A-A6B69377724C}" type="datetime1">
              <a:rPr lang="en-US" smtClean="0"/>
              <a:t>4/12/2022</a:t>
            </a:fld>
            <a:endParaRPr lang="en-US" dirty="0"/>
          </a:p>
        </p:txBody>
      </p:sp>
      <p:sp>
        <p:nvSpPr>
          <p:cNvPr id="13" name="Footer Placeholder 4">
            <a:extLst>
              <a:ext uri="{FF2B5EF4-FFF2-40B4-BE49-F238E27FC236}">
                <a16:creationId xmlns:a16="http://schemas.microsoft.com/office/drawing/2014/main" id="{125B55F8-8E48-0A46-AF53-781E2455FBD4}"/>
              </a:ext>
            </a:extLst>
          </p:cNvPr>
          <p:cNvSpPr>
            <a:spLocks noGrp="1"/>
          </p:cNvSpPr>
          <p:nvPr>
            <p:ph type="ftr" sz="quarter" idx="3"/>
          </p:nvPr>
        </p:nvSpPr>
        <p:spPr>
          <a:xfrm>
            <a:off x="3311691" y="6378787"/>
            <a:ext cx="56646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4" name="Slide Number Placeholder 5">
            <a:extLst>
              <a:ext uri="{FF2B5EF4-FFF2-40B4-BE49-F238E27FC236}">
                <a16:creationId xmlns:a16="http://schemas.microsoft.com/office/drawing/2014/main" id="{831272F5-2946-B44A-8520-88B04E007597}"/>
              </a:ext>
            </a:extLst>
          </p:cNvPr>
          <p:cNvSpPr>
            <a:spLocks noGrp="1"/>
          </p:cNvSpPr>
          <p:nvPr>
            <p:ph type="sldNum" sz="quarter" idx="4"/>
          </p:nvPr>
        </p:nvSpPr>
        <p:spPr>
          <a:xfrm>
            <a:off x="623392" y="6378787"/>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C16DC-0F16-AF49-A28F-70708B914EFD}" type="slidenum">
              <a:rPr lang="en-US" smtClean="0"/>
              <a:t>‹#›</a:t>
            </a:fld>
            <a:endParaRPr lang="en-US" dirty="0"/>
          </a:p>
        </p:txBody>
      </p:sp>
    </p:spTree>
    <p:extLst>
      <p:ext uri="{BB962C8B-B14F-4D97-AF65-F5344CB8AC3E}">
        <p14:creationId xmlns:p14="http://schemas.microsoft.com/office/powerpoint/2010/main" val="3023491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push dir="u"/>
  </p:transition>
  <p:hf hdr="0" ftr="0" dt="0"/>
  <p:txStyles>
    <p:titleStyle>
      <a:lvl1pPr algn="ctr" defTabSz="457200">
        <a:spcBef>
          <a:spcPts val="0"/>
        </a:spcBef>
        <a:spcAft>
          <a:spcPts val="0"/>
        </a:spcAft>
        <a:defRPr sz="4400">
          <a:solidFill>
            <a:schemeClr val="tx1"/>
          </a:solidFill>
          <a:latin typeface="+mj-lt"/>
          <a:ea typeface="Geneva"/>
          <a:cs typeface="Geneva"/>
        </a:defRPr>
      </a:lvl1pPr>
      <a:lvl2pPr algn="ctr" defTabSz="457200">
        <a:spcBef>
          <a:spcPts val="0"/>
        </a:spcBef>
        <a:spcAft>
          <a:spcPts val="0"/>
        </a:spcAft>
        <a:defRPr sz="4400">
          <a:solidFill>
            <a:schemeClr val="tx1"/>
          </a:solidFill>
          <a:latin typeface="Calibri"/>
          <a:ea typeface="Geneva"/>
          <a:cs typeface="Geneva"/>
        </a:defRPr>
      </a:lvl2pPr>
      <a:lvl3pPr algn="ctr" defTabSz="457200">
        <a:spcBef>
          <a:spcPts val="0"/>
        </a:spcBef>
        <a:spcAft>
          <a:spcPts val="0"/>
        </a:spcAft>
        <a:defRPr sz="4400">
          <a:solidFill>
            <a:schemeClr val="tx1"/>
          </a:solidFill>
          <a:latin typeface="Calibri"/>
          <a:ea typeface="Geneva"/>
          <a:cs typeface="Geneva"/>
        </a:defRPr>
      </a:lvl3pPr>
      <a:lvl4pPr algn="ctr" defTabSz="457200">
        <a:spcBef>
          <a:spcPts val="0"/>
        </a:spcBef>
        <a:spcAft>
          <a:spcPts val="0"/>
        </a:spcAft>
        <a:defRPr sz="4400">
          <a:solidFill>
            <a:schemeClr val="tx1"/>
          </a:solidFill>
          <a:latin typeface="Calibri"/>
          <a:ea typeface="Geneva"/>
          <a:cs typeface="Geneva"/>
        </a:defRPr>
      </a:lvl4pPr>
      <a:lvl5pPr algn="ctr" defTabSz="457200">
        <a:spcBef>
          <a:spcPts val="0"/>
        </a:spcBef>
        <a:spcAft>
          <a:spcPts val="0"/>
        </a:spcAft>
        <a:defRPr sz="4400">
          <a:solidFill>
            <a:schemeClr val="tx1"/>
          </a:solidFill>
          <a:latin typeface="Calibri"/>
          <a:ea typeface="Geneva"/>
          <a:cs typeface="Geneva"/>
        </a:defRPr>
      </a:lvl5pPr>
      <a:lvl6pPr marL="457200" algn="ctr" defTabSz="457200">
        <a:spcBef>
          <a:spcPts val="0"/>
        </a:spcBef>
        <a:spcAft>
          <a:spcPts val="0"/>
        </a:spcAft>
        <a:defRPr sz="4400">
          <a:solidFill>
            <a:schemeClr val="tx1"/>
          </a:solidFill>
          <a:latin typeface="Calibri"/>
          <a:ea typeface="Geneva"/>
          <a:cs typeface="Geneva"/>
        </a:defRPr>
      </a:lvl6pPr>
      <a:lvl7pPr marL="914400" algn="ctr" defTabSz="457200">
        <a:spcBef>
          <a:spcPts val="0"/>
        </a:spcBef>
        <a:spcAft>
          <a:spcPts val="0"/>
        </a:spcAft>
        <a:defRPr sz="4400">
          <a:solidFill>
            <a:schemeClr val="tx1"/>
          </a:solidFill>
          <a:latin typeface="Calibri"/>
          <a:ea typeface="Geneva"/>
          <a:cs typeface="Geneva"/>
        </a:defRPr>
      </a:lvl7pPr>
      <a:lvl8pPr marL="1371600" algn="ctr" defTabSz="457200">
        <a:spcBef>
          <a:spcPts val="0"/>
        </a:spcBef>
        <a:spcAft>
          <a:spcPts val="0"/>
        </a:spcAft>
        <a:defRPr sz="4400">
          <a:solidFill>
            <a:schemeClr val="tx1"/>
          </a:solidFill>
          <a:latin typeface="Calibri"/>
          <a:ea typeface="Geneva"/>
          <a:cs typeface="Geneva"/>
        </a:defRPr>
      </a:lvl8pPr>
      <a:lvl9pPr marL="1828800" algn="ctr" defTabSz="457200">
        <a:spcBef>
          <a:spcPts val="0"/>
        </a:spcBef>
        <a:spcAft>
          <a:spcPts val="0"/>
        </a:spcAft>
        <a:defRPr sz="4400">
          <a:solidFill>
            <a:schemeClr val="tx1"/>
          </a:solidFill>
          <a:latin typeface="Calibri"/>
          <a:ea typeface="Geneva"/>
          <a:cs typeface="Geneva"/>
        </a:defRPr>
      </a:lvl9pPr>
    </p:titleStyle>
    <p:bodyStyle>
      <a:lvl1pPr marL="342900" indent="-342900" algn="l" defTabSz="457200">
        <a:spcBef>
          <a:spcPts val="0"/>
        </a:spcBef>
        <a:spcAft>
          <a:spcPts val="0"/>
        </a:spcAft>
        <a:buFont typeface="Arial"/>
        <a:buChar char="•"/>
        <a:defRPr sz="3200">
          <a:solidFill>
            <a:schemeClr val="tx1"/>
          </a:solidFill>
          <a:latin typeface="+mn-lt"/>
          <a:ea typeface="Geneva"/>
          <a:cs typeface="Geneva"/>
        </a:defRPr>
      </a:lvl1pPr>
      <a:lvl2pPr marL="742950" indent="-285750" algn="l" defTabSz="457200">
        <a:spcBef>
          <a:spcPts val="0"/>
        </a:spcBef>
        <a:spcAft>
          <a:spcPts val="0"/>
        </a:spcAft>
        <a:buFont typeface="Arial"/>
        <a:buChar char="–"/>
        <a:defRPr sz="2800">
          <a:solidFill>
            <a:schemeClr val="tx1"/>
          </a:solidFill>
          <a:latin typeface="+mn-lt"/>
          <a:ea typeface="Geneva"/>
          <a:cs typeface="+mn-cs"/>
        </a:defRPr>
      </a:lvl2pPr>
      <a:lvl3pPr marL="1143000" indent="-228600" algn="l" defTabSz="457200">
        <a:spcBef>
          <a:spcPts val="0"/>
        </a:spcBef>
        <a:spcAft>
          <a:spcPts val="0"/>
        </a:spcAft>
        <a:buFont typeface="Arial"/>
        <a:buChar char="•"/>
        <a:defRPr sz="2400">
          <a:solidFill>
            <a:schemeClr val="tx1"/>
          </a:solidFill>
          <a:latin typeface="+mn-lt"/>
          <a:ea typeface="Geneva"/>
          <a:cs typeface="+mn-cs"/>
        </a:defRPr>
      </a:lvl3pPr>
      <a:lvl4pPr marL="1600200" indent="-228600" algn="l" defTabSz="457200">
        <a:spcBef>
          <a:spcPts val="0"/>
        </a:spcBef>
        <a:spcAft>
          <a:spcPts val="0"/>
        </a:spcAft>
        <a:buFont typeface="Arial"/>
        <a:buChar char="–"/>
        <a:defRPr sz="2000">
          <a:solidFill>
            <a:schemeClr val="tx1"/>
          </a:solidFill>
          <a:latin typeface="+mn-lt"/>
          <a:ea typeface="Geneva"/>
          <a:cs typeface="+mn-cs"/>
        </a:defRPr>
      </a:lvl4pPr>
      <a:lvl5pPr marL="2057400" indent="-228600" algn="l" defTabSz="457200">
        <a:spcBef>
          <a:spcPts val="0"/>
        </a:spcBef>
        <a:spcAft>
          <a:spcPts val="0"/>
        </a:spcAft>
        <a:buFont typeface="Arial"/>
        <a:buChar char="»"/>
        <a:defRPr sz="2000">
          <a:solidFill>
            <a:schemeClr val="tx1"/>
          </a:solidFill>
          <a:latin typeface="+mn-lt"/>
          <a:ea typeface="Genev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wmf"/><Relationship Id="rId3" Type="http://schemas.openxmlformats.org/officeDocument/2006/relationships/image" Target="../media/image14.emf"/><Relationship Id="rId7" Type="http://schemas.openxmlformats.org/officeDocument/2006/relationships/image" Target="../media/image9.wmf"/><Relationship Id="rId12"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0.wmf"/><Relationship Id="rId1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13.bin"/><Relationship Id="rId3" Type="http://schemas.openxmlformats.org/officeDocument/2006/relationships/notesSlide" Target="../notesSlides/notesSlide1.xml"/><Relationship Id="rId7" Type="http://schemas.openxmlformats.org/officeDocument/2006/relationships/image" Target="../media/image16.wmf"/><Relationship Id="rId12"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image" Target="../media/image19.wmf"/><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oleObject" Target="../embeddings/oleObject12.bin"/><Relationship Id="rId5" Type="http://schemas.openxmlformats.org/officeDocument/2006/relationships/image" Target="../media/image15.wmf"/><Relationship Id="rId15" Type="http://schemas.openxmlformats.org/officeDocument/2006/relationships/oleObject" Target="../embeddings/oleObject14.bin"/><Relationship Id="rId10" Type="http://schemas.openxmlformats.org/officeDocument/2006/relationships/image" Target="../media/image12.wmf"/><Relationship Id="rId4" Type="http://schemas.openxmlformats.org/officeDocument/2006/relationships/oleObject" Target="../embeddings/oleObject9.bin"/><Relationship Id="rId9" Type="http://schemas.openxmlformats.org/officeDocument/2006/relationships/oleObject" Target="../embeddings/oleObject11.bin"/><Relationship Id="rId14" Type="http://schemas.openxmlformats.org/officeDocument/2006/relationships/image" Target="../media/image18.wmf"/></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822A-41DA-49A0-9B32-F37E82E4FECA}"/>
              </a:ext>
            </a:extLst>
          </p:cNvPr>
          <p:cNvSpPr>
            <a:spLocks noGrp="1"/>
          </p:cNvSpPr>
          <p:nvPr>
            <p:ph type="ctrTitle"/>
          </p:nvPr>
        </p:nvSpPr>
        <p:spPr>
          <a:xfrm>
            <a:off x="1355324" y="669602"/>
            <a:ext cx="9144000" cy="2387600"/>
          </a:xfrm>
        </p:spPr>
        <p:txBody>
          <a:bodyPr>
            <a:normAutofit/>
          </a:bodyPr>
          <a:lstStyle/>
          <a:p>
            <a:r>
              <a:rPr lang="en-US" sz="4000" dirty="0">
                <a:latin typeface="+mn-lt"/>
              </a:rPr>
              <a:t>DUNE FD2-VD Discharge Transient Propagation along HV Bus</a:t>
            </a:r>
          </a:p>
        </p:txBody>
      </p:sp>
      <p:sp>
        <p:nvSpPr>
          <p:cNvPr id="3" name="Subtitle 2">
            <a:extLst>
              <a:ext uri="{FF2B5EF4-FFF2-40B4-BE49-F238E27FC236}">
                <a16:creationId xmlns:a16="http://schemas.microsoft.com/office/drawing/2014/main" id="{A2EA8B33-DB32-4574-8989-1EC267468AE2}"/>
              </a:ext>
            </a:extLst>
          </p:cNvPr>
          <p:cNvSpPr>
            <a:spLocks noGrp="1"/>
          </p:cNvSpPr>
          <p:nvPr>
            <p:ph type="subTitle" idx="1"/>
          </p:nvPr>
        </p:nvSpPr>
        <p:spPr/>
        <p:txBody>
          <a:bodyPr/>
          <a:lstStyle/>
          <a:p>
            <a:r>
              <a:rPr lang="en-US" dirty="0"/>
              <a:t>VR for the BNL team</a:t>
            </a:r>
          </a:p>
          <a:p>
            <a:r>
              <a:rPr lang="en-US" dirty="0"/>
              <a:t>Jan 13, 2022</a:t>
            </a:r>
          </a:p>
        </p:txBody>
      </p:sp>
      <p:sp>
        <p:nvSpPr>
          <p:cNvPr id="4" name="Slide Number Placeholder 3">
            <a:extLst>
              <a:ext uri="{FF2B5EF4-FFF2-40B4-BE49-F238E27FC236}">
                <a16:creationId xmlns:a16="http://schemas.microsoft.com/office/drawing/2014/main" id="{BA4E8248-7945-48CD-B765-B88DBC5B8503}"/>
              </a:ext>
            </a:extLst>
          </p:cNvPr>
          <p:cNvSpPr>
            <a:spLocks noGrp="1"/>
          </p:cNvSpPr>
          <p:nvPr>
            <p:ph type="sldNum" sz="quarter" idx="12"/>
          </p:nvPr>
        </p:nvSpPr>
        <p:spPr/>
        <p:txBody>
          <a:bodyPr/>
          <a:lstStyle/>
          <a:p>
            <a:fld id="{E45A0B63-0ED9-442D-BBEF-8A246BAE1055}" type="slidenum">
              <a:rPr lang="en-US" smtClean="0"/>
              <a:t>1</a:t>
            </a:fld>
            <a:endParaRPr lang="en-US"/>
          </a:p>
        </p:txBody>
      </p:sp>
    </p:spTree>
    <p:extLst>
      <p:ext uri="{BB962C8B-B14F-4D97-AF65-F5344CB8AC3E}">
        <p14:creationId xmlns:p14="http://schemas.microsoft.com/office/powerpoint/2010/main" val="113715517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9D95-9211-4830-A896-12A092D041CC}"/>
              </a:ext>
            </a:extLst>
          </p:cNvPr>
          <p:cNvSpPr>
            <a:spLocks noGrp="1"/>
          </p:cNvSpPr>
          <p:nvPr>
            <p:ph type="title"/>
          </p:nvPr>
        </p:nvSpPr>
        <p:spPr/>
        <p:txBody>
          <a:bodyPr>
            <a:normAutofit/>
          </a:bodyPr>
          <a:lstStyle/>
          <a:p>
            <a:r>
              <a:rPr lang="en-US" sz="3600" b="1" dirty="0">
                <a:latin typeface="+mn-lt"/>
              </a:rPr>
              <a:t>Discussion:</a:t>
            </a:r>
          </a:p>
        </p:txBody>
      </p:sp>
      <p:sp>
        <p:nvSpPr>
          <p:cNvPr id="3" name="Content Placeholder 2">
            <a:extLst>
              <a:ext uri="{FF2B5EF4-FFF2-40B4-BE49-F238E27FC236}">
                <a16:creationId xmlns:a16="http://schemas.microsoft.com/office/drawing/2014/main" id="{D613693E-F1F6-4D7B-8EA4-A5DC69613A08}"/>
              </a:ext>
            </a:extLst>
          </p:cNvPr>
          <p:cNvSpPr>
            <a:spLocks noGrp="1"/>
          </p:cNvSpPr>
          <p:nvPr>
            <p:ph idx="1"/>
          </p:nvPr>
        </p:nvSpPr>
        <p:spPr>
          <a:xfrm>
            <a:off x="838200" y="1473200"/>
            <a:ext cx="10515600" cy="4351338"/>
          </a:xfrm>
        </p:spPr>
        <p:txBody>
          <a:bodyPr>
            <a:normAutofit fontScale="92500" lnSpcReduction="10000"/>
          </a:bodyPr>
          <a:lstStyle/>
          <a:p>
            <a:pPr marL="0" indent="0">
              <a:buNone/>
            </a:pPr>
            <a:r>
              <a:rPr lang="en-US" dirty="0"/>
              <a:t>   </a:t>
            </a:r>
          </a:p>
          <a:p>
            <a:r>
              <a:rPr lang="en-US" dirty="0"/>
              <a:t>Discharge transient propagates from a single segment along each branch (24 segments) of the HV bus with a dominant time constant, </a:t>
            </a:r>
          </a:p>
          <a:p>
            <a:endParaRPr lang="en-US" dirty="0"/>
          </a:p>
          <a:p>
            <a:r>
              <a:rPr lang="en-US" dirty="0"/>
              <a:t>Transfer of charge from segment to segment is limited by the resistance connecting the segments.                                                                                    The single segment time constant = </a:t>
            </a:r>
            <a:r>
              <a:rPr kumimoji="0" lang="en-US" altLang="en-US" b="0" u="none" strike="noStrike" cap="none" normalizeH="0" baseline="0" dirty="0">
                <a:ln>
                  <a:noFill/>
                </a:ln>
                <a:solidFill>
                  <a:schemeClr val="tx1"/>
                </a:solidFill>
                <a:effectLst/>
                <a:latin typeface="Calibri" panose="020F0502020204030204" pitchFamily="34" charset="0"/>
                <a:cs typeface="Calibri" panose="020F0502020204030204" pitchFamily="34" charset="0"/>
              </a:rPr>
              <a:t>1.5 </a:t>
            </a:r>
            <a:r>
              <a:rPr kumimoji="0" lang="en-US" altLang="en-US" b="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Mohm</a:t>
            </a:r>
            <a:r>
              <a:rPr kumimoji="0" lang="en-US" altLang="en-US" b="0" u="none" strike="noStrike" cap="none" normalizeH="0" baseline="0" dirty="0">
                <a:ln>
                  <a:noFill/>
                </a:ln>
                <a:solidFill>
                  <a:schemeClr val="tx1"/>
                </a:solidFill>
                <a:effectLst/>
                <a:latin typeface="Calibri" panose="020F0502020204030204" pitchFamily="34" charset="0"/>
                <a:cs typeface="Calibri" panose="020F0502020204030204" pitchFamily="34" charset="0"/>
              </a:rPr>
              <a:t> x 120 pF= </a:t>
            </a:r>
            <a:r>
              <a:rPr kumimoji="0" lang="en-US" altLang="en-US" u="none" strike="noStrike" cap="none" normalizeH="0" baseline="0" dirty="0">
                <a:ln>
                  <a:noFill/>
                </a:ln>
                <a:solidFill>
                  <a:schemeClr val="tx1"/>
                </a:solidFill>
                <a:effectLst/>
                <a:latin typeface="Calibri" panose="020F0502020204030204" pitchFamily="34" charset="0"/>
                <a:cs typeface="Calibri" panose="020F0502020204030204" pitchFamily="34" charset="0"/>
              </a:rPr>
              <a:t>180 µs</a:t>
            </a:r>
          </a:p>
          <a:p>
            <a:r>
              <a:rPr lang="en-US" dirty="0"/>
              <a:t>The energy dissipated in a single point discharge is limited to a single segment,  </a:t>
            </a:r>
            <a:r>
              <a:rPr lang="en-US" i="1" dirty="0"/>
              <a:t>C</a:t>
            </a:r>
            <a:r>
              <a:rPr lang="en-US" i="1" baseline="-25000" dirty="0"/>
              <a:t>s</a:t>
            </a:r>
            <a:r>
              <a:rPr lang="en-US" dirty="0"/>
              <a:t>=120 pF, </a:t>
            </a:r>
            <a:r>
              <a:rPr lang="en-US" i="1" dirty="0"/>
              <a:t>HV</a:t>
            </a:r>
            <a:r>
              <a:rPr lang="en-US" dirty="0"/>
              <a:t>=3x10</a:t>
            </a:r>
            <a:r>
              <a:rPr lang="en-US" baseline="30000" dirty="0"/>
              <a:t>5</a:t>
            </a:r>
            <a:r>
              <a:rPr lang="en-US" dirty="0"/>
              <a:t> V,   </a:t>
            </a:r>
            <a:r>
              <a:rPr lang="en-US" i="1" dirty="0"/>
              <a:t>CV</a:t>
            </a:r>
            <a:r>
              <a:rPr lang="en-US" i="1" baseline="30000" dirty="0"/>
              <a:t>2</a:t>
            </a:r>
            <a:r>
              <a:rPr lang="en-US" dirty="0"/>
              <a:t>/2=5.6 joules.</a:t>
            </a:r>
          </a:p>
          <a:p>
            <a:r>
              <a:rPr lang="en-US" dirty="0"/>
              <a:t>As </a:t>
            </a:r>
            <a:r>
              <a:rPr lang="en-US"/>
              <a:t>the voltage transient </a:t>
            </a:r>
            <a:r>
              <a:rPr lang="en-US" dirty="0"/>
              <a:t>propagates and the entire bus discharges, the energy from the (48-1) segments dissipates in the connecting resistors.</a:t>
            </a:r>
          </a:p>
          <a:p>
            <a:endParaRPr lang="en-US" dirty="0"/>
          </a:p>
          <a:p>
            <a:endParaRPr lang="en-US" dirty="0"/>
          </a:p>
        </p:txBody>
      </p:sp>
      <p:graphicFrame>
        <p:nvGraphicFramePr>
          <p:cNvPr id="4" name="Object 3">
            <a:extLst>
              <a:ext uri="{FF2B5EF4-FFF2-40B4-BE49-F238E27FC236}">
                <a16:creationId xmlns:a16="http://schemas.microsoft.com/office/drawing/2014/main" id="{7DC92BFE-ECE6-41DE-A45D-8D392373F40B}"/>
              </a:ext>
            </a:extLst>
          </p:cNvPr>
          <p:cNvGraphicFramePr>
            <a:graphicFrameLocks noChangeAspect="1"/>
          </p:cNvGraphicFramePr>
          <p:nvPr>
            <p:extLst>
              <p:ext uri="{D42A27DB-BD31-4B8C-83A1-F6EECF244321}">
                <p14:modId xmlns:p14="http://schemas.microsoft.com/office/powerpoint/2010/main" val="1941362211"/>
              </p:ext>
            </p:extLst>
          </p:nvPr>
        </p:nvGraphicFramePr>
        <p:xfrm>
          <a:off x="3086100" y="1625600"/>
          <a:ext cx="914400" cy="198438"/>
        </p:xfrm>
        <a:graphic>
          <a:graphicData uri="http://schemas.openxmlformats.org/presentationml/2006/ole">
            <mc:AlternateContent xmlns:mc="http://schemas.openxmlformats.org/markup-compatibility/2006">
              <mc:Choice xmlns:v="urn:schemas-microsoft-com:vml" Requires="v">
                <p:oleObj spid="_x0000_s4100" name="Equation" r:id="rId3" imgW="914400" imgH="198720" progId="Equation.DSMT4">
                  <p:embed/>
                </p:oleObj>
              </mc:Choice>
              <mc:Fallback>
                <p:oleObj name="Equation" r:id="rId3" imgW="914400" imgH="198720" progId="Equation.DSMT4">
                  <p:embed/>
                  <p:pic>
                    <p:nvPicPr>
                      <p:cNvPr id="4" name="Object 3">
                        <a:extLst>
                          <a:ext uri="{FF2B5EF4-FFF2-40B4-BE49-F238E27FC236}">
                            <a16:creationId xmlns:a16="http://schemas.microsoft.com/office/drawing/2014/main" id="{7DC92BFE-ECE6-41DE-A45D-8D392373F40B}"/>
                          </a:ext>
                        </a:extLst>
                      </p:cNvPr>
                      <p:cNvPicPr/>
                      <p:nvPr/>
                    </p:nvPicPr>
                    <p:blipFill>
                      <a:blip r:embed="rId4"/>
                      <a:stretch>
                        <a:fillRect/>
                      </a:stretch>
                    </p:blipFill>
                    <p:spPr>
                      <a:xfrm>
                        <a:off x="3086100" y="1625600"/>
                        <a:ext cx="914400" cy="19843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0E93F2D-D120-44BF-92C2-CFE0350CCD1E}"/>
              </a:ext>
            </a:extLst>
          </p:cNvPr>
          <p:cNvGraphicFramePr>
            <a:graphicFrameLocks noChangeAspect="1"/>
          </p:cNvGraphicFramePr>
          <p:nvPr>
            <p:extLst>
              <p:ext uri="{D42A27DB-BD31-4B8C-83A1-F6EECF244321}">
                <p14:modId xmlns:p14="http://schemas.microsoft.com/office/powerpoint/2010/main" val="2449012563"/>
              </p:ext>
            </p:extLst>
          </p:nvPr>
        </p:nvGraphicFramePr>
        <p:xfrm>
          <a:off x="6895104" y="2562109"/>
          <a:ext cx="3839050" cy="473307"/>
        </p:xfrm>
        <a:graphic>
          <a:graphicData uri="http://schemas.openxmlformats.org/presentationml/2006/ole">
            <mc:AlternateContent xmlns:mc="http://schemas.openxmlformats.org/markup-compatibility/2006">
              <mc:Choice xmlns:v="urn:schemas-microsoft-com:vml" Requires="v">
                <p:oleObj spid="_x0000_s4101" name="Equation" r:id="rId5" imgW="1854000" imgH="228600" progId="Equation.DSMT4">
                  <p:embed/>
                </p:oleObj>
              </mc:Choice>
              <mc:Fallback>
                <p:oleObj name="Equation" r:id="rId5" imgW="1854000" imgH="228600" progId="Equation.DSMT4">
                  <p:embed/>
                  <p:pic>
                    <p:nvPicPr>
                      <p:cNvPr id="5" name="Object 4">
                        <a:extLst>
                          <a:ext uri="{FF2B5EF4-FFF2-40B4-BE49-F238E27FC236}">
                            <a16:creationId xmlns:a16="http://schemas.microsoft.com/office/drawing/2014/main" id="{50E93F2D-D120-44BF-92C2-CFE0350CCD1E}"/>
                          </a:ext>
                        </a:extLst>
                      </p:cNvPr>
                      <p:cNvPicPr/>
                      <p:nvPr/>
                    </p:nvPicPr>
                    <p:blipFill>
                      <a:blip r:embed="rId6"/>
                      <a:stretch>
                        <a:fillRect/>
                      </a:stretch>
                    </p:blipFill>
                    <p:spPr>
                      <a:xfrm>
                        <a:off x="6895104" y="2562109"/>
                        <a:ext cx="3839050" cy="47330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6D328CFE-C9E5-44E2-A1D9-95E9BA61CC02}"/>
              </a:ext>
            </a:extLst>
          </p:cNvPr>
          <p:cNvSpPr>
            <a:spLocks noGrp="1"/>
          </p:cNvSpPr>
          <p:nvPr>
            <p:ph type="sldNum" sz="quarter" idx="12"/>
          </p:nvPr>
        </p:nvSpPr>
        <p:spPr/>
        <p:txBody>
          <a:bodyPr/>
          <a:lstStyle/>
          <a:p>
            <a:fld id="{E45A0B63-0ED9-442D-BBEF-8A246BAE1055}" type="slidenum">
              <a:rPr lang="en-US" smtClean="0"/>
              <a:t>10</a:t>
            </a:fld>
            <a:endParaRPr lang="en-US"/>
          </a:p>
        </p:txBody>
      </p:sp>
    </p:spTree>
    <p:extLst>
      <p:ext uri="{BB962C8B-B14F-4D97-AF65-F5344CB8AC3E}">
        <p14:creationId xmlns:p14="http://schemas.microsoft.com/office/powerpoint/2010/main" val="4283668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051899" y="3151670"/>
            <a:ext cx="3718560" cy="3418372"/>
          </a:xfrm>
          <a:prstGeom prst="rect">
            <a:avLst/>
          </a:prstGeom>
        </p:spPr>
        <p:txBody>
          <a:bodyPr vert="horz" wrap="square" lIns="0" tIns="12700" rIns="0" bIns="0" rtlCol="0">
            <a:spAutoFit/>
          </a:bodyPr>
          <a:lstStyle/>
          <a:p>
            <a:pPr marL="12700" marR="5080">
              <a:lnSpc>
                <a:spcPct val="105000"/>
              </a:lnSpc>
              <a:spcBef>
                <a:spcPts val="100"/>
              </a:spcBef>
            </a:pPr>
            <a:r>
              <a:rPr sz="1800" spc="-5">
                <a:solidFill>
                  <a:srgbClr val="1F487C"/>
                </a:solidFill>
                <a:latin typeface="Calibri"/>
                <a:cs typeface="Calibri"/>
              </a:rPr>
              <a:t>The </a:t>
            </a:r>
            <a:r>
              <a:rPr sz="1800" spc="-10">
                <a:solidFill>
                  <a:srgbClr val="1F487C"/>
                </a:solidFill>
                <a:latin typeface="Calibri"/>
                <a:cs typeface="Calibri"/>
              </a:rPr>
              <a:t>total</a:t>
            </a:r>
            <a:r>
              <a:rPr sz="1800">
                <a:solidFill>
                  <a:srgbClr val="1F487C"/>
                </a:solidFill>
                <a:latin typeface="Calibri"/>
                <a:cs typeface="Calibri"/>
              </a:rPr>
              <a:t> </a:t>
            </a:r>
            <a:r>
              <a:rPr sz="1800" spc="-10">
                <a:solidFill>
                  <a:srgbClr val="1F487C"/>
                </a:solidFill>
                <a:latin typeface="Calibri"/>
                <a:cs typeface="Calibri"/>
              </a:rPr>
              <a:t>capacitance</a:t>
            </a:r>
            <a:r>
              <a:rPr sz="1800" spc="20">
                <a:solidFill>
                  <a:srgbClr val="1F487C"/>
                </a:solidFill>
                <a:latin typeface="Calibri"/>
                <a:cs typeface="Calibri"/>
              </a:rPr>
              <a:t> </a:t>
            </a:r>
            <a:r>
              <a:rPr sz="1800" spc="-5">
                <a:solidFill>
                  <a:srgbClr val="1F487C"/>
                </a:solidFill>
                <a:latin typeface="Calibri"/>
                <a:cs typeface="Calibri"/>
              </a:rPr>
              <a:t>of</a:t>
            </a:r>
            <a:r>
              <a:rPr sz="1800" spc="10">
                <a:solidFill>
                  <a:srgbClr val="1F487C"/>
                </a:solidFill>
                <a:latin typeface="Calibri"/>
                <a:cs typeface="Calibri"/>
              </a:rPr>
              <a:t> </a:t>
            </a:r>
            <a:r>
              <a:rPr sz="1800">
                <a:solidFill>
                  <a:srgbClr val="1F487C"/>
                </a:solidFill>
                <a:latin typeface="Calibri"/>
                <a:cs typeface="Calibri"/>
              </a:rPr>
              <a:t>a</a:t>
            </a:r>
            <a:r>
              <a:rPr sz="1800" spc="-5">
                <a:solidFill>
                  <a:srgbClr val="1F487C"/>
                </a:solidFill>
                <a:latin typeface="Calibri"/>
                <a:cs typeface="Calibri"/>
              </a:rPr>
              <a:t> </a:t>
            </a:r>
            <a:r>
              <a:rPr sz="1800" spc="-10">
                <a:solidFill>
                  <a:srgbClr val="1F487C"/>
                </a:solidFill>
                <a:latin typeface="Calibri"/>
                <a:cs typeface="Calibri"/>
              </a:rPr>
              <a:t>profile </a:t>
            </a:r>
            <a:r>
              <a:rPr sz="1800" spc="-395">
                <a:solidFill>
                  <a:srgbClr val="1F487C"/>
                </a:solidFill>
                <a:latin typeface="Calibri"/>
                <a:cs typeface="Calibri"/>
              </a:rPr>
              <a:t> </a:t>
            </a:r>
            <a:r>
              <a:rPr sz="1800">
                <a:solidFill>
                  <a:srgbClr val="1F487C"/>
                </a:solidFill>
                <a:latin typeface="Calibri"/>
                <a:cs typeface="Calibri"/>
              </a:rPr>
              <a:t>near</a:t>
            </a:r>
            <a:r>
              <a:rPr sz="1800" spc="-10">
                <a:solidFill>
                  <a:srgbClr val="1F487C"/>
                </a:solidFill>
                <a:latin typeface="Calibri"/>
                <a:cs typeface="Calibri"/>
              </a:rPr>
              <a:t> </a:t>
            </a:r>
            <a:r>
              <a:rPr sz="1800" spc="-5">
                <a:solidFill>
                  <a:srgbClr val="1F487C"/>
                </a:solidFill>
                <a:latin typeface="Calibri"/>
                <a:cs typeface="Calibri"/>
              </a:rPr>
              <a:t>the</a:t>
            </a:r>
            <a:r>
              <a:rPr sz="1800" spc="5">
                <a:solidFill>
                  <a:srgbClr val="1F487C"/>
                </a:solidFill>
                <a:latin typeface="Calibri"/>
                <a:cs typeface="Calibri"/>
              </a:rPr>
              <a:t> </a:t>
            </a:r>
            <a:r>
              <a:rPr sz="1800" spc="-10">
                <a:solidFill>
                  <a:srgbClr val="1F487C"/>
                </a:solidFill>
                <a:latin typeface="Calibri"/>
                <a:cs typeface="Calibri"/>
              </a:rPr>
              <a:t>center</a:t>
            </a:r>
            <a:r>
              <a:rPr sz="1800">
                <a:solidFill>
                  <a:srgbClr val="1F487C"/>
                </a:solidFill>
                <a:latin typeface="Calibri"/>
                <a:cs typeface="Calibri"/>
              </a:rPr>
              <a:t> </a:t>
            </a:r>
            <a:r>
              <a:rPr sz="1800" spc="-5">
                <a:solidFill>
                  <a:srgbClr val="1F487C"/>
                </a:solidFill>
                <a:latin typeface="Calibri"/>
                <a:cs typeface="Calibri"/>
              </a:rPr>
              <a:t>the</a:t>
            </a:r>
            <a:r>
              <a:rPr sz="1800" spc="5">
                <a:solidFill>
                  <a:srgbClr val="1F487C"/>
                </a:solidFill>
                <a:latin typeface="Calibri"/>
                <a:cs typeface="Calibri"/>
              </a:rPr>
              <a:t> </a:t>
            </a:r>
            <a:r>
              <a:rPr sz="1800" spc="-5">
                <a:solidFill>
                  <a:srgbClr val="1F487C"/>
                </a:solidFill>
                <a:latin typeface="Calibri"/>
                <a:cs typeface="Calibri"/>
              </a:rPr>
              <a:t>field</a:t>
            </a:r>
            <a:r>
              <a:rPr sz="1800" spc="5">
                <a:solidFill>
                  <a:srgbClr val="1F487C"/>
                </a:solidFill>
                <a:latin typeface="Calibri"/>
                <a:cs typeface="Calibri"/>
              </a:rPr>
              <a:t> </a:t>
            </a:r>
            <a:r>
              <a:rPr sz="1800" spc="-10">
                <a:solidFill>
                  <a:srgbClr val="1F487C"/>
                </a:solidFill>
                <a:latin typeface="Calibri"/>
                <a:cs typeface="Calibri"/>
              </a:rPr>
              <a:t>cage</a:t>
            </a:r>
            <a:r>
              <a:rPr sz="1800">
                <a:solidFill>
                  <a:srgbClr val="1F487C"/>
                </a:solidFill>
                <a:latin typeface="Calibri"/>
                <a:cs typeface="Calibri"/>
              </a:rPr>
              <a:t> </a:t>
            </a:r>
            <a:r>
              <a:rPr sz="1800" spc="-5">
                <a:solidFill>
                  <a:srgbClr val="1F487C"/>
                </a:solidFill>
                <a:latin typeface="Calibri"/>
                <a:cs typeface="Calibri"/>
              </a:rPr>
              <a:t>is </a:t>
            </a:r>
            <a:r>
              <a:rPr sz="1800">
                <a:solidFill>
                  <a:srgbClr val="1F487C"/>
                </a:solidFill>
                <a:latin typeface="Calibri"/>
                <a:cs typeface="Calibri"/>
              </a:rPr>
              <a:t> </a:t>
            </a:r>
            <a:r>
              <a:rPr sz="1800" spc="-5">
                <a:solidFill>
                  <a:srgbClr val="1F487C"/>
                </a:solidFill>
                <a:latin typeface="Calibri"/>
                <a:cs typeface="Calibri"/>
              </a:rPr>
              <a:t>about </a:t>
            </a:r>
            <a:endParaRPr lang="en-US" sz="1800" spc="-5">
              <a:solidFill>
                <a:srgbClr val="1F487C"/>
              </a:solidFill>
              <a:latin typeface="Calibri"/>
              <a:cs typeface="Calibri"/>
            </a:endParaRPr>
          </a:p>
          <a:p>
            <a:pPr marL="12700" marR="5080">
              <a:lnSpc>
                <a:spcPct val="105000"/>
              </a:lnSpc>
              <a:spcBef>
                <a:spcPts val="100"/>
              </a:spcBef>
            </a:pPr>
            <a:r>
              <a:rPr sz="1800" b="1">
                <a:solidFill>
                  <a:srgbClr val="1F487C"/>
                </a:solidFill>
                <a:latin typeface="Calibri"/>
                <a:cs typeface="Calibri"/>
              </a:rPr>
              <a:t>40 </a:t>
            </a:r>
            <a:r>
              <a:rPr sz="1800" b="1" spc="-15">
                <a:solidFill>
                  <a:srgbClr val="1F487C"/>
                </a:solidFill>
                <a:latin typeface="Calibri"/>
                <a:cs typeface="Calibri"/>
              </a:rPr>
              <a:t>pF/m</a:t>
            </a:r>
            <a:r>
              <a:rPr sz="1800" spc="-15">
                <a:solidFill>
                  <a:srgbClr val="1F487C"/>
                </a:solidFill>
                <a:latin typeface="Calibri"/>
                <a:cs typeface="Calibri"/>
              </a:rPr>
              <a:t>, </a:t>
            </a:r>
            <a:r>
              <a:rPr sz="1800" spc="-5">
                <a:solidFill>
                  <a:srgbClr val="1F487C"/>
                </a:solidFill>
                <a:latin typeface="Calibri"/>
                <a:cs typeface="Calibri"/>
              </a:rPr>
              <a:t>or </a:t>
            </a:r>
            <a:r>
              <a:rPr sz="1800" b="1">
                <a:solidFill>
                  <a:srgbClr val="1F487C"/>
                </a:solidFill>
                <a:latin typeface="Calibri"/>
                <a:cs typeface="Calibri"/>
              </a:rPr>
              <a:t>120pF </a:t>
            </a:r>
            <a:r>
              <a:rPr sz="1800" b="1" spc="-5">
                <a:solidFill>
                  <a:srgbClr val="1F487C"/>
                </a:solidFill>
                <a:latin typeface="Calibri"/>
                <a:cs typeface="Calibri"/>
              </a:rPr>
              <a:t>over </a:t>
            </a:r>
            <a:r>
              <a:rPr sz="1800" b="1">
                <a:solidFill>
                  <a:srgbClr val="1F487C"/>
                </a:solidFill>
                <a:latin typeface="Calibri"/>
                <a:cs typeface="Calibri"/>
              </a:rPr>
              <a:t> the </a:t>
            </a:r>
            <a:r>
              <a:rPr sz="1800" b="1" spc="-5">
                <a:solidFill>
                  <a:srgbClr val="1F487C"/>
                </a:solidFill>
                <a:latin typeface="Calibri"/>
                <a:cs typeface="Calibri"/>
              </a:rPr>
              <a:t>3m </a:t>
            </a:r>
            <a:r>
              <a:rPr sz="1800" b="1">
                <a:solidFill>
                  <a:srgbClr val="1F487C"/>
                </a:solidFill>
                <a:latin typeface="Calibri"/>
                <a:cs typeface="Calibri"/>
              </a:rPr>
              <a:t>width of the </a:t>
            </a:r>
            <a:r>
              <a:rPr sz="1800" b="1" spc="-5">
                <a:solidFill>
                  <a:srgbClr val="1F487C"/>
                </a:solidFill>
                <a:latin typeface="Calibri"/>
                <a:cs typeface="Calibri"/>
              </a:rPr>
              <a:t>field </a:t>
            </a:r>
            <a:r>
              <a:rPr sz="1800" b="1" spc="-15">
                <a:solidFill>
                  <a:srgbClr val="1F487C"/>
                </a:solidFill>
                <a:latin typeface="Calibri"/>
                <a:cs typeface="Calibri"/>
              </a:rPr>
              <a:t>cage </a:t>
            </a:r>
            <a:r>
              <a:rPr sz="1800" b="1" spc="-10">
                <a:solidFill>
                  <a:srgbClr val="1F487C"/>
                </a:solidFill>
                <a:latin typeface="Calibri"/>
                <a:cs typeface="Calibri"/>
              </a:rPr>
              <a:t> </a:t>
            </a:r>
            <a:r>
              <a:rPr sz="1800" b="1">
                <a:solidFill>
                  <a:srgbClr val="1F487C"/>
                </a:solidFill>
                <a:latin typeface="Calibri"/>
                <a:cs typeface="Calibri"/>
              </a:rPr>
              <a:t>column.</a:t>
            </a:r>
            <a:endParaRPr sz="1800">
              <a:latin typeface="Calibri"/>
              <a:cs typeface="Calibri"/>
            </a:endParaRPr>
          </a:p>
          <a:p>
            <a:pPr marL="12700" marR="200025">
              <a:lnSpc>
                <a:spcPct val="105000"/>
              </a:lnSpc>
              <a:spcBef>
                <a:spcPts val="790"/>
              </a:spcBef>
            </a:pPr>
            <a:r>
              <a:rPr sz="1800" spc="-10">
                <a:solidFill>
                  <a:srgbClr val="1F487C"/>
                </a:solidFill>
                <a:latin typeface="Calibri"/>
                <a:cs typeface="Calibri"/>
              </a:rPr>
              <a:t>There</a:t>
            </a:r>
            <a:r>
              <a:rPr sz="1800">
                <a:solidFill>
                  <a:srgbClr val="1F487C"/>
                </a:solidFill>
                <a:latin typeface="Calibri"/>
                <a:cs typeface="Calibri"/>
              </a:rPr>
              <a:t> </a:t>
            </a:r>
            <a:r>
              <a:rPr sz="1800" spc="-10">
                <a:solidFill>
                  <a:srgbClr val="1F487C"/>
                </a:solidFill>
                <a:latin typeface="Calibri"/>
                <a:cs typeface="Calibri"/>
              </a:rPr>
              <a:t>are </a:t>
            </a:r>
            <a:r>
              <a:rPr sz="1800" b="1">
                <a:solidFill>
                  <a:srgbClr val="1F487C"/>
                </a:solidFill>
                <a:latin typeface="Calibri"/>
                <a:cs typeface="Calibri"/>
              </a:rPr>
              <a:t>48</a:t>
            </a:r>
            <a:r>
              <a:rPr sz="1800" b="1" spc="-10">
                <a:solidFill>
                  <a:srgbClr val="1F487C"/>
                </a:solidFill>
                <a:latin typeface="Calibri"/>
                <a:cs typeface="Calibri"/>
              </a:rPr>
              <a:t> FC </a:t>
            </a:r>
            <a:r>
              <a:rPr sz="1800" spc="-5">
                <a:solidFill>
                  <a:srgbClr val="1F487C"/>
                </a:solidFill>
                <a:latin typeface="Calibri"/>
                <a:cs typeface="Calibri"/>
              </a:rPr>
              <a:t>columns</a:t>
            </a:r>
            <a:r>
              <a:rPr sz="1800">
                <a:solidFill>
                  <a:srgbClr val="1F487C"/>
                </a:solidFill>
                <a:latin typeface="Calibri"/>
                <a:cs typeface="Calibri"/>
              </a:rPr>
              <a:t> </a:t>
            </a:r>
            <a:r>
              <a:rPr sz="1800" spc="-5">
                <a:solidFill>
                  <a:srgbClr val="1F487C"/>
                </a:solidFill>
                <a:latin typeface="Calibri"/>
                <a:cs typeface="Calibri"/>
              </a:rPr>
              <a:t>along </a:t>
            </a:r>
            <a:r>
              <a:rPr sz="1800" spc="-390">
                <a:solidFill>
                  <a:srgbClr val="1F487C"/>
                </a:solidFill>
                <a:latin typeface="Calibri"/>
                <a:cs typeface="Calibri"/>
              </a:rPr>
              <a:t> </a:t>
            </a:r>
            <a:r>
              <a:rPr sz="1800" spc="-5">
                <a:solidFill>
                  <a:srgbClr val="1F487C"/>
                </a:solidFill>
                <a:latin typeface="Calibri"/>
                <a:cs typeface="Calibri"/>
              </a:rPr>
              <a:t>the</a:t>
            </a:r>
            <a:r>
              <a:rPr sz="1800" spc="10">
                <a:solidFill>
                  <a:srgbClr val="1F487C"/>
                </a:solidFill>
                <a:latin typeface="Calibri"/>
                <a:cs typeface="Calibri"/>
              </a:rPr>
              <a:t> </a:t>
            </a:r>
            <a:r>
              <a:rPr sz="1800" spc="-5">
                <a:solidFill>
                  <a:srgbClr val="1F487C"/>
                </a:solidFill>
                <a:latin typeface="Calibri"/>
                <a:cs typeface="Calibri"/>
              </a:rPr>
              <a:t>periphery</a:t>
            </a:r>
            <a:r>
              <a:rPr sz="1800">
                <a:solidFill>
                  <a:srgbClr val="1F487C"/>
                </a:solidFill>
                <a:latin typeface="Calibri"/>
                <a:cs typeface="Calibri"/>
              </a:rPr>
              <a:t> </a:t>
            </a:r>
            <a:r>
              <a:rPr sz="1800" spc="-5">
                <a:solidFill>
                  <a:srgbClr val="1F487C"/>
                </a:solidFill>
                <a:latin typeface="Calibri"/>
                <a:cs typeface="Calibri"/>
              </a:rPr>
              <a:t>of</a:t>
            </a:r>
            <a:r>
              <a:rPr sz="1800" spc="15">
                <a:solidFill>
                  <a:srgbClr val="1F487C"/>
                </a:solidFill>
                <a:latin typeface="Calibri"/>
                <a:cs typeface="Calibri"/>
              </a:rPr>
              <a:t> </a:t>
            </a:r>
            <a:r>
              <a:rPr sz="1800" spc="-5">
                <a:solidFill>
                  <a:srgbClr val="1F487C"/>
                </a:solidFill>
                <a:latin typeface="Calibri"/>
                <a:cs typeface="Calibri"/>
              </a:rPr>
              <a:t>the</a:t>
            </a:r>
            <a:r>
              <a:rPr sz="1800">
                <a:solidFill>
                  <a:srgbClr val="1F487C"/>
                </a:solidFill>
                <a:latin typeface="Calibri"/>
                <a:cs typeface="Calibri"/>
              </a:rPr>
              <a:t> </a:t>
            </a:r>
            <a:r>
              <a:rPr sz="1800" spc="-10">
                <a:solidFill>
                  <a:srgbClr val="1F487C"/>
                </a:solidFill>
                <a:latin typeface="Calibri"/>
                <a:cs typeface="Calibri"/>
              </a:rPr>
              <a:t>cathode </a:t>
            </a:r>
            <a:r>
              <a:rPr sz="1800" spc="-5">
                <a:solidFill>
                  <a:srgbClr val="1F487C"/>
                </a:solidFill>
                <a:latin typeface="Calibri"/>
                <a:cs typeface="Calibri"/>
              </a:rPr>
              <a:t> </a:t>
            </a:r>
            <a:r>
              <a:rPr sz="1800" spc="-35">
                <a:solidFill>
                  <a:srgbClr val="1F487C"/>
                </a:solidFill>
                <a:latin typeface="Calibri"/>
                <a:cs typeface="Calibri"/>
              </a:rPr>
              <a:t>array.</a:t>
            </a:r>
            <a:r>
              <a:rPr lang="en-US" sz="1800" spc="-35">
                <a:solidFill>
                  <a:srgbClr val="1F487C"/>
                </a:solidFill>
                <a:latin typeface="Calibri"/>
                <a:cs typeface="Calibri"/>
              </a:rPr>
              <a:t>         </a:t>
            </a:r>
            <a:r>
              <a:rPr lang="en-US" sz="1800" b="1" spc="-35">
                <a:solidFill>
                  <a:srgbClr val="1F487C"/>
                </a:solidFill>
                <a:latin typeface="Calibri"/>
                <a:cs typeface="Calibri"/>
              </a:rPr>
              <a:t>2x20</a:t>
            </a:r>
            <a:r>
              <a:rPr lang="en-US" spc="-35">
                <a:solidFill>
                  <a:srgbClr val="1F487C"/>
                </a:solidFill>
                <a:latin typeface="Calibri"/>
                <a:cs typeface="Calibri"/>
              </a:rPr>
              <a:t> columns are </a:t>
            </a:r>
            <a:r>
              <a:rPr lang="en-US" b="1" spc="-35">
                <a:solidFill>
                  <a:srgbClr val="1F487C"/>
                </a:solidFill>
                <a:latin typeface="Calibri"/>
                <a:cs typeface="Calibri"/>
              </a:rPr>
              <a:t>3 m </a:t>
            </a:r>
            <a:r>
              <a:rPr lang="en-US" spc="-35">
                <a:solidFill>
                  <a:srgbClr val="1F487C"/>
                </a:solidFill>
                <a:latin typeface="Calibri"/>
                <a:cs typeface="Calibri"/>
              </a:rPr>
              <a:t>wide; </a:t>
            </a:r>
            <a:r>
              <a:rPr lang="en-US" b="1" spc="-35">
                <a:solidFill>
                  <a:srgbClr val="1F487C"/>
                </a:solidFill>
                <a:latin typeface="Calibri"/>
                <a:cs typeface="Calibri"/>
              </a:rPr>
              <a:t>2x4</a:t>
            </a:r>
            <a:r>
              <a:rPr lang="en-US" spc="-35">
                <a:solidFill>
                  <a:srgbClr val="1F487C"/>
                </a:solidFill>
                <a:latin typeface="Calibri"/>
                <a:cs typeface="Calibri"/>
              </a:rPr>
              <a:t> columns (at the cryostat ends) are </a:t>
            </a:r>
            <a:r>
              <a:rPr lang="en-US" b="1" spc="-35">
                <a:solidFill>
                  <a:srgbClr val="1F487C"/>
                </a:solidFill>
                <a:latin typeface="Calibri"/>
                <a:cs typeface="Calibri"/>
              </a:rPr>
              <a:t>3.4 m </a:t>
            </a:r>
            <a:r>
              <a:rPr lang="en-US" spc="-35">
                <a:solidFill>
                  <a:srgbClr val="1F487C"/>
                </a:solidFill>
                <a:latin typeface="Calibri"/>
                <a:cs typeface="Calibri"/>
              </a:rPr>
              <a:t>wide.</a:t>
            </a:r>
          </a:p>
          <a:p>
            <a:pPr marL="12700" marR="200025">
              <a:lnSpc>
                <a:spcPct val="105000"/>
              </a:lnSpc>
              <a:spcBef>
                <a:spcPts val="790"/>
              </a:spcBef>
            </a:pPr>
            <a:r>
              <a:rPr lang="en-US" sz="1800" spc="-35">
                <a:solidFill>
                  <a:srgbClr val="1F487C"/>
                </a:solidFill>
                <a:latin typeface="Calibri"/>
                <a:cs typeface="Calibri"/>
              </a:rPr>
              <a:t>There are about </a:t>
            </a:r>
            <a:r>
              <a:rPr lang="en-US" b="1" spc="-35">
                <a:solidFill>
                  <a:srgbClr val="1F487C"/>
                </a:solidFill>
                <a:latin typeface="Calibri"/>
                <a:cs typeface="Calibri"/>
              </a:rPr>
              <a:t>192</a:t>
            </a:r>
            <a:r>
              <a:rPr lang="en-US" sz="1800" b="1" spc="-35">
                <a:solidFill>
                  <a:srgbClr val="1F487C"/>
                </a:solidFill>
                <a:latin typeface="Calibri"/>
                <a:cs typeface="Calibri"/>
              </a:rPr>
              <a:t> FC </a:t>
            </a:r>
            <a:r>
              <a:rPr lang="en-US" sz="1800" spc="-35">
                <a:solidFill>
                  <a:srgbClr val="1F487C"/>
                </a:solidFill>
                <a:latin typeface="Calibri"/>
                <a:cs typeface="Calibri"/>
              </a:rPr>
              <a:t>modules , each </a:t>
            </a:r>
            <a:r>
              <a:rPr lang="en-US" sz="1800" b="1" spc="-35">
                <a:solidFill>
                  <a:srgbClr val="1F487C"/>
                </a:solidFill>
                <a:latin typeface="Calibri"/>
                <a:cs typeface="Calibri"/>
              </a:rPr>
              <a:t>3m (3.4m) </a:t>
            </a:r>
            <a:r>
              <a:rPr lang="en-US" sz="1800" spc="-35">
                <a:solidFill>
                  <a:srgbClr val="1F487C"/>
                </a:solidFill>
                <a:latin typeface="Calibri"/>
                <a:cs typeface="Calibri"/>
              </a:rPr>
              <a:t>wide and 3m  high.</a:t>
            </a:r>
            <a:endParaRPr sz="1800">
              <a:latin typeface="Calibri"/>
              <a:cs typeface="Calibri"/>
            </a:endParaRPr>
          </a:p>
        </p:txBody>
      </p:sp>
      <p:pic>
        <p:nvPicPr>
          <p:cNvPr id="2050" name="Picture 2" descr="Image preview">
            <a:extLst>
              <a:ext uri="{FF2B5EF4-FFF2-40B4-BE49-F238E27FC236}">
                <a16:creationId xmlns:a16="http://schemas.microsoft.com/office/drawing/2014/main" id="{A6B038A0-1375-5E45-9891-3DDED2458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5" t="6856" r="3305" b="7143"/>
          <a:stretch/>
        </p:blipFill>
        <p:spPr bwMode="auto">
          <a:xfrm>
            <a:off x="185062" y="642259"/>
            <a:ext cx="7522179" cy="6193971"/>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txBox="1">
            <a:spLocks noGrp="1"/>
          </p:cNvSpPr>
          <p:nvPr>
            <p:ph type="title"/>
          </p:nvPr>
        </p:nvSpPr>
        <p:spPr>
          <a:xfrm>
            <a:off x="616341" y="119021"/>
            <a:ext cx="7174526" cy="443070"/>
          </a:xfrm>
          <a:prstGeom prst="rect">
            <a:avLst/>
          </a:prstGeom>
        </p:spPr>
        <p:txBody>
          <a:bodyPr vert="horz" wrap="square" lIns="0" tIns="12065" rIns="0" bIns="0" rtlCol="0">
            <a:spAutoFit/>
          </a:bodyPr>
          <a:lstStyle/>
          <a:p>
            <a:pPr marL="12700" marR="5080">
              <a:lnSpc>
                <a:spcPct val="100000"/>
              </a:lnSpc>
              <a:spcBef>
                <a:spcPts val="95"/>
              </a:spcBef>
            </a:pPr>
            <a:r>
              <a:rPr sz="2800" spc="-5">
                <a:latin typeface="+mn-lt"/>
              </a:rPr>
              <a:t>FD2 High</a:t>
            </a:r>
            <a:r>
              <a:rPr sz="2800" spc="5">
                <a:latin typeface="+mn-lt"/>
              </a:rPr>
              <a:t> </a:t>
            </a:r>
            <a:r>
              <a:rPr sz="2800" spc="-35">
                <a:latin typeface="+mn-lt"/>
              </a:rPr>
              <a:t>Voltage</a:t>
            </a:r>
            <a:r>
              <a:rPr sz="2800">
                <a:latin typeface="+mn-lt"/>
              </a:rPr>
              <a:t> </a:t>
            </a:r>
            <a:r>
              <a:rPr sz="2800" spc="-30">
                <a:latin typeface="+mn-lt"/>
              </a:rPr>
              <a:t>System </a:t>
            </a:r>
            <a:r>
              <a:rPr sz="2800" spc="-620">
                <a:latin typeface="+mn-lt"/>
              </a:rPr>
              <a:t> </a:t>
            </a:r>
            <a:r>
              <a:rPr sz="2800" spc="-10">
                <a:latin typeface="+mn-lt"/>
              </a:rPr>
              <a:t>Schematic</a:t>
            </a:r>
            <a:r>
              <a:rPr sz="2800" spc="30">
                <a:latin typeface="+mn-lt"/>
              </a:rPr>
              <a:t> </a:t>
            </a:r>
            <a:r>
              <a:rPr sz="2800" spc="-15">
                <a:latin typeface="+mn-lt"/>
              </a:rPr>
              <a:t>Diagram</a:t>
            </a:r>
            <a:r>
              <a:rPr lang="en-US" sz="2800" spc="-15">
                <a:latin typeface="+mn-lt"/>
              </a:rPr>
              <a:t> </a:t>
            </a:r>
            <a:endParaRPr sz="2800" spc="-15">
              <a:latin typeface="+mn-lt"/>
            </a:endParaRPr>
          </a:p>
        </p:txBody>
      </p:sp>
      <p:pic>
        <p:nvPicPr>
          <p:cNvPr id="68" name="Picture 67">
            <a:extLst>
              <a:ext uri="{FF2B5EF4-FFF2-40B4-BE49-F238E27FC236}">
                <a16:creationId xmlns:a16="http://schemas.microsoft.com/office/drawing/2014/main" id="{24E89BDB-9DD8-DD4E-A004-B1EDC2D86A3D}"/>
              </a:ext>
            </a:extLst>
          </p:cNvPr>
          <p:cNvPicPr>
            <a:picLocks noChangeAspect="1"/>
          </p:cNvPicPr>
          <p:nvPr/>
        </p:nvPicPr>
        <p:blipFill>
          <a:blip r:embed="rId3"/>
          <a:stretch>
            <a:fillRect/>
          </a:stretch>
        </p:blipFill>
        <p:spPr>
          <a:xfrm>
            <a:off x="7874493" y="119021"/>
            <a:ext cx="4328236" cy="2635065"/>
          </a:xfrm>
          <a:prstGeom prst="rect">
            <a:avLst/>
          </a:prstGeom>
        </p:spPr>
      </p:pic>
      <p:sp>
        <p:nvSpPr>
          <p:cNvPr id="2" name="Slide Number Placeholder 1">
            <a:extLst>
              <a:ext uri="{FF2B5EF4-FFF2-40B4-BE49-F238E27FC236}">
                <a16:creationId xmlns:a16="http://schemas.microsoft.com/office/drawing/2014/main" id="{13B39860-8682-42DE-A11C-0DB877176928}"/>
              </a:ext>
            </a:extLst>
          </p:cNvPr>
          <p:cNvSpPr>
            <a:spLocks noGrp="1"/>
          </p:cNvSpPr>
          <p:nvPr>
            <p:ph type="sldNum" sz="quarter" idx="12"/>
          </p:nvPr>
        </p:nvSpPr>
        <p:spPr/>
        <p:txBody>
          <a:bodyPr/>
          <a:lstStyle/>
          <a:p>
            <a:fld id="{7E37C3D6-3A43-49C5-B18A-49581291ACF2}" type="slidenum">
              <a:rPr lang="en-US" smtClean="0"/>
              <a:t>2</a:t>
            </a:fld>
            <a:endParaRPr lang="en-US"/>
          </a:p>
        </p:txBody>
      </p:sp>
      <p:sp>
        <p:nvSpPr>
          <p:cNvPr id="5" name="TextBox 4">
            <a:extLst>
              <a:ext uri="{FF2B5EF4-FFF2-40B4-BE49-F238E27FC236}">
                <a16:creationId xmlns:a16="http://schemas.microsoft.com/office/drawing/2014/main" id="{0DA777B2-C95C-CB4A-90BD-E2E152A4281B}"/>
              </a:ext>
            </a:extLst>
          </p:cNvPr>
          <p:cNvSpPr txBox="1"/>
          <p:nvPr/>
        </p:nvSpPr>
        <p:spPr>
          <a:xfrm>
            <a:off x="276837" y="6333688"/>
            <a:ext cx="1272143" cy="369332"/>
          </a:xfrm>
          <a:prstGeom prst="rect">
            <a:avLst/>
          </a:prstGeom>
          <a:noFill/>
        </p:spPr>
        <p:txBody>
          <a:bodyPr wrap="none" rtlCol="0">
            <a:spAutoFit/>
          </a:bodyPr>
          <a:lstStyle/>
          <a:p>
            <a:r>
              <a:rPr lang="en-US"/>
              <a:t>not to scale</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A585ED-589E-44D9-AEF4-0414263272F7}"/>
              </a:ext>
            </a:extLst>
          </p:cNvPr>
          <p:cNvPicPr>
            <a:picLocks noChangeAspect="1"/>
          </p:cNvPicPr>
          <p:nvPr/>
        </p:nvPicPr>
        <p:blipFill>
          <a:blip r:embed="rId2"/>
          <a:stretch>
            <a:fillRect/>
          </a:stretch>
        </p:blipFill>
        <p:spPr>
          <a:xfrm>
            <a:off x="2274287" y="1701999"/>
            <a:ext cx="9859345" cy="4931952"/>
          </a:xfrm>
          <a:prstGeom prst="rect">
            <a:avLst/>
          </a:prstGeom>
        </p:spPr>
      </p:pic>
      <p:sp>
        <p:nvSpPr>
          <p:cNvPr id="2" name="Title 1">
            <a:extLst>
              <a:ext uri="{FF2B5EF4-FFF2-40B4-BE49-F238E27FC236}">
                <a16:creationId xmlns:a16="http://schemas.microsoft.com/office/drawing/2014/main" id="{A87632DA-701B-4AF8-8B1B-F6D9CEE1A082}"/>
              </a:ext>
            </a:extLst>
          </p:cNvPr>
          <p:cNvSpPr>
            <a:spLocks noGrp="1"/>
          </p:cNvSpPr>
          <p:nvPr>
            <p:ph type="title"/>
          </p:nvPr>
        </p:nvSpPr>
        <p:spPr>
          <a:xfrm>
            <a:off x="838200" y="365125"/>
            <a:ext cx="10515600" cy="689643"/>
          </a:xfrm>
        </p:spPr>
        <p:txBody>
          <a:bodyPr>
            <a:normAutofit/>
          </a:bodyPr>
          <a:lstStyle/>
          <a:p>
            <a:r>
              <a:rPr lang="en-US" sz="3600"/>
              <a:t>Cathode Module</a:t>
            </a:r>
          </a:p>
        </p:txBody>
      </p:sp>
      <p:sp>
        <p:nvSpPr>
          <p:cNvPr id="7" name="TextBox 6">
            <a:extLst>
              <a:ext uri="{FF2B5EF4-FFF2-40B4-BE49-F238E27FC236}">
                <a16:creationId xmlns:a16="http://schemas.microsoft.com/office/drawing/2014/main" id="{1E5B3F5A-CEBB-4BF8-8693-896257DD27BF}"/>
              </a:ext>
            </a:extLst>
          </p:cNvPr>
          <p:cNvSpPr txBox="1"/>
          <p:nvPr/>
        </p:nvSpPr>
        <p:spPr>
          <a:xfrm>
            <a:off x="582753" y="1097330"/>
            <a:ext cx="6483794" cy="1631216"/>
          </a:xfrm>
          <a:prstGeom prst="rect">
            <a:avLst/>
          </a:prstGeom>
          <a:noFill/>
        </p:spPr>
        <p:txBody>
          <a:bodyPr wrap="square" rtlCol="0">
            <a:spAutoFit/>
          </a:bodyPr>
          <a:lstStyle/>
          <a:p>
            <a:pPr marL="285750" indent="-285750">
              <a:buFont typeface="Arial" panose="020B0604020202020204" pitchFamily="34" charset="0"/>
              <a:buChar char="•"/>
            </a:pPr>
            <a:r>
              <a:rPr lang="en-US" sz="2000"/>
              <a:t>4 X-</a:t>
            </a:r>
            <a:r>
              <a:rPr lang="en-US" sz="2000" err="1"/>
              <a:t>Arapuca</a:t>
            </a:r>
            <a:r>
              <a:rPr lang="en-US" sz="2000"/>
              <a:t> modules in each cathode module.</a:t>
            </a:r>
          </a:p>
          <a:p>
            <a:pPr marL="285750" indent="-285750">
              <a:buFont typeface="Arial" panose="020B0604020202020204" pitchFamily="34" charset="0"/>
              <a:buChar char="•"/>
            </a:pPr>
            <a:r>
              <a:rPr lang="en-US" sz="2000"/>
              <a:t>Conductive wire meshes covering the X-</a:t>
            </a:r>
            <a:r>
              <a:rPr lang="en-US" sz="2000" err="1"/>
              <a:t>Arapuca</a:t>
            </a:r>
            <a:r>
              <a:rPr lang="en-US" sz="2000"/>
              <a:t> modules</a:t>
            </a:r>
          </a:p>
          <a:p>
            <a:pPr marL="285750" indent="-285750">
              <a:buFont typeface="Arial" panose="020B0604020202020204" pitchFamily="34" charset="0"/>
              <a:buChar char="•"/>
            </a:pPr>
            <a:r>
              <a:rPr lang="en-US" sz="2000"/>
              <a:t>Perforated resistive sheets  (4M/square) covering the rest of the frame openings</a:t>
            </a:r>
          </a:p>
          <a:p>
            <a:pPr marL="285750" indent="-285750">
              <a:buFont typeface="Arial" panose="020B0604020202020204" pitchFamily="34" charset="0"/>
              <a:buChar char="•"/>
            </a:pPr>
            <a:r>
              <a:rPr lang="en-US" sz="2000"/>
              <a:t>Cathode size: 3.4m x 3m x 5cm</a:t>
            </a:r>
          </a:p>
        </p:txBody>
      </p:sp>
      <p:pic>
        <p:nvPicPr>
          <p:cNvPr id="10" name="Picture 9">
            <a:extLst>
              <a:ext uri="{FF2B5EF4-FFF2-40B4-BE49-F238E27FC236}">
                <a16:creationId xmlns:a16="http://schemas.microsoft.com/office/drawing/2014/main" id="{5FBD9071-7975-4024-BA62-FA286F6B6183}"/>
              </a:ext>
            </a:extLst>
          </p:cNvPr>
          <p:cNvPicPr>
            <a:picLocks noChangeAspect="1"/>
          </p:cNvPicPr>
          <p:nvPr/>
        </p:nvPicPr>
        <p:blipFill>
          <a:blip r:embed="rId3"/>
          <a:stretch>
            <a:fillRect/>
          </a:stretch>
        </p:blipFill>
        <p:spPr>
          <a:xfrm>
            <a:off x="838200" y="2952451"/>
            <a:ext cx="1368773" cy="1596902"/>
          </a:xfrm>
          <a:prstGeom prst="rect">
            <a:avLst/>
          </a:prstGeom>
        </p:spPr>
      </p:pic>
      <p:sp>
        <p:nvSpPr>
          <p:cNvPr id="11" name="Rectangle 10">
            <a:extLst>
              <a:ext uri="{FF2B5EF4-FFF2-40B4-BE49-F238E27FC236}">
                <a16:creationId xmlns:a16="http://schemas.microsoft.com/office/drawing/2014/main" id="{BCEB9B0B-7C1E-43A8-A8B7-D1073ADB3493}"/>
              </a:ext>
            </a:extLst>
          </p:cNvPr>
          <p:cNvSpPr/>
          <p:nvPr/>
        </p:nvSpPr>
        <p:spPr>
          <a:xfrm rot="21252656">
            <a:off x="6769658" y="4410202"/>
            <a:ext cx="742950" cy="3453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D3EC623-5D81-4439-A129-D03F2DF9F158}"/>
              </a:ext>
            </a:extLst>
          </p:cNvPr>
          <p:cNvCxnSpPr>
            <a:cxnSpLocks/>
          </p:cNvCxnSpPr>
          <p:nvPr/>
        </p:nvCxnSpPr>
        <p:spPr>
          <a:xfrm flipV="1">
            <a:off x="7528129" y="4460905"/>
            <a:ext cx="1137307" cy="12194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71F1B6-996C-45C2-996E-D319D8CD3F65}"/>
              </a:ext>
            </a:extLst>
          </p:cNvPr>
          <p:cNvCxnSpPr>
            <a:cxnSpLocks/>
          </p:cNvCxnSpPr>
          <p:nvPr/>
        </p:nvCxnSpPr>
        <p:spPr>
          <a:xfrm flipV="1">
            <a:off x="6195701" y="4627157"/>
            <a:ext cx="558435" cy="276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BCB2F7-9657-47EC-A9EF-12D2DA03D0F2}"/>
              </a:ext>
            </a:extLst>
          </p:cNvPr>
          <p:cNvSpPr txBox="1"/>
          <p:nvPr/>
        </p:nvSpPr>
        <p:spPr>
          <a:xfrm>
            <a:off x="582753" y="4654782"/>
            <a:ext cx="2367185" cy="1477328"/>
          </a:xfrm>
          <a:prstGeom prst="rect">
            <a:avLst/>
          </a:prstGeom>
          <a:noFill/>
        </p:spPr>
        <p:txBody>
          <a:bodyPr wrap="square" rtlCol="0">
            <a:spAutoFit/>
          </a:bodyPr>
          <a:lstStyle/>
          <a:p>
            <a:r>
              <a:rPr lang="en-US"/>
              <a:t>“Balun” = </a:t>
            </a:r>
            <a:r>
              <a:rPr lang="en-US" i="1" u="sng"/>
              <a:t>common mode inductance </a:t>
            </a:r>
            <a:r>
              <a:rPr lang="en-US"/>
              <a:t>for multiple leads, not affecting transmission line properties</a:t>
            </a:r>
          </a:p>
        </p:txBody>
      </p:sp>
      <p:cxnSp>
        <p:nvCxnSpPr>
          <p:cNvPr id="23" name="Straight Arrow Connector 22">
            <a:extLst>
              <a:ext uri="{FF2B5EF4-FFF2-40B4-BE49-F238E27FC236}">
                <a16:creationId xmlns:a16="http://schemas.microsoft.com/office/drawing/2014/main" id="{CEAAB222-E4D4-4379-B964-AF1C714F27C2}"/>
              </a:ext>
            </a:extLst>
          </p:cNvPr>
          <p:cNvCxnSpPr>
            <a:cxnSpLocks/>
          </p:cNvCxnSpPr>
          <p:nvPr/>
        </p:nvCxnSpPr>
        <p:spPr>
          <a:xfrm>
            <a:off x="2274287" y="4460905"/>
            <a:ext cx="4792260" cy="1938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39989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C356-51A3-4555-B415-06398F8CCAF3}"/>
              </a:ext>
            </a:extLst>
          </p:cNvPr>
          <p:cNvSpPr>
            <a:spLocks noGrp="1"/>
          </p:cNvSpPr>
          <p:nvPr>
            <p:ph type="title"/>
          </p:nvPr>
        </p:nvSpPr>
        <p:spPr>
          <a:xfrm>
            <a:off x="838200" y="365126"/>
            <a:ext cx="10515600" cy="416110"/>
          </a:xfrm>
        </p:spPr>
        <p:txBody>
          <a:bodyPr>
            <a:noAutofit/>
          </a:bodyPr>
          <a:lstStyle/>
          <a:p>
            <a:pPr algn="ctr"/>
            <a:r>
              <a:rPr lang="en-US" sz="3200" b="1" dirty="0">
                <a:latin typeface="+mn-lt"/>
              </a:rPr>
              <a:t>Field Cage and HV Bus Design Concept</a:t>
            </a:r>
            <a:br>
              <a:rPr lang="en-US" sz="3200" b="1" dirty="0">
                <a:latin typeface="+mn-lt"/>
              </a:rPr>
            </a:br>
            <a:r>
              <a:rPr lang="en-US" sz="2400" b="1" dirty="0">
                <a:latin typeface="+mn-lt"/>
              </a:rPr>
              <a:t>(by Bo Yu)</a:t>
            </a:r>
          </a:p>
        </p:txBody>
      </p:sp>
      <p:sp>
        <p:nvSpPr>
          <p:cNvPr id="3" name="Content Placeholder 2">
            <a:extLst>
              <a:ext uri="{FF2B5EF4-FFF2-40B4-BE49-F238E27FC236}">
                <a16:creationId xmlns:a16="http://schemas.microsoft.com/office/drawing/2014/main" id="{6E8A1CC8-54C8-4BCD-80CF-84E1DE0DA028}"/>
              </a:ext>
            </a:extLst>
          </p:cNvPr>
          <p:cNvSpPr>
            <a:spLocks noGrp="1"/>
          </p:cNvSpPr>
          <p:nvPr>
            <p:ph idx="1"/>
          </p:nvPr>
        </p:nvSpPr>
        <p:spPr>
          <a:xfrm>
            <a:off x="696158" y="1180731"/>
            <a:ext cx="10515600" cy="5147153"/>
          </a:xfrm>
        </p:spPr>
        <p:txBody>
          <a:bodyPr>
            <a:noAutofit/>
          </a:bodyPr>
          <a:lstStyle/>
          <a:p>
            <a:pPr marL="0" marR="0">
              <a:lnSpc>
                <a:spcPct val="105000"/>
              </a:lnSpc>
              <a:spcBef>
                <a:spcPts val="0"/>
              </a:spcBef>
              <a:spcAft>
                <a:spcPts val="800"/>
              </a:spcAft>
            </a:pPr>
            <a:r>
              <a:rPr lang="en-US" sz="2000" dirty="0">
                <a:solidFill>
                  <a:srgbClr val="1F497D"/>
                </a:solidFill>
                <a:latin typeface="Calibri" panose="020F0502020204030204" pitchFamily="34" charset="0"/>
                <a:ea typeface="Calibri" panose="020F0502020204030204" pitchFamily="34" charset="0"/>
              </a:rPr>
              <a:t>T</a:t>
            </a:r>
            <a:r>
              <a:rPr lang="en-US" sz="2000" dirty="0">
                <a:solidFill>
                  <a:srgbClr val="1F497D"/>
                </a:solidFill>
                <a:effectLst/>
                <a:latin typeface="Calibri" panose="020F0502020204030204" pitchFamily="34" charset="0"/>
                <a:ea typeface="Calibri" panose="020F0502020204030204" pitchFamily="34" charset="0"/>
              </a:rPr>
              <a:t>he field cage stack as a whole is a 13m high object facing the cryostat wall about 0.6m away. Each profile is placed at a vertical pitch of 6cm.  The resistance between each profile/node is 2.5Gohm.  The nominal voltage drop is 3kV (assuming 500V/cm field).  In the horizontal direction (along the beam direction), </a:t>
            </a:r>
            <a:r>
              <a:rPr lang="en-US" sz="2000" b="1" dirty="0">
                <a:solidFill>
                  <a:srgbClr val="1F497D"/>
                </a:solidFill>
                <a:effectLst/>
                <a:latin typeface="Calibri" panose="020F0502020204030204" pitchFamily="34" charset="0"/>
                <a:ea typeface="Calibri" panose="020F0502020204030204" pitchFamily="34" charset="0"/>
              </a:rPr>
              <a:t>each field cage module is 3m long</a:t>
            </a:r>
            <a:r>
              <a:rPr lang="en-US" sz="2000" dirty="0">
                <a:solidFill>
                  <a:srgbClr val="1F497D"/>
                </a:solidFill>
                <a:effectLst/>
                <a:latin typeface="Calibri" panose="020F0502020204030204" pitchFamily="34" charset="0"/>
                <a:ea typeface="Calibri" panose="020F0502020204030204" pitchFamily="34" charset="0"/>
              </a:rPr>
              <a:t>.  The capacitance from each profile to the cryostat wall is about 1.3pF/m.  The capacitance from a profile to the rest of the profiles (above and below) is about 38.9pF/m.  So the total capacitance of a profile near the center of the field cage is about </a:t>
            </a:r>
            <a:r>
              <a:rPr lang="en-US" sz="2000" b="1" dirty="0">
                <a:solidFill>
                  <a:srgbClr val="1F497D"/>
                </a:solidFill>
                <a:effectLst/>
                <a:latin typeface="Calibri" panose="020F0502020204030204" pitchFamily="34" charset="0"/>
                <a:ea typeface="Calibri" panose="020F0502020204030204" pitchFamily="34" charset="0"/>
              </a:rPr>
              <a:t>40.2 pF/m</a:t>
            </a:r>
            <a:r>
              <a:rPr lang="en-US" sz="2000" dirty="0">
                <a:solidFill>
                  <a:srgbClr val="1F497D"/>
                </a:solidFill>
                <a:effectLst/>
                <a:latin typeface="Calibri" panose="020F0502020204030204" pitchFamily="34" charset="0"/>
                <a:ea typeface="Calibri" panose="020F0502020204030204" pitchFamily="34" charset="0"/>
              </a:rPr>
              <a:t>, or </a:t>
            </a:r>
            <a:r>
              <a:rPr lang="en-US" sz="2000" b="1" dirty="0">
                <a:solidFill>
                  <a:srgbClr val="1F497D"/>
                </a:solidFill>
                <a:effectLst/>
                <a:latin typeface="Calibri" panose="020F0502020204030204" pitchFamily="34" charset="0"/>
                <a:ea typeface="Calibri" panose="020F0502020204030204" pitchFamily="34" charset="0"/>
              </a:rPr>
              <a:t>120pF over the 3m width of the field cage module.</a:t>
            </a:r>
            <a:endParaRPr lang="en-US" sz="2000" b="1" dirty="0">
              <a:effectLst/>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en-US" sz="2000" dirty="0">
                <a:solidFill>
                  <a:srgbClr val="1F497D"/>
                </a:solidFill>
                <a:effectLst/>
                <a:latin typeface="Calibri" panose="020F0502020204030204" pitchFamily="34" charset="0"/>
                <a:ea typeface="Calibri" panose="020F0502020204030204" pitchFamily="34" charset="0"/>
              </a:rPr>
              <a:t>The HV bus in present concept is made from a series of HV cable segments interconnected by a series resistance.  For the vertical drift detector, the total current from the power supply is about 0.1mA. this current is split into two branches to feed two paths along the TPC.  So each branch has 50uA current.  At 300kV cathode voltage, we need to maintain 1% E field uniformity.  We can tolerate about 1kV drop along the bus (~ 0.3 % of drift voltage). A resistance of less than 1.66 </a:t>
            </a:r>
            <a:r>
              <a:rPr lang="en-US" sz="2000" dirty="0" err="1">
                <a:solidFill>
                  <a:srgbClr val="1F497D"/>
                </a:solidFill>
                <a:effectLst/>
                <a:latin typeface="Calibri" panose="020F0502020204030204" pitchFamily="34" charset="0"/>
                <a:ea typeface="Calibri" panose="020F0502020204030204" pitchFamily="34" charset="0"/>
              </a:rPr>
              <a:t>Mohm</a:t>
            </a:r>
            <a:r>
              <a:rPr lang="en-US" sz="2000" dirty="0">
                <a:solidFill>
                  <a:srgbClr val="1F497D"/>
                </a:solidFill>
                <a:effectLst/>
                <a:latin typeface="Calibri" panose="020F0502020204030204" pitchFamily="34" charset="0"/>
                <a:ea typeface="Calibri" panose="020F0502020204030204" pitchFamily="34" charset="0"/>
              </a:rPr>
              <a:t> between the nodes (24 on each branch) would satisfy this drift field uniformity requirement (with some margin), taking advantage of the diminishing current along each branch. We choose </a:t>
            </a:r>
            <a:r>
              <a:rPr lang="en-US" sz="2000" b="1" dirty="0">
                <a:solidFill>
                  <a:srgbClr val="1F497D"/>
                </a:solidFill>
                <a:effectLst/>
                <a:latin typeface="Calibri" panose="020F0502020204030204" pitchFamily="34" charset="0"/>
                <a:ea typeface="Calibri" panose="020F0502020204030204" pitchFamily="34" charset="0"/>
              </a:rPr>
              <a:t>R=1.5 </a:t>
            </a:r>
            <a:r>
              <a:rPr lang="en-US" sz="2000" b="1" dirty="0" err="1">
                <a:solidFill>
                  <a:srgbClr val="1F497D"/>
                </a:solidFill>
                <a:effectLst/>
                <a:latin typeface="Calibri" panose="020F0502020204030204" pitchFamily="34" charset="0"/>
                <a:ea typeface="Calibri" panose="020F0502020204030204" pitchFamily="34" charset="0"/>
              </a:rPr>
              <a:t>Mohm</a:t>
            </a:r>
            <a:r>
              <a:rPr lang="en-US" sz="2000" b="1" dirty="0">
                <a:solidFill>
                  <a:srgbClr val="1F497D"/>
                </a:solidFill>
                <a:effectLst/>
                <a:latin typeface="Calibri" panose="020F0502020204030204" pitchFamily="34" charset="0"/>
                <a:ea typeface="Calibri" panose="020F0502020204030204" pitchFamily="34" charset="0"/>
              </a:rPr>
              <a:t> </a:t>
            </a:r>
            <a:r>
              <a:rPr lang="en-US" sz="2000" dirty="0">
                <a:solidFill>
                  <a:srgbClr val="1F497D"/>
                </a:solidFill>
                <a:effectLst/>
                <a:latin typeface="Calibri" panose="020F0502020204030204" pitchFamily="34" charset="0"/>
                <a:ea typeface="Calibri" panose="020F0502020204030204" pitchFamily="34" charset="0"/>
              </a:rPr>
              <a:t>for this analysis.</a:t>
            </a:r>
            <a:endParaRPr lang="en-US" sz="2000" dirty="0">
              <a:effectLst/>
              <a:latin typeface="Calibri" panose="020F0502020204030204" pitchFamily="34" charset="0"/>
              <a:ea typeface="Calibri" panose="020F0502020204030204" pitchFamily="34" charset="0"/>
            </a:endParaRPr>
          </a:p>
          <a:p>
            <a:endParaRPr lang="en-US" sz="2000" dirty="0"/>
          </a:p>
        </p:txBody>
      </p:sp>
      <p:sp>
        <p:nvSpPr>
          <p:cNvPr id="4" name="Slide Number Placeholder 3">
            <a:extLst>
              <a:ext uri="{FF2B5EF4-FFF2-40B4-BE49-F238E27FC236}">
                <a16:creationId xmlns:a16="http://schemas.microsoft.com/office/drawing/2014/main" id="{7B5C1847-E23D-4708-8BE6-BB97C22EFDD2}"/>
              </a:ext>
            </a:extLst>
          </p:cNvPr>
          <p:cNvSpPr>
            <a:spLocks noGrp="1"/>
          </p:cNvSpPr>
          <p:nvPr>
            <p:ph type="sldNum" sz="quarter" idx="12"/>
          </p:nvPr>
        </p:nvSpPr>
        <p:spPr/>
        <p:txBody>
          <a:bodyPr/>
          <a:lstStyle/>
          <a:p>
            <a:fld id="{E45A0B63-0ED9-442D-BBEF-8A246BAE1055}" type="slidenum">
              <a:rPr lang="en-US" smtClean="0"/>
              <a:t>4</a:t>
            </a:fld>
            <a:endParaRPr lang="en-US"/>
          </a:p>
        </p:txBody>
      </p:sp>
    </p:spTree>
    <p:extLst>
      <p:ext uri="{BB962C8B-B14F-4D97-AF65-F5344CB8AC3E}">
        <p14:creationId xmlns:p14="http://schemas.microsoft.com/office/powerpoint/2010/main" val="35368628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09D4-C232-4149-92C1-E53F58793544}"/>
              </a:ext>
            </a:extLst>
          </p:cNvPr>
          <p:cNvSpPr>
            <a:spLocks noGrp="1"/>
          </p:cNvSpPr>
          <p:nvPr>
            <p:ph type="title"/>
          </p:nvPr>
        </p:nvSpPr>
        <p:spPr>
          <a:xfrm>
            <a:off x="838200" y="122885"/>
            <a:ext cx="10515600" cy="913259"/>
          </a:xfrm>
        </p:spPr>
        <p:txBody>
          <a:bodyPr>
            <a:normAutofit/>
          </a:bodyPr>
          <a:lstStyle/>
          <a:p>
            <a:pPr algn="ctr"/>
            <a:r>
              <a:rPr lang="en-US" sz="3200" b="1">
                <a:latin typeface="+mn-lt"/>
              </a:rPr>
              <a:t>EM properties of HV bus </a:t>
            </a:r>
          </a:p>
        </p:txBody>
      </p:sp>
      <p:sp>
        <p:nvSpPr>
          <p:cNvPr id="3" name="Content Placeholder 2">
            <a:extLst>
              <a:ext uri="{FF2B5EF4-FFF2-40B4-BE49-F238E27FC236}">
                <a16:creationId xmlns:a16="http://schemas.microsoft.com/office/drawing/2014/main" id="{15F88879-D0D6-4377-B99D-090784B2389A}"/>
              </a:ext>
            </a:extLst>
          </p:cNvPr>
          <p:cNvSpPr>
            <a:spLocks noGrp="1"/>
          </p:cNvSpPr>
          <p:nvPr>
            <p:ph idx="1"/>
          </p:nvPr>
        </p:nvSpPr>
        <p:spPr>
          <a:xfrm>
            <a:off x="713913" y="1036143"/>
            <a:ext cx="11199920" cy="5559965"/>
          </a:xfrm>
        </p:spPr>
        <p:txBody>
          <a:bodyPr>
            <a:normAutofit fontScale="92500" lnSpcReduction="10000"/>
          </a:bodyPr>
          <a:lstStyle/>
          <a:p>
            <a:r>
              <a:rPr lang="en-US" sz="2000"/>
              <a:t>Inductance of a bus segment for a length/diameter ratio l/d&gt;&gt;1, and µ=1:</a:t>
            </a:r>
          </a:p>
          <a:p>
            <a:endParaRPr lang="en-US" sz="2000"/>
          </a:p>
          <a:p>
            <a:endParaRPr lang="en-US" sz="2000"/>
          </a:p>
          <a:p>
            <a:pPr marL="0" indent="0">
              <a:buNone/>
            </a:pPr>
            <a:r>
              <a:rPr lang="en-US" sz="2000"/>
              <a:t>For l=300cm, d=5 mm (as in FD1),   L≈3.4 µH ;  (L is weakly dependent on l/d, but for approximate estimates, L ≈1 µH/m,  or 10 </a:t>
            </a:r>
            <a:r>
              <a:rPr lang="en-US" sz="2000" err="1"/>
              <a:t>nH</a:t>
            </a:r>
            <a:r>
              <a:rPr lang="en-US" sz="2000"/>
              <a:t>/cm can be used). </a:t>
            </a:r>
          </a:p>
          <a:p>
            <a:r>
              <a:rPr lang="en-US" sz="2000"/>
              <a:t>EM propagation time is proportional to (LC)^1/2 per segment of this 24-segment lumped parameter transmission line, with C=120 pF/segment and L=3.4 µH/segment, so that the propagation time along each branch would be approximately,</a:t>
            </a:r>
          </a:p>
          <a:p>
            <a:endParaRPr lang="en-US" sz="2000"/>
          </a:p>
          <a:p>
            <a:endParaRPr lang="en-US" sz="2000"/>
          </a:p>
          <a:p>
            <a:r>
              <a:rPr lang="en-US" sz="2000"/>
              <a:t> With a large resistance (≥1Mohm) added to each bus segment, </a:t>
            </a:r>
            <a:r>
              <a:rPr lang="en-US" sz="2000" b="1" i="1"/>
              <a:t>EM mode becomes completely suppressed</a:t>
            </a:r>
            <a:r>
              <a:rPr lang="en-US" sz="2000"/>
              <a:t>, as this resistance is several orders of magnitude higher than the critical damping resistance </a:t>
            </a:r>
            <a:r>
              <a:rPr lang="en-US" sz="2000" b="1"/>
              <a:t>2(L/C)^1/2≈340 ohm</a:t>
            </a:r>
            <a:r>
              <a:rPr lang="en-US" sz="2000"/>
              <a:t>, and the discharge transient propagation along the bus is determined by the </a:t>
            </a:r>
            <a:r>
              <a:rPr lang="en-US" sz="2000" b="1"/>
              <a:t>field cage node capacitance </a:t>
            </a:r>
            <a:r>
              <a:rPr lang="en-US" sz="2000"/>
              <a:t>and the added </a:t>
            </a:r>
            <a:r>
              <a:rPr lang="en-US" sz="2000" b="1"/>
              <a:t>bus series resistance</a:t>
            </a:r>
            <a:r>
              <a:rPr lang="en-US" sz="2000"/>
              <a:t>.</a:t>
            </a:r>
          </a:p>
          <a:p>
            <a:pPr marL="0" indent="0">
              <a:buNone/>
            </a:pPr>
            <a:r>
              <a:rPr lang="en-US" sz="2000"/>
              <a:t>----------------------------</a:t>
            </a:r>
          </a:p>
          <a:p>
            <a:r>
              <a:rPr lang="en-US" sz="2000"/>
              <a:t>Note: Inductance of the bus is likely to be lower than the above calculated values due to the proximity of any metal objects, making </a:t>
            </a:r>
            <a:r>
              <a:rPr lang="en-US" sz="2000" b="1" i="1" err="1"/>
              <a:t>t</a:t>
            </a:r>
            <a:r>
              <a:rPr lang="en-US" sz="2000" b="1" i="1" baseline="-25000" err="1"/>
              <a:t>D</a:t>
            </a:r>
            <a:r>
              <a:rPr lang="en-US" sz="2000"/>
              <a:t> shorter.</a:t>
            </a:r>
          </a:p>
          <a:p>
            <a:pPr marL="0" indent="0">
              <a:buNone/>
            </a:pPr>
            <a:r>
              <a:rPr lang="en-US" sz="2000"/>
              <a:t> </a:t>
            </a:r>
          </a:p>
        </p:txBody>
      </p:sp>
      <p:graphicFrame>
        <p:nvGraphicFramePr>
          <p:cNvPr id="4" name="Object 3">
            <a:extLst>
              <a:ext uri="{FF2B5EF4-FFF2-40B4-BE49-F238E27FC236}">
                <a16:creationId xmlns:a16="http://schemas.microsoft.com/office/drawing/2014/main" id="{1A2D1DFB-D896-43C8-BB9E-429C0B31A2C7}"/>
              </a:ext>
            </a:extLst>
          </p:cNvPr>
          <p:cNvGraphicFramePr>
            <a:graphicFrameLocks noChangeAspect="1"/>
          </p:cNvGraphicFramePr>
          <p:nvPr>
            <p:extLst>
              <p:ext uri="{D42A27DB-BD31-4B8C-83A1-F6EECF244321}">
                <p14:modId xmlns:p14="http://schemas.microsoft.com/office/powerpoint/2010/main" val="200945896"/>
              </p:ext>
            </p:extLst>
          </p:nvPr>
        </p:nvGraphicFramePr>
        <p:xfrm>
          <a:off x="1455830" y="1271840"/>
          <a:ext cx="5210693" cy="833711"/>
        </p:xfrm>
        <a:graphic>
          <a:graphicData uri="http://schemas.openxmlformats.org/presentationml/2006/ole">
            <mc:AlternateContent xmlns:mc="http://schemas.openxmlformats.org/markup-compatibility/2006">
              <mc:Choice xmlns:v="urn:schemas-microsoft-com:vml" Requires="v">
                <p:oleObj spid="_x0000_s1028" name="Equation" r:id="rId3" imgW="2857320" imgH="457200" progId="Equation.DSMT4">
                  <p:embed/>
                </p:oleObj>
              </mc:Choice>
              <mc:Fallback>
                <p:oleObj name="Equation" r:id="rId3" imgW="2857320" imgH="457200" progId="Equation.DSMT4">
                  <p:embed/>
                  <p:pic>
                    <p:nvPicPr>
                      <p:cNvPr id="4" name="Object 3">
                        <a:extLst>
                          <a:ext uri="{FF2B5EF4-FFF2-40B4-BE49-F238E27FC236}">
                            <a16:creationId xmlns:a16="http://schemas.microsoft.com/office/drawing/2014/main" id="{1A2D1DFB-D896-43C8-BB9E-429C0B31A2C7}"/>
                          </a:ext>
                        </a:extLst>
                      </p:cNvPr>
                      <p:cNvPicPr/>
                      <p:nvPr/>
                    </p:nvPicPr>
                    <p:blipFill>
                      <a:blip r:embed="rId4"/>
                      <a:stretch>
                        <a:fillRect/>
                      </a:stretch>
                    </p:blipFill>
                    <p:spPr>
                      <a:xfrm>
                        <a:off x="1455830" y="1271840"/>
                        <a:ext cx="5210693" cy="83371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F4D2EBF-22DF-42BF-A619-E1A5035D2923}"/>
              </a:ext>
            </a:extLst>
          </p:cNvPr>
          <p:cNvGraphicFramePr>
            <a:graphicFrameLocks noChangeAspect="1"/>
          </p:cNvGraphicFramePr>
          <p:nvPr>
            <p:extLst>
              <p:ext uri="{D42A27DB-BD31-4B8C-83A1-F6EECF244321}">
                <p14:modId xmlns:p14="http://schemas.microsoft.com/office/powerpoint/2010/main" val="4136466170"/>
              </p:ext>
            </p:extLst>
          </p:nvPr>
        </p:nvGraphicFramePr>
        <p:xfrm>
          <a:off x="1309688" y="3600450"/>
          <a:ext cx="3019425" cy="547688"/>
        </p:xfrm>
        <a:graphic>
          <a:graphicData uri="http://schemas.openxmlformats.org/presentationml/2006/ole">
            <mc:AlternateContent xmlns:mc="http://schemas.openxmlformats.org/markup-compatibility/2006">
              <mc:Choice xmlns:v="urn:schemas-microsoft-com:vml" Requires="v">
                <p:oleObj spid="_x0000_s1029" name="Equation" r:id="rId5" imgW="1536480" imgH="279360" progId="Equation.DSMT4">
                  <p:embed/>
                </p:oleObj>
              </mc:Choice>
              <mc:Fallback>
                <p:oleObj name="Equation" r:id="rId5" imgW="1536480" imgH="279360" progId="Equation.DSMT4">
                  <p:embed/>
                  <p:pic>
                    <p:nvPicPr>
                      <p:cNvPr id="5" name="Object 4">
                        <a:extLst>
                          <a:ext uri="{FF2B5EF4-FFF2-40B4-BE49-F238E27FC236}">
                            <a16:creationId xmlns:a16="http://schemas.microsoft.com/office/drawing/2014/main" id="{9F4D2EBF-22DF-42BF-A619-E1A5035D2923}"/>
                          </a:ext>
                        </a:extLst>
                      </p:cNvPr>
                      <p:cNvPicPr/>
                      <p:nvPr/>
                    </p:nvPicPr>
                    <p:blipFill>
                      <a:blip r:embed="rId6"/>
                      <a:stretch>
                        <a:fillRect/>
                      </a:stretch>
                    </p:blipFill>
                    <p:spPr>
                      <a:xfrm>
                        <a:off x="1309688" y="3600450"/>
                        <a:ext cx="3019425" cy="5476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CD5F914F-8C71-4D43-A4CE-B65B48ED8B9C}"/>
              </a:ext>
            </a:extLst>
          </p:cNvPr>
          <p:cNvSpPr>
            <a:spLocks noGrp="1"/>
          </p:cNvSpPr>
          <p:nvPr>
            <p:ph type="sldNum" sz="quarter" idx="12"/>
          </p:nvPr>
        </p:nvSpPr>
        <p:spPr/>
        <p:txBody>
          <a:bodyPr/>
          <a:lstStyle/>
          <a:p>
            <a:fld id="{E45A0B63-0ED9-442D-BBEF-8A246BAE1055}" type="slidenum">
              <a:rPr lang="en-US" smtClean="0"/>
              <a:t>5</a:t>
            </a:fld>
            <a:endParaRPr lang="en-US"/>
          </a:p>
        </p:txBody>
      </p:sp>
    </p:spTree>
    <p:extLst>
      <p:ext uri="{BB962C8B-B14F-4D97-AF65-F5344CB8AC3E}">
        <p14:creationId xmlns:p14="http://schemas.microsoft.com/office/powerpoint/2010/main" val="34171290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4A3B-FEC7-4FC7-A24F-69D011E59E69}"/>
              </a:ext>
            </a:extLst>
          </p:cNvPr>
          <p:cNvSpPr>
            <a:spLocks noGrp="1"/>
          </p:cNvSpPr>
          <p:nvPr>
            <p:ph type="title"/>
          </p:nvPr>
        </p:nvSpPr>
        <p:spPr>
          <a:xfrm>
            <a:off x="559892" y="218412"/>
            <a:ext cx="10515600" cy="315099"/>
          </a:xfrm>
        </p:spPr>
        <p:txBody>
          <a:bodyPr>
            <a:noAutofit/>
          </a:bodyPr>
          <a:lstStyle/>
          <a:p>
            <a:r>
              <a:rPr lang="en-US" sz="3200" b="1">
                <a:latin typeface="+mn-lt"/>
              </a:rPr>
              <a:t>HV Bus Equivalent RC line</a:t>
            </a:r>
          </a:p>
        </p:txBody>
      </p:sp>
      <p:pic>
        <p:nvPicPr>
          <p:cNvPr id="1026" name="Picture 2">
            <a:extLst>
              <a:ext uri="{FF2B5EF4-FFF2-40B4-BE49-F238E27FC236}">
                <a16:creationId xmlns:a16="http://schemas.microsoft.com/office/drawing/2014/main" id="{6795C07F-ECC1-4D15-B2B8-7553BD72C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7" y="1051053"/>
            <a:ext cx="4996543" cy="256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a:extLst>
              <a:ext uri="{FF2B5EF4-FFF2-40B4-BE49-F238E27FC236}">
                <a16:creationId xmlns:a16="http://schemas.microsoft.com/office/drawing/2014/main" id="{ED0458FC-41A2-45C2-95F4-4E30CE2DE11B}"/>
              </a:ext>
            </a:extLst>
          </p:cNvPr>
          <p:cNvGraphicFramePr>
            <a:graphicFrameLocks noChangeAspect="1"/>
          </p:cNvGraphicFramePr>
          <p:nvPr/>
        </p:nvGraphicFramePr>
        <p:xfrm>
          <a:off x="545316" y="5822411"/>
          <a:ext cx="4341813" cy="403225"/>
        </p:xfrm>
        <a:graphic>
          <a:graphicData uri="http://schemas.openxmlformats.org/presentationml/2006/ole">
            <mc:AlternateContent xmlns:mc="http://schemas.openxmlformats.org/markup-compatibility/2006">
              <mc:Choice xmlns:v="urn:schemas-microsoft-com:vml" Requires="v">
                <p:oleObj spid="_x0000_s2056" name="Equation" r:id="rId4" imgW="2616120" imgH="241200" progId="Equation.DSMT4">
                  <p:embed/>
                </p:oleObj>
              </mc:Choice>
              <mc:Fallback>
                <p:oleObj name="Equation" r:id="rId4" imgW="2616120" imgH="241200" progId="Equation.DSMT4">
                  <p:embed/>
                  <p:pic>
                    <p:nvPicPr>
                      <p:cNvPr id="3" name="Object 2">
                        <a:extLst>
                          <a:ext uri="{FF2B5EF4-FFF2-40B4-BE49-F238E27FC236}">
                            <a16:creationId xmlns:a16="http://schemas.microsoft.com/office/drawing/2014/main" id="{ED0458FC-41A2-45C2-95F4-4E30CE2DE11B}"/>
                          </a:ext>
                        </a:extLst>
                      </p:cNvPr>
                      <p:cNvPicPr>
                        <a:picLocks noChangeAspect="1" noChangeArrowheads="1"/>
                      </p:cNvPicPr>
                      <p:nvPr/>
                    </p:nvPicPr>
                    <p:blipFill>
                      <a:blip r:embed="rId5"/>
                      <a:srcRect/>
                      <a:stretch>
                        <a:fillRect/>
                      </a:stretch>
                    </p:blipFill>
                    <p:spPr bwMode="auto">
                      <a:xfrm>
                        <a:off x="545316" y="5822411"/>
                        <a:ext cx="4341813" cy="403225"/>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FED175BF-34A8-442F-B2C6-96B57BFA5479}"/>
              </a:ext>
            </a:extLst>
          </p:cNvPr>
          <p:cNvGraphicFramePr>
            <a:graphicFrameLocks noChangeAspect="1"/>
          </p:cNvGraphicFramePr>
          <p:nvPr/>
        </p:nvGraphicFramePr>
        <p:xfrm>
          <a:off x="8650778" y="3338554"/>
          <a:ext cx="1212080" cy="606040"/>
        </p:xfrm>
        <a:graphic>
          <a:graphicData uri="http://schemas.openxmlformats.org/presentationml/2006/ole">
            <mc:AlternateContent xmlns:mc="http://schemas.openxmlformats.org/markup-compatibility/2006">
              <mc:Choice xmlns:v="urn:schemas-microsoft-com:vml" Requires="v">
                <p:oleObj spid="_x0000_s2057" name="Equation" r:id="rId6" imgW="685800" imgH="342900" progId="Equation.DSMT4">
                  <p:embed/>
                </p:oleObj>
              </mc:Choice>
              <mc:Fallback>
                <p:oleObj name="Equation" r:id="rId6" imgW="685800" imgH="342900" progId="Equation.DSMT4">
                  <p:embed/>
                  <p:pic>
                    <p:nvPicPr>
                      <p:cNvPr id="4" name="Object 3">
                        <a:extLst>
                          <a:ext uri="{FF2B5EF4-FFF2-40B4-BE49-F238E27FC236}">
                            <a16:creationId xmlns:a16="http://schemas.microsoft.com/office/drawing/2014/main" id="{FED175BF-34A8-442F-B2C6-96B57BFA54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0778" y="3338554"/>
                        <a:ext cx="1212080" cy="606040"/>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0DA5D067-EAE9-4A1A-8D38-A9C3271BC1ED}"/>
              </a:ext>
            </a:extLst>
          </p:cNvPr>
          <p:cNvGraphicFramePr>
            <a:graphicFrameLocks noChangeAspect="1"/>
          </p:cNvGraphicFramePr>
          <p:nvPr/>
        </p:nvGraphicFramePr>
        <p:xfrm>
          <a:off x="8623381" y="4493861"/>
          <a:ext cx="984142" cy="636213"/>
        </p:xfrm>
        <a:graphic>
          <a:graphicData uri="http://schemas.openxmlformats.org/presentationml/2006/ole">
            <mc:AlternateContent xmlns:mc="http://schemas.openxmlformats.org/markup-compatibility/2006">
              <mc:Choice xmlns:v="urn:schemas-microsoft-com:vml" Requires="v">
                <p:oleObj spid="_x0000_s2058" name="Equation" r:id="rId8" imgW="469696" imgH="304668" progId="Equation.DSMT4">
                  <p:embed/>
                </p:oleObj>
              </mc:Choice>
              <mc:Fallback>
                <p:oleObj name="Equation" r:id="rId8" imgW="469696" imgH="304668" progId="Equation.DSMT4">
                  <p:embed/>
                  <p:pic>
                    <p:nvPicPr>
                      <p:cNvPr id="5" name="Object 4">
                        <a:extLst>
                          <a:ext uri="{FF2B5EF4-FFF2-40B4-BE49-F238E27FC236}">
                            <a16:creationId xmlns:a16="http://schemas.microsoft.com/office/drawing/2014/main" id="{0DA5D067-EAE9-4A1A-8D38-A9C3271BC1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3381" y="4493861"/>
                        <a:ext cx="984142" cy="636213"/>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36A6BDFB-536D-438C-A08E-6D3AD38AA89D}"/>
              </a:ext>
            </a:extLst>
          </p:cNvPr>
          <p:cNvGraphicFramePr>
            <a:graphicFrameLocks noChangeAspect="1"/>
          </p:cNvGraphicFramePr>
          <p:nvPr/>
        </p:nvGraphicFramePr>
        <p:xfrm>
          <a:off x="8482934" y="5410079"/>
          <a:ext cx="1124589" cy="594527"/>
        </p:xfrm>
        <a:graphic>
          <a:graphicData uri="http://schemas.openxmlformats.org/presentationml/2006/ole">
            <mc:AlternateContent xmlns:mc="http://schemas.openxmlformats.org/markup-compatibility/2006">
              <mc:Choice xmlns:v="urn:schemas-microsoft-com:vml" Requires="v">
                <p:oleObj spid="_x0000_s2059" name="Equation" r:id="rId10" imgW="748975" imgH="393529" progId="Equation.DSMT4">
                  <p:embed/>
                </p:oleObj>
              </mc:Choice>
              <mc:Fallback>
                <p:oleObj name="Equation" r:id="rId10" imgW="748975" imgH="393529" progId="Equation.DSMT4">
                  <p:embed/>
                  <p:pic>
                    <p:nvPicPr>
                      <p:cNvPr id="6" name="Object 5">
                        <a:extLst>
                          <a:ext uri="{FF2B5EF4-FFF2-40B4-BE49-F238E27FC236}">
                            <a16:creationId xmlns:a16="http://schemas.microsoft.com/office/drawing/2014/main" id="{36A6BDFB-536D-438C-A08E-6D3AD38AA8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82934" y="5410079"/>
                        <a:ext cx="1124589" cy="594527"/>
                      </a:xfrm>
                      <a:prstGeom prst="rect">
                        <a:avLst/>
                      </a:prstGeom>
                      <a:noFill/>
                    </p:spPr>
                  </p:pic>
                </p:oleObj>
              </mc:Fallback>
            </mc:AlternateContent>
          </a:graphicData>
        </a:graphic>
      </p:graphicFrame>
      <p:sp>
        <p:nvSpPr>
          <p:cNvPr id="7" name="Rectangle 8">
            <a:extLst>
              <a:ext uri="{FF2B5EF4-FFF2-40B4-BE49-F238E27FC236}">
                <a16:creationId xmlns:a16="http://schemas.microsoft.com/office/drawing/2014/main" id="{F6F50212-B9C6-44E9-9DC7-FC4F8C07C41F}"/>
              </a:ext>
            </a:extLst>
          </p:cNvPr>
          <p:cNvSpPr>
            <a:spLocks noChangeArrowheads="1"/>
          </p:cNvSpPr>
          <p:nvPr/>
        </p:nvSpPr>
        <p:spPr bwMode="auto">
          <a:xfrm>
            <a:off x="5512770" y="583059"/>
            <a:ext cx="800469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1" i="1"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HV Bus and Equivalent RC – line Parameters</a:t>
            </a:r>
            <a:r>
              <a:rPr kumimoji="0" lang="en-US" altLang="en-US"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en-US" altLang="en-US" dirty="0">
                <a:latin typeface="Calibri" panose="020F0502020204030204" pitchFamily="34" charset="0"/>
                <a:ea typeface="Times New Roman" panose="02020603050405020304" pitchFamily="18" charset="0"/>
                <a:cs typeface="Calibri" panose="020F0502020204030204" pitchFamily="34" charset="0"/>
              </a:rPr>
              <a:t>n</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umber of bus segments             = 48</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resistance per bus </a:t>
            </a:r>
            <a:r>
              <a:rPr lang="en-US" altLang="en-US" dirty="0">
                <a:latin typeface="Calibri" panose="020F0502020204030204" pitchFamily="34" charset="0"/>
                <a:ea typeface="Times New Roman" panose="02020603050405020304" pitchFamily="18" charset="0"/>
                <a:cs typeface="Calibri" panose="020F0502020204030204" pitchFamily="34" charset="0"/>
              </a:rPr>
              <a:t>segment</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a:t>
            </a:r>
            <a:r>
              <a:rPr kumimoji="0" lang="en-US" altLang="en-US"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t>
            </a:r>
            <a:r>
              <a:rPr kumimoji="0" lang="en-US" altLang="en-US" b="0" i="1" u="none" strike="noStrike" cap="none" normalizeH="0" baseline="-25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 </a:t>
            </a:r>
            <a:r>
              <a:rPr kumimoji="0" lang="en-US" altLang="en-US" b="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 </a:t>
            </a:r>
            <a:r>
              <a:rPr kumimoji="0" lang="en-US" altLang="en-US" b="0" u="none" strike="noStrike" cap="none" normalizeH="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Mohm</a:t>
            </a:r>
            <a:endParaRPr kumimoji="0" lang="en-US" altLang="en-US" b="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defRPr/>
            </a:pPr>
            <a:r>
              <a:rPr lang="en-US" alt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e</a:t>
            </a:r>
            <a:r>
              <a:rPr kumimoji="0" lang="en-US" altLang="en-US"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 resistance per unit length      = </a:t>
            </a:r>
            <a:r>
              <a:rPr kumimoji="0" lang="en-US" altLang="en-US" b="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a:t>
            </a:r>
            <a:r>
              <a:rPr kumimoji="0" lang="en-US" altLang="en-US" b="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=1.5/3= </a:t>
            </a:r>
            <a:r>
              <a:rPr kumimoji="0" lang="en-US" altLang="en-US" b="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0.5 </a:t>
            </a:r>
            <a:r>
              <a:rPr kumimoji="0" lang="en-US" altLang="en-US" b="1"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Mohm</a:t>
            </a:r>
            <a:r>
              <a:rPr kumimoji="0" lang="en-US" altLang="en-US" b="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a:t>
            </a:r>
            <a:endParaRPr kumimoji="0" lang="en-US" altLang="en-US" b="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capacitance per segment             =</a:t>
            </a:r>
            <a:r>
              <a:rPr kumimoji="0" lang="en-US" altLang="en-US"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a:t>
            </a:r>
            <a:r>
              <a:rPr kumimoji="0" lang="en-US" altLang="en-US" b="0" i="1" u="none" strike="noStrike" cap="none" normalizeH="0" baseline="-25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t>
            </a:r>
            <a:r>
              <a:rPr kumimoji="0" lang="en-US" altLang="en-US"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=120 pF</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en-US" alt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e</a:t>
            </a:r>
            <a:r>
              <a:rPr kumimoji="0" lang="en-US" altLang="en-US"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 capacitance per unit length   = </a:t>
            </a:r>
            <a:r>
              <a:rPr kumimoji="0" lang="en-US" altLang="en-US"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 </a:t>
            </a:r>
            <a:r>
              <a:rPr kumimoji="0" lang="en-US" altLang="en-US"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120/3= </a:t>
            </a:r>
            <a:r>
              <a:rPr kumimoji="0" lang="en-US" altLang="en-US"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40 pF</a:t>
            </a:r>
            <a:endParaRPr kumimoji="0" lang="en-US" alt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en-US" altLang="en-US" dirty="0">
                <a:latin typeface="Calibri" panose="020F0502020204030204" pitchFamily="34" charset="0"/>
                <a:ea typeface="Times New Roman" panose="02020603050405020304" pitchFamily="18" charset="0"/>
                <a:cs typeface="Calibri" panose="020F0502020204030204" pitchFamily="34" charset="0"/>
              </a:rPr>
              <a:t>li</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 (HV bus) length = </a:t>
            </a:r>
            <a:r>
              <a:rPr kumimoji="0" lang="en-US" altLang="en-US"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 </a:t>
            </a:r>
            <a:r>
              <a:rPr kumimoji="0" lang="en-US" altLang="en-US"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=48 segments x 3 m= </a:t>
            </a:r>
            <a:r>
              <a:rPr kumimoji="0" lang="en-US" altLang="en-US" b="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144 m  </a:t>
            </a:r>
            <a:r>
              <a:rPr kumimoji="0" lang="en-US" altLang="en-US"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(=2x60+2x12m)</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b="0" u="none" strike="noStrike" cap="none" normalizeH="0" baseline="0" dirty="0">
                <a:ln>
                  <a:noFill/>
                </a:ln>
                <a:solidFill>
                  <a:schemeClr val="tx1"/>
                </a:solidFill>
                <a:effectLst/>
                <a:latin typeface="Calibri" panose="020F0502020204030204" pitchFamily="34" charset="0"/>
                <a:cs typeface="Calibri" panose="020F0502020204030204" pitchFamily="34" charset="0"/>
              </a:rPr>
              <a:t>HV bus segment time constant    = 1.5 Mohmx120 pF= </a:t>
            </a:r>
            <a:r>
              <a:rPr kumimoji="0" lang="en-US" altLang="en-US" b="1" u="none" strike="noStrike" cap="none" normalizeH="0" baseline="0" dirty="0">
                <a:ln>
                  <a:noFill/>
                </a:ln>
                <a:solidFill>
                  <a:schemeClr val="tx1"/>
                </a:solidFill>
                <a:effectLst/>
                <a:latin typeface="Calibri" panose="020F0502020204030204" pitchFamily="34" charset="0"/>
                <a:cs typeface="Calibri" panose="020F0502020204030204" pitchFamily="34" charset="0"/>
              </a:rPr>
              <a:t>180 µs</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Rectangle 9">
            <a:extLst>
              <a:ext uri="{FF2B5EF4-FFF2-40B4-BE49-F238E27FC236}">
                <a16:creationId xmlns:a16="http://schemas.microsoft.com/office/drawing/2014/main" id="{B7A576B9-56A2-413A-9E12-0247103D27AC}"/>
              </a:ext>
            </a:extLst>
          </p:cNvPr>
          <p:cNvSpPr>
            <a:spLocks noChangeArrowheads="1"/>
          </p:cNvSpPr>
          <p:nvPr/>
        </p:nvSpPr>
        <p:spPr bwMode="auto">
          <a:xfrm>
            <a:off x="6096000" y="2876889"/>
            <a:ext cx="11720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a:t>
            </a:r>
            <a:r>
              <a:rPr kumimoji="0" lang="en-US" altLang="en-US" b="1" i="1"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Variables:</a:t>
            </a:r>
            <a:endParaRPr kumimoji="0" lang="en-US" altLang="en-US" b="1" i="0" u="sng"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normalized </a:t>
            </a:r>
            <a:r>
              <a:rPr kumimoji="0" lang="en-US" altLang="en-US" b="1"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time</a:t>
            </a:r>
            <a:r>
              <a:rPr kumimoji="0" lang="en-US" altLang="en-US"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9" name="Rectangle 10">
            <a:extLst>
              <a:ext uri="{FF2B5EF4-FFF2-40B4-BE49-F238E27FC236}">
                <a16:creationId xmlns:a16="http://schemas.microsoft.com/office/drawing/2014/main" id="{ADF98BC7-519A-49FB-94C2-5B6745A5F1F1}"/>
              </a:ext>
            </a:extLst>
          </p:cNvPr>
          <p:cNvSpPr>
            <a:spLocks noChangeArrowheads="1"/>
          </p:cNvSpPr>
          <p:nvPr/>
        </p:nvSpPr>
        <p:spPr bwMode="auto">
          <a:xfrm>
            <a:off x="6079433" y="3923889"/>
            <a:ext cx="56681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normalized </a:t>
            </a:r>
            <a:r>
              <a:rPr kumimoji="0" lang="en-US" altLang="en-US" b="1"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position</a:t>
            </a:r>
            <a:r>
              <a:rPr kumimoji="0" lang="en-US" altLang="en-US"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origin in the middle of the line,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a:latin typeface="Calibri" panose="020F0502020204030204" pitchFamily="34" charset="0"/>
                <a:ea typeface="Times New Roman" panose="02020603050405020304" pitchFamily="18" charset="0"/>
                <a:cs typeface="Calibri" panose="020F0502020204030204" pitchFamily="34" charset="0"/>
              </a:rPr>
              <a:t>           </a:t>
            </a:r>
            <a:r>
              <a:rPr kumimoji="0" lang="en-US" altLang="en-US" b="0" i="0"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b="1" i="1"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a:t>
            </a:r>
            <a:r>
              <a:rPr kumimoji="0" lang="en-US" altLang="en-US" b="0" i="0"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=0 </a:t>
            </a:r>
            <a:r>
              <a:rPr lang="en-US" altLang="en-US" u="sng">
                <a:latin typeface="Calibri" panose="020F0502020204030204" pitchFamily="34" charset="0"/>
                <a:ea typeface="Times New Roman" panose="02020603050405020304" pitchFamily="18" charset="0"/>
                <a:cs typeface="Calibri" panose="020F0502020204030204" pitchFamily="34" charset="0"/>
              </a:rPr>
              <a:t> </a:t>
            </a:r>
            <a:r>
              <a:rPr kumimoji="0" lang="en-US" altLang="en-US" b="0" i="0"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(opposite of point of discharge):   </a:t>
            </a:r>
            <a:endParaRPr kumimoji="0" lang="en-US" altLang="en-US" b="0" i="0"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0" name="Rectangle 11">
            <a:extLst>
              <a:ext uri="{FF2B5EF4-FFF2-40B4-BE49-F238E27FC236}">
                <a16:creationId xmlns:a16="http://schemas.microsoft.com/office/drawing/2014/main" id="{2BCD44CC-081A-406B-AA8C-47444B6BDCC3}"/>
              </a:ext>
            </a:extLst>
          </p:cNvPr>
          <p:cNvSpPr>
            <a:spLocks noChangeArrowheads="1"/>
          </p:cNvSpPr>
          <p:nvPr/>
        </p:nvSpPr>
        <p:spPr bwMode="auto">
          <a:xfrm>
            <a:off x="6126629" y="5023265"/>
            <a:ext cx="39144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ea typeface="Times New Roman" panose="02020603050405020304" pitchFamily="18" charset="0"/>
              </a:rPr>
              <a:t>      -    </a:t>
            </a:r>
            <a:r>
              <a:rPr kumimoji="0" lang="en-US" altLang="en-US" b="0" i="0" u="none" strike="noStrike" cap="none" normalizeH="0" baseline="0">
                <a:ln>
                  <a:noFill/>
                </a:ln>
                <a:solidFill>
                  <a:schemeClr val="tx1"/>
                </a:solidFill>
                <a:effectLst/>
                <a:ea typeface="Times New Roman" panose="02020603050405020304" pitchFamily="18" charset="0"/>
                <a:cs typeface="Calibri" panose="020F0502020204030204" pitchFamily="34" charset="0"/>
              </a:rPr>
              <a:t>normalized</a:t>
            </a:r>
            <a:r>
              <a:rPr kumimoji="0" lang="en-US" altLang="en-US" b="0" i="0" u="none" strike="noStrike" cap="none" normalizeH="0" baseline="0">
                <a:ln>
                  <a:noFill/>
                </a:ln>
                <a:solidFill>
                  <a:schemeClr val="tx1"/>
                </a:solidFill>
                <a:effectLst/>
                <a:ea typeface="Times New Roman" panose="02020603050405020304" pitchFamily="18" charset="0"/>
              </a:rPr>
              <a:t> </a:t>
            </a:r>
            <a:r>
              <a:rPr kumimoji="0" lang="en-US" altLang="en-US" b="1" i="1" u="none" strike="noStrike" cap="none" normalizeH="0" baseline="0">
                <a:ln>
                  <a:noFill/>
                </a:ln>
                <a:solidFill>
                  <a:schemeClr val="tx1"/>
                </a:solidFill>
                <a:effectLst/>
                <a:ea typeface="Times New Roman" panose="02020603050405020304" pitchFamily="18" charset="0"/>
              </a:rPr>
              <a:t>position range</a:t>
            </a:r>
            <a:r>
              <a:rPr kumimoji="0" lang="en-US" altLang="en-US" b="0" i="0" u="none" strike="noStrike" cap="none" normalizeH="0" baseline="0">
                <a:ln>
                  <a:noFill/>
                </a:ln>
                <a:solidFill>
                  <a:schemeClr val="tx1"/>
                </a:solidFill>
                <a:effectLst/>
                <a:ea typeface="Times New Roman" panose="02020603050405020304" pitchFamily="18" charset="0"/>
              </a:rPr>
              <a:t>:           </a:t>
            </a:r>
            <a:endParaRPr kumimoji="0" lang="en-US" altLang="en-US" b="0" i="0" u="none" strike="noStrike" cap="none" normalizeH="0" baseline="0">
              <a:ln>
                <a:noFill/>
              </a:ln>
              <a:solidFill>
                <a:schemeClr val="tx1"/>
              </a:solidFill>
              <a:effectLst/>
            </a:endParaRPr>
          </a:p>
        </p:txBody>
      </p:sp>
      <p:sp>
        <p:nvSpPr>
          <p:cNvPr id="11" name="Rectangle 12">
            <a:extLst>
              <a:ext uri="{FF2B5EF4-FFF2-40B4-BE49-F238E27FC236}">
                <a16:creationId xmlns:a16="http://schemas.microsoft.com/office/drawing/2014/main" id="{01E1E07B-52A8-4314-81E1-E2C4D7580789}"/>
              </a:ext>
            </a:extLst>
          </p:cNvPr>
          <p:cNvSpPr>
            <a:spLocks noChangeArrowheads="1"/>
          </p:cNvSpPr>
          <p:nvPr/>
        </p:nvSpPr>
        <p:spPr bwMode="auto">
          <a:xfrm>
            <a:off x="1908699" y="66302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
            <a:extLst>
              <a:ext uri="{FF2B5EF4-FFF2-40B4-BE49-F238E27FC236}">
                <a16:creationId xmlns:a16="http://schemas.microsoft.com/office/drawing/2014/main" id="{E7BAD493-A6A8-4628-A14E-0490E2801529}"/>
              </a:ext>
            </a:extLst>
          </p:cNvPr>
          <p:cNvSpPr>
            <a:spLocks noChangeArrowheads="1"/>
          </p:cNvSpPr>
          <p:nvPr/>
        </p:nvSpPr>
        <p:spPr bwMode="auto">
          <a:xfrm>
            <a:off x="2361536" y="4422218"/>
            <a:ext cx="164448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2418B34F-6138-4525-8C1C-B3ABC4723C8A}"/>
              </a:ext>
            </a:extLst>
          </p:cNvPr>
          <p:cNvGraphicFramePr>
            <a:graphicFrameLocks noChangeAspect="1"/>
          </p:cNvGraphicFramePr>
          <p:nvPr/>
        </p:nvGraphicFramePr>
        <p:xfrm>
          <a:off x="2150901" y="4131822"/>
          <a:ext cx="1501988" cy="680145"/>
        </p:xfrm>
        <a:graphic>
          <a:graphicData uri="http://schemas.openxmlformats.org/presentationml/2006/ole">
            <mc:AlternateContent xmlns:mc="http://schemas.openxmlformats.org/markup-compatibility/2006">
              <mc:Choice xmlns:v="urn:schemas-microsoft-com:vml" Requires="v">
                <p:oleObj spid="_x0000_s2060" name="Equation" r:id="rId12" imgW="927100" imgH="419100" progId="Equation.DSMT4">
                  <p:embed/>
                </p:oleObj>
              </mc:Choice>
              <mc:Fallback>
                <p:oleObj name="Equation" r:id="rId12" imgW="927100" imgH="419100" progId="Equation.DSMT4">
                  <p:embed/>
                  <p:pic>
                    <p:nvPicPr>
                      <p:cNvPr id="13" name="Object 12">
                        <a:extLst>
                          <a:ext uri="{FF2B5EF4-FFF2-40B4-BE49-F238E27FC236}">
                            <a16:creationId xmlns:a16="http://schemas.microsoft.com/office/drawing/2014/main" id="{2418B34F-6138-4525-8C1C-B3ABC4723C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0901" y="4131822"/>
                        <a:ext cx="1501988" cy="680145"/>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C448CC22-4F08-48A3-AB38-DC28BF968EEF}"/>
              </a:ext>
            </a:extLst>
          </p:cNvPr>
          <p:cNvSpPr txBox="1"/>
          <p:nvPr/>
        </p:nvSpPr>
        <p:spPr>
          <a:xfrm>
            <a:off x="205107" y="3774051"/>
            <a:ext cx="9402416" cy="369332"/>
          </a:xfrm>
          <a:prstGeom prst="rect">
            <a:avLst/>
          </a:prstGeom>
          <a:noFill/>
        </p:spPr>
        <p:txBody>
          <a:bodyPr wrap="square">
            <a:spAutoFit/>
          </a:bodyPr>
          <a:lstStyle/>
          <a:p>
            <a:pPr marL="0" marR="0">
              <a:spcBef>
                <a:spcPts val="0"/>
              </a:spcBef>
              <a:spcAft>
                <a:spcPts val="0"/>
              </a:spcAft>
            </a:pPr>
            <a:r>
              <a:rPr lang="en-US" b="1" i="1" u="sng">
                <a:ea typeface="Times New Roman" panose="02020603050405020304" pitchFamily="18" charset="0"/>
              </a:rPr>
              <a:t>3</a:t>
            </a:r>
            <a:r>
              <a:rPr lang="en-US" b="1" i="1" u="sng">
                <a:effectLst/>
                <a:ea typeface="Times New Roman" panose="02020603050405020304" pitchFamily="18" charset="0"/>
              </a:rPr>
              <a:t>. RC – line response is described by 1D diffusion equation</a:t>
            </a:r>
            <a:r>
              <a:rPr lang="en-US">
                <a:effectLst/>
                <a:ea typeface="Times New Roman" panose="02020603050405020304" pitchFamily="18" charset="0"/>
              </a:rPr>
              <a:t>:</a:t>
            </a:r>
          </a:p>
        </p:txBody>
      </p:sp>
      <p:sp>
        <p:nvSpPr>
          <p:cNvPr id="18" name="TextBox 17">
            <a:extLst>
              <a:ext uri="{FF2B5EF4-FFF2-40B4-BE49-F238E27FC236}">
                <a16:creationId xmlns:a16="http://schemas.microsoft.com/office/drawing/2014/main" id="{80D959AF-19ED-497E-99DD-DA3EE92100BB}"/>
              </a:ext>
            </a:extLst>
          </p:cNvPr>
          <p:cNvSpPr txBox="1"/>
          <p:nvPr/>
        </p:nvSpPr>
        <p:spPr>
          <a:xfrm>
            <a:off x="205107" y="5034864"/>
            <a:ext cx="9403236" cy="369332"/>
          </a:xfrm>
          <a:prstGeom prst="rect">
            <a:avLst/>
          </a:prstGeom>
          <a:noFill/>
        </p:spPr>
        <p:txBody>
          <a:bodyPr wrap="square">
            <a:spAutoFit/>
          </a:bodyPr>
          <a:lstStyle/>
          <a:p>
            <a:r>
              <a:rPr kumimoji="0" lang="en-US" altLang="en-US" b="1" i="1"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Equivalent RC -- line time parameters:  </a:t>
            </a:r>
            <a:endParaRPr lang="en-US" b="1" i="1" u="sng"/>
          </a:p>
        </p:txBody>
      </p:sp>
      <p:graphicFrame>
        <p:nvGraphicFramePr>
          <p:cNvPr id="15" name="Object 14">
            <a:extLst>
              <a:ext uri="{FF2B5EF4-FFF2-40B4-BE49-F238E27FC236}">
                <a16:creationId xmlns:a16="http://schemas.microsoft.com/office/drawing/2014/main" id="{7FEE8C67-2B7A-4666-9FF6-D7C72BC019AC}"/>
              </a:ext>
            </a:extLst>
          </p:cNvPr>
          <p:cNvGraphicFramePr>
            <a:graphicFrameLocks noChangeAspect="1"/>
          </p:cNvGraphicFramePr>
          <p:nvPr/>
        </p:nvGraphicFramePr>
        <p:xfrm>
          <a:off x="613168" y="5359418"/>
          <a:ext cx="4502668" cy="403224"/>
        </p:xfrm>
        <a:graphic>
          <a:graphicData uri="http://schemas.openxmlformats.org/presentationml/2006/ole">
            <mc:AlternateContent xmlns:mc="http://schemas.openxmlformats.org/markup-compatibility/2006">
              <mc:Choice xmlns:v="urn:schemas-microsoft-com:vml" Requires="v">
                <p:oleObj spid="_x0000_s2061" name="Equation" r:id="rId14" imgW="2552400" imgH="228600" progId="Equation.DSMT4">
                  <p:embed/>
                </p:oleObj>
              </mc:Choice>
              <mc:Fallback>
                <p:oleObj name="Equation" r:id="rId14" imgW="2552400" imgH="228600" progId="Equation.DSMT4">
                  <p:embed/>
                  <p:pic>
                    <p:nvPicPr>
                      <p:cNvPr id="15" name="Object 14">
                        <a:extLst>
                          <a:ext uri="{FF2B5EF4-FFF2-40B4-BE49-F238E27FC236}">
                            <a16:creationId xmlns:a16="http://schemas.microsoft.com/office/drawing/2014/main" id="{7FEE8C67-2B7A-4666-9FF6-D7C72BC019AC}"/>
                          </a:ext>
                        </a:extLst>
                      </p:cNvPr>
                      <p:cNvPicPr/>
                      <p:nvPr/>
                    </p:nvPicPr>
                    <p:blipFill>
                      <a:blip r:embed="rId15"/>
                      <a:stretch>
                        <a:fillRect/>
                      </a:stretch>
                    </p:blipFill>
                    <p:spPr>
                      <a:xfrm>
                        <a:off x="613168" y="5359418"/>
                        <a:ext cx="4502668" cy="403224"/>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C013F19E-B023-41E5-B96F-128C2570DD03}"/>
              </a:ext>
            </a:extLst>
          </p:cNvPr>
          <p:cNvSpPr txBox="1"/>
          <p:nvPr/>
        </p:nvSpPr>
        <p:spPr>
          <a:xfrm>
            <a:off x="3253403" y="781423"/>
            <a:ext cx="1862433" cy="369332"/>
          </a:xfrm>
          <a:prstGeom prst="rect">
            <a:avLst/>
          </a:prstGeom>
          <a:noFill/>
        </p:spPr>
        <p:txBody>
          <a:bodyPr wrap="none" rtlCol="0">
            <a:spAutoFit/>
          </a:bodyPr>
          <a:lstStyle/>
          <a:p>
            <a:r>
              <a:rPr lang="en-US">
                <a:solidFill>
                  <a:srgbClr val="C00000"/>
                </a:solidFill>
              </a:rPr>
              <a:t>Point of discharge</a:t>
            </a:r>
          </a:p>
        </p:txBody>
      </p:sp>
      <p:cxnSp>
        <p:nvCxnSpPr>
          <p:cNvPr id="19" name="Straight Arrow Connector 18">
            <a:extLst>
              <a:ext uri="{FF2B5EF4-FFF2-40B4-BE49-F238E27FC236}">
                <a16:creationId xmlns:a16="http://schemas.microsoft.com/office/drawing/2014/main" id="{CA3D3BAD-1425-4B00-AD61-26EDDC2920F0}"/>
              </a:ext>
            </a:extLst>
          </p:cNvPr>
          <p:cNvCxnSpPr>
            <a:cxnSpLocks/>
          </p:cNvCxnSpPr>
          <p:nvPr/>
        </p:nvCxnSpPr>
        <p:spPr>
          <a:xfrm flipH="1">
            <a:off x="3253403" y="1102091"/>
            <a:ext cx="470185" cy="17995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2265020D-1434-4D5A-8488-4C0666986F32}"/>
              </a:ext>
            </a:extLst>
          </p:cNvPr>
          <p:cNvSpPr>
            <a:spLocks noGrp="1"/>
          </p:cNvSpPr>
          <p:nvPr>
            <p:ph type="sldNum" sz="quarter" idx="12"/>
          </p:nvPr>
        </p:nvSpPr>
        <p:spPr/>
        <p:txBody>
          <a:bodyPr/>
          <a:lstStyle/>
          <a:p>
            <a:fld id="{E45A0B63-0ED9-442D-BBEF-8A246BAE1055}" type="slidenum">
              <a:rPr lang="en-US" smtClean="0"/>
              <a:t>6</a:t>
            </a:fld>
            <a:endParaRPr lang="en-US"/>
          </a:p>
        </p:txBody>
      </p:sp>
    </p:spTree>
    <p:extLst>
      <p:ext uri="{BB962C8B-B14F-4D97-AF65-F5344CB8AC3E}">
        <p14:creationId xmlns:p14="http://schemas.microsoft.com/office/powerpoint/2010/main" val="18990834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7DA076C-1D55-460C-B19F-CF67F11C299F}"/>
              </a:ext>
            </a:extLst>
          </p:cNvPr>
          <p:cNvGraphicFramePr>
            <a:graphicFrameLocks noChangeAspect="1"/>
          </p:cNvGraphicFramePr>
          <p:nvPr>
            <p:extLst>
              <p:ext uri="{D42A27DB-BD31-4B8C-83A1-F6EECF244321}">
                <p14:modId xmlns:p14="http://schemas.microsoft.com/office/powerpoint/2010/main" val="4123149794"/>
              </p:ext>
            </p:extLst>
          </p:nvPr>
        </p:nvGraphicFramePr>
        <p:xfrm>
          <a:off x="815313" y="3452815"/>
          <a:ext cx="5243218" cy="844191"/>
        </p:xfrm>
        <a:graphic>
          <a:graphicData uri="http://schemas.openxmlformats.org/presentationml/2006/ole">
            <mc:AlternateContent xmlns:mc="http://schemas.openxmlformats.org/markup-compatibility/2006">
              <mc:Choice xmlns:v="urn:schemas-microsoft-com:vml" Requires="v">
                <p:oleObj spid="_x0000_s3080" name="Equation" r:id="rId4" imgW="3784600" imgH="609600" progId="Equation.DSMT4">
                  <p:embed/>
                </p:oleObj>
              </mc:Choice>
              <mc:Fallback>
                <p:oleObj name="Equation" r:id="rId4" imgW="3784600" imgH="609600" progId="Equation.DSMT4">
                  <p:embed/>
                  <p:pic>
                    <p:nvPicPr>
                      <p:cNvPr id="2" name="Object 1">
                        <a:extLst>
                          <a:ext uri="{FF2B5EF4-FFF2-40B4-BE49-F238E27FC236}">
                            <a16:creationId xmlns:a16="http://schemas.microsoft.com/office/drawing/2014/main" id="{E7DA076C-1D55-460C-B19F-CF67F11C2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13" y="3452815"/>
                        <a:ext cx="5243218" cy="844191"/>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38E526D7-2CB3-43FC-8A5E-D99A60D25C7E}"/>
              </a:ext>
            </a:extLst>
          </p:cNvPr>
          <p:cNvGraphicFramePr>
            <a:graphicFrameLocks noChangeAspect="1"/>
          </p:cNvGraphicFramePr>
          <p:nvPr>
            <p:extLst>
              <p:ext uri="{D42A27DB-BD31-4B8C-83A1-F6EECF244321}">
                <p14:modId xmlns:p14="http://schemas.microsoft.com/office/powerpoint/2010/main" val="3974319591"/>
              </p:ext>
            </p:extLst>
          </p:nvPr>
        </p:nvGraphicFramePr>
        <p:xfrm>
          <a:off x="1814728" y="5493780"/>
          <a:ext cx="2371849" cy="769440"/>
        </p:xfrm>
        <a:graphic>
          <a:graphicData uri="http://schemas.openxmlformats.org/presentationml/2006/ole">
            <mc:AlternateContent xmlns:mc="http://schemas.openxmlformats.org/markup-compatibility/2006">
              <mc:Choice xmlns:v="urn:schemas-microsoft-com:vml" Requires="v">
                <p:oleObj spid="_x0000_s3081" name="Equation" r:id="rId6" imgW="1600200" imgH="520700" progId="Equation.DSMT4">
                  <p:embed/>
                </p:oleObj>
              </mc:Choice>
              <mc:Fallback>
                <p:oleObj name="Equation" r:id="rId6" imgW="1600200" imgH="520700" progId="Equation.DSMT4">
                  <p:embed/>
                  <p:pic>
                    <p:nvPicPr>
                      <p:cNvPr id="3" name="Object 2">
                        <a:extLst>
                          <a:ext uri="{FF2B5EF4-FFF2-40B4-BE49-F238E27FC236}">
                            <a16:creationId xmlns:a16="http://schemas.microsoft.com/office/drawing/2014/main" id="{38E526D7-2CB3-43FC-8A5E-D99A60D25C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4728" y="5493780"/>
                        <a:ext cx="2371849" cy="769440"/>
                      </a:xfrm>
                      <a:prstGeom prst="rect">
                        <a:avLst/>
                      </a:prstGeom>
                      <a:noFill/>
                    </p:spPr>
                  </p:pic>
                </p:oleObj>
              </mc:Fallback>
            </mc:AlternateContent>
          </a:graphicData>
        </a:graphic>
      </p:graphicFrame>
      <p:pic>
        <p:nvPicPr>
          <p:cNvPr id="3073" name="Picture 1">
            <a:extLst>
              <a:ext uri="{FF2B5EF4-FFF2-40B4-BE49-F238E27FC236}">
                <a16:creationId xmlns:a16="http://schemas.microsoft.com/office/drawing/2014/main" id="{FD3CE832-3595-4B2F-ADC7-25D7D3635B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3084" y="928632"/>
            <a:ext cx="4800600" cy="4505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DFE702B8-5965-4E0F-A9AB-CCF4EA4E0145}"/>
              </a:ext>
            </a:extLst>
          </p:cNvPr>
          <p:cNvSpPr>
            <a:spLocks noChangeArrowheads="1"/>
          </p:cNvSpPr>
          <p:nvPr/>
        </p:nvSpPr>
        <p:spPr bwMode="auto">
          <a:xfrm>
            <a:off x="769434" y="2192709"/>
            <a:ext cx="50485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a:latin typeface="Calibri" panose="020F0502020204030204" pitchFamily="34" charset="0"/>
                <a:ea typeface="Times New Roman" panose="02020603050405020304" pitchFamily="18" charset="0"/>
                <a:cs typeface="Calibri" panose="020F0502020204030204" pitchFamily="34" charset="0"/>
              </a:rPr>
              <a:t>While there has been no general</a:t>
            </a: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solution to this equation, special cases can be solved given initial (boundary) conditions. The response to a (voltage) step V(0+) applied at the point of discharge: </a:t>
            </a:r>
            <a:endParaRPr kumimoji="0" lang="en-US" alt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5" name="Rectangle 5">
            <a:extLst>
              <a:ext uri="{FF2B5EF4-FFF2-40B4-BE49-F238E27FC236}">
                <a16:creationId xmlns:a16="http://schemas.microsoft.com/office/drawing/2014/main" id="{BB4DD952-7F07-4D0B-8256-70CBAA0989A5}"/>
              </a:ext>
            </a:extLst>
          </p:cNvPr>
          <p:cNvSpPr>
            <a:spLocks noChangeArrowheads="1"/>
          </p:cNvSpPr>
          <p:nvPr/>
        </p:nvSpPr>
        <p:spPr bwMode="auto">
          <a:xfrm rot="10800000" flipV="1">
            <a:off x="779752" y="4284386"/>
            <a:ext cx="50382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series converges rapidly, and the solution for the potential in the middle of the line (ξ=0, </a:t>
            </a:r>
            <a:r>
              <a:rPr kumimoji="0" lang="en-US" altLang="en-US" sz="1600" b="1" i="0"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opposite to the point of discharge) </a:t>
            </a: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can be approximated by,</a:t>
            </a:r>
            <a:endParaRPr kumimoji="0" lang="en-US" alt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7" name="Rectangle 7">
            <a:extLst>
              <a:ext uri="{FF2B5EF4-FFF2-40B4-BE49-F238E27FC236}">
                <a16:creationId xmlns:a16="http://schemas.microsoft.com/office/drawing/2014/main" id="{CD865632-CBB0-4764-ADBD-B880E029DB98}"/>
              </a:ext>
            </a:extLst>
          </p:cNvPr>
          <p:cNvSpPr>
            <a:spLocks noChangeArrowheads="1"/>
          </p:cNvSpPr>
          <p:nvPr/>
        </p:nvSpPr>
        <p:spPr bwMode="auto">
          <a:xfrm>
            <a:off x="6233849" y="5216780"/>
            <a:ext cx="58657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Potential in the middle of RC-line </a:t>
            </a: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(ξ=0)  </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 a function of time after applying a</a:t>
            </a:r>
            <a:r>
              <a:rPr lang="en-US" altLang="en-US" sz="1600" dirty="0">
                <a:latin typeface="Calibri" panose="020F0502020204030204" pitchFamily="34" charset="0"/>
                <a:cs typeface="Calibri" panose="020F0502020204030204" pitchFamily="34" charset="0"/>
              </a:rPr>
              <a:t> </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step at the point of discharge. Eq.(3) with dominant time constant                                                                   , describes charging of entire HV bus. Charging near point of discharge is given by Eq.(2).</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aphicFrame>
        <p:nvGraphicFramePr>
          <p:cNvPr id="9" name="Object 8">
            <a:extLst>
              <a:ext uri="{FF2B5EF4-FFF2-40B4-BE49-F238E27FC236}">
                <a16:creationId xmlns:a16="http://schemas.microsoft.com/office/drawing/2014/main" id="{344B7882-59EB-44BA-978F-DF48CE5E3339}"/>
              </a:ext>
            </a:extLst>
          </p:cNvPr>
          <p:cNvGraphicFramePr>
            <a:graphicFrameLocks noChangeAspect="1"/>
          </p:cNvGraphicFramePr>
          <p:nvPr>
            <p:extLst>
              <p:ext uri="{D42A27DB-BD31-4B8C-83A1-F6EECF244321}">
                <p14:modId xmlns:p14="http://schemas.microsoft.com/office/powerpoint/2010/main" val="3250285906"/>
              </p:ext>
            </p:extLst>
          </p:nvPr>
        </p:nvGraphicFramePr>
        <p:xfrm>
          <a:off x="2512432" y="1473995"/>
          <a:ext cx="1375988" cy="623088"/>
        </p:xfrm>
        <a:graphic>
          <a:graphicData uri="http://schemas.openxmlformats.org/presentationml/2006/ole">
            <mc:AlternateContent xmlns:mc="http://schemas.openxmlformats.org/markup-compatibility/2006">
              <mc:Choice xmlns:v="urn:schemas-microsoft-com:vml" Requires="v">
                <p:oleObj spid="_x0000_s3082" name="Equation" r:id="rId9" imgW="927100" imgH="419100" progId="Equation.DSMT4">
                  <p:embed/>
                </p:oleObj>
              </mc:Choice>
              <mc:Fallback>
                <p:oleObj name="Equation" r:id="rId9" imgW="927100" imgH="419100" progId="Equation.DSMT4">
                  <p:embed/>
                  <p:pic>
                    <p:nvPicPr>
                      <p:cNvPr id="9" name="Object 8">
                        <a:extLst>
                          <a:ext uri="{FF2B5EF4-FFF2-40B4-BE49-F238E27FC236}">
                            <a16:creationId xmlns:a16="http://schemas.microsoft.com/office/drawing/2014/main" id="{344B7882-59EB-44BA-978F-DF48CE5E33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2432" y="1473995"/>
                        <a:ext cx="1375988" cy="623088"/>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3828691A-C70F-4F15-B3E3-7323B4BC0B06}"/>
              </a:ext>
            </a:extLst>
          </p:cNvPr>
          <p:cNvSpPr txBox="1"/>
          <p:nvPr/>
        </p:nvSpPr>
        <p:spPr>
          <a:xfrm>
            <a:off x="762843" y="828670"/>
            <a:ext cx="5865714" cy="584775"/>
          </a:xfrm>
          <a:prstGeom prst="rect">
            <a:avLst/>
          </a:prstGeom>
          <a:noFill/>
        </p:spPr>
        <p:txBody>
          <a:bodyPr wrap="square">
            <a:spAutoFit/>
          </a:bodyPr>
          <a:lstStyle/>
          <a:p>
            <a:r>
              <a:rPr lang="en-US" sz="1600" i="1">
                <a:effectLst/>
                <a:ea typeface="Times New Roman" panose="02020603050405020304" pitchFamily="18" charset="0"/>
              </a:rPr>
              <a:t>RC – line response</a:t>
            </a:r>
            <a:r>
              <a:rPr lang="en-US" sz="1600">
                <a:effectLst/>
                <a:ea typeface="Times New Roman" panose="02020603050405020304" pitchFamily="18" charset="0"/>
              </a:rPr>
              <a:t> is described by 1D diffusion equation, </a:t>
            </a:r>
            <a:r>
              <a:rPr lang="en-US" sz="1600">
                <a:ea typeface="Times New Roman" panose="02020603050405020304" pitchFamily="18" charset="0"/>
              </a:rPr>
              <a:t>w</a:t>
            </a:r>
            <a:r>
              <a:rPr lang="en-US" sz="1600">
                <a:effectLst/>
                <a:ea typeface="Times New Roman" panose="02020603050405020304" pitchFamily="18" charset="0"/>
              </a:rPr>
              <a:t>hich arises in many different fields (e.g., heat conduction in solids):</a:t>
            </a:r>
            <a:endParaRPr lang="en-US" sz="1600"/>
          </a:p>
        </p:txBody>
      </p:sp>
      <p:sp>
        <p:nvSpPr>
          <p:cNvPr id="10" name="TextBox 9">
            <a:extLst>
              <a:ext uri="{FF2B5EF4-FFF2-40B4-BE49-F238E27FC236}">
                <a16:creationId xmlns:a16="http://schemas.microsoft.com/office/drawing/2014/main" id="{1F909CF1-7124-4AC1-9C2B-BD38015FFB27}"/>
              </a:ext>
            </a:extLst>
          </p:cNvPr>
          <p:cNvSpPr txBox="1"/>
          <p:nvPr/>
        </p:nvSpPr>
        <p:spPr>
          <a:xfrm>
            <a:off x="718200" y="134881"/>
            <a:ext cx="10920840" cy="523220"/>
          </a:xfrm>
          <a:prstGeom prst="rect">
            <a:avLst/>
          </a:prstGeom>
          <a:noFill/>
        </p:spPr>
        <p:txBody>
          <a:bodyPr wrap="square" rtlCol="0">
            <a:spAutoFit/>
          </a:bodyPr>
          <a:lstStyle/>
          <a:p>
            <a:r>
              <a:rPr lang="en-US" sz="2800" b="1"/>
              <a:t>RC – Line Response to Step Function at Point of Discharge, </a:t>
            </a:r>
            <a:r>
              <a:rPr lang="el-GR" sz="2800" b="1" i="1"/>
              <a:t>ξ</a:t>
            </a:r>
            <a:r>
              <a:rPr lang="en-US" sz="2800" b="1" i="1"/>
              <a:t>=1/2, (x=l</a:t>
            </a:r>
            <a:r>
              <a:rPr lang="en-US" sz="2800" b="1"/>
              <a:t>/2</a:t>
            </a:r>
            <a:r>
              <a:rPr lang="en-US" sz="2800" b="1" i="1"/>
              <a:t>)</a:t>
            </a:r>
          </a:p>
        </p:txBody>
      </p:sp>
      <p:sp>
        <p:nvSpPr>
          <p:cNvPr id="12" name="TextBox 11">
            <a:extLst>
              <a:ext uri="{FF2B5EF4-FFF2-40B4-BE49-F238E27FC236}">
                <a16:creationId xmlns:a16="http://schemas.microsoft.com/office/drawing/2014/main" id="{C1086214-BFA5-4A33-B0A6-67AF55E3F777}"/>
              </a:ext>
            </a:extLst>
          </p:cNvPr>
          <p:cNvSpPr txBox="1"/>
          <p:nvPr/>
        </p:nvSpPr>
        <p:spPr>
          <a:xfrm>
            <a:off x="4385502" y="1556492"/>
            <a:ext cx="923415" cy="400110"/>
          </a:xfrm>
          <a:prstGeom prst="rect">
            <a:avLst/>
          </a:prstGeom>
          <a:noFill/>
        </p:spPr>
        <p:txBody>
          <a:bodyPr wrap="square" rtlCol="0">
            <a:spAutoFit/>
          </a:bodyPr>
          <a:lstStyle/>
          <a:p>
            <a:r>
              <a:rPr lang="en-US" sz="2000"/>
              <a:t>Eq.(1)</a:t>
            </a:r>
          </a:p>
        </p:txBody>
      </p:sp>
      <p:sp>
        <p:nvSpPr>
          <p:cNvPr id="14" name="TextBox 13">
            <a:extLst>
              <a:ext uri="{FF2B5EF4-FFF2-40B4-BE49-F238E27FC236}">
                <a16:creationId xmlns:a16="http://schemas.microsoft.com/office/drawing/2014/main" id="{A744F110-682E-4B15-AB2F-C8444794E312}"/>
              </a:ext>
            </a:extLst>
          </p:cNvPr>
          <p:cNvSpPr txBox="1"/>
          <p:nvPr/>
        </p:nvSpPr>
        <p:spPr>
          <a:xfrm>
            <a:off x="4710878" y="5607826"/>
            <a:ext cx="923415" cy="400110"/>
          </a:xfrm>
          <a:prstGeom prst="rect">
            <a:avLst/>
          </a:prstGeom>
          <a:noFill/>
        </p:spPr>
        <p:txBody>
          <a:bodyPr wrap="square" rtlCol="0">
            <a:spAutoFit/>
          </a:bodyPr>
          <a:lstStyle/>
          <a:p>
            <a:r>
              <a:rPr lang="en-US" sz="2000"/>
              <a:t>Eq.(3)</a:t>
            </a:r>
          </a:p>
        </p:txBody>
      </p:sp>
      <p:sp>
        <p:nvSpPr>
          <p:cNvPr id="15" name="TextBox 14">
            <a:extLst>
              <a:ext uri="{FF2B5EF4-FFF2-40B4-BE49-F238E27FC236}">
                <a16:creationId xmlns:a16="http://schemas.microsoft.com/office/drawing/2014/main" id="{2237D3A2-0F28-4690-8583-E3A11D360453}"/>
              </a:ext>
            </a:extLst>
          </p:cNvPr>
          <p:cNvSpPr txBox="1"/>
          <p:nvPr/>
        </p:nvSpPr>
        <p:spPr>
          <a:xfrm>
            <a:off x="6233849" y="3674855"/>
            <a:ext cx="923415" cy="400110"/>
          </a:xfrm>
          <a:prstGeom prst="rect">
            <a:avLst/>
          </a:prstGeom>
          <a:noFill/>
        </p:spPr>
        <p:txBody>
          <a:bodyPr wrap="square" rtlCol="0">
            <a:spAutoFit/>
          </a:bodyPr>
          <a:lstStyle/>
          <a:p>
            <a:r>
              <a:rPr lang="en-US" sz="2000"/>
              <a:t>Eq.(2)</a:t>
            </a:r>
          </a:p>
        </p:txBody>
      </p:sp>
      <p:graphicFrame>
        <p:nvGraphicFramePr>
          <p:cNvPr id="13" name="Object 12">
            <a:extLst>
              <a:ext uri="{FF2B5EF4-FFF2-40B4-BE49-F238E27FC236}">
                <a16:creationId xmlns:a16="http://schemas.microsoft.com/office/drawing/2014/main" id="{C9C225C9-BD66-48BD-AF96-143F532D7D5E}"/>
              </a:ext>
            </a:extLst>
          </p:cNvPr>
          <p:cNvGraphicFramePr>
            <a:graphicFrameLocks noChangeAspect="1"/>
          </p:cNvGraphicFramePr>
          <p:nvPr>
            <p:extLst>
              <p:ext uri="{D42A27DB-BD31-4B8C-83A1-F6EECF244321}">
                <p14:modId xmlns:p14="http://schemas.microsoft.com/office/powerpoint/2010/main" val="2491412868"/>
              </p:ext>
            </p:extLst>
          </p:nvPr>
        </p:nvGraphicFramePr>
        <p:xfrm>
          <a:off x="3486150" y="1635125"/>
          <a:ext cx="114300" cy="177800"/>
        </p:xfrm>
        <a:graphic>
          <a:graphicData uri="http://schemas.openxmlformats.org/presentationml/2006/ole">
            <mc:AlternateContent xmlns:mc="http://schemas.openxmlformats.org/markup-compatibility/2006">
              <mc:Choice xmlns:v="urn:schemas-microsoft-com:vml" Requires="v">
                <p:oleObj spid="_x0000_s3083" name="Equation" r:id="rId11" imgW="114120" imgH="177480" progId="Equation.DSMT4">
                  <p:embed/>
                </p:oleObj>
              </mc:Choice>
              <mc:Fallback>
                <p:oleObj name="Equation" r:id="rId11" imgW="114120" imgH="177480" progId="Equation.DSMT4">
                  <p:embed/>
                  <p:pic>
                    <p:nvPicPr>
                      <p:cNvPr id="13" name="Object 12">
                        <a:extLst>
                          <a:ext uri="{FF2B5EF4-FFF2-40B4-BE49-F238E27FC236}">
                            <a16:creationId xmlns:a16="http://schemas.microsoft.com/office/drawing/2014/main" id="{C9C225C9-BD66-48BD-AF96-143F532D7D5E}"/>
                          </a:ext>
                        </a:extLst>
                      </p:cNvPr>
                      <p:cNvPicPr/>
                      <p:nvPr/>
                    </p:nvPicPr>
                    <p:blipFill>
                      <a:blip r:embed="rId12"/>
                      <a:stretch>
                        <a:fillRect/>
                      </a:stretch>
                    </p:blipFill>
                    <p:spPr>
                      <a:xfrm>
                        <a:off x="3486150" y="1635125"/>
                        <a:ext cx="114300" cy="177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9925D06-3A2B-4F28-9EE6-1227D9694171}"/>
              </a:ext>
            </a:extLst>
          </p:cNvPr>
          <p:cNvGraphicFramePr>
            <a:graphicFrameLocks noChangeAspect="1"/>
          </p:cNvGraphicFramePr>
          <p:nvPr>
            <p:extLst>
              <p:ext uri="{D42A27DB-BD31-4B8C-83A1-F6EECF244321}">
                <p14:modId xmlns:p14="http://schemas.microsoft.com/office/powerpoint/2010/main" val="2541101332"/>
              </p:ext>
            </p:extLst>
          </p:nvPr>
        </p:nvGraphicFramePr>
        <p:xfrm>
          <a:off x="7157264" y="5946543"/>
          <a:ext cx="2910140" cy="358784"/>
        </p:xfrm>
        <a:graphic>
          <a:graphicData uri="http://schemas.openxmlformats.org/presentationml/2006/ole">
            <mc:AlternateContent xmlns:mc="http://schemas.openxmlformats.org/markup-compatibility/2006">
              <mc:Choice xmlns:v="urn:schemas-microsoft-com:vml" Requires="v">
                <p:oleObj spid="_x0000_s3084" name="Equation" r:id="rId13" imgW="1854000" imgH="228600" progId="Equation.DSMT4">
                  <p:embed/>
                </p:oleObj>
              </mc:Choice>
              <mc:Fallback>
                <p:oleObj name="Equation" r:id="rId13" imgW="1854000" imgH="228600" progId="Equation.DSMT4">
                  <p:embed/>
                  <p:pic>
                    <p:nvPicPr>
                      <p:cNvPr id="16" name="Object 15">
                        <a:extLst>
                          <a:ext uri="{FF2B5EF4-FFF2-40B4-BE49-F238E27FC236}">
                            <a16:creationId xmlns:a16="http://schemas.microsoft.com/office/drawing/2014/main" id="{19925D06-3A2B-4F28-9EE6-1227D9694171}"/>
                          </a:ext>
                        </a:extLst>
                      </p:cNvPr>
                      <p:cNvPicPr/>
                      <p:nvPr/>
                    </p:nvPicPr>
                    <p:blipFill>
                      <a:blip r:embed="rId14"/>
                      <a:stretch>
                        <a:fillRect/>
                      </a:stretch>
                    </p:blipFill>
                    <p:spPr>
                      <a:xfrm>
                        <a:off x="7157264" y="5946543"/>
                        <a:ext cx="2910140" cy="358784"/>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4A20144-76DF-4F60-BD1E-7C88ACFA38E4}"/>
              </a:ext>
            </a:extLst>
          </p:cNvPr>
          <p:cNvGraphicFramePr>
            <a:graphicFrameLocks noChangeAspect="1"/>
          </p:cNvGraphicFramePr>
          <p:nvPr>
            <p:extLst>
              <p:ext uri="{D42A27DB-BD31-4B8C-83A1-F6EECF244321}">
                <p14:modId xmlns:p14="http://schemas.microsoft.com/office/powerpoint/2010/main" val="383210664"/>
              </p:ext>
            </p:extLst>
          </p:nvPr>
        </p:nvGraphicFramePr>
        <p:xfrm>
          <a:off x="9951071" y="1605772"/>
          <a:ext cx="1478085" cy="359534"/>
        </p:xfrm>
        <a:graphic>
          <a:graphicData uri="http://schemas.openxmlformats.org/presentationml/2006/ole">
            <mc:AlternateContent xmlns:mc="http://schemas.openxmlformats.org/markup-compatibility/2006">
              <mc:Choice xmlns:v="urn:schemas-microsoft-com:vml" Requires="v">
                <p:oleObj spid="_x0000_s3085" name="Equation" r:id="rId15" imgW="939600" imgH="228600" progId="Equation.DSMT4">
                  <p:embed/>
                </p:oleObj>
              </mc:Choice>
              <mc:Fallback>
                <p:oleObj name="Equation" r:id="rId15" imgW="939600" imgH="228600" progId="Equation.DSMT4">
                  <p:embed/>
                  <p:pic>
                    <p:nvPicPr>
                      <p:cNvPr id="17" name="Object 16">
                        <a:extLst>
                          <a:ext uri="{FF2B5EF4-FFF2-40B4-BE49-F238E27FC236}">
                            <a16:creationId xmlns:a16="http://schemas.microsoft.com/office/drawing/2014/main" id="{F4A20144-76DF-4F60-BD1E-7C88ACFA38E4}"/>
                          </a:ext>
                        </a:extLst>
                      </p:cNvPr>
                      <p:cNvPicPr/>
                      <p:nvPr/>
                    </p:nvPicPr>
                    <p:blipFill>
                      <a:blip r:embed="rId16"/>
                      <a:stretch>
                        <a:fillRect/>
                      </a:stretch>
                    </p:blipFill>
                    <p:spPr>
                      <a:xfrm>
                        <a:off x="9951071" y="1605772"/>
                        <a:ext cx="1478085" cy="359534"/>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486FF609-72D4-48DC-9BF3-14C9B15675BE}"/>
              </a:ext>
            </a:extLst>
          </p:cNvPr>
          <p:cNvSpPr txBox="1"/>
          <p:nvPr/>
        </p:nvSpPr>
        <p:spPr>
          <a:xfrm>
            <a:off x="8770341" y="3674855"/>
            <a:ext cx="1180730" cy="400110"/>
          </a:xfrm>
          <a:prstGeom prst="rect">
            <a:avLst/>
          </a:prstGeom>
          <a:noFill/>
        </p:spPr>
        <p:txBody>
          <a:bodyPr wrap="square" rtlCol="0">
            <a:spAutoFit/>
          </a:bodyPr>
          <a:lstStyle/>
          <a:p>
            <a:r>
              <a:rPr lang="en-US" sz="2000"/>
              <a:t>156  </a:t>
            </a:r>
            <a:r>
              <a:rPr lang="en-US" sz="2000" err="1"/>
              <a:t>ms</a:t>
            </a:r>
            <a:endParaRPr lang="en-US" sz="2000"/>
          </a:p>
        </p:txBody>
      </p:sp>
      <p:cxnSp>
        <p:nvCxnSpPr>
          <p:cNvPr id="20" name="Straight Arrow Connector 19">
            <a:extLst>
              <a:ext uri="{FF2B5EF4-FFF2-40B4-BE49-F238E27FC236}">
                <a16:creationId xmlns:a16="http://schemas.microsoft.com/office/drawing/2014/main" id="{536D8FB3-3BA7-4423-BA89-FBC8D8037615}"/>
              </a:ext>
            </a:extLst>
          </p:cNvPr>
          <p:cNvCxnSpPr>
            <a:cxnSpLocks/>
          </p:cNvCxnSpPr>
          <p:nvPr/>
        </p:nvCxnSpPr>
        <p:spPr>
          <a:xfrm>
            <a:off x="9166706" y="4074965"/>
            <a:ext cx="0" cy="6292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B33DFD8-DDC4-4804-8AD7-167AD81E43F9}"/>
              </a:ext>
            </a:extLst>
          </p:cNvPr>
          <p:cNvSpPr>
            <a:spLocks noGrp="1"/>
          </p:cNvSpPr>
          <p:nvPr>
            <p:ph type="sldNum" sz="quarter" idx="12"/>
          </p:nvPr>
        </p:nvSpPr>
        <p:spPr/>
        <p:txBody>
          <a:bodyPr/>
          <a:lstStyle/>
          <a:p>
            <a:fld id="{E45A0B63-0ED9-442D-BBEF-8A246BAE1055}" type="slidenum">
              <a:rPr lang="en-US" smtClean="0"/>
              <a:t>7</a:t>
            </a:fld>
            <a:endParaRPr lang="en-US"/>
          </a:p>
        </p:txBody>
      </p:sp>
    </p:spTree>
    <p:extLst>
      <p:ext uri="{BB962C8B-B14F-4D97-AF65-F5344CB8AC3E}">
        <p14:creationId xmlns:p14="http://schemas.microsoft.com/office/powerpoint/2010/main" val="106488296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4ED-D8FF-4F29-B835-82EC08A8FE75}"/>
              </a:ext>
            </a:extLst>
          </p:cNvPr>
          <p:cNvSpPr>
            <a:spLocks noGrp="1"/>
          </p:cNvSpPr>
          <p:nvPr>
            <p:ph type="title"/>
          </p:nvPr>
        </p:nvSpPr>
        <p:spPr>
          <a:xfrm>
            <a:off x="6560598" y="258593"/>
            <a:ext cx="5228948" cy="877749"/>
          </a:xfrm>
        </p:spPr>
        <p:txBody>
          <a:bodyPr>
            <a:noAutofit/>
          </a:bodyPr>
          <a:lstStyle/>
          <a:p>
            <a:pPr algn="ctr"/>
            <a:r>
              <a:rPr lang="en-US" sz="2800" b="1">
                <a:latin typeface="+mn-lt"/>
              </a:rPr>
              <a:t>RC – Line Response to Step Input   </a:t>
            </a:r>
            <a:r>
              <a:rPr lang="en-US" sz="2800" b="1" i="1">
                <a:latin typeface="+mn-lt"/>
              </a:rPr>
              <a:t>vs</a:t>
            </a:r>
            <a:r>
              <a:rPr lang="en-US" sz="2800" b="1">
                <a:latin typeface="+mn-lt"/>
              </a:rPr>
              <a:t> position and time (</a:t>
            </a:r>
            <a:r>
              <a:rPr lang="el-GR" sz="2800" b="1" i="1">
                <a:latin typeface="+mn-lt"/>
              </a:rPr>
              <a:t>ξ</a:t>
            </a:r>
            <a:r>
              <a:rPr lang="en-US" sz="2800" b="1" i="1">
                <a:latin typeface="+mn-lt"/>
              </a:rPr>
              <a:t> , Θ)</a:t>
            </a:r>
            <a:endParaRPr lang="en-US" sz="2800" b="1">
              <a:latin typeface="+mn-lt"/>
            </a:endParaRPr>
          </a:p>
        </p:txBody>
      </p:sp>
      <p:pic>
        <p:nvPicPr>
          <p:cNvPr id="4098" name="Picture 2">
            <a:extLst>
              <a:ext uri="{FF2B5EF4-FFF2-40B4-BE49-F238E27FC236}">
                <a16:creationId xmlns:a16="http://schemas.microsoft.com/office/drawing/2014/main" id="{A517E7C7-2D84-4735-9F2A-E4A147E3B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5" y="258593"/>
            <a:ext cx="6463363" cy="60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D2465D4-0D5B-4D3B-924E-AAA207A63B02}"/>
              </a:ext>
            </a:extLst>
          </p:cNvPr>
          <p:cNvSpPr txBox="1"/>
          <p:nvPr/>
        </p:nvSpPr>
        <p:spPr>
          <a:xfrm>
            <a:off x="7137645" y="3009571"/>
            <a:ext cx="1180730" cy="400110"/>
          </a:xfrm>
          <a:prstGeom prst="rect">
            <a:avLst/>
          </a:prstGeom>
          <a:noFill/>
        </p:spPr>
        <p:txBody>
          <a:bodyPr wrap="square" rtlCol="0">
            <a:spAutoFit/>
          </a:bodyPr>
          <a:lstStyle/>
          <a:p>
            <a:r>
              <a:rPr lang="en-US" sz="2000" b="1" dirty="0"/>
              <a:t>520 µs</a:t>
            </a:r>
          </a:p>
        </p:txBody>
      </p:sp>
      <p:cxnSp>
        <p:nvCxnSpPr>
          <p:cNvPr id="6" name="Straight Arrow Connector 5">
            <a:extLst>
              <a:ext uri="{FF2B5EF4-FFF2-40B4-BE49-F238E27FC236}">
                <a16:creationId xmlns:a16="http://schemas.microsoft.com/office/drawing/2014/main" id="{60C370D8-0AFA-4AFA-8BF6-1FED00AEAFBB}"/>
              </a:ext>
            </a:extLst>
          </p:cNvPr>
          <p:cNvCxnSpPr>
            <a:cxnSpLocks/>
            <a:stCxn id="3" idx="1"/>
          </p:cNvCxnSpPr>
          <p:nvPr/>
        </p:nvCxnSpPr>
        <p:spPr>
          <a:xfrm flipH="1">
            <a:off x="5883585" y="3209626"/>
            <a:ext cx="1254060" cy="30424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D1F3446-E5BE-4DDD-AD16-F53BD317E2F5}"/>
              </a:ext>
            </a:extLst>
          </p:cNvPr>
          <p:cNvSpPr txBox="1"/>
          <p:nvPr/>
        </p:nvSpPr>
        <p:spPr>
          <a:xfrm>
            <a:off x="7137645" y="3690963"/>
            <a:ext cx="4554245" cy="1938992"/>
          </a:xfrm>
          <a:prstGeom prst="rect">
            <a:avLst/>
          </a:prstGeom>
          <a:noFill/>
        </p:spPr>
        <p:txBody>
          <a:bodyPr wrap="square" rtlCol="0">
            <a:spAutoFit/>
          </a:bodyPr>
          <a:lstStyle/>
          <a:p>
            <a:r>
              <a:rPr lang="en-US" sz="2400" dirty="0"/>
              <a:t>HV Bus: one branch=24 segments; Single </a:t>
            </a:r>
            <a:r>
              <a:rPr kumimoji="0" lang="en-US" altLang="en-US" sz="24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segment time constant: </a:t>
            </a:r>
            <a:r>
              <a:rPr lang="en-US" sz="2400" b="1" i="1" dirty="0" err="1"/>
              <a:t>R</a:t>
            </a:r>
            <a:r>
              <a:rPr lang="en-US" sz="2400" b="1" i="1" baseline="-25000" dirty="0" err="1"/>
              <a:t>s</a:t>
            </a:r>
            <a:r>
              <a:rPr lang="en-US" sz="2400" b="1" i="1" dirty="0" err="1"/>
              <a:t>C</a:t>
            </a:r>
            <a:r>
              <a:rPr lang="en-US" sz="2400" b="1" i="1" baseline="-25000" dirty="0" err="1"/>
              <a:t>s</a:t>
            </a:r>
            <a:r>
              <a:rPr lang="en-US" sz="2400" dirty="0"/>
              <a:t>=1.5 </a:t>
            </a:r>
            <a:r>
              <a:rPr lang="en-US" sz="2400" dirty="0" err="1"/>
              <a:t>Mohm</a:t>
            </a:r>
            <a:r>
              <a:rPr lang="en-US" sz="2400" dirty="0"/>
              <a:t> x120 pF=</a:t>
            </a:r>
            <a:r>
              <a:rPr lang="en-US" sz="2400" b="1" dirty="0"/>
              <a:t>180</a:t>
            </a:r>
            <a:r>
              <a:rPr lang="en-US" sz="2400" dirty="0"/>
              <a:t> </a:t>
            </a:r>
            <a:r>
              <a:rPr kumimoji="0" lang="en-US" altLang="en-US" sz="24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µs</a:t>
            </a:r>
            <a:r>
              <a:rPr lang="en-US" sz="2400" dirty="0"/>
              <a:t> </a:t>
            </a:r>
            <a:r>
              <a:rPr lang="en-US" sz="2400" i="1" dirty="0"/>
              <a:t>    </a:t>
            </a:r>
          </a:p>
          <a:p>
            <a:endParaRPr lang="en-US" sz="2400" i="1" dirty="0"/>
          </a:p>
          <a:p>
            <a:r>
              <a:rPr lang="en-US" sz="2400" dirty="0"/>
              <a:t>Point of discharge</a:t>
            </a:r>
            <a:r>
              <a:rPr lang="en-US" sz="2400" b="1" dirty="0"/>
              <a:t>: </a:t>
            </a:r>
            <a:r>
              <a:rPr lang="el-GR" sz="2400" b="1" i="1" dirty="0"/>
              <a:t>ξ</a:t>
            </a:r>
            <a:r>
              <a:rPr lang="en-US" sz="2400" b="1" dirty="0"/>
              <a:t>=x/l=1/2</a:t>
            </a:r>
          </a:p>
        </p:txBody>
      </p:sp>
      <p:cxnSp>
        <p:nvCxnSpPr>
          <p:cNvPr id="10" name="Straight Arrow Connector 9">
            <a:extLst>
              <a:ext uri="{FF2B5EF4-FFF2-40B4-BE49-F238E27FC236}">
                <a16:creationId xmlns:a16="http://schemas.microsoft.com/office/drawing/2014/main" id="{E71ED76D-4E29-4697-9514-C040C5946A22}"/>
              </a:ext>
            </a:extLst>
          </p:cNvPr>
          <p:cNvCxnSpPr>
            <a:cxnSpLocks/>
          </p:cNvCxnSpPr>
          <p:nvPr/>
        </p:nvCxnSpPr>
        <p:spPr>
          <a:xfrm flipH="1">
            <a:off x="3559946" y="608164"/>
            <a:ext cx="949911" cy="39501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4800EF-C2EB-4941-8B04-812193487865}"/>
              </a:ext>
            </a:extLst>
          </p:cNvPr>
          <p:cNvSpPr txBox="1"/>
          <p:nvPr/>
        </p:nvSpPr>
        <p:spPr>
          <a:xfrm>
            <a:off x="4181383" y="304763"/>
            <a:ext cx="1180730" cy="400110"/>
          </a:xfrm>
          <a:prstGeom prst="rect">
            <a:avLst/>
          </a:prstGeom>
          <a:noFill/>
        </p:spPr>
        <p:txBody>
          <a:bodyPr wrap="square" rtlCol="0">
            <a:spAutoFit/>
          </a:bodyPr>
          <a:lstStyle/>
          <a:p>
            <a:r>
              <a:rPr lang="en-US" sz="2000"/>
              <a:t>156  </a:t>
            </a:r>
            <a:r>
              <a:rPr lang="en-US" sz="2000" err="1"/>
              <a:t>ms</a:t>
            </a:r>
            <a:endParaRPr lang="en-US" sz="2000"/>
          </a:p>
        </p:txBody>
      </p:sp>
      <p:sp>
        <p:nvSpPr>
          <p:cNvPr id="11" name="TextBox 10">
            <a:extLst>
              <a:ext uri="{FF2B5EF4-FFF2-40B4-BE49-F238E27FC236}">
                <a16:creationId xmlns:a16="http://schemas.microsoft.com/office/drawing/2014/main" id="{C274DB62-4E4B-45AB-BC28-29A73B960E7B}"/>
              </a:ext>
            </a:extLst>
          </p:cNvPr>
          <p:cNvSpPr txBox="1"/>
          <p:nvPr/>
        </p:nvSpPr>
        <p:spPr>
          <a:xfrm>
            <a:off x="7137645" y="1136342"/>
            <a:ext cx="4074851"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tab pos="457200" algn="l"/>
              </a:tabLst>
            </a:pPr>
            <a:r>
              <a:rPr lang="en-US" altLang="en-US" sz="1600" dirty="0">
                <a:latin typeface="Calibri" panose="020F0502020204030204" pitchFamily="34" charset="0"/>
                <a:cs typeface="Calibri" panose="020F0502020204030204" pitchFamily="34" charset="0"/>
              </a:rPr>
              <a:t>Ref.: H.S. </a:t>
            </a:r>
            <a:r>
              <a:rPr lang="en-US" altLang="en-US" sz="1600" dirty="0" err="1">
                <a:latin typeface="Calibri" panose="020F0502020204030204" pitchFamily="34" charset="0"/>
                <a:cs typeface="Calibri" panose="020F0502020204030204" pitchFamily="34" charset="0"/>
              </a:rPr>
              <a:t>Carslaw</a:t>
            </a:r>
            <a:r>
              <a:rPr lang="en-US" altLang="en-US" sz="1600" dirty="0">
                <a:latin typeface="Calibri" panose="020F0502020204030204" pitchFamily="34" charset="0"/>
                <a:cs typeface="Calibri" panose="020F0502020204030204" pitchFamily="34" charset="0"/>
              </a:rPr>
              <a:t> and J.C. Jaeger, </a:t>
            </a:r>
            <a:r>
              <a:rPr lang="en-US" altLang="en-US" sz="1600" i="1" dirty="0">
                <a:latin typeface="Calibri" panose="020F0502020204030204" pitchFamily="34" charset="0"/>
                <a:cs typeface="Calibri" panose="020F0502020204030204" pitchFamily="34" charset="0"/>
              </a:rPr>
              <a:t>Conduction Of Heat in Solids</a:t>
            </a:r>
            <a:r>
              <a:rPr lang="en-US" altLang="en-US" sz="1600" dirty="0">
                <a:latin typeface="Calibri" panose="020F0502020204030204" pitchFamily="34" charset="0"/>
                <a:cs typeface="Calibri" panose="020F0502020204030204" pitchFamily="34" charset="0"/>
              </a:rPr>
              <a:t>, p.101, Clarendon Press 1959</a:t>
            </a:r>
            <a:endParaRPr kumimoji="0" lang="en-US" alt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5EA91A3-49A9-48C2-9227-D26082003867}"/>
              </a:ext>
            </a:extLst>
          </p:cNvPr>
          <p:cNvCxnSpPr>
            <a:cxnSpLocks/>
          </p:cNvCxnSpPr>
          <p:nvPr/>
        </p:nvCxnSpPr>
        <p:spPr>
          <a:xfrm flipH="1">
            <a:off x="6276977" y="5391150"/>
            <a:ext cx="860668" cy="9662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C64EA9A-80B5-4215-9B64-E41BF31F2701}"/>
              </a:ext>
            </a:extLst>
          </p:cNvPr>
          <p:cNvSpPr>
            <a:spLocks noGrp="1"/>
          </p:cNvSpPr>
          <p:nvPr>
            <p:ph type="sldNum" sz="quarter" idx="12"/>
          </p:nvPr>
        </p:nvSpPr>
        <p:spPr/>
        <p:txBody>
          <a:bodyPr/>
          <a:lstStyle/>
          <a:p>
            <a:fld id="{E45A0B63-0ED9-442D-BBEF-8A246BAE1055}" type="slidenum">
              <a:rPr lang="en-US" smtClean="0"/>
              <a:t>8</a:t>
            </a:fld>
            <a:endParaRPr lang="en-US"/>
          </a:p>
        </p:txBody>
      </p:sp>
    </p:spTree>
    <p:extLst>
      <p:ext uri="{BB962C8B-B14F-4D97-AF65-F5344CB8AC3E}">
        <p14:creationId xmlns:p14="http://schemas.microsoft.com/office/powerpoint/2010/main" val="273050159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6A55A2-7054-C642-AA22-A7C4E94167E9}"/>
              </a:ext>
            </a:extLst>
          </p:cNvPr>
          <p:cNvSpPr txBox="1"/>
          <p:nvPr/>
        </p:nvSpPr>
        <p:spPr>
          <a:xfrm>
            <a:off x="150840" y="6508"/>
            <a:ext cx="10515599" cy="574123"/>
          </a:xfrm>
          <a:prstGeom prst="rect">
            <a:avLst/>
          </a:prstGeom>
        </p:spPr>
        <p:txBody>
          <a:bodyPr vert="horz" lIns="91440" tIns="0" rIns="91440" bIns="0" rtlCol="0" anchor="ctr" anchorCtr="0">
            <a:normAutofit/>
          </a:bodyPr>
          <a:lstStyle/>
          <a:p>
            <a:pPr algn="ctr">
              <a:lnSpc>
                <a:spcPct val="90000"/>
              </a:lnSpc>
              <a:spcBef>
                <a:spcPct val="0"/>
              </a:spcBef>
              <a:spcAft>
                <a:spcPts val="600"/>
              </a:spcAft>
            </a:pPr>
            <a:r>
              <a:rPr lang="en-US" sz="3600" kern="1200" dirty="0">
                <a:solidFill>
                  <a:schemeClr val="tx1"/>
                </a:solidFill>
                <a:ea typeface="+mj-ea"/>
                <a:cs typeface="+mj-cs"/>
              </a:rPr>
              <a:t>Summary of Voltages on Cathode (log time 100 </a:t>
            </a:r>
            <a:r>
              <a:rPr lang="en-US" sz="3600" kern="1200" dirty="0" err="1">
                <a:solidFill>
                  <a:schemeClr val="tx1"/>
                </a:solidFill>
                <a:ea typeface="+mj-ea"/>
                <a:cs typeface="+mj-cs"/>
              </a:rPr>
              <a:t>ms</a:t>
            </a:r>
            <a:r>
              <a:rPr lang="en-US" sz="3600" kern="1200" dirty="0">
                <a:solidFill>
                  <a:schemeClr val="tx1"/>
                </a:solidFill>
                <a:ea typeface="+mj-ea"/>
                <a:cs typeface="+mj-cs"/>
              </a:rPr>
              <a:t>)</a:t>
            </a:r>
          </a:p>
        </p:txBody>
      </p:sp>
      <p:sp>
        <p:nvSpPr>
          <p:cNvPr id="2" name="Slide Number Placeholder 1">
            <a:extLst>
              <a:ext uri="{FF2B5EF4-FFF2-40B4-BE49-F238E27FC236}">
                <a16:creationId xmlns:a16="http://schemas.microsoft.com/office/drawing/2014/main" id="{58B98666-794A-9D43-98FD-7942E6ACE6A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E37C3D6-3A43-49C5-B18A-49581291ACF2}" type="slidenum">
              <a:rPr lang="en-US" smtClean="0"/>
              <a:pPr>
                <a:spcAft>
                  <a:spcPts val="600"/>
                </a:spcAft>
              </a:pPr>
              <a:t>9</a:t>
            </a:fld>
            <a:endParaRPr lang="en-US"/>
          </a:p>
        </p:txBody>
      </p:sp>
      <p:grpSp>
        <p:nvGrpSpPr>
          <p:cNvPr id="5" name="Group 4">
            <a:extLst>
              <a:ext uri="{FF2B5EF4-FFF2-40B4-BE49-F238E27FC236}">
                <a16:creationId xmlns:a16="http://schemas.microsoft.com/office/drawing/2014/main" id="{62A70528-1110-418D-8374-8FAEDA3AED59}"/>
              </a:ext>
            </a:extLst>
          </p:cNvPr>
          <p:cNvGrpSpPr/>
          <p:nvPr/>
        </p:nvGrpSpPr>
        <p:grpSpPr>
          <a:xfrm>
            <a:off x="541337" y="609073"/>
            <a:ext cx="10201275" cy="5943600"/>
            <a:chOff x="541337" y="609073"/>
            <a:chExt cx="10201275" cy="6048108"/>
          </a:xfrm>
        </p:grpSpPr>
        <p:sp>
          <p:nvSpPr>
            <p:cNvPr id="13" name="TextBox 12">
              <a:extLst>
                <a:ext uri="{FF2B5EF4-FFF2-40B4-BE49-F238E27FC236}">
                  <a16:creationId xmlns:a16="http://schemas.microsoft.com/office/drawing/2014/main" id="{628B9B82-BD5E-A740-A4E5-CD791E786C78}"/>
                </a:ext>
              </a:extLst>
            </p:cNvPr>
            <p:cNvSpPr txBox="1"/>
            <p:nvPr/>
          </p:nvSpPr>
          <p:spPr>
            <a:xfrm>
              <a:off x="1803452" y="868487"/>
              <a:ext cx="513282" cy="276999"/>
            </a:xfrm>
            <a:prstGeom prst="rect">
              <a:avLst/>
            </a:prstGeom>
            <a:noFill/>
          </p:spPr>
          <p:txBody>
            <a:bodyPr wrap="none" rtlCol="0">
              <a:spAutoFit/>
            </a:bodyPr>
            <a:lstStyle/>
            <a:p>
              <a:r>
                <a:rPr lang="en-US" sz="1200" dirty="0">
                  <a:solidFill>
                    <a:srgbClr val="008000"/>
                  </a:solidFill>
                </a:rPr>
                <a:t>V(k1)</a:t>
              </a:r>
            </a:p>
          </p:txBody>
        </p:sp>
        <p:sp>
          <p:nvSpPr>
            <p:cNvPr id="14" name="TextBox 13">
              <a:extLst>
                <a:ext uri="{FF2B5EF4-FFF2-40B4-BE49-F238E27FC236}">
                  <a16:creationId xmlns:a16="http://schemas.microsoft.com/office/drawing/2014/main" id="{137A7DAF-ED79-4E44-9CB7-13D829A331DC}"/>
                </a:ext>
              </a:extLst>
            </p:cNvPr>
            <p:cNvSpPr txBox="1"/>
            <p:nvPr/>
          </p:nvSpPr>
          <p:spPr>
            <a:xfrm>
              <a:off x="1758755" y="1060216"/>
              <a:ext cx="513282" cy="276999"/>
            </a:xfrm>
            <a:prstGeom prst="rect">
              <a:avLst/>
            </a:prstGeom>
            <a:noFill/>
          </p:spPr>
          <p:txBody>
            <a:bodyPr wrap="none" rtlCol="0">
              <a:spAutoFit/>
            </a:bodyPr>
            <a:lstStyle/>
            <a:p>
              <a:r>
                <a:rPr lang="en-US" sz="1200" dirty="0">
                  <a:solidFill>
                    <a:srgbClr val="848484"/>
                  </a:solidFill>
                </a:rPr>
                <a:t>V(k2)</a:t>
              </a:r>
            </a:p>
          </p:txBody>
        </p:sp>
        <p:sp>
          <p:nvSpPr>
            <p:cNvPr id="15" name="TextBox 14">
              <a:extLst>
                <a:ext uri="{FF2B5EF4-FFF2-40B4-BE49-F238E27FC236}">
                  <a16:creationId xmlns:a16="http://schemas.microsoft.com/office/drawing/2014/main" id="{21CBB33E-74E7-CE43-81E8-7DFFE3954070}"/>
                </a:ext>
              </a:extLst>
            </p:cNvPr>
            <p:cNvSpPr txBox="1"/>
            <p:nvPr/>
          </p:nvSpPr>
          <p:spPr>
            <a:xfrm>
              <a:off x="1792988" y="1499194"/>
              <a:ext cx="513282" cy="276999"/>
            </a:xfrm>
            <a:prstGeom prst="rect">
              <a:avLst/>
            </a:prstGeom>
            <a:noFill/>
          </p:spPr>
          <p:txBody>
            <a:bodyPr wrap="none" rtlCol="0">
              <a:spAutoFit/>
            </a:bodyPr>
            <a:lstStyle/>
            <a:p>
              <a:r>
                <a:rPr lang="en-US" sz="1200" dirty="0">
                  <a:solidFill>
                    <a:srgbClr val="840907"/>
                  </a:solidFill>
                </a:rPr>
                <a:t>V(k3)</a:t>
              </a:r>
            </a:p>
          </p:txBody>
        </p:sp>
        <p:sp>
          <p:nvSpPr>
            <p:cNvPr id="16" name="TextBox 15">
              <a:extLst>
                <a:ext uri="{FF2B5EF4-FFF2-40B4-BE49-F238E27FC236}">
                  <a16:creationId xmlns:a16="http://schemas.microsoft.com/office/drawing/2014/main" id="{96E70DDF-4C95-6540-BDE9-67F0E4898C5C}"/>
                </a:ext>
              </a:extLst>
            </p:cNvPr>
            <p:cNvSpPr txBox="1"/>
            <p:nvPr/>
          </p:nvSpPr>
          <p:spPr>
            <a:xfrm>
              <a:off x="1799798" y="2266968"/>
              <a:ext cx="513282" cy="276999"/>
            </a:xfrm>
            <a:prstGeom prst="rect">
              <a:avLst/>
            </a:prstGeom>
            <a:noFill/>
          </p:spPr>
          <p:txBody>
            <a:bodyPr wrap="none" rtlCol="0">
              <a:spAutoFit/>
            </a:bodyPr>
            <a:lstStyle/>
            <a:p>
              <a:r>
                <a:rPr lang="en-US" sz="1200" dirty="0">
                  <a:solidFill>
                    <a:srgbClr val="800080"/>
                  </a:solidFill>
                </a:rPr>
                <a:t>V(k4)</a:t>
              </a:r>
            </a:p>
          </p:txBody>
        </p:sp>
        <p:sp>
          <p:nvSpPr>
            <p:cNvPr id="17" name="TextBox 16">
              <a:extLst>
                <a:ext uri="{FF2B5EF4-FFF2-40B4-BE49-F238E27FC236}">
                  <a16:creationId xmlns:a16="http://schemas.microsoft.com/office/drawing/2014/main" id="{F5EE80E0-7BB0-C449-9D63-7703C8D99DC6}"/>
                </a:ext>
              </a:extLst>
            </p:cNvPr>
            <p:cNvSpPr txBox="1"/>
            <p:nvPr/>
          </p:nvSpPr>
          <p:spPr>
            <a:xfrm>
              <a:off x="1810668" y="3236888"/>
              <a:ext cx="513282" cy="276999"/>
            </a:xfrm>
            <a:prstGeom prst="rect">
              <a:avLst/>
            </a:prstGeom>
            <a:noFill/>
          </p:spPr>
          <p:txBody>
            <a:bodyPr wrap="none" rtlCol="0">
              <a:spAutoFit/>
            </a:bodyPr>
            <a:lstStyle/>
            <a:p>
              <a:r>
                <a:rPr lang="en-US" sz="1200" dirty="0">
                  <a:solidFill>
                    <a:srgbClr val="AF8000"/>
                  </a:solidFill>
                </a:rPr>
                <a:t>V(k5)</a:t>
              </a:r>
            </a:p>
          </p:txBody>
        </p:sp>
        <p:sp>
          <p:nvSpPr>
            <p:cNvPr id="7" name="Line 5">
              <a:extLst>
                <a:ext uri="{FF2B5EF4-FFF2-40B4-BE49-F238E27FC236}">
                  <a16:creationId xmlns:a16="http://schemas.microsoft.com/office/drawing/2014/main" id="{851E0260-6186-4869-80A4-5EF106CEDECE}"/>
                </a:ext>
              </a:extLst>
            </p:cNvPr>
            <p:cNvSpPr>
              <a:spLocks noChangeShapeType="1"/>
            </p:cNvSpPr>
            <p:nvPr/>
          </p:nvSpPr>
          <p:spPr bwMode="auto">
            <a:xfrm>
              <a:off x="122078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53AE6E4C-8B99-473E-8F67-480963780D15}"/>
                </a:ext>
              </a:extLst>
            </p:cNvPr>
            <p:cNvSpPr>
              <a:spLocks noChangeShapeType="1"/>
            </p:cNvSpPr>
            <p:nvPr/>
          </p:nvSpPr>
          <p:spPr bwMode="auto">
            <a:xfrm flipV="1">
              <a:off x="122078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1D5EC3BB-7F33-4E16-920E-C31EB136DEE5}"/>
                </a:ext>
              </a:extLst>
            </p:cNvPr>
            <p:cNvSpPr>
              <a:spLocks noChangeShapeType="1"/>
            </p:cNvSpPr>
            <p:nvPr/>
          </p:nvSpPr>
          <p:spPr bwMode="auto">
            <a:xfrm>
              <a:off x="1393825"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C6F5F0C9-29BD-4AD6-9675-F17F06B7650D}"/>
                </a:ext>
              </a:extLst>
            </p:cNvPr>
            <p:cNvSpPr>
              <a:spLocks noChangeShapeType="1"/>
            </p:cNvSpPr>
            <p:nvPr/>
          </p:nvSpPr>
          <p:spPr bwMode="auto">
            <a:xfrm flipV="1">
              <a:off x="1393825"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D62A0802-E5D9-4766-9BE5-FBF6C96D93C7}"/>
                </a:ext>
              </a:extLst>
            </p:cNvPr>
            <p:cNvSpPr>
              <a:spLocks noChangeShapeType="1"/>
            </p:cNvSpPr>
            <p:nvPr/>
          </p:nvSpPr>
          <p:spPr bwMode="auto">
            <a:xfrm>
              <a:off x="153193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762E4E96-A1A8-4934-8209-60CF6DA7ADFB}"/>
                </a:ext>
              </a:extLst>
            </p:cNvPr>
            <p:cNvSpPr>
              <a:spLocks noChangeShapeType="1"/>
            </p:cNvSpPr>
            <p:nvPr/>
          </p:nvSpPr>
          <p:spPr bwMode="auto">
            <a:xfrm flipV="1">
              <a:off x="153193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1">
              <a:extLst>
                <a:ext uri="{FF2B5EF4-FFF2-40B4-BE49-F238E27FC236}">
                  <a16:creationId xmlns:a16="http://schemas.microsoft.com/office/drawing/2014/main" id="{89B5B1EE-5089-4481-BBFB-A197910BDCD9}"/>
                </a:ext>
              </a:extLst>
            </p:cNvPr>
            <p:cNvSpPr>
              <a:spLocks noChangeShapeType="1"/>
            </p:cNvSpPr>
            <p:nvPr/>
          </p:nvSpPr>
          <p:spPr bwMode="auto">
            <a:xfrm>
              <a:off x="1643063"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2">
              <a:extLst>
                <a:ext uri="{FF2B5EF4-FFF2-40B4-BE49-F238E27FC236}">
                  <a16:creationId xmlns:a16="http://schemas.microsoft.com/office/drawing/2014/main" id="{B447F5B1-ED70-4435-A480-C2C4649839F0}"/>
                </a:ext>
              </a:extLst>
            </p:cNvPr>
            <p:cNvSpPr>
              <a:spLocks noChangeShapeType="1"/>
            </p:cNvSpPr>
            <p:nvPr/>
          </p:nvSpPr>
          <p:spPr bwMode="auto">
            <a:xfrm flipV="1">
              <a:off x="1643063"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3">
              <a:extLst>
                <a:ext uri="{FF2B5EF4-FFF2-40B4-BE49-F238E27FC236}">
                  <a16:creationId xmlns:a16="http://schemas.microsoft.com/office/drawing/2014/main" id="{FE97C0D7-4223-4669-BA7D-536440795540}"/>
                </a:ext>
              </a:extLst>
            </p:cNvPr>
            <p:cNvSpPr>
              <a:spLocks noChangeShapeType="1"/>
            </p:cNvSpPr>
            <p:nvPr/>
          </p:nvSpPr>
          <p:spPr bwMode="auto">
            <a:xfrm>
              <a:off x="174148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4">
              <a:extLst>
                <a:ext uri="{FF2B5EF4-FFF2-40B4-BE49-F238E27FC236}">
                  <a16:creationId xmlns:a16="http://schemas.microsoft.com/office/drawing/2014/main" id="{F0C4430D-17B1-4F32-9B70-65D26FAAC810}"/>
                </a:ext>
              </a:extLst>
            </p:cNvPr>
            <p:cNvSpPr>
              <a:spLocks noChangeShapeType="1"/>
            </p:cNvSpPr>
            <p:nvPr/>
          </p:nvSpPr>
          <p:spPr bwMode="auto">
            <a:xfrm flipV="1">
              <a:off x="174148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5">
              <a:extLst>
                <a:ext uri="{FF2B5EF4-FFF2-40B4-BE49-F238E27FC236}">
                  <a16:creationId xmlns:a16="http://schemas.microsoft.com/office/drawing/2014/main" id="{75BCFF78-B8EE-4408-80F3-3DD70F418F51}"/>
                </a:ext>
              </a:extLst>
            </p:cNvPr>
            <p:cNvSpPr>
              <a:spLocks noChangeShapeType="1"/>
            </p:cNvSpPr>
            <p:nvPr/>
          </p:nvSpPr>
          <p:spPr bwMode="auto">
            <a:xfrm>
              <a:off x="181768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6">
              <a:extLst>
                <a:ext uri="{FF2B5EF4-FFF2-40B4-BE49-F238E27FC236}">
                  <a16:creationId xmlns:a16="http://schemas.microsoft.com/office/drawing/2014/main" id="{E8BB8B1C-3BD3-49EB-A0A2-CFCC14969B1E}"/>
                </a:ext>
              </a:extLst>
            </p:cNvPr>
            <p:cNvSpPr>
              <a:spLocks noChangeShapeType="1"/>
            </p:cNvSpPr>
            <p:nvPr/>
          </p:nvSpPr>
          <p:spPr bwMode="auto">
            <a:xfrm flipV="1">
              <a:off x="181768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7">
              <a:extLst>
                <a:ext uri="{FF2B5EF4-FFF2-40B4-BE49-F238E27FC236}">
                  <a16:creationId xmlns:a16="http://schemas.microsoft.com/office/drawing/2014/main" id="{759B6AE4-E96F-4600-8577-D4084C064ABD}"/>
                </a:ext>
              </a:extLst>
            </p:cNvPr>
            <p:cNvSpPr>
              <a:spLocks noChangeShapeType="1"/>
            </p:cNvSpPr>
            <p:nvPr/>
          </p:nvSpPr>
          <p:spPr bwMode="auto">
            <a:xfrm>
              <a:off x="189388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8">
              <a:extLst>
                <a:ext uri="{FF2B5EF4-FFF2-40B4-BE49-F238E27FC236}">
                  <a16:creationId xmlns:a16="http://schemas.microsoft.com/office/drawing/2014/main" id="{46256522-A85B-4FEB-99C4-BADD69DDADE1}"/>
                </a:ext>
              </a:extLst>
            </p:cNvPr>
            <p:cNvSpPr>
              <a:spLocks noChangeShapeType="1"/>
            </p:cNvSpPr>
            <p:nvPr/>
          </p:nvSpPr>
          <p:spPr bwMode="auto">
            <a:xfrm flipV="1">
              <a:off x="189388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a:extLst>
                <a:ext uri="{FF2B5EF4-FFF2-40B4-BE49-F238E27FC236}">
                  <a16:creationId xmlns:a16="http://schemas.microsoft.com/office/drawing/2014/main" id="{F39A9615-C679-45AD-9016-566BC1E66C85}"/>
                </a:ext>
              </a:extLst>
            </p:cNvPr>
            <p:cNvSpPr>
              <a:spLocks noChangeShapeType="1"/>
            </p:cNvSpPr>
            <p:nvPr/>
          </p:nvSpPr>
          <p:spPr bwMode="auto">
            <a:xfrm>
              <a:off x="1955800" y="6451600"/>
              <a:ext cx="0" cy="55562"/>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1">
              <a:extLst>
                <a:ext uri="{FF2B5EF4-FFF2-40B4-BE49-F238E27FC236}">
                  <a16:creationId xmlns:a16="http://schemas.microsoft.com/office/drawing/2014/main" id="{32859D5A-8907-4ABA-BC0A-754255A0BD4A}"/>
                </a:ext>
              </a:extLst>
            </p:cNvPr>
            <p:cNvSpPr>
              <a:spLocks noChangeShapeType="1"/>
            </p:cNvSpPr>
            <p:nvPr/>
          </p:nvSpPr>
          <p:spPr bwMode="auto">
            <a:xfrm flipV="1">
              <a:off x="19558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2">
              <a:extLst>
                <a:ext uri="{FF2B5EF4-FFF2-40B4-BE49-F238E27FC236}">
                  <a16:creationId xmlns:a16="http://schemas.microsoft.com/office/drawing/2014/main" id="{73E6E6B9-88A8-4232-B93F-4E7ABAAABE3A}"/>
                </a:ext>
              </a:extLst>
            </p:cNvPr>
            <p:cNvSpPr>
              <a:spLocks noChangeShapeType="1"/>
            </p:cNvSpPr>
            <p:nvPr/>
          </p:nvSpPr>
          <p:spPr bwMode="auto">
            <a:xfrm>
              <a:off x="2386013"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3">
              <a:extLst>
                <a:ext uri="{FF2B5EF4-FFF2-40B4-BE49-F238E27FC236}">
                  <a16:creationId xmlns:a16="http://schemas.microsoft.com/office/drawing/2014/main" id="{AA280C07-6199-4244-B4A2-8E5454EA878A}"/>
                </a:ext>
              </a:extLst>
            </p:cNvPr>
            <p:cNvSpPr>
              <a:spLocks noChangeShapeType="1"/>
            </p:cNvSpPr>
            <p:nvPr/>
          </p:nvSpPr>
          <p:spPr bwMode="auto">
            <a:xfrm flipV="1">
              <a:off x="2386013"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4">
              <a:extLst>
                <a:ext uri="{FF2B5EF4-FFF2-40B4-BE49-F238E27FC236}">
                  <a16:creationId xmlns:a16="http://schemas.microsoft.com/office/drawing/2014/main" id="{EBFF2C74-8051-453E-8162-30FF990220B9}"/>
                </a:ext>
              </a:extLst>
            </p:cNvPr>
            <p:cNvSpPr>
              <a:spLocks noChangeShapeType="1"/>
            </p:cNvSpPr>
            <p:nvPr/>
          </p:nvSpPr>
          <p:spPr bwMode="auto">
            <a:xfrm>
              <a:off x="263683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5">
              <a:extLst>
                <a:ext uri="{FF2B5EF4-FFF2-40B4-BE49-F238E27FC236}">
                  <a16:creationId xmlns:a16="http://schemas.microsoft.com/office/drawing/2014/main" id="{A9999359-C557-4244-84C6-D14D65EF8C7A}"/>
                </a:ext>
              </a:extLst>
            </p:cNvPr>
            <p:cNvSpPr>
              <a:spLocks noChangeShapeType="1"/>
            </p:cNvSpPr>
            <p:nvPr/>
          </p:nvSpPr>
          <p:spPr bwMode="auto">
            <a:xfrm flipV="1">
              <a:off x="263683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6">
              <a:extLst>
                <a:ext uri="{FF2B5EF4-FFF2-40B4-BE49-F238E27FC236}">
                  <a16:creationId xmlns:a16="http://schemas.microsoft.com/office/drawing/2014/main" id="{FB97B83B-3D16-42FD-BA43-1E8116383436}"/>
                </a:ext>
              </a:extLst>
            </p:cNvPr>
            <p:cNvSpPr>
              <a:spLocks noChangeShapeType="1"/>
            </p:cNvSpPr>
            <p:nvPr/>
          </p:nvSpPr>
          <p:spPr bwMode="auto">
            <a:xfrm>
              <a:off x="2809875"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7">
              <a:extLst>
                <a:ext uri="{FF2B5EF4-FFF2-40B4-BE49-F238E27FC236}">
                  <a16:creationId xmlns:a16="http://schemas.microsoft.com/office/drawing/2014/main" id="{F2AFB7EC-FE4A-4BE4-8ACE-A88AF0018512}"/>
                </a:ext>
              </a:extLst>
            </p:cNvPr>
            <p:cNvSpPr>
              <a:spLocks noChangeShapeType="1"/>
            </p:cNvSpPr>
            <p:nvPr/>
          </p:nvSpPr>
          <p:spPr bwMode="auto">
            <a:xfrm flipV="1">
              <a:off x="2809875"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8">
              <a:extLst>
                <a:ext uri="{FF2B5EF4-FFF2-40B4-BE49-F238E27FC236}">
                  <a16:creationId xmlns:a16="http://schemas.microsoft.com/office/drawing/2014/main" id="{A9D60D2A-30FE-4012-94E9-FDD6DA047EC6}"/>
                </a:ext>
              </a:extLst>
            </p:cNvPr>
            <p:cNvSpPr>
              <a:spLocks noChangeShapeType="1"/>
            </p:cNvSpPr>
            <p:nvPr/>
          </p:nvSpPr>
          <p:spPr bwMode="auto">
            <a:xfrm>
              <a:off x="294798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9">
              <a:extLst>
                <a:ext uri="{FF2B5EF4-FFF2-40B4-BE49-F238E27FC236}">
                  <a16:creationId xmlns:a16="http://schemas.microsoft.com/office/drawing/2014/main" id="{22B3E52F-8B82-4E53-B59C-3209FBA159A2}"/>
                </a:ext>
              </a:extLst>
            </p:cNvPr>
            <p:cNvSpPr>
              <a:spLocks noChangeShapeType="1"/>
            </p:cNvSpPr>
            <p:nvPr/>
          </p:nvSpPr>
          <p:spPr bwMode="auto">
            <a:xfrm flipV="1">
              <a:off x="294798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0">
              <a:extLst>
                <a:ext uri="{FF2B5EF4-FFF2-40B4-BE49-F238E27FC236}">
                  <a16:creationId xmlns:a16="http://schemas.microsoft.com/office/drawing/2014/main" id="{2C8255CB-CC8F-4978-B3E2-46B452ECFC14}"/>
                </a:ext>
              </a:extLst>
            </p:cNvPr>
            <p:cNvSpPr>
              <a:spLocks noChangeShapeType="1"/>
            </p:cNvSpPr>
            <p:nvPr/>
          </p:nvSpPr>
          <p:spPr bwMode="auto">
            <a:xfrm>
              <a:off x="3059113"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1">
              <a:extLst>
                <a:ext uri="{FF2B5EF4-FFF2-40B4-BE49-F238E27FC236}">
                  <a16:creationId xmlns:a16="http://schemas.microsoft.com/office/drawing/2014/main" id="{2AE930A2-8472-4A81-AF49-0EA2F5D29B4E}"/>
                </a:ext>
              </a:extLst>
            </p:cNvPr>
            <p:cNvSpPr>
              <a:spLocks noChangeShapeType="1"/>
            </p:cNvSpPr>
            <p:nvPr/>
          </p:nvSpPr>
          <p:spPr bwMode="auto">
            <a:xfrm flipV="1">
              <a:off x="3059113"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2">
              <a:extLst>
                <a:ext uri="{FF2B5EF4-FFF2-40B4-BE49-F238E27FC236}">
                  <a16:creationId xmlns:a16="http://schemas.microsoft.com/office/drawing/2014/main" id="{A32C9481-03BE-4EA1-9E1E-B4499FE154A3}"/>
                </a:ext>
              </a:extLst>
            </p:cNvPr>
            <p:cNvSpPr>
              <a:spLocks noChangeShapeType="1"/>
            </p:cNvSpPr>
            <p:nvPr/>
          </p:nvSpPr>
          <p:spPr bwMode="auto">
            <a:xfrm>
              <a:off x="315753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3">
              <a:extLst>
                <a:ext uri="{FF2B5EF4-FFF2-40B4-BE49-F238E27FC236}">
                  <a16:creationId xmlns:a16="http://schemas.microsoft.com/office/drawing/2014/main" id="{A891058B-71C9-4C5D-89E5-9546A61F0618}"/>
                </a:ext>
              </a:extLst>
            </p:cNvPr>
            <p:cNvSpPr>
              <a:spLocks noChangeShapeType="1"/>
            </p:cNvSpPr>
            <p:nvPr/>
          </p:nvSpPr>
          <p:spPr bwMode="auto">
            <a:xfrm flipV="1">
              <a:off x="315753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4">
              <a:extLst>
                <a:ext uri="{FF2B5EF4-FFF2-40B4-BE49-F238E27FC236}">
                  <a16:creationId xmlns:a16="http://schemas.microsoft.com/office/drawing/2014/main" id="{F8A3A83A-28F5-47F4-889F-EF3ABA20E00A}"/>
                </a:ext>
              </a:extLst>
            </p:cNvPr>
            <p:cNvSpPr>
              <a:spLocks noChangeShapeType="1"/>
            </p:cNvSpPr>
            <p:nvPr/>
          </p:nvSpPr>
          <p:spPr bwMode="auto">
            <a:xfrm>
              <a:off x="323373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5">
              <a:extLst>
                <a:ext uri="{FF2B5EF4-FFF2-40B4-BE49-F238E27FC236}">
                  <a16:creationId xmlns:a16="http://schemas.microsoft.com/office/drawing/2014/main" id="{D296121F-FA1F-4627-82C9-569787B88434}"/>
                </a:ext>
              </a:extLst>
            </p:cNvPr>
            <p:cNvSpPr>
              <a:spLocks noChangeShapeType="1"/>
            </p:cNvSpPr>
            <p:nvPr/>
          </p:nvSpPr>
          <p:spPr bwMode="auto">
            <a:xfrm flipV="1">
              <a:off x="323373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36">
              <a:extLst>
                <a:ext uri="{FF2B5EF4-FFF2-40B4-BE49-F238E27FC236}">
                  <a16:creationId xmlns:a16="http://schemas.microsoft.com/office/drawing/2014/main" id="{FE87386F-680A-4187-8812-66E14F0E33C9}"/>
                </a:ext>
              </a:extLst>
            </p:cNvPr>
            <p:cNvSpPr>
              <a:spLocks noChangeShapeType="1"/>
            </p:cNvSpPr>
            <p:nvPr/>
          </p:nvSpPr>
          <p:spPr bwMode="auto">
            <a:xfrm>
              <a:off x="330993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37">
              <a:extLst>
                <a:ext uri="{FF2B5EF4-FFF2-40B4-BE49-F238E27FC236}">
                  <a16:creationId xmlns:a16="http://schemas.microsoft.com/office/drawing/2014/main" id="{A936335D-16E7-4068-ABC3-33731789D3EA}"/>
                </a:ext>
              </a:extLst>
            </p:cNvPr>
            <p:cNvSpPr>
              <a:spLocks noChangeShapeType="1"/>
            </p:cNvSpPr>
            <p:nvPr/>
          </p:nvSpPr>
          <p:spPr bwMode="auto">
            <a:xfrm flipV="1">
              <a:off x="330993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39">
              <a:extLst>
                <a:ext uri="{FF2B5EF4-FFF2-40B4-BE49-F238E27FC236}">
                  <a16:creationId xmlns:a16="http://schemas.microsoft.com/office/drawing/2014/main" id="{9A6E8F28-F323-4BD8-B7D1-DCAEE8EA4682}"/>
                </a:ext>
              </a:extLst>
            </p:cNvPr>
            <p:cNvSpPr>
              <a:spLocks noChangeShapeType="1"/>
            </p:cNvSpPr>
            <p:nvPr/>
          </p:nvSpPr>
          <p:spPr bwMode="auto">
            <a:xfrm>
              <a:off x="3371850" y="6451600"/>
              <a:ext cx="0" cy="55562"/>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0">
              <a:extLst>
                <a:ext uri="{FF2B5EF4-FFF2-40B4-BE49-F238E27FC236}">
                  <a16:creationId xmlns:a16="http://schemas.microsoft.com/office/drawing/2014/main" id="{A5D24EE6-F7AF-4337-9505-3E72D8E997A6}"/>
                </a:ext>
              </a:extLst>
            </p:cNvPr>
            <p:cNvSpPr>
              <a:spLocks noChangeShapeType="1"/>
            </p:cNvSpPr>
            <p:nvPr/>
          </p:nvSpPr>
          <p:spPr bwMode="auto">
            <a:xfrm flipV="1">
              <a:off x="337185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1">
              <a:extLst>
                <a:ext uri="{FF2B5EF4-FFF2-40B4-BE49-F238E27FC236}">
                  <a16:creationId xmlns:a16="http://schemas.microsoft.com/office/drawing/2014/main" id="{06CBD008-349C-4BB8-9385-9A1076B9AECB}"/>
                </a:ext>
              </a:extLst>
            </p:cNvPr>
            <p:cNvSpPr>
              <a:spLocks noChangeShapeType="1"/>
            </p:cNvSpPr>
            <p:nvPr/>
          </p:nvSpPr>
          <p:spPr bwMode="auto">
            <a:xfrm>
              <a:off x="3802063"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2">
              <a:extLst>
                <a:ext uri="{FF2B5EF4-FFF2-40B4-BE49-F238E27FC236}">
                  <a16:creationId xmlns:a16="http://schemas.microsoft.com/office/drawing/2014/main" id="{187A2C16-E7EA-4FC1-B361-221F2CE9E64E}"/>
                </a:ext>
              </a:extLst>
            </p:cNvPr>
            <p:cNvSpPr>
              <a:spLocks noChangeShapeType="1"/>
            </p:cNvSpPr>
            <p:nvPr/>
          </p:nvSpPr>
          <p:spPr bwMode="auto">
            <a:xfrm flipV="1">
              <a:off x="3802063"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3">
              <a:extLst>
                <a:ext uri="{FF2B5EF4-FFF2-40B4-BE49-F238E27FC236}">
                  <a16:creationId xmlns:a16="http://schemas.microsoft.com/office/drawing/2014/main" id="{EF5BAE99-30AC-4CAB-ACE7-65254B83CC62}"/>
                </a:ext>
              </a:extLst>
            </p:cNvPr>
            <p:cNvSpPr>
              <a:spLocks noChangeShapeType="1"/>
            </p:cNvSpPr>
            <p:nvPr/>
          </p:nvSpPr>
          <p:spPr bwMode="auto">
            <a:xfrm>
              <a:off x="405288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4">
              <a:extLst>
                <a:ext uri="{FF2B5EF4-FFF2-40B4-BE49-F238E27FC236}">
                  <a16:creationId xmlns:a16="http://schemas.microsoft.com/office/drawing/2014/main" id="{89787771-C702-49FB-A7AE-6D7658A1596D}"/>
                </a:ext>
              </a:extLst>
            </p:cNvPr>
            <p:cNvSpPr>
              <a:spLocks noChangeShapeType="1"/>
            </p:cNvSpPr>
            <p:nvPr/>
          </p:nvSpPr>
          <p:spPr bwMode="auto">
            <a:xfrm flipV="1">
              <a:off x="405288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5">
              <a:extLst>
                <a:ext uri="{FF2B5EF4-FFF2-40B4-BE49-F238E27FC236}">
                  <a16:creationId xmlns:a16="http://schemas.microsoft.com/office/drawing/2014/main" id="{4E680159-2211-419B-9FE3-A8B6EAD01B2C}"/>
                </a:ext>
              </a:extLst>
            </p:cNvPr>
            <p:cNvSpPr>
              <a:spLocks noChangeShapeType="1"/>
            </p:cNvSpPr>
            <p:nvPr/>
          </p:nvSpPr>
          <p:spPr bwMode="auto">
            <a:xfrm>
              <a:off x="4225925"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6">
              <a:extLst>
                <a:ext uri="{FF2B5EF4-FFF2-40B4-BE49-F238E27FC236}">
                  <a16:creationId xmlns:a16="http://schemas.microsoft.com/office/drawing/2014/main" id="{E87F4665-5E77-434A-B6DC-AF0AC5AE9B6B}"/>
                </a:ext>
              </a:extLst>
            </p:cNvPr>
            <p:cNvSpPr>
              <a:spLocks noChangeShapeType="1"/>
            </p:cNvSpPr>
            <p:nvPr/>
          </p:nvSpPr>
          <p:spPr bwMode="auto">
            <a:xfrm flipV="1">
              <a:off x="4225925"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47">
              <a:extLst>
                <a:ext uri="{FF2B5EF4-FFF2-40B4-BE49-F238E27FC236}">
                  <a16:creationId xmlns:a16="http://schemas.microsoft.com/office/drawing/2014/main" id="{7CCA6389-9B8C-4287-8B83-76F80989C60A}"/>
                </a:ext>
              </a:extLst>
            </p:cNvPr>
            <p:cNvSpPr>
              <a:spLocks noChangeShapeType="1"/>
            </p:cNvSpPr>
            <p:nvPr/>
          </p:nvSpPr>
          <p:spPr bwMode="auto">
            <a:xfrm>
              <a:off x="436403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48">
              <a:extLst>
                <a:ext uri="{FF2B5EF4-FFF2-40B4-BE49-F238E27FC236}">
                  <a16:creationId xmlns:a16="http://schemas.microsoft.com/office/drawing/2014/main" id="{84915752-70F0-40F4-A8B4-CC8BA7040C30}"/>
                </a:ext>
              </a:extLst>
            </p:cNvPr>
            <p:cNvSpPr>
              <a:spLocks noChangeShapeType="1"/>
            </p:cNvSpPr>
            <p:nvPr/>
          </p:nvSpPr>
          <p:spPr bwMode="auto">
            <a:xfrm flipV="1">
              <a:off x="436403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49">
              <a:extLst>
                <a:ext uri="{FF2B5EF4-FFF2-40B4-BE49-F238E27FC236}">
                  <a16:creationId xmlns:a16="http://schemas.microsoft.com/office/drawing/2014/main" id="{C97FE0D8-F9F9-4889-87E6-3DF393665B36}"/>
                </a:ext>
              </a:extLst>
            </p:cNvPr>
            <p:cNvSpPr>
              <a:spLocks noChangeShapeType="1"/>
            </p:cNvSpPr>
            <p:nvPr/>
          </p:nvSpPr>
          <p:spPr bwMode="auto">
            <a:xfrm>
              <a:off x="4475163"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0">
              <a:extLst>
                <a:ext uri="{FF2B5EF4-FFF2-40B4-BE49-F238E27FC236}">
                  <a16:creationId xmlns:a16="http://schemas.microsoft.com/office/drawing/2014/main" id="{17FB5AE6-6150-4203-97F6-BF585D14E05E}"/>
                </a:ext>
              </a:extLst>
            </p:cNvPr>
            <p:cNvSpPr>
              <a:spLocks noChangeShapeType="1"/>
            </p:cNvSpPr>
            <p:nvPr/>
          </p:nvSpPr>
          <p:spPr bwMode="auto">
            <a:xfrm flipV="1">
              <a:off x="4475163"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1">
              <a:extLst>
                <a:ext uri="{FF2B5EF4-FFF2-40B4-BE49-F238E27FC236}">
                  <a16:creationId xmlns:a16="http://schemas.microsoft.com/office/drawing/2014/main" id="{A41DC72C-1235-470A-87A8-F0C18861DF9A}"/>
                </a:ext>
              </a:extLst>
            </p:cNvPr>
            <p:cNvSpPr>
              <a:spLocks noChangeShapeType="1"/>
            </p:cNvSpPr>
            <p:nvPr/>
          </p:nvSpPr>
          <p:spPr bwMode="auto">
            <a:xfrm>
              <a:off x="457200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2">
              <a:extLst>
                <a:ext uri="{FF2B5EF4-FFF2-40B4-BE49-F238E27FC236}">
                  <a16:creationId xmlns:a16="http://schemas.microsoft.com/office/drawing/2014/main" id="{1FA481CC-1773-41E8-B6A0-35DCDA38323F}"/>
                </a:ext>
              </a:extLst>
            </p:cNvPr>
            <p:cNvSpPr>
              <a:spLocks noChangeShapeType="1"/>
            </p:cNvSpPr>
            <p:nvPr/>
          </p:nvSpPr>
          <p:spPr bwMode="auto">
            <a:xfrm flipV="1">
              <a:off x="45720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3">
              <a:extLst>
                <a:ext uri="{FF2B5EF4-FFF2-40B4-BE49-F238E27FC236}">
                  <a16:creationId xmlns:a16="http://schemas.microsoft.com/office/drawing/2014/main" id="{87BE9BA5-16F1-4BDE-AD66-16B9F27CB928}"/>
                </a:ext>
              </a:extLst>
            </p:cNvPr>
            <p:cNvSpPr>
              <a:spLocks noChangeShapeType="1"/>
            </p:cNvSpPr>
            <p:nvPr/>
          </p:nvSpPr>
          <p:spPr bwMode="auto">
            <a:xfrm>
              <a:off x="464978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4">
              <a:extLst>
                <a:ext uri="{FF2B5EF4-FFF2-40B4-BE49-F238E27FC236}">
                  <a16:creationId xmlns:a16="http://schemas.microsoft.com/office/drawing/2014/main" id="{6A97E662-95F0-414F-AB28-0A194108B973}"/>
                </a:ext>
              </a:extLst>
            </p:cNvPr>
            <p:cNvSpPr>
              <a:spLocks noChangeShapeType="1"/>
            </p:cNvSpPr>
            <p:nvPr/>
          </p:nvSpPr>
          <p:spPr bwMode="auto">
            <a:xfrm flipV="1">
              <a:off x="464978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5">
              <a:extLst>
                <a:ext uri="{FF2B5EF4-FFF2-40B4-BE49-F238E27FC236}">
                  <a16:creationId xmlns:a16="http://schemas.microsoft.com/office/drawing/2014/main" id="{C0FAE50B-068A-4E2B-B6FC-D5D620EB0074}"/>
                </a:ext>
              </a:extLst>
            </p:cNvPr>
            <p:cNvSpPr>
              <a:spLocks noChangeShapeType="1"/>
            </p:cNvSpPr>
            <p:nvPr/>
          </p:nvSpPr>
          <p:spPr bwMode="auto">
            <a:xfrm>
              <a:off x="472598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6">
              <a:extLst>
                <a:ext uri="{FF2B5EF4-FFF2-40B4-BE49-F238E27FC236}">
                  <a16:creationId xmlns:a16="http://schemas.microsoft.com/office/drawing/2014/main" id="{D288F352-FB3F-4C5C-AA77-8692937CAEA0}"/>
                </a:ext>
              </a:extLst>
            </p:cNvPr>
            <p:cNvSpPr>
              <a:spLocks noChangeShapeType="1"/>
            </p:cNvSpPr>
            <p:nvPr/>
          </p:nvSpPr>
          <p:spPr bwMode="auto">
            <a:xfrm flipV="1">
              <a:off x="472598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8">
              <a:extLst>
                <a:ext uri="{FF2B5EF4-FFF2-40B4-BE49-F238E27FC236}">
                  <a16:creationId xmlns:a16="http://schemas.microsoft.com/office/drawing/2014/main" id="{C7F191C4-5973-4AA1-B9EB-6B3E066B4987}"/>
                </a:ext>
              </a:extLst>
            </p:cNvPr>
            <p:cNvSpPr>
              <a:spLocks noChangeShapeType="1"/>
            </p:cNvSpPr>
            <p:nvPr/>
          </p:nvSpPr>
          <p:spPr bwMode="auto">
            <a:xfrm>
              <a:off x="4787900" y="6451600"/>
              <a:ext cx="0" cy="55562"/>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59">
              <a:extLst>
                <a:ext uri="{FF2B5EF4-FFF2-40B4-BE49-F238E27FC236}">
                  <a16:creationId xmlns:a16="http://schemas.microsoft.com/office/drawing/2014/main" id="{4502DA91-03E7-40AE-8731-E00F7DF9FDE1}"/>
                </a:ext>
              </a:extLst>
            </p:cNvPr>
            <p:cNvSpPr>
              <a:spLocks noChangeShapeType="1"/>
            </p:cNvSpPr>
            <p:nvPr/>
          </p:nvSpPr>
          <p:spPr bwMode="auto">
            <a:xfrm flipV="1">
              <a:off x="47879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0">
              <a:extLst>
                <a:ext uri="{FF2B5EF4-FFF2-40B4-BE49-F238E27FC236}">
                  <a16:creationId xmlns:a16="http://schemas.microsoft.com/office/drawing/2014/main" id="{D92B8CAE-B7BF-4050-8FEE-F217E2B3ACB5}"/>
                </a:ext>
              </a:extLst>
            </p:cNvPr>
            <p:cNvSpPr>
              <a:spLocks noChangeShapeType="1"/>
            </p:cNvSpPr>
            <p:nvPr/>
          </p:nvSpPr>
          <p:spPr bwMode="auto">
            <a:xfrm>
              <a:off x="5218113"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1">
              <a:extLst>
                <a:ext uri="{FF2B5EF4-FFF2-40B4-BE49-F238E27FC236}">
                  <a16:creationId xmlns:a16="http://schemas.microsoft.com/office/drawing/2014/main" id="{C322435B-D37B-42F2-8525-0BE8ED90F990}"/>
                </a:ext>
              </a:extLst>
            </p:cNvPr>
            <p:cNvSpPr>
              <a:spLocks noChangeShapeType="1"/>
            </p:cNvSpPr>
            <p:nvPr/>
          </p:nvSpPr>
          <p:spPr bwMode="auto">
            <a:xfrm flipV="1">
              <a:off x="5218113"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2">
              <a:extLst>
                <a:ext uri="{FF2B5EF4-FFF2-40B4-BE49-F238E27FC236}">
                  <a16:creationId xmlns:a16="http://schemas.microsoft.com/office/drawing/2014/main" id="{811C5024-25CB-4708-8118-B8213BB1D9E2}"/>
                </a:ext>
              </a:extLst>
            </p:cNvPr>
            <p:cNvSpPr>
              <a:spLocks noChangeShapeType="1"/>
            </p:cNvSpPr>
            <p:nvPr/>
          </p:nvSpPr>
          <p:spPr bwMode="auto">
            <a:xfrm>
              <a:off x="546100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63">
              <a:extLst>
                <a:ext uri="{FF2B5EF4-FFF2-40B4-BE49-F238E27FC236}">
                  <a16:creationId xmlns:a16="http://schemas.microsoft.com/office/drawing/2014/main" id="{AD13E72E-BF81-4230-A6F4-3F4EBC1C3606}"/>
                </a:ext>
              </a:extLst>
            </p:cNvPr>
            <p:cNvSpPr>
              <a:spLocks noChangeShapeType="1"/>
            </p:cNvSpPr>
            <p:nvPr/>
          </p:nvSpPr>
          <p:spPr bwMode="auto">
            <a:xfrm flipV="1">
              <a:off x="54610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4">
              <a:extLst>
                <a:ext uri="{FF2B5EF4-FFF2-40B4-BE49-F238E27FC236}">
                  <a16:creationId xmlns:a16="http://schemas.microsoft.com/office/drawing/2014/main" id="{EB54FC49-92ED-4F50-9979-AE07D1C7BDDE}"/>
                </a:ext>
              </a:extLst>
            </p:cNvPr>
            <p:cNvSpPr>
              <a:spLocks noChangeShapeType="1"/>
            </p:cNvSpPr>
            <p:nvPr/>
          </p:nvSpPr>
          <p:spPr bwMode="auto">
            <a:xfrm>
              <a:off x="5641975"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65">
              <a:extLst>
                <a:ext uri="{FF2B5EF4-FFF2-40B4-BE49-F238E27FC236}">
                  <a16:creationId xmlns:a16="http://schemas.microsoft.com/office/drawing/2014/main" id="{E525B3C9-7FCA-43B8-AEFD-7C0D10EC938D}"/>
                </a:ext>
              </a:extLst>
            </p:cNvPr>
            <p:cNvSpPr>
              <a:spLocks noChangeShapeType="1"/>
            </p:cNvSpPr>
            <p:nvPr/>
          </p:nvSpPr>
          <p:spPr bwMode="auto">
            <a:xfrm flipV="1">
              <a:off x="5641975"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66">
              <a:extLst>
                <a:ext uri="{FF2B5EF4-FFF2-40B4-BE49-F238E27FC236}">
                  <a16:creationId xmlns:a16="http://schemas.microsoft.com/office/drawing/2014/main" id="{635D5602-3BFA-4E0F-8854-D288019777B9}"/>
                </a:ext>
              </a:extLst>
            </p:cNvPr>
            <p:cNvSpPr>
              <a:spLocks noChangeShapeType="1"/>
            </p:cNvSpPr>
            <p:nvPr/>
          </p:nvSpPr>
          <p:spPr bwMode="auto">
            <a:xfrm>
              <a:off x="578008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67">
              <a:extLst>
                <a:ext uri="{FF2B5EF4-FFF2-40B4-BE49-F238E27FC236}">
                  <a16:creationId xmlns:a16="http://schemas.microsoft.com/office/drawing/2014/main" id="{A60716BC-C072-427E-BCE5-141D8908E3DF}"/>
                </a:ext>
              </a:extLst>
            </p:cNvPr>
            <p:cNvSpPr>
              <a:spLocks noChangeShapeType="1"/>
            </p:cNvSpPr>
            <p:nvPr/>
          </p:nvSpPr>
          <p:spPr bwMode="auto">
            <a:xfrm flipV="1">
              <a:off x="578008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68">
              <a:extLst>
                <a:ext uri="{FF2B5EF4-FFF2-40B4-BE49-F238E27FC236}">
                  <a16:creationId xmlns:a16="http://schemas.microsoft.com/office/drawing/2014/main" id="{C1583E6F-6F7B-49BF-9AC5-683EE5AC00FE}"/>
                </a:ext>
              </a:extLst>
            </p:cNvPr>
            <p:cNvSpPr>
              <a:spLocks noChangeShapeType="1"/>
            </p:cNvSpPr>
            <p:nvPr/>
          </p:nvSpPr>
          <p:spPr bwMode="auto">
            <a:xfrm>
              <a:off x="5891213"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69">
              <a:extLst>
                <a:ext uri="{FF2B5EF4-FFF2-40B4-BE49-F238E27FC236}">
                  <a16:creationId xmlns:a16="http://schemas.microsoft.com/office/drawing/2014/main" id="{62312775-DE8C-44F6-A873-6E49E3C6213F}"/>
                </a:ext>
              </a:extLst>
            </p:cNvPr>
            <p:cNvSpPr>
              <a:spLocks noChangeShapeType="1"/>
            </p:cNvSpPr>
            <p:nvPr/>
          </p:nvSpPr>
          <p:spPr bwMode="auto">
            <a:xfrm flipV="1">
              <a:off x="5891213"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70">
              <a:extLst>
                <a:ext uri="{FF2B5EF4-FFF2-40B4-BE49-F238E27FC236}">
                  <a16:creationId xmlns:a16="http://schemas.microsoft.com/office/drawing/2014/main" id="{35C0B18F-CC3D-4E36-96EC-FA6CDE3B20E7}"/>
                </a:ext>
              </a:extLst>
            </p:cNvPr>
            <p:cNvSpPr>
              <a:spLocks noChangeShapeType="1"/>
            </p:cNvSpPr>
            <p:nvPr/>
          </p:nvSpPr>
          <p:spPr bwMode="auto">
            <a:xfrm>
              <a:off x="598805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71">
              <a:extLst>
                <a:ext uri="{FF2B5EF4-FFF2-40B4-BE49-F238E27FC236}">
                  <a16:creationId xmlns:a16="http://schemas.microsoft.com/office/drawing/2014/main" id="{A747DEAD-AC8A-43A6-BD53-0C12CEBF85B7}"/>
                </a:ext>
              </a:extLst>
            </p:cNvPr>
            <p:cNvSpPr>
              <a:spLocks noChangeShapeType="1"/>
            </p:cNvSpPr>
            <p:nvPr/>
          </p:nvSpPr>
          <p:spPr bwMode="auto">
            <a:xfrm flipV="1">
              <a:off x="598805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72">
              <a:extLst>
                <a:ext uri="{FF2B5EF4-FFF2-40B4-BE49-F238E27FC236}">
                  <a16:creationId xmlns:a16="http://schemas.microsoft.com/office/drawing/2014/main" id="{5DD20571-F07E-41FF-B67A-4CFF1626E0D3}"/>
                </a:ext>
              </a:extLst>
            </p:cNvPr>
            <p:cNvSpPr>
              <a:spLocks noChangeShapeType="1"/>
            </p:cNvSpPr>
            <p:nvPr/>
          </p:nvSpPr>
          <p:spPr bwMode="auto">
            <a:xfrm>
              <a:off x="606425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73">
              <a:extLst>
                <a:ext uri="{FF2B5EF4-FFF2-40B4-BE49-F238E27FC236}">
                  <a16:creationId xmlns:a16="http://schemas.microsoft.com/office/drawing/2014/main" id="{4954FD61-F236-490D-AF7E-FFF2C57328CF}"/>
                </a:ext>
              </a:extLst>
            </p:cNvPr>
            <p:cNvSpPr>
              <a:spLocks noChangeShapeType="1"/>
            </p:cNvSpPr>
            <p:nvPr/>
          </p:nvSpPr>
          <p:spPr bwMode="auto">
            <a:xfrm flipV="1">
              <a:off x="606425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74">
              <a:extLst>
                <a:ext uri="{FF2B5EF4-FFF2-40B4-BE49-F238E27FC236}">
                  <a16:creationId xmlns:a16="http://schemas.microsoft.com/office/drawing/2014/main" id="{11F42AAC-8E70-4443-B0CA-5456FA91450E}"/>
                </a:ext>
              </a:extLst>
            </p:cNvPr>
            <p:cNvSpPr>
              <a:spLocks noChangeShapeType="1"/>
            </p:cNvSpPr>
            <p:nvPr/>
          </p:nvSpPr>
          <p:spPr bwMode="auto">
            <a:xfrm>
              <a:off x="614203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5">
              <a:extLst>
                <a:ext uri="{FF2B5EF4-FFF2-40B4-BE49-F238E27FC236}">
                  <a16:creationId xmlns:a16="http://schemas.microsoft.com/office/drawing/2014/main" id="{B0420E09-B387-4C05-ADBD-C221E8FC1C7B}"/>
                </a:ext>
              </a:extLst>
            </p:cNvPr>
            <p:cNvSpPr>
              <a:spLocks noChangeShapeType="1"/>
            </p:cNvSpPr>
            <p:nvPr/>
          </p:nvSpPr>
          <p:spPr bwMode="auto">
            <a:xfrm flipV="1">
              <a:off x="614203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77">
              <a:extLst>
                <a:ext uri="{FF2B5EF4-FFF2-40B4-BE49-F238E27FC236}">
                  <a16:creationId xmlns:a16="http://schemas.microsoft.com/office/drawing/2014/main" id="{CEEF8610-5D5F-4AD0-8036-23E54004A739}"/>
                </a:ext>
              </a:extLst>
            </p:cNvPr>
            <p:cNvSpPr>
              <a:spLocks noChangeShapeType="1"/>
            </p:cNvSpPr>
            <p:nvPr/>
          </p:nvSpPr>
          <p:spPr bwMode="auto">
            <a:xfrm>
              <a:off x="6203950" y="6451600"/>
              <a:ext cx="0" cy="55562"/>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78">
              <a:extLst>
                <a:ext uri="{FF2B5EF4-FFF2-40B4-BE49-F238E27FC236}">
                  <a16:creationId xmlns:a16="http://schemas.microsoft.com/office/drawing/2014/main" id="{214DF171-C53F-4C98-A6D6-EE37ED791003}"/>
                </a:ext>
              </a:extLst>
            </p:cNvPr>
            <p:cNvSpPr>
              <a:spLocks noChangeShapeType="1"/>
            </p:cNvSpPr>
            <p:nvPr/>
          </p:nvSpPr>
          <p:spPr bwMode="auto">
            <a:xfrm flipV="1">
              <a:off x="620395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79">
              <a:extLst>
                <a:ext uri="{FF2B5EF4-FFF2-40B4-BE49-F238E27FC236}">
                  <a16:creationId xmlns:a16="http://schemas.microsoft.com/office/drawing/2014/main" id="{822DFB2E-3B4F-4B40-B15D-F93E3E1CF1A9}"/>
                </a:ext>
              </a:extLst>
            </p:cNvPr>
            <p:cNvSpPr>
              <a:spLocks noChangeShapeType="1"/>
            </p:cNvSpPr>
            <p:nvPr/>
          </p:nvSpPr>
          <p:spPr bwMode="auto">
            <a:xfrm>
              <a:off x="6634163"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0">
              <a:extLst>
                <a:ext uri="{FF2B5EF4-FFF2-40B4-BE49-F238E27FC236}">
                  <a16:creationId xmlns:a16="http://schemas.microsoft.com/office/drawing/2014/main" id="{8BDBFCA2-9DEC-4C15-8D0B-14CBE4ADD63F}"/>
                </a:ext>
              </a:extLst>
            </p:cNvPr>
            <p:cNvSpPr>
              <a:spLocks noChangeShapeType="1"/>
            </p:cNvSpPr>
            <p:nvPr/>
          </p:nvSpPr>
          <p:spPr bwMode="auto">
            <a:xfrm flipV="1">
              <a:off x="6634163"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1">
              <a:extLst>
                <a:ext uri="{FF2B5EF4-FFF2-40B4-BE49-F238E27FC236}">
                  <a16:creationId xmlns:a16="http://schemas.microsoft.com/office/drawing/2014/main" id="{5311B3B9-2083-4E3F-879D-5C6A238E7A95}"/>
                </a:ext>
              </a:extLst>
            </p:cNvPr>
            <p:cNvSpPr>
              <a:spLocks noChangeShapeType="1"/>
            </p:cNvSpPr>
            <p:nvPr/>
          </p:nvSpPr>
          <p:spPr bwMode="auto">
            <a:xfrm>
              <a:off x="687705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2">
              <a:extLst>
                <a:ext uri="{FF2B5EF4-FFF2-40B4-BE49-F238E27FC236}">
                  <a16:creationId xmlns:a16="http://schemas.microsoft.com/office/drawing/2014/main" id="{F34A6809-D198-4C63-B61A-8C66E9C96B27}"/>
                </a:ext>
              </a:extLst>
            </p:cNvPr>
            <p:cNvSpPr>
              <a:spLocks noChangeShapeType="1"/>
            </p:cNvSpPr>
            <p:nvPr/>
          </p:nvSpPr>
          <p:spPr bwMode="auto">
            <a:xfrm flipV="1">
              <a:off x="687705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3">
              <a:extLst>
                <a:ext uri="{FF2B5EF4-FFF2-40B4-BE49-F238E27FC236}">
                  <a16:creationId xmlns:a16="http://schemas.microsoft.com/office/drawing/2014/main" id="{6BAEBC9D-0F76-4526-8F04-2F0190EF3973}"/>
                </a:ext>
              </a:extLst>
            </p:cNvPr>
            <p:cNvSpPr>
              <a:spLocks noChangeShapeType="1"/>
            </p:cNvSpPr>
            <p:nvPr/>
          </p:nvSpPr>
          <p:spPr bwMode="auto">
            <a:xfrm>
              <a:off x="7058025"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84">
              <a:extLst>
                <a:ext uri="{FF2B5EF4-FFF2-40B4-BE49-F238E27FC236}">
                  <a16:creationId xmlns:a16="http://schemas.microsoft.com/office/drawing/2014/main" id="{A11EF60C-8947-4DAA-83C8-6DB35C86FD9B}"/>
                </a:ext>
              </a:extLst>
            </p:cNvPr>
            <p:cNvSpPr>
              <a:spLocks noChangeShapeType="1"/>
            </p:cNvSpPr>
            <p:nvPr/>
          </p:nvSpPr>
          <p:spPr bwMode="auto">
            <a:xfrm flipV="1">
              <a:off x="7058025"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85">
              <a:extLst>
                <a:ext uri="{FF2B5EF4-FFF2-40B4-BE49-F238E27FC236}">
                  <a16:creationId xmlns:a16="http://schemas.microsoft.com/office/drawing/2014/main" id="{65EBF733-A60A-4FB6-88C0-F6F27866017B}"/>
                </a:ext>
              </a:extLst>
            </p:cNvPr>
            <p:cNvSpPr>
              <a:spLocks noChangeShapeType="1"/>
            </p:cNvSpPr>
            <p:nvPr/>
          </p:nvSpPr>
          <p:spPr bwMode="auto">
            <a:xfrm>
              <a:off x="719613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86">
              <a:extLst>
                <a:ext uri="{FF2B5EF4-FFF2-40B4-BE49-F238E27FC236}">
                  <a16:creationId xmlns:a16="http://schemas.microsoft.com/office/drawing/2014/main" id="{CEB9F917-7D1B-4CE6-8126-B5CACFA8987A}"/>
                </a:ext>
              </a:extLst>
            </p:cNvPr>
            <p:cNvSpPr>
              <a:spLocks noChangeShapeType="1"/>
            </p:cNvSpPr>
            <p:nvPr/>
          </p:nvSpPr>
          <p:spPr bwMode="auto">
            <a:xfrm flipV="1">
              <a:off x="719613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87">
              <a:extLst>
                <a:ext uri="{FF2B5EF4-FFF2-40B4-BE49-F238E27FC236}">
                  <a16:creationId xmlns:a16="http://schemas.microsoft.com/office/drawing/2014/main" id="{E23220E6-986A-4EE7-ABAC-10E929655FDF}"/>
                </a:ext>
              </a:extLst>
            </p:cNvPr>
            <p:cNvSpPr>
              <a:spLocks noChangeShapeType="1"/>
            </p:cNvSpPr>
            <p:nvPr/>
          </p:nvSpPr>
          <p:spPr bwMode="auto">
            <a:xfrm>
              <a:off x="7307263"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88">
              <a:extLst>
                <a:ext uri="{FF2B5EF4-FFF2-40B4-BE49-F238E27FC236}">
                  <a16:creationId xmlns:a16="http://schemas.microsoft.com/office/drawing/2014/main" id="{C425B37E-2F6F-4603-8DB2-031B58CC8BBE}"/>
                </a:ext>
              </a:extLst>
            </p:cNvPr>
            <p:cNvSpPr>
              <a:spLocks noChangeShapeType="1"/>
            </p:cNvSpPr>
            <p:nvPr/>
          </p:nvSpPr>
          <p:spPr bwMode="auto">
            <a:xfrm flipV="1">
              <a:off x="7307263"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89">
              <a:extLst>
                <a:ext uri="{FF2B5EF4-FFF2-40B4-BE49-F238E27FC236}">
                  <a16:creationId xmlns:a16="http://schemas.microsoft.com/office/drawing/2014/main" id="{5F6D11B1-6EA4-4140-BBA8-543439CCFC66}"/>
                </a:ext>
              </a:extLst>
            </p:cNvPr>
            <p:cNvSpPr>
              <a:spLocks noChangeShapeType="1"/>
            </p:cNvSpPr>
            <p:nvPr/>
          </p:nvSpPr>
          <p:spPr bwMode="auto">
            <a:xfrm>
              <a:off x="739775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90">
              <a:extLst>
                <a:ext uri="{FF2B5EF4-FFF2-40B4-BE49-F238E27FC236}">
                  <a16:creationId xmlns:a16="http://schemas.microsoft.com/office/drawing/2014/main" id="{00E13620-93DA-4131-B866-544E068BE238}"/>
                </a:ext>
              </a:extLst>
            </p:cNvPr>
            <p:cNvSpPr>
              <a:spLocks noChangeShapeType="1"/>
            </p:cNvSpPr>
            <p:nvPr/>
          </p:nvSpPr>
          <p:spPr bwMode="auto">
            <a:xfrm flipV="1">
              <a:off x="739775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91">
              <a:extLst>
                <a:ext uri="{FF2B5EF4-FFF2-40B4-BE49-F238E27FC236}">
                  <a16:creationId xmlns:a16="http://schemas.microsoft.com/office/drawing/2014/main" id="{2D1F8B99-E428-460C-9606-99BCD90A8322}"/>
                </a:ext>
              </a:extLst>
            </p:cNvPr>
            <p:cNvSpPr>
              <a:spLocks noChangeShapeType="1"/>
            </p:cNvSpPr>
            <p:nvPr/>
          </p:nvSpPr>
          <p:spPr bwMode="auto">
            <a:xfrm>
              <a:off x="748030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92">
              <a:extLst>
                <a:ext uri="{FF2B5EF4-FFF2-40B4-BE49-F238E27FC236}">
                  <a16:creationId xmlns:a16="http://schemas.microsoft.com/office/drawing/2014/main" id="{B692FD6D-AC57-48E4-85C2-C75A2F20175C}"/>
                </a:ext>
              </a:extLst>
            </p:cNvPr>
            <p:cNvSpPr>
              <a:spLocks noChangeShapeType="1"/>
            </p:cNvSpPr>
            <p:nvPr/>
          </p:nvSpPr>
          <p:spPr bwMode="auto">
            <a:xfrm flipV="1">
              <a:off x="74803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93">
              <a:extLst>
                <a:ext uri="{FF2B5EF4-FFF2-40B4-BE49-F238E27FC236}">
                  <a16:creationId xmlns:a16="http://schemas.microsoft.com/office/drawing/2014/main" id="{FFA8A833-6944-4DF7-889C-9B354AA826C1}"/>
                </a:ext>
              </a:extLst>
            </p:cNvPr>
            <p:cNvSpPr>
              <a:spLocks noChangeShapeType="1"/>
            </p:cNvSpPr>
            <p:nvPr/>
          </p:nvSpPr>
          <p:spPr bwMode="auto">
            <a:xfrm>
              <a:off x="755650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94">
              <a:extLst>
                <a:ext uri="{FF2B5EF4-FFF2-40B4-BE49-F238E27FC236}">
                  <a16:creationId xmlns:a16="http://schemas.microsoft.com/office/drawing/2014/main" id="{C50895ED-D63D-4689-B795-1CF77E890B01}"/>
                </a:ext>
              </a:extLst>
            </p:cNvPr>
            <p:cNvSpPr>
              <a:spLocks noChangeShapeType="1"/>
            </p:cNvSpPr>
            <p:nvPr/>
          </p:nvSpPr>
          <p:spPr bwMode="auto">
            <a:xfrm flipV="1">
              <a:off x="75565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96">
              <a:extLst>
                <a:ext uri="{FF2B5EF4-FFF2-40B4-BE49-F238E27FC236}">
                  <a16:creationId xmlns:a16="http://schemas.microsoft.com/office/drawing/2014/main" id="{3A528209-43E4-4DDF-9166-DF29D3C931DE}"/>
                </a:ext>
              </a:extLst>
            </p:cNvPr>
            <p:cNvSpPr>
              <a:spLocks noChangeShapeType="1"/>
            </p:cNvSpPr>
            <p:nvPr/>
          </p:nvSpPr>
          <p:spPr bwMode="auto">
            <a:xfrm>
              <a:off x="7620000" y="6451600"/>
              <a:ext cx="0" cy="55562"/>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97">
              <a:extLst>
                <a:ext uri="{FF2B5EF4-FFF2-40B4-BE49-F238E27FC236}">
                  <a16:creationId xmlns:a16="http://schemas.microsoft.com/office/drawing/2014/main" id="{B147BEC1-CCB8-46E2-BB51-AF81EA38A2E9}"/>
                </a:ext>
              </a:extLst>
            </p:cNvPr>
            <p:cNvSpPr>
              <a:spLocks noChangeShapeType="1"/>
            </p:cNvSpPr>
            <p:nvPr/>
          </p:nvSpPr>
          <p:spPr bwMode="auto">
            <a:xfrm flipV="1">
              <a:off x="76200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98">
              <a:extLst>
                <a:ext uri="{FF2B5EF4-FFF2-40B4-BE49-F238E27FC236}">
                  <a16:creationId xmlns:a16="http://schemas.microsoft.com/office/drawing/2014/main" id="{46C009A6-49E8-4A81-8EDE-41386B158B34}"/>
                </a:ext>
              </a:extLst>
            </p:cNvPr>
            <p:cNvSpPr>
              <a:spLocks noChangeShapeType="1"/>
            </p:cNvSpPr>
            <p:nvPr/>
          </p:nvSpPr>
          <p:spPr bwMode="auto">
            <a:xfrm>
              <a:off x="8042275"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99">
              <a:extLst>
                <a:ext uri="{FF2B5EF4-FFF2-40B4-BE49-F238E27FC236}">
                  <a16:creationId xmlns:a16="http://schemas.microsoft.com/office/drawing/2014/main" id="{B9A8A424-D138-42D2-BA78-58B78863B2C4}"/>
                </a:ext>
              </a:extLst>
            </p:cNvPr>
            <p:cNvSpPr>
              <a:spLocks noChangeShapeType="1"/>
            </p:cNvSpPr>
            <p:nvPr/>
          </p:nvSpPr>
          <p:spPr bwMode="auto">
            <a:xfrm flipV="1">
              <a:off x="8042275"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00">
              <a:extLst>
                <a:ext uri="{FF2B5EF4-FFF2-40B4-BE49-F238E27FC236}">
                  <a16:creationId xmlns:a16="http://schemas.microsoft.com/office/drawing/2014/main" id="{7CBE40AE-4139-4F89-971C-D2CA297CCCF5}"/>
                </a:ext>
              </a:extLst>
            </p:cNvPr>
            <p:cNvSpPr>
              <a:spLocks noChangeShapeType="1"/>
            </p:cNvSpPr>
            <p:nvPr/>
          </p:nvSpPr>
          <p:spPr bwMode="auto">
            <a:xfrm>
              <a:off x="829310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01">
              <a:extLst>
                <a:ext uri="{FF2B5EF4-FFF2-40B4-BE49-F238E27FC236}">
                  <a16:creationId xmlns:a16="http://schemas.microsoft.com/office/drawing/2014/main" id="{5A4922BF-EC00-49EE-9BC6-61AF47BCDA52}"/>
                </a:ext>
              </a:extLst>
            </p:cNvPr>
            <p:cNvSpPr>
              <a:spLocks noChangeShapeType="1"/>
            </p:cNvSpPr>
            <p:nvPr/>
          </p:nvSpPr>
          <p:spPr bwMode="auto">
            <a:xfrm flipV="1">
              <a:off x="82931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02">
              <a:extLst>
                <a:ext uri="{FF2B5EF4-FFF2-40B4-BE49-F238E27FC236}">
                  <a16:creationId xmlns:a16="http://schemas.microsoft.com/office/drawing/2014/main" id="{322BF780-84B3-49F6-955E-DFF5B68BE4F5}"/>
                </a:ext>
              </a:extLst>
            </p:cNvPr>
            <p:cNvSpPr>
              <a:spLocks noChangeShapeType="1"/>
            </p:cNvSpPr>
            <p:nvPr/>
          </p:nvSpPr>
          <p:spPr bwMode="auto">
            <a:xfrm>
              <a:off x="8474075"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03">
              <a:extLst>
                <a:ext uri="{FF2B5EF4-FFF2-40B4-BE49-F238E27FC236}">
                  <a16:creationId xmlns:a16="http://schemas.microsoft.com/office/drawing/2014/main" id="{A1927821-235D-480A-AB27-CB6E40BAD4EA}"/>
                </a:ext>
              </a:extLst>
            </p:cNvPr>
            <p:cNvSpPr>
              <a:spLocks noChangeShapeType="1"/>
            </p:cNvSpPr>
            <p:nvPr/>
          </p:nvSpPr>
          <p:spPr bwMode="auto">
            <a:xfrm flipV="1">
              <a:off x="8474075"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04">
              <a:extLst>
                <a:ext uri="{FF2B5EF4-FFF2-40B4-BE49-F238E27FC236}">
                  <a16:creationId xmlns:a16="http://schemas.microsoft.com/office/drawing/2014/main" id="{8A72DC2A-3DE0-4BEC-9025-13CDC850A519}"/>
                </a:ext>
              </a:extLst>
            </p:cNvPr>
            <p:cNvSpPr>
              <a:spLocks noChangeShapeType="1"/>
            </p:cNvSpPr>
            <p:nvPr/>
          </p:nvSpPr>
          <p:spPr bwMode="auto">
            <a:xfrm>
              <a:off x="861218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05">
              <a:extLst>
                <a:ext uri="{FF2B5EF4-FFF2-40B4-BE49-F238E27FC236}">
                  <a16:creationId xmlns:a16="http://schemas.microsoft.com/office/drawing/2014/main" id="{2B3493FD-DC7E-4F42-9727-81DBBBFF23B0}"/>
                </a:ext>
              </a:extLst>
            </p:cNvPr>
            <p:cNvSpPr>
              <a:spLocks noChangeShapeType="1"/>
            </p:cNvSpPr>
            <p:nvPr/>
          </p:nvSpPr>
          <p:spPr bwMode="auto">
            <a:xfrm flipV="1">
              <a:off x="861218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06">
              <a:extLst>
                <a:ext uri="{FF2B5EF4-FFF2-40B4-BE49-F238E27FC236}">
                  <a16:creationId xmlns:a16="http://schemas.microsoft.com/office/drawing/2014/main" id="{B475951E-DFBF-419B-B826-3DEDD02EE66A}"/>
                </a:ext>
              </a:extLst>
            </p:cNvPr>
            <p:cNvSpPr>
              <a:spLocks noChangeShapeType="1"/>
            </p:cNvSpPr>
            <p:nvPr/>
          </p:nvSpPr>
          <p:spPr bwMode="auto">
            <a:xfrm>
              <a:off x="8723313"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107">
              <a:extLst>
                <a:ext uri="{FF2B5EF4-FFF2-40B4-BE49-F238E27FC236}">
                  <a16:creationId xmlns:a16="http://schemas.microsoft.com/office/drawing/2014/main" id="{EAB32645-3B8F-4FEE-BEBA-56A418CBB57A}"/>
                </a:ext>
              </a:extLst>
            </p:cNvPr>
            <p:cNvSpPr>
              <a:spLocks noChangeShapeType="1"/>
            </p:cNvSpPr>
            <p:nvPr/>
          </p:nvSpPr>
          <p:spPr bwMode="auto">
            <a:xfrm flipV="1">
              <a:off x="8723313"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08">
              <a:extLst>
                <a:ext uri="{FF2B5EF4-FFF2-40B4-BE49-F238E27FC236}">
                  <a16:creationId xmlns:a16="http://schemas.microsoft.com/office/drawing/2014/main" id="{A23037BD-D708-4292-879E-3EC514643053}"/>
                </a:ext>
              </a:extLst>
            </p:cNvPr>
            <p:cNvSpPr>
              <a:spLocks noChangeShapeType="1"/>
            </p:cNvSpPr>
            <p:nvPr/>
          </p:nvSpPr>
          <p:spPr bwMode="auto">
            <a:xfrm>
              <a:off x="881380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09">
              <a:extLst>
                <a:ext uri="{FF2B5EF4-FFF2-40B4-BE49-F238E27FC236}">
                  <a16:creationId xmlns:a16="http://schemas.microsoft.com/office/drawing/2014/main" id="{B3152693-9D30-4C92-A10E-4B4F15D2CBE4}"/>
                </a:ext>
              </a:extLst>
            </p:cNvPr>
            <p:cNvSpPr>
              <a:spLocks noChangeShapeType="1"/>
            </p:cNvSpPr>
            <p:nvPr/>
          </p:nvSpPr>
          <p:spPr bwMode="auto">
            <a:xfrm flipV="1">
              <a:off x="88138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10">
              <a:extLst>
                <a:ext uri="{FF2B5EF4-FFF2-40B4-BE49-F238E27FC236}">
                  <a16:creationId xmlns:a16="http://schemas.microsoft.com/office/drawing/2014/main" id="{AEB074F2-8488-40AA-BC29-D3F62398767A}"/>
                </a:ext>
              </a:extLst>
            </p:cNvPr>
            <p:cNvSpPr>
              <a:spLocks noChangeShapeType="1"/>
            </p:cNvSpPr>
            <p:nvPr/>
          </p:nvSpPr>
          <p:spPr bwMode="auto">
            <a:xfrm>
              <a:off x="889635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11">
              <a:extLst>
                <a:ext uri="{FF2B5EF4-FFF2-40B4-BE49-F238E27FC236}">
                  <a16:creationId xmlns:a16="http://schemas.microsoft.com/office/drawing/2014/main" id="{74AD013E-58DB-4D63-BB5B-8535EDD27714}"/>
                </a:ext>
              </a:extLst>
            </p:cNvPr>
            <p:cNvSpPr>
              <a:spLocks noChangeShapeType="1"/>
            </p:cNvSpPr>
            <p:nvPr/>
          </p:nvSpPr>
          <p:spPr bwMode="auto">
            <a:xfrm flipV="1">
              <a:off x="889635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12">
              <a:extLst>
                <a:ext uri="{FF2B5EF4-FFF2-40B4-BE49-F238E27FC236}">
                  <a16:creationId xmlns:a16="http://schemas.microsoft.com/office/drawing/2014/main" id="{6766B502-5D71-4776-913D-C70089708C1C}"/>
                </a:ext>
              </a:extLst>
            </p:cNvPr>
            <p:cNvSpPr>
              <a:spLocks noChangeShapeType="1"/>
            </p:cNvSpPr>
            <p:nvPr/>
          </p:nvSpPr>
          <p:spPr bwMode="auto">
            <a:xfrm>
              <a:off x="897255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113">
              <a:extLst>
                <a:ext uri="{FF2B5EF4-FFF2-40B4-BE49-F238E27FC236}">
                  <a16:creationId xmlns:a16="http://schemas.microsoft.com/office/drawing/2014/main" id="{B005CF62-566E-44B3-BDA7-EAB55A3B11FA}"/>
                </a:ext>
              </a:extLst>
            </p:cNvPr>
            <p:cNvSpPr>
              <a:spLocks noChangeShapeType="1"/>
            </p:cNvSpPr>
            <p:nvPr/>
          </p:nvSpPr>
          <p:spPr bwMode="auto">
            <a:xfrm flipV="1">
              <a:off x="897255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115">
              <a:extLst>
                <a:ext uri="{FF2B5EF4-FFF2-40B4-BE49-F238E27FC236}">
                  <a16:creationId xmlns:a16="http://schemas.microsoft.com/office/drawing/2014/main" id="{2641B24E-2A85-434D-8625-1B00C04C6857}"/>
                </a:ext>
              </a:extLst>
            </p:cNvPr>
            <p:cNvSpPr>
              <a:spLocks noChangeShapeType="1"/>
            </p:cNvSpPr>
            <p:nvPr/>
          </p:nvSpPr>
          <p:spPr bwMode="auto">
            <a:xfrm>
              <a:off x="9036050" y="6451600"/>
              <a:ext cx="0" cy="55562"/>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16">
              <a:extLst>
                <a:ext uri="{FF2B5EF4-FFF2-40B4-BE49-F238E27FC236}">
                  <a16:creationId xmlns:a16="http://schemas.microsoft.com/office/drawing/2014/main" id="{6BFD0155-C87D-420E-B4BE-8190A7D90D62}"/>
                </a:ext>
              </a:extLst>
            </p:cNvPr>
            <p:cNvSpPr>
              <a:spLocks noChangeShapeType="1"/>
            </p:cNvSpPr>
            <p:nvPr/>
          </p:nvSpPr>
          <p:spPr bwMode="auto">
            <a:xfrm flipV="1">
              <a:off x="903605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17">
              <a:extLst>
                <a:ext uri="{FF2B5EF4-FFF2-40B4-BE49-F238E27FC236}">
                  <a16:creationId xmlns:a16="http://schemas.microsoft.com/office/drawing/2014/main" id="{7AA0AD93-CDC7-4C7C-840D-4E6B75C99A5F}"/>
                </a:ext>
              </a:extLst>
            </p:cNvPr>
            <p:cNvSpPr>
              <a:spLocks noChangeShapeType="1"/>
            </p:cNvSpPr>
            <p:nvPr/>
          </p:nvSpPr>
          <p:spPr bwMode="auto">
            <a:xfrm>
              <a:off x="9458325"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18">
              <a:extLst>
                <a:ext uri="{FF2B5EF4-FFF2-40B4-BE49-F238E27FC236}">
                  <a16:creationId xmlns:a16="http://schemas.microsoft.com/office/drawing/2014/main" id="{E13C9C89-472E-4DCC-AC95-EF4C20F770BB}"/>
                </a:ext>
              </a:extLst>
            </p:cNvPr>
            <p:cNvSpPr>
              <a:spLocks noChangeShapeType="1"/>
            </p:cNvSpPr>
            <p:nvPr/>
          </p:nvSpPr>
          <p:spPr bwMode="auto">
            <a:xfrm flipV="1">
              <a:off x="9458325"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19">
              <a:extLst>
                <a:ext uri="{FF2B5EF4-FFF2-40B4-BE49-F238E27FC236}">
                  <a16:creationId xmlns:a16="http://schemas.microsoft.com/office/drawing/2014/main" id="{B5EFB360-FD4E-4FC2-8F36-2C8DDFF4A3F5}"/>
                </a:ext>
              </a:extLst>
            </p:cNvPr>
            <p:cNvSpPr>
              <a:spLocks noChangeShapeType="1"/>
            </p:cNvSpPr>
            <p:nvPr/>
          </p:nvSpPr>
          <p:spPr bwMode="auto">
            <a:xfrm>
              <a:off x="970915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20">
              <a:extLst>
                <a:ext uri="{FF2B5EF4-FFF2-40B4-BE49-F238E27FC236}">
                  <a16:creationId xmlns:a16="http://schemas.microsoft.com/office/drawing/2014/main" id="{D57CF0C8-8794-444B-B5D8-5A8C966997DD}"/>
                </a:ext>
              </a:extLst>
            </p:cNvPr>
            <p:cNvSpPr>
              <a:spLocks noChangeShapeType="1"/>
            </p:cNvSpPr>
            <p:nvPr/>
          </p:nvSpPr>
          <p:spPr bwMode="auto">
            <a:xfrm flipV="1">
              <a:off x="970915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21">
              <a:extLst>
                <a:ext uri="{FF2B5EF4-FFF2-40B4-BE49-F238E27FC236}">
                  <a16:creationId xmlns:a16="http://schemas.microsoft.com/office/drawing/2014/main" id="{6990A6DD-3D3F-4CDA-9F63-EEB8AC57718B}"/>
                </a:ext>
              </a:extLst>
            </p:cNvPr>
            <p:cNvSpPr>
              <a:spLocks noChangeShapeType="1"/>
            </p:cNvSpPr>
            <p:nvPr/>
          </p:nvSpPr>
          <p:spPr bwMode="auto">
            <a:xfrm>
              <a:off x="988853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22">
              <a:extLst>
                <a:ext uri="{FF2B5EF4-FFF2-40B4-BE49-F238E27FC236}">
                  <a16:creationId xmlns:a16="http://schemas.microsoft.com/office/drawing/2014/main" id="{14C5DA0E-F9EF-4265-B2FA-64CC25C6895C}"/>
                </a:ext>
              </a:extLst>
            </p:cNvPr>
            <p:cNvSpPr>
              <a:spLocks noChangeShapeType="1"/>
            </p:cNvSpPr>
            <p:nvPr/>
          </p:nvSpPr>
          <p:spPr bwMode="auto">
            <a:xfrm flipV="1">
              <a:off x="988853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23">
              <a:extLst>
                <a:ext uri="{FF2B5EF4-FFF2-40B4-BE49-F238E27FC236}">
                  <a16:creationId xmlns:a16="http://schemas.microsoft.com/office/drawing/2014/main" id="{B6CB68D4-5FD2-431B-8876-12A358EA173A}"/>
                </a:ext>
              </a:extLst>
            </p:cNvPr>
            <p:cNvSpPr>
              <a:spLocks noChangeShapeType="1"/>
            </p:cNvSpPr>
            <p:nvPr/>
          </p:nvSpPr>
          <p:spPr bwMode="auto">
            <a:xfrm>
              <a:off x="10028238"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24">
              <a:extLst>
                <a:ext uri="{FF2B5EF4-FFF2-40B4-BE49-F238E27FC236}">
                  <a16:creationId xmlns:a16="http://schemas.microsoft.com/office/drawing/2014/main" id="{DCEB3024-5A54-425C-8E33-E058B6310F65}"/>
                </a:ext>
              </a:extLst>
            </p:cNvPr>
            <p:cNvSpPr>
              <a:spLocks noChangeShapeType="1"/>
            </p:cNvSpPr>
            <p:nvPr/>
          </p:nvSpPr>
          <p:spPr bwMode="auto">
            <a:xfrm flipV="1">
              <a:off x="10028238"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125">
              <a:extLst>
                <a:ext uri="{FF2B5EF4-FFF2-40B4-BE49-F238E27FC236}">
                  <a16:creationId xmlns:a16="http://schemas.microsoft.com/office/drawing/2014/main" id="{2C69BC5A-8358-49D9-BF66-63F3094CF4A4}"/>
                </a:ext>
              </a:extLst>
            </p:cNvPr>
            <p:cNvSpPr>
              <a:spLocks noChangeShapeType="1"/>
            </p:cNvSpPr>
            <p:nvPr/>
          </p:nvSpPr>
          <p:spPr bwMode="auto">
            <a:xfrm>
              <a:off x="10139363"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26">
              <a:extLst>
                <a:ext uri="{FF2B5EF4-FFF2-40B4-BE49-F238E27FC236}">
                  <a16:creationId xmlns:a16="http://schemas.microsoft.com/office/drawing/2014/main" id="{42F987C1-E363-4364-A53F-6623C33BBD37}"/>
                </a:ext>
              </a:extLst>
            </p:cNvPr>
            <p:cNvSpPr>
              <a:spLocks noChangeShapeType="1"/>
            </p:cNvSpPr>
            <p:nvPr/>
          </p:nvSpPr>
          <p:spPr bwMode="auto">
            <a:xfrm flipV="1">
              <a:off x="10139363"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27">
              <a:extLst>
                <a:ext uri="{FF2B5EF4-FFF2-40B4-BE49-F238E27FC236}">
                  <a16:creationId xmlns:a16="http://schemas.microsoft.com/office/drawing/2014/main" id="{62856415-D44C-4290-B1D2-4A0360B9CE82}"/>
                </a:ext>
              </a:extLst>
            </p:cNvPr>
            <p:cNvSpPr>
              <a:spLocks noChangeShapeType="1"/>
            </p:cNvSpPr>
            <p:nvPr/>
          </p:nvSpPr>
          <p:spPr bwMode="auto">
            <a:xfrm>
              <a:off x="1022985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28">
              <a:extLst>
                <a:ext uri="{FF2B5EF4-FFF2-40B4-BE49-F238E27FC236}">
                  <a16:creationId xmlns:a16="http://schemas.microsoft.com/office/drawing/2014/main" id="{981FAA87-B03D-475B-A915-751C79E8975F}"/>
                </a:ext>
              </a:extLst>
            </p:cNvPr>
            <p:cNvSpPr>
              <a:spLocks noChangeShapeType="1"/>
            </p:cNvSpPr>
            <p:nvPr/>
          </p:nvSpPr>
          <p:spPr bwMode="auto">
            <a:xfrm flipV="1">
              <a:off x="1022985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29">
              <a:extLst>
                <a:ext uri="{FF2B5EF4-FFF2-40B4-BE49-F238E27FC236}">
                  <a16:creationId xmlns:a16="http://schemas.microsoft.com/office/drawing/2014/main" id="{9C69A0CD-7547-4B5D-BBD3-C11F5BEFB926}"/>
                </a:ext>
              </a:extLst>
            </p:cNvPr>
            <p:cNvSpPr>
              <a:spLocks noChangeShapeType="1"/>
            </p:cNvSpPr>
            <p:nvPr/>
          </p:nvSpPr>
          <p:spPr bwMode="auto">
            <a:xfrm>
              <a:off x="1031240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130">
              <a:extLst>
                <a:ext uri="{FF2B5EF4-FFF2-40B4-BE49-F238E27FC236}">
                  <a16:creationId xmlns:a16="http://schemas.microsoft.com/office/drawing/2014/main" id="{47330305-92C2-45E2-BDF7-0493887FD873}"/>
                </a:ext>
              </a:extLst>
            </p:cNvPr>
            <p:cNvSpPr>
              <a:spLocks noChangeShapeType="1"/>
            </p:cNvSpPr>
            <p:nvPr/>
          </p:nvSpPr>
          <p:spPr bwMode="auto">
            <a:xfrm flipV="1">
              <a:off x="103124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31">
              <a:extLst>
                <a:ext uri="{FF2B5EF4-FFF2-40B4-BE49-F238E27FC236}">
                  <a16:creationId xmlns:a16="http://schemas.microsoft.com/office/drawing/2014/main" id="{425CB9E8-B934-4AAD-A5DF-32318BD0CF67}"/>
                </a:ext>
              </a:extLst>
            </p:cNvPr>
            <p:cNvSpPr>
              <a:spLocks noChangeShapeType="1"/>
            </p:cNvSpPr>
            <p:nvPr/>
          </p:nvSpPr>
          <p:spPr bwMode="auto">
            <a:xfrm>
              <a:off x="10388600" y="6451600"/>
              <a:ext cx="0" cy="28575"/>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32">
              <a:extLst>
                <a:ext uri="{FF2B5EF4-FFF2-40B4-BE49-F238E27FC236}">
                  <a16:creationId xmlns:a16="http://schemas.microsoft.com/office/drawing/2014/main" id="{4F0055DA-3B86-41D8-8A66-828BE78DCDBA}"/>
                </a:ext>
              </a:extLst>
            </p:cNvPr>
            <p:cNvSpPr>
              <a:spLocks noChangeShapeType="1"/>
            </p:cNvSpPr>
            <p:nvPr/>
          </p:nvSpPr>
          <p:spPr bwMode="auto">
            <a:xfrm flipV="1">
              <a:off x="103886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134">
              <a:extLst>
                <a:ext uri="{FF2B5EF4-FFF2-40B4-BE49-F238E27FC236}">
                  <a16:creationId xmlns:a16="http://schemas.microsoft.com/office/drawing/2014/main" id="{E22CCD97-221B-4F13-9AB6-9F1354C4EFC5}"/>
                </a:ext>
              </a:extLst>
            </p:cNvPr>
            <p:cNvSpPr>
              <a:spLocks noChangeShapeType="1"/>
            </p:cNvSpPr>
            <p:nvPr/>
          </p:nvSpPr>
          <p:spPr bwMode="auto">
            <a:xfrm>
              <a:off x="10452100" y="6451600"/>
              <a:ext cx="0" cy="55562"/>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35">
              <a:extLst>
                <a:ext uri="{FF2B5EF4-FFF2-40B4-BE49-F238E27FC236}">
                  <a16:creationId xmlns:a16="http://schemas.microsoft.com/office/drawing/2014/main" id="{B78C67F1-EDB7-42A6-8129-D539EB65243E}"/>
                </a:ext>
              </a:extLst>
            </p:cNvPr>
            <p:cNvSpPr>
              <a:spLocks noChangeShapeType="1"/>
            </p:cNvSpPr>
            <p:nvPr/>
          </p:nvSpPr>
          <p:spPr bwMode="auto">
            <a:xfrm flipV="1">
              <a:off x="10452100" y="904875"/>
              <a:ext cx="0" cy="5546725"/>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37">
              <a:extLst>
                <a:ext uri="{FF2B5EF4-FFF2-40B4-BE49-F238E27FC236}">
                  <a16:creationId xmlns:a16="http://schemas.microsoft.com/office/drawing/2014/main" id="{FCB4EEFE-8EFD-4125-9771-753F13714699}"/>
                </a:ext>
              </a:extLst>
            </p:cNvPr>
            <p:cNvSpPr>
              <a:spLocks noChangeShapeType="1"/>
            </p:cNvSpPr>
            <p:nvPr/>
          </p:nvSpPr>
          <p:spPr bwMode="auto">
            <a:xfrm flipH="1">
              <a:off x="1095375" y="6451600"/>
              <a:ext cx="55563" cy="0"/>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39">
              <a:extLst>
                <a:ext uri="{FF2B5EF4-FFF2-40B4-BE49-F238E27FC236}">
                  <a16:creationId xmlns:a16="http://schemas.microsoft.com/office/drawing/2014/main" id="{FBD36314-12C6-4777-89A2-2DC94CD4BC96}"/>
                </a:ext>
              </a:extLst>
            </p:cNvPr>
            <p:cNvSpPr>
              <a:spLocks noChangeShapeType="1"/>
            </p:cNvSpPr>
            <p:nvPr/>
          </p:nvSpPr>
          <p:spPr bwMode="auto">
            <a:xfrm flipH="1">
              <a:off x="1095375" y="5897563"/>
              <a:ext cx="55563" cy="0"/>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0">
              <a:extLst>
                <a:ext uri="{FF2B5EF4-FFF2-40B4-BE49-F238E27FC236}">
                  <a16:creationId xmlns:a16="http://schemas.microsoft.com/office/drawing/2014/main" id="{D2D21748-E53C-483C-B91E-053959CED877}"/>
                </a:ext>
              </a:extLst>
            </p:cNvPr>
            <p:cNvSpPr>
              <a:spLocks noChangeShapeType="1"/>
            </p:cNvSpPr>
            <p:nvPr/>
          </p:nvSpPr>
          <p:spPr bwMode="auto">
            <a:xfrm>
              <a:off x="1150938" y="5897563"/>
              <a:ext cx="9301163" cy="0"/>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2">
              <a:extLst>
                <a:ext uri="{FF2B5EF4-FFF2-40B4-BE49-F238E27FC236}">
                  <a16:creationId xmlns:a16="http://schemas.microsoft.com/office/drawing/2014/main" id="{D20EF587-FE63-4CD8-91EB-0EDE5BB3730A}"/>
                </a:ext>
              </a:extLst>
            </p:cNvPr>
            <p:cNvSpPr>
              <a:spLocks noChangeShapeType="1"/>
            </p:cNvSpPr>
            <p:nvPr/>
          </p:nvSpPr>
          <p:spPr bwMode="auto">
            <a:xfrm flipH="1">
              <a:off x="1095375" y="5343525"/>
              <a:ext cx="55563" cy="0"/>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3">
              <a:extLst>
                <a:ext uri="{FF2B5EF4-FFF2-40B4-BE49-F238E27FC236}">
                  <a16:creationId xmlns:a16="http://schemas.microsoft.com/office/drawing/2014/main" id="{30641B54-ACE3-42C5-A308-0E4057297C93}"/>
                </a:ext>
              </a:extLst>
            </p:cNvPr>
            <p:cNvSpPr>
              <a:spLocks noChangeShapeType="1"/>
            </p:cNvSpPr>
            <p:nvPr/>
          </p:nvSpPr>
          <p:spPr bwMode="auto">
            <a:xfrm>
              <a:off x="1150938" y="5343525"/>
              <a:ext cx="9301163" cy="0"/>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45">
              <a:extLst>
                <a:ext uri="{FF2B5EF4-FFF2-40B4-BE49-F238E27FC236}">
                  <a16:creationId xmlns:a16="http://schemas.microsoft.com/office/drawing/2014/main" id="{BEEB89C8-CEA7-4ACC-96AA-8DCC7EDE1312}"/>
                </a:ext>
              </a:extLst>
            </p:cNvPr>
            <p:cNvSpPr>
              <a:spLocks noChangeShapeType="1"/>
            </p:cNvSpPr>
            <p:nvPr/>
          </p:nvSpPr>
          <p:spPr bwMode="auto">
            <a:xfrm flipH="1">
              <a:off x="1095375" y="4787900"/>
              <a:ext cx="55563" cy="0"/>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46">
              <a:extLst>
                <a:ext uri="{FF2B5EF4-FFF2-40B4-BE49-F238E27FC236}">
                  <a16:creationId xmlns:a16="http://schemas.microsoft.com/office/drawing/2014/main" id="{FB4A3428-6E84-47C4-83CF-E01411527B9E}"/>
                </a:ext>
              </a:extLst>
            </p:cNvPr>
            <p:cNvSpPr>
              <a:spLocks noChangeShapeType="1"/>
            </p:cNvSpPr>
            <p:nvPr/>
          </p:nvSpPr>
          <p:spPr bwMode="auto">
            <a:xfrm>
              <a:off x="1150938" y="4787900"/>
              <a:ext cx="9301163" cy="0"/>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48">
              <a:extLst>
                <a:ext uri="{FF2B5EF4-FFF2-40B4-BE49-F238E27FC236}">
                  <a16:creationId xmlns:a16="http://schemas.microsoft.com/office/drawing/2014/main" id="{CDE86396-BEAA-4D86-8726-6925F594BB8F}"/>
                </a:ext>
              </a:extLst>
            </p:cNvPr>
            <p:cNvSpPr>
              <a:spLocks noChangeShapeType="1"/>
            </p:cNvSpPr>
            <p:nvPr/>
          </p:nvSpPr>
          <p:spPr bwMode="auto">
            <a:xfrm flipH="1">
              <a:off x="1095375" y="4233863"/>
              <a:ext cx="55563" cy="0"/>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49">
              <a:extLst>
                <a:ext uri="{FF2B5EF4-FFF2-40B4-BE49-F238E27FC236}">
                  <a16:creationId xmlns:a16="http://schemas.microsoft.com/office/drawing/2014/main" id="{DDF66505-7B25-4111-B8AB-F383D37FF95B}"/>
                </a:ext>
              </a:extLst>
            </p:cNvPr>
            <p:cNvSpPr>
              <a:spLocks noChangeShapeType="1"/>
            </p:cNvSpPr>
            <p:nvPr/>
          </p:nvSpPr>
          <p:spPr bwMode="auto">
            <a:xfrm>
              <a:off x="1150938" y="4233863"/>
              <a:ext cx="9301163" cy="0"/>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1">
              <a:extLst>
                <a:ext uri="{FF2B5EF4-FFF2-40B4-BE49-F238E27FC236}">
                  <a16:creationId xmlns:a16="http://schemas.microsoft.com/office/drawing/2014/main" id="{8EBFBF88-E0E1-430E-B29E-4A926DC34797}"/>
                </a:ext>
              </a:extLst>
            </p:cNvPr>
            <p:cNvSpPr>
              <a:spLocks noChangeShapeType="1"/>
            </p:cNvSpPr>
            <p:nvPr/>
          </p:nvSpPr>
          <p:spPr bwMode="auto">
            <a:xfrm flipH="1">
              <a:off x="1095375" y="3678238"/>
              <a:ext cx="55563" cy="0"/>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2">
              <a:extLst>
                <a:ext uri="{FF2B5EF4-FFF2-40B4-BE49-F238E27FC236}">
                  <a16:creationId xmlns:a16="http://schemas.microsoft.com/office/drawing/2014/main" id="{32066A7C-C978-476F-8271-EE1AE9ADAB10}"/>
                </a:ext>
              </a:extLst>
            </p:cNvPr>
            <p:cNvSpPr>
              <a:spLocks noChangeShapeType="1"/>
            </p:cNvSpPr>
            <p:nvPr/>
          </p:nvSpPr>
          <p:spPr bwMode="auto">
            <a:xfrm>
              <a:off x="1150938" y="3678238"/>
              <a:ext cx="9301163" cy="0"/>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54">
              <a:extLst>
                <a:ext uri="{FF2B5EF4-FFF2-40B4-BE49-F238E27FC236}">
                  <a16:creationId xmlns:a16="http://schemas.microsoft.com/office/drawing/2014/main" id="{2758B183-1AD5-458A-ABAD-6F1162D969ED}"/>
                </a:ext>
              </a:extLst>
            </p:cNvPr>
            <p:cNvSpPr>
              <a:spLocks noChangeShapeType="1"/>
            </p:cNvSpPr>
            <p:nvPr/>
          </p:nvSpPr>
          <p:spPr bwMode="auto">
            <a:xfrm flipH="1">
              <a:off x="1095375" y="3124200"/>
              <a:ext cx="55563" cy="0"/>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55">
              <a:extLst>
                <a:ext uri="{FF2B5EF4-FFF2-40B4-BE49-F238E27FC236}">
                  <a16:creationId xmlns:a16="http://schemas.microsoft.com/office/drawing/2014/main" id="{CAC14C90-847C-412D-89EF-7CBBB8CF186F}"/>
                </a:ext>
              </a:extLst>
            </p:cNvPr>
            <p:cNvSpPr>
              <a:spLocks noChangeShapeType="1"/>
            </p:cNvSpPr>
            <p:nvPr/>
          </p:nvSpPr>
          <p:spPr bwMode="auto">
            <a:xfrm>
              <a:off x="1150938" y="3124200"/>
              <a:ext cx="9301163" cy="0"/>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57">
              <a:extLst>
                <a:ext uri="{FF2B5EF4-FFF2-40B4-BE49-F238E27FC236}">
                  <a16:creationId xmlns:a16="http://schemas.microsoft.com/office/drawing/2014/main" id="{B99A5855-E902-47D0-834E-158C77AB5F3A}"/>
                </a:ext>
              </a:extLst>
            </p:cNvPr>
            <p:cNvSpPr>
              <a:spLocks noChangeShapeType="1"/>
            </p:cNvSpPr>
            <p:nvPr/>
          </p:nvSpPr>
          <p:spPr bwMode="auto">
            <a:xfrm flipH="1">
              <a:off x="1095375" y="2568575"/>
              <a:ext cx="55563" cy="0"/>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58">
              <a:extLst>
                <a:ext uri="{FF2B5EF4-FFF2-40B4-BE49-F238E27FC236}">
                  <a16:creationId xmlns:a16="http://schemas.microsoft.com/office/drawing/2014/main" id="{66B021AF-6F5B-49DE-ABD7-F4F64318BA0A}"/>
                </a:ext>
              </a:extLst>
            </p:cNvPr>
            <p:cNvSpPr>
              <a:spLocks noChangeShapeType="1"/>
            </p:cNvSpPr>
            <p:nvPr/>
          </p:nvSpPr>
          <p:spPr bwMode="auto">
            <a:xfrm>
              <a:off x="1150938" y="2568575"/>
              <a:ext cx="9301163" cy="0"/>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0">
              <a:extLst>
                <a:ext uri="{FF2B5EF4-FFF2-40B4-BE49-F238E27FC236}">
                  <a16:creationId xmlns:a16="http://schemas.microsoft.com/office/drawing/2014/main" id="{73F2D239-2A2B-4D0E-9640-AE6F43A2B728}"/>
                </a:ext>
              </a:extLst>
            </p:cNvPr>
            <p:cNvSpPr>
              <a:spLocks noChangeShapeType="1"/>
            </p:cNvSpPr>
            <p:nvPr/>
          </p:nvSpPr>
          <p:spPr bwMode="auto">
            <a:xfrm flipH="1">
              <a:off x="1095375" y="2014538"/>
              <a:ext cx="55563" cy="0"/>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1">
              <a:extLst>
                <a:ext uri="{FF2B5EF4-FFF2-40B4-BE49-F238E27FC236}">
                  <a16:creationId xmlns:a16="http://schemas.microsoft.com/office/drawing/2014/main" id="{16983E80-9A55-4499-85D0-273908E47A9F}"/>
                </a:ext>
              </a:extLst>
            </p:cNvPr>
            <p:cNvSpPr>
              <a:spLocks noChangeShapeType="1"/>
            </p:cNvSpPr>
            <p:nvPr/>
          </p:nvSpPr>
          <p:spPr bwMode="auto">
            <a:xfrm>
              <a:off x="1150938" y="2014538"/>
              <a:ext cx="9301163" cy="0"/>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3">
              <a:extLst>
                <a:ext uri="{FF2B5EF4-FFF2-40B4-BE49-F238E27FC236}">
                  <a16:creationId xmlns:a16="http://schemas.microsoft.com/office/drawing/2014/main" id="{48236D37-9BC4-4432-8E1A-7BF21BBC929F}"/>
                </a:ext>
              </a:extLst>
            </p:cNvPr>
            <p:cNvSpPr>
              <a:spLocks noChangeShapeType="1"/>
            </p:cNvSpPr>
            <p:nvPr/>
          </p:nvSpPr>
          <p:spPr bwMode="auto">
            <a:xfrm flipH="1">
              <a:off x="1095375" y="1458913"/>
              <a:ext cx="55563" cy="0"/>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64">
              <a:extLst>
                <a:ext uri="{FF2B5EF4-FFF2-40B4-BE49-F238E27FC236}">
                  <a16:creationId xmlns:a16="http://schemas.microsoft.com/office/drawing/2014/main" id="{C40C6DAF-D6F7-43B7-B072-A427B550EFA6}"/>
                </a:ext>
              </a:extLst>
            </p:cNvPr>
            <p:cNvSpPr>
              <a:spLocks noChangeShapeType="1"/>
            </p:cNvSpPr>
            <p:nvPr/>
          </p:nvSpPr>
          <p:spPr bwMode="auto">
            <a:xfrm>
              <a:off x="1150938" y="1458913"/>
              <a:ext cx="9301163" cy="0"/>
            </a:xfrm>
            <a:prstGeom prst="line">
              <a:avLst/>
            </a:prstGeom>
            <a:noFill/>
            <a:ln w="6350">
              <a:solidFill>
                <a:srgbClr val="646464"/>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66">
              <a:extLst>
                <a:ext uri="{FF2B5EF4-FFF2-40B4-BE49-F238E27FC236}">
                  <a16:creationId xmlns:a16="http://schemas.microsoft.com/office/drawing/2014/main" id="{5B996CE9-F732-44E1-9B92-DA32CEE49A4E}"/>
                </a:ext>
              </a:extLst>
            </p:cNvPr>
            <p:cNvSpPr>
              <a:spLocks noChangeShapeType="1"/>
            </p:cNvSpPr>
            <p:nvPr/>
          </p:nvSpPr>
          <p:spPr bwMode="auto">
            <a:xfrm flipH="1">
              <a:off x="1095375" y="904875"/>
              <a:ext cx="55563" cy="0"/>
            </a:xfrm>
            <a:prstGeom prst="line">
              <a:avLst/>
            </a:prstGeom>
            <a:noFill/>
            <a:ln w="6350">
              <a:solidFill>
                <a:srgbClr val="AFAF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67">
              <a:extLst>
                <a:ext uri="{FF2B5EF4-FFF2-40B4-BE49-F238E27FC236}">
                  <a16:creationId xmlns:a16="http://schemas.microsoft.com/office/drawing/2014/main" id="{E7FA884C-753B-49BF-9B8F-EB46A8971ECA}"/>
                </a:ext>
              </a:extLst>
            </p:cNvPr>
            <p:cNvSpPr>
              <a:spLocks noChangeArrowheads="1"/>
            </p:cNvSpPr>
            <p:nvPr/>
          </p:nvSpPr>
          <p:spPr bwMode="auto">
            <a:xfrm>
              <a:off x="1150938" y="904875"/>
              <a:ext cx="9301163" cy="5546725"/>
            </a:xfrm>
            <a:prstGeom prst="rect">
              <a:avLst/>
            </a:prstGeom>
            <a:noFill/>
            <a:ln w="6350">
              <a:solidFill>
                <a:srgbClr val="AFAF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9">
              <a:extLst>
                <a:ext uri="{FF2B5EF4-FFF2-40B4-BE49-F238E27FC236}">
                  <a16:creationId xmlns:a16="http://schemas.microsoft.com/office/drawing/2014/main" id="{D5538A94-A8AA-4DA8-AD15-B41163C496B6}"/>
                </a:ext>
              </a:extLst>
            </p:cNvPr>
            <p:cNvSpPr>
              <a:spLocks/>
            </p:cNvSpPr>
            <p:nvPr/>
          </p:nvSpPr>
          <p:spPr bwMode="auto">
            <a:xfrm>
              <a:off x="1150938" y="911225"/>
              <a:ext cx="9301163" cy="5534025"/>
            </a:xfrm>
            <a:custGeom>
              <a:avLst/>
              <a:gdLst>
                <a:gd name="T0" fmla="*/ 34 w 1340"/>
                <a:gd name="T1" fmla="*/ 798 h 798"/>
                <a:gd name="T2" fmla="*/ 49 w 1340"/>
                <a:gd name="T3" fmla="*/ 798 h 798"/>
                <a:gd name="T4" fmla="*/ 64 w 1340"/>
                <a:gd name="T5" fmla="*/ 793 h 798"/>
                <a:gd name="T6" fmla="*/ 69 w 1340"/>
                <a:gd name="T7" fmla="*/ 773 h 798"/>
                <a:gd name="T8" fmla="*/ 71 w 1340"/>
                <a:gd name="T9" fmla="*/ 744 h 798"/>
                <a:gd name="T10" fmla="*/ 73 w 1340"/>
                <a:gd name="T11" fmla="*/ 708 h 798"/>
                <a:gd name="T12" fmla="*/ 75 w 1340"/>
                <a:gd name="T13" fmla="*/ 628 h 798"/>
                <a:gd name="T14" fmla="*/ 76 w 1340"/>
                <a:gd name="T15" fmla="*/ 581 h 798"/>
                <a:gd name="T16" fmla="*/ 77 w 1340"/>
                <a:gd name="T17" fmla="*/ 515 h 798"/>
                <a:gd name="T18" fmla="*/ 79 w 1340"/>
                <a:gd name="T19" fmla="*/ 374 h 798"/>
                <a:gd name="T20" fmla="*/ 80 w 1340"/>
                <a:gd name="T21" fmla="*/ 295 h 798"/>
                <a:gd name="T22" fmla="*/ 81 w 1340"/>
                <a:gd name="T23" fmla="*/ 246 h 798"/>
                <a:gd name="T24" fmla="*/ 82 w 1340"/>
                <a:gd name="T25" fmla="*/ 213 h 798"/>
                <a:gd name="T26" fmla="*/ 82 w 1340"/>
                <a:gd name="T27" fmla="*/ 177 h 798"/>
                <a:gd name="T28" fmla="*/ 83 w 1340"/>
                <a:gd name="T29" fmla="*/ 141 h 798"/>
                <a:gd name="T30" fmla="*/ 84 w 1340"/>
                <a:gd name="T31" fmla="*/ 105 h 798"/>
                <a:gd name="T32" fmla="*/ 85 w 1340"/>
                <a:gd name="T33" fmla="*/ 63 h 798"/>
                <a:gd name="T34" fmla="*/ 86 w 1340"/>
                <a:gd name="T35" fmla="*/ 32 h 798"/>
                <a:gd name="T36" fmla="*/ 88 w 1340"/>
                <a:gd name="T37" fmla="*/ 9 h 798"/>
                <a:gd name="T38" fmla="*/ 98 w 1340"/>
                <a:gd name="T39" fmla="*/ 2 h 798"/>
                <a:gd name="T40" fmla="*/ 112 w 1340"/>
                <a:gd name="T41" fmla="*/ 2 h 798"/>
                <a:gd name="T42" fmla="*/ 126 w 1340"/>
                <a:gd name="T43" fmla="*/ 2 h 798"/>
                <a:gd name="T44" fmla="*/ 140 w 1340"/>
                <a:gd name="T45" fmla="*/ 2 h 798"/>
                <a:gd name="T46" fmla="*/ 154 w 1340"/>
                <a:gd name="T47" fmla="*/ 2 h 798"/>
                <a:gd name="T48" fmla="*/ 168 w 1340"/>
                <a:gd name="T49" fmla="*/ 2 h 798"/>
                <a:gd name="T50" fmla="*/ 182 w 1340"/>
                <a:gd name="T51" fmla="*/ 2 h 798"/>
                <a:gd name="T52" fmla="*/ 196 w 1340"/>
                <a:gd name="T53" fmla="*/ 2 h 798"/>
                <a:gd name="T54" fmla="*/ 229 w 1340"/>
                <a:gd name="T55" fmla="*/ 2 h 798"/>
                <a:gd name="T56" fmla="*/ 244 w 1340"/>
                <a:gd name="T57" fmla="*/ 2 h 798"/>
                <a:gd name="T58" fmla="*/ 290 w 1340"/>
                <a:gd name="T59" fmla="*/ 2 h 798"/>
                <a:gd name="T60" fmla="*/ 340 w 1340"/>
                <a:gd name="T61" fmla="*/ 3 h 798"/>
                <a:gd name="T62" fmla="*/ 356 w 1340"/>
                <a:gd name="T63" fmla="*/ 3 h 798"/>
                <a:gd name="T64" fmla="*/ 375 w 1340"/>
                <a:gd name="T65" fmla="*/ 4 h 798"/>
                <a:gd name="T66" fmla="*/ 405 w 1340"/>
                <a:gd name="T67" fmla="*/ 4 h 798"/>
                <a:gd name="T68" fmla="*/ 437 w 1340"/>
                <a:gd name="T69" fmla="*/ 6 h 798"/>
                <a:gd name="T70" fmla="*/ 454 w 1340"/>
                <a:gd name="T71" fmla="*/ 7 h 798"/>
                <a:gd name="T72" fmla="*/ 473 w 1340"/>
                <a:gd name="T73" fmla="*/ 8 h 798"/>
                <a:gd name="T74" fmla="*/ 497 w 1340"/>
                <a:gd name="T75" fmla="*/ 11 h 798"/>
                <a:gd name="T76" fmla="*/ 516 w 1340"/>
                <a:gd name="T77" fmla="*/ 13 h 798"/>
                <a:gd name="T78" fmla="*/ 563 w 1340"/>
                <a:gd name="T79" fmla="*/ 20 h 798"/>
                <a:gd name="T80" fmla="*/ 579 w 1340"/>
                <a:gd name="T81" fmla="*/ 22 h 798"/>
                <a:gd name="T82" fmla="*/ 597 w 1340"/>
                <a:gd name="T83" fmla="*/ 25 h 798"/>
                <a:gd name="T84" fmla="*/ 616 w 1340"/>
                <a:gd name="T85" fmla="*/ 27 h 798"/>
                <a:gd name="T86" fmla="*/ 636 w 1340"/>
                <a:gd name="T87" fmla="*/ 28 h 798"/>
                <a:gd name="T88" fmla="*/ 653 w 1340"/>
                <a:gd name="T89" fmla="*/ 28 h 798"/>
                <a:gd name="T90" fmla="*/ 680 w 1340"/>
                <a:gd name="T91" fmla="*/ 27 h 798"/>
                <a:gd name="T92" fmla="*/ 754 w 1340"/>
                <a:gd name="T93" fmla="*/ 19 h 798"/>
                <a:gd name="T94" fmla="*/ 796 w 1340"/>
                <a:gd name="T95" fmla="*/ 15 h 798"/>
                <a:gd name="T96" fmla="*/ 833 w 1340"/>
                <a:gd name="T97" fmla="*/ 13 h 798"/>
                <a:gd name="T98" fmla="*/ 875 w 1340"/>
                <a:gd name="T99" fmla="*/ 12 h 798"/>
                <a:gd name="T100" fmla="*/ 913 w 1340"/>
                <a:gd name="T101" fmla="*/ 11 h 798"/>
                <a:gd name="T102" fmla="*/ 939 w 1340"/>
                <a:gd name="T103" fmla="*/ 11 h 798"/>
                <a:gd name="T104" fmla="*/ 964 w 1340"/>
                <a:gd name="T105" fmla="*/ 11 h 798"/>
                <a:gd name="T106" fmla="*/ 1079 w 1340"/>
                <a:gd name="T107" fmla="*/ 11 h 798"/>
                <a:gd name="T108" fmla="*/ 1222 w 1340"/>
                <a:gd name="T109" fmla="*/ 9 h 798"/>
                <a:gd name="T110" fmla="*/ 1327 w 1340"/>
                <a:gd name="T111" fmla="*/ 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0" h="798">
                  <a:moveTo>
                    <a:pt x="0" y="798"/>
                  </a:moveTo>
                  <a:lnTo>
                    <a:pt x="5" y="798"/>
                  </a:lnTo>
                  <a:lnTo>
                    <a:pt x="23" y="798"/>
                  </a:lnTo>
                  <a:lnTo>
                    <a:pt x="26" y="798"/>
                  </a:lnTo>
                  <a:lnTo>
                    <a:pt x="29" y="798"/>
                  </a:lnTo>
                  <a:lnTo>
                    <a:pt x="32" y="798"/>
                  </a:lnTo>
                  <a:lnTo>
                    <a:pt x="34" y="798"/>
                  </a:lnTo>
                  <a:lnTo>
                    <a:pt x="36" y="798"/>
                  </a:lnTo>
                  <a:lnTo>
                    <a:pt x="39" y="798"/>
                  </a:lnTo>
                  <a:lnTo>
                    <a:pt x="41" y="798"/>
                  </a:lnTo>
                  <a:lnTo>
                    <a:pt x="43" y="798"/>
                  </a:lnTo>
                  <a:lnTo>
                    <a:pt x="45" y="798"/>
                  </a:lnTo>
                  <a:lnTo>
                    <a:pt x="47" y="798"/>
                  </a:lnTo>
                  <a:lnTo>
                    <a:pt x="49" y="798"/>
                  </a:lnTo>
                  <a:lnTo>
                    <a:pt x="51" y="798"/>
                  </a:lnTo>
                  <a:lnTo>
                    <a:pt x="53" y="798"/>
                  </a:lnTo>
                  <a:lnTo>
                    <a:pt x="55" y="798"/>
                  </a:lnTo>
                  <a:lnTo>
                    <a:pt x="57" y="798"/>
                  </a:lnTo>
                  <a:lnTo>
                    <a:pt x="59" y="797"/>
                  </a:lnTo>
                  <a:lnTo>
                    <a:pt x="61" y="796"/>
                  </a:lnTo>
                  <a:lnTo>
                    <a:pt x="64" y="793"/>
                  </a:lnTo>
                  <a:lnTo>
                    <a:pt x="65" y="791"/>
                  </a:lnTo>
                  <a:lnTo>
                    <a:pt x="66" y="789"/>
                  </a:lnTo>
                  <a:lnTo>
                    <a:pt x="66" y="787"/>
                  </a:lnTo>
                  <a:lnTo>
                    <a:pt x="67" y="784"/>
                  </a:lnTo>
                  <a:lnTo>
                    <a:pt x="68" y="781"/>
                  </a:lnTo>
                  <a:lnTo>
                    <a:pt x="68" y="778"/>
                  </a:lnTo>
                  <a:lnTo>
                    <a:pt x="69" y="773"/>
                  </a:lnTo>
                  <a:lnTo>
                    <a:pt x="69" y="771"/>
                  </a:lnTo>
                  <a:lnTo>
                    <a:pt x="70" y="767"/>
                  </a:lnTo>
                  <a:lnTo>
                    <a:pt x="70" y="760"/>
                  </a:lnTo>
                  <a:lnTo>
                    <a:pt x="70" y="758"/>
                  </a:lnTo>
                  <a:lnTo>
                    <a:pt x="71" y="756"/>
                  </a:lnTo>
                  <a:lnTo>
                    <a:pt x="71" y="752"/>
                  </a:lnTo>
                  <a:lnTo>
                    <a:pt x="71" y="744"/>
                  </a:lnTo>
                  <a:lnTo>
                    <a:pt x="72" y="741"/>
                  </a:lnTo>
                  <a:lnTo>
                    <a:pt x="72" y="738"/>
                  </a:lnTo>
                  <a:lnTo>
                    <a:pt x="72" y="733"/>
                  </a:lnTo>
                  <a:lnTo>
                    <a:pt x="72" y="724"/>
                  </a:lnTo>
                  <a:lnTo>
                    <a:pt x="73" y="715"/>
                  </a:lnTo>
                  <a:lnTo>
                    <a:pt x="73" y="713"/>
                  </a:lnTo>
                  <a:lnTo>
                    <a:pt x="73" y="708"/>
                  </a:lnTo>
                  <a:lnTo>
                    <a:pt x="73" y="698"/>
                  </a:lnTo>
                  <a:lnTo>
                    <a:pt x="74" y="679"/>
                  </a:lnTo>
                  <a:lnTo>
                    <a:pt x="74" y="676"/>
                  </a:lnTo>
                  <a:lnTo>
                    <a:pt x="74" y="671"/>
                  </a:lnTo>
                  <a:lnTo>
                    <a:pt x="74" y="660"/>
                  </a:lnTo>
                  <a:lnTo>
                    <a:pt x="75" y="639"/>
                  </a:lnTo>
                  <a:lnTo>
                    <a:pt x="75" y="628"/>
                  </a:lnTo>
                  <a:lnTo>
                    <a:pt x="75" y="624"/>
                  </a:lnTo>
                  <a:lnTo>
                    <a:pt x="75" y="617"/>
                  </a:lnTo>
                  <a:lnTo>
                    <a:pt x="76" y="592"/>
                  </a:lnTo>
                  <a:lnTo>
                    <a:pt x="76" y="590"/>
                  </a:lnTo>
                  <a:lnTo>
                    <a:pt x="76" y="588"/>
                  </a:lnTo>
                  <a:lnTo>
                    <a:pt x="76" y="585"/>
                  </a:lnTo>
                  <a:lnTo>
                    <a:pt x="76" y="581"/>
                  </a:lnTo>
                  <a:lnTo>
                    <a:pt x="76" y="577"/>
                  </a:lnTo>
                  <a:lnTo>
                    <a:pt x="76" y="572"/>
                  </a:lnTo>
                  <a:lnTo>
                    <a:pt x="76" y="563"/>
                  </a:lnTo>
                  <a:lnTo>
                    <a:pt x="76" y="560"/>
                  </a:lnTo>
                  <a:lnTo>
                    <a:pt x="77" y="533"/>
                  </a:lnTo>
                  <a:lnTo>
                    <a:pt x="77" y="530"/>
                  </a:lnTo>
                  <a:lnTo>
                    <a:pt x="77" y="515"/>
                  </a:lnTo>
                  <a:lnTo>
                    <a:pt x="77" y="513"/>
                  </a:lnTo>
                  <a:lnTo>
                    <a:pt x="78" y="485"/>
                  </a:lnTo>
                  <a:lnTo>
                    <a:pt x="78" y="459"/>
                  </a:lnTo>
                  <a:lnTo>
                    <a:pt x="78" y="433"/>
                  </a:lnTo>
                  <a:lnTo>
                    <a:pt x="78" y="419"/>
                  </a:lnTo>
                  <a:lnTo>
                    <a:pt x="79" y="417"/>
                  </a:lnTo>
                  <a:lnTo>
                    <a:pt x="79" y="374"/>
                  </a:lnTo>
                  <a:lnTo>
                    <a:pt x="80" y="331"/>
                  </a:lnTo>
                  <a:lnTo>
                    <a:pt x="80" y="321"/>
                  </a:lnTo>
                  <a:lnTo>
                    <a:pt x="80" y="318"/>
                  </a:lnTo>
                  <a:lnTo>
                    <a:pt x="80" y="310"/>
                  </a:lnTo>
                  <a:lnTo>
                    <a:pt x="80" y="308"/>
                  </a:lnTo>
                  <a:lnTo>
                    <a:pt x="80" y="298"/>
                  </a:lnTo>
                  <a:lnTo>
                    <a:pt x="80" y="295"/>
                  </a:lnTo>
                  <a:lnTo>
                    <a:pt x="81" y="279"/>
                  </a:lnTo>
                  <a:lnTo>
                    <a:pt x="81" y="271"/>
                  </a:lnTo>
                  <a:lnTo>
                    <a:pt x="81" y="267"/>
                  </a:lnTo>
                  <a:lnTo>
                    <a:pt x="81" y="264"/>
                  </a:lnTo>
                  <a:lnTo>
                    <a:pt x="81" y="257"/>
                  </a:lnTo>
                  <a:lnTo>
                    <a:pt x="81" y="255"/>
                  </a:lnTo>
                  <a:lnTo>
                    <a:pt x="81" y="246"/>
                  </a:lnTo>
                  <a:lnTo>
                    <a:pt x="81" y="244"/>
                  </a:lnTo>
                  <a:lnTo>
                    <a:pt x="81" y="235"/>
                  </a:lnTo>
                  <a:lnTo>
                    <a:pt x="81" y="233"/>
                  </a:lnTo>
                  <a:lnTo>
                    <a:pt x="81" y="225"/>
                  </a:lnTo>
                  <a:lnTo>
                    <a:pt x="81" y="222"/>
                  </a:lnTo>
                  <a:lnTo>
                    <a:pt x="82" y="215"/>
                  </a:lnTo>
                  <a:lnTo>
                    <a:pt x="82" y="213"/>
                  </a:lnTo>
                  <a:lnTo>
                    <a:pt x="82" y="203"/>
                  </a:lnTo>
                  <a:lnTo>
                    <a:pt x="82" y="201"/>
                  </a:lnTo>
                  <a:lnTo>
                    <a:pt x="82" y="195"/>
                  </a:lnTo>
                  <a:lnTo>
                    <a:pt x="82" y="193"/>
                  </a:lnTo>
                  <a:lnTo>
                    <a:pt x="82" y="186"/>
                  </a:lnTo>
                  <a:lnTo>
                    <a:pt x="82" y="184"/>
                  </a:lnTo>
                  <a:lnTo>
                    <a:pt x="82" y="177"/>
                  </a:lnTo>
                  <a:lnTo>
                    <a:pt x="82" y="174"/>
                  </a:lnTo>
                  <a:lnTo>
                    <a:pt x="82" y="168"/>
                  </a:lnTo>
                  <a:lnTo>
                    <a:pt x="82" y="166"/>
                  </a:lnTo>
                  <a:lnTo>
                    <a:pt x="82" y="159"/>
                  </a:lnTo>
                  <a:lnTo>
                    <a:pt x="83" y="151"/>
                  </a:lnTo>
                  <a:lnTo>
                    <a:pt x="83" y="148"/>
                  </a:lnTo>
                  <a:lnTo>
                    <a:pt x="83" y="141"/>
                  </a:lnTo>
                  <a:lnTo>
                    <a:pt x="83" y="139"/>
                  </a:lnTo>
                  <a:lnTo>
                    <a:pt x="83" y="130"/>
                  </a:lnTo>
                  <a:lnTo>
                    <a:pt x="83" y="127"/>
                  </a:lnTo>
                  <a:lnTo>
                    <a:pt x="83" y="120"/>
                  </a:lnTo>
                  <a:lnTo>
                    <a:pt x="83" y="117"/>
                  </a:lnTo>
                  <a:lnTo>
                    <a:pt x="83" y="108"/>
                  </a:lnTo>
                  <a:lnTo>
                    <a:pt x="84" y="105"/>
                  </a:lnTo>
                  <a:lnTo>
                    <a:pt x="84" y="97"/>
                  </a:lnTo>
                  <a:lnTo>
                    <a:pt x="84" y="94"/>
                  </a:lnTo>
                  <a:lnTo>
                    <a:pt x="84" y="85"/>
                  </a:lnTo>
                  <a:lnTo>
                    <a:pt x="84" y="77"/>
                  </a:lnTo>
                  <a:lnTo>
                    <a:pt x="84" y="70"/>
                  </a:lnTo>
                  <a:lnTo>
                    <a:pt x="84" y="68"/>
                  </a:lnTo>
                  <a:lnTo>
                    <a:pt x="85" y="63"/>
                  </a:lnTo>
                  <a:lnTo>
                    <a:pt x="85" y="57"/>
                  </a:lnTo>
                  <a:lnTo>
                    <a:pt x="85" y="51"/>
                  </a:lnTo>
                  <a:lnTo>
                    <a:pt x="85" y="46"/>
                  </a:lnTo>
                  <a:lnTo>
                    <a:pt x="85" y="44"/>
                  </a:lnTo>
                  <a:lnTo>
                    <a:pt x="85" y="40"/>
                  </a:lnTo>
                  <a:lnTo>
                    <a:pt x="86" y="34"/>
                  </a:lnTo>
                  <a:lnTo>
                    <a:pt x="86" y="32"/>
                  </a:lnTo>
                  <a:lnTo>
                    <a:pt x="86" y="28"/>
                  </a:lnTo>
                  <a:lnTo>
                    <a:pt x="86" y="24"/>
                  </a:lnTo>
                  <a:lnTo>
                    <a:pt x="86" y="20"/>
                  </a:lnTo>
                  <a:lnTo>
                    <a:pt x="87" y="17"/>
                  </a:lnTo>
                  <a:lnTo>
                    <a:pt x="87" y="14"/>
                  </a:lnTo>
                  <a:lnTo>
                    <a:pt x="87" y="11"/>
                  </a:lnTo>
                  <a:lnTo>
                    <a:pt x="88" y="9"/>
                  </a:lnTo>
                  <a:lnTo>
                    <a:pt x="88" y="7"/>
                  </a:lnTo>
                  <a:lnTo>
                    <a:pt x="89" y="5"/>
                  </a:lnTo>
                  <a:lnTo>
                    <a:pt x="90" y="3"/>
                  </a:lnTo>
                  <a:lnTo>
                    <a:pt x="92" y="2"/>
                  </a:lnTo>
                  <a:lnTo>
                    <a:pt x="94" y="2"/>
                  </a:lnTo>
                  <a:lnTo>
                    <a:pt x="96" y="2"/>
                  </a:lnTo>
                  <a:lnTo>
                    <a:pt x="98" y="2"/>
                  </a:lnTo>
                  <a:lnTo>
                    <a:pt x="100" y="2"/>
                  </a:lnTo>
                  <a:lnTo>
                    <a:pt x="102" y="2"/>
                  </a:lnTo>
                  <a:lnTo>
                    <a:pt x="104" y="2"/>
                  </a:lnTo>
                  <a:lnTo>
                    <a:pt x="106" y="2"/>
                  </a:lnTo>
                  <a:lnTo>
                    <a:pt x="108" y="2"/>
                  </a:lnTo>
                  <a:lnTo>
                    <a:pt x="110" y="2"/>
                  </a:lnTo>
                  <a:lnTo>
                    <a:pt x="112" y="2"/>
                  </a:lnTo>
                  <a:lnTo>
                    <a:pt x="114" y="2"/>
                  </a:lnTo>
                  <a:lnTo>
                    <a:pt x="116" y="2"/>
                  </a:lnTo>
                  <a:lnTo>
                    <a:pt x="118" y="2"/>
                  </a:lnTo>
                  <a:lnTo>
                    <a:pt x="120" y="2"/>
                  </a:lnTo>
                  <a:lnTo>
                    <a:pt x="122" y="2"/>
                  </a:lnTo>
                  <a:lnTo>
                    <a:pt x="124" y="2"/>
                  </a:lnTo>
                  <a:lnTo>
                    <a:pt x="126" y="2"/>
                  </a:lnTo>
                  <a:lnTo>
                    <a:pt x="128" y="2"/>
                  </a:lnTo>
                  <a:lnTo>
                    <a:pt x="130" y="2"/>
                  </a:lnTo>
                  <a:lnTo>
                    <a:pt x="132" y="2"/>
                  </a:lnTo>
                  <a:lnTo>
                    <a:pt x="134" y="2"/>
                  </a:lnTo>
                  <a:lnTo>
                    <a:pt x="136" y="2"/>
                  </a:lnTo>
                  <a:lnTo>
                    <a:pt x="138" y="2"/>
                  </a:lnTo>
                  <a:lnTo>
                    <a:pt x="140" y="2"/>
                  </a:lnTo>
                  <a:lnTo>
                    <a:pt x="142" y="2"/>
                  </a:lnTo>
                  <a:lnTo>
                    <a:pt x="144" y="2"/>
                  </a:lnTo>
                  <a:lnTo>
                    <a:pt x="146" y="2"/>
                  </a:lnTo>
                  <a:lnTo>
                    <a:pt x="148" y="2"/>
                  </a:lnTo>
                  <a:lnTo>
                    <a:pt x="150" y="2"/>
                  </a:lnTo>
                  <a:lnTo>
                    <a:pt x="152" y="2"/>
                  </a:lnTo>
                  <a:lnTo>
                    <a:pt x="154" y="2"/>
                  </a:lnTo>
                  <a:lnTo>
                    <a:pt x="156" y="2"/>
                  </a:lnTo>
                  <a:lnTo>
                    <a:pt x="158" y="2"/>
                  </a:lnTo>
                  <a:lnTo>
                    <a:pt x="160" y="2"/>
                  </a:lnTo>
                  <a:lnTo>
                    <a:pt x="162" y="2"/>
                  </a:lnTo>
                  <a:lnTo>
                    <a:pt x="164" y="2"/>
                  </a:lnTo>
                  <a:lnTo>
                    <a:pt x="166" y="2"/>
                  </a:lnTo>
                  <a:lnTo>
                    <a:pt x="168" y="2"/>
                  </a:lnTo>
                  <a:lnTo>
                    <a:pt x="170" y="2"/>
                  </a:lnTo>
                  <a:lnTo>
                    <a:pt x="172" y="2"/>
                  </a:lnTo>
                  <a:lnTo>
                    <a:pt x="174" y="2"/>
                  </a:lnTo>
                  <a:lnTo>
                    <a:pt x="176" y="2"/>
                  </a:lnTo>
                  <a:lnTo>
                    <a:pt x="178" y="2"/>
                  </a:lnTo>
                  <a:lnTo>
                    <a:pt x="180" y="2"/>
                  </a:lnTo>
                  <a:lnTo>
                    <a:pt x="182" y="2"/>
                  </a:lnTo>
                  <a:lnTo>
                    <a:pt x="184" y="2"/>
                  </a:lnTo>
                  <a:lnTo>
                    <a:pt x="186" y="2"/>
                  </a:lnTo>
                  <a:lnTo>
                    <a:pt x="188" y="2"/>
                  </a:lnTo>
                  <a:lnTo>
                    <a:pt x="190" y="2"/>
                  </a:lnTo>
                  <a:lnTo>
                    <a:pt x="192" y="2"/>
                  </a:lnTo>
                  <a:lnTo>
                    <a:pt x="194" y="2"/>
                  </a:lnTo>
                  <a:lnTo>
                    <a:pt x="196" y="2"/>
                  </a:lnTo>
                  <a:lnTo>
                    <a:pt x="198" y="2"/>
                  </a:lnTo>
                  <a:lnTo>
                    <a:pt x="200" y="2"/>
                  </a:lnTo>
                  <a:lnTo>
                    <a:pt x="204" y="2"/>
                  </a:lnTo>
                  <a:lnTo>
                    <a:pt x="211" y="2"/>
                  </a:lnTo>
                  <a:lnTo>
                    <a:pt x="218" y="2"/>
                  </a:lnTo>
                  <a:lnTo>
                    <a:pt x="224" y="2"/>
                  </a:lnTo>
                  <a:lnTo>
                    <a:pt x="229" y="2"/>
                  </a:lnTo>
                  <a:lnTo>
                    <a:pt x="232" y="2"/>
                  </a:lnTo>
                  <a:lnTo>
                    <a:pt x="234" y="2"/>
                  </a:lnTo>
                  <a:lnTo>
                    <a:pt x="236" y="2"/>
                  </a:lnTo>
                  <a:lnTo>
                    <a:pt x="238" y="2"/>
                  </a:lnTo>
                  <a:lnTo>
                    <a:pt x="240" y="2"/>
                  </a:lnTo>
                  <a:lnTo>
                    <a:pt x="242" y="2"/>
                  </a:lnTo>
                  <a:lnTo>
                    <a:pt x="244" y="2"/>
                  </a:lnTo>
                  <a:lnTo>
                    <a:pt x="246" y="2"/>
                  </a:lnTo>
                  <a:lnTo>
                    <a:pt x="250" y="2"/>
                  </a:lnTo>
                  <a:lnTo>
                    <a:pt x="253" y="2"/>
                  </a:lnTo>
                  <a:lnTo>
                    <a:pt x="261" y="2"/>
                  </a:lnTo>
                  <a:lnTo>
                    <a:pt x="270" y="2"/>
                  </a:lnTo>
                  <a:lnTo>
                    <a:pt x="281" y="2"/>
                  </a:lnTo>
                  <a:lnTo>
                    <a:pt x="290" y="2"/>
                  </a:lnTo>
                  <a:lnTo>
                    <a:pt x="301" y="2"/>
                  </a:lnTo>
                  <a:lnTo>
                    <a:pt x="310" y="3"/>
                  </a:lnTo>
                  <a:lnTo>
                    <a:pt x="322" y="3"/>
                  </a:lnTo>
                  <a:lnTo>
                    <a:pt x="332" y="3"/>
                  </a:lnTo>
                  <a:lnTo>
                    <a:pt x="334" y="3"/>
                  </a:lnTo>
                  <a:lnTo>
                    <a:pt x="337" y="3"/>
                  </a:lnTo>
                  <a:lnTo>
                    <a:pt x="340" y="3"/>
                  </a:lnTo>
                  <a:lnTo>
                    <a:pt x="342" y="3"/>
                  </a:lnTo>
                  <a:lnTo>
                    <a:pt x="344" y="3"/>
                  </a:lnTo>
                  <a:lnTo>
                    <a:pt x="346" y="3"/>
                  </a:lnTo>
                  <a:lnTo>
                    <a:pt x="349" y="3"/>
                  </a:lnTo>
                  <a:lnTo>
                    <a:pt x="351" y="3"/>
                  </a:lnTo>
                  <a:lnTo>
                    <a:pt x="353" y="3"/>
                  </a:lnTo>
                  <a:lnTo>
                    <a:pt x="356" y="3"/>
                  </a:lnTo>
                  <a:lnTo>
                    <a:pt x="359" y="3"/>
                  </a:lnTo>
                  <a:lnTo>
                    <a:pt x="361" y="3"/>
                  </a:lnTo>
                  <a:lnTo>
                    <a:pt x="363" y="3"/>
                  </a:lnTo>
                  <a:lnTo>
                    <a:pt x="366" y="3"/>
                  </a:lnTo>
                  <a:lnTo>
                    <a:pt x="368" y="3"/>
                  </a:lnTo>
                  <a:lnTo>
                    <a:pt x="371" y="3"/>
                  </a:lnTo>
                  <a:lnTo>
                    <a:pt x="375" y="4"/>
                  </a:lnTo>
                  <a:lnTo>
                    <a:pt x="377" y="4"/>
                  </a:lnTo>
                  <a:lnTo>
                    <a:pt x="381" y="4"/>
                  </a:lnTo>
                  <a:lnTo>
                    <a:pt x="385" y="4"/>
                  </a:lnTo>
                  <a:lnTo>
                    <a:pt x="388" y="4"/>
                  </a:lnTo>
                  <a:lnTo>
                    <a:pt x="392" y="4"/>
                  </a:lnTo>
                  <a:lnTo>
                    <a:pt x="399" y="4"/>
                  </a:lnTo>
                  <a:lnTo>
                    <a:pt x="405" y="4"/>
                  </a:lnTo>
                  <a:lnTo>
                    <a:pt x="409" y="5"/>
                  </a:lnTo>
                  <a:lnTo>
                    <a:pt x="414" y="5"/>
                  </a:lnTo>
                  <a:lnTo>
                    <a:pt x="420" y="5"/>
                  </a:lnTo>
                  <a:lnTo>
                    <a:pt x="425" y="5"/>
                  </a:lnTo>
                  <a:lnTo>
                    <a:pt x="429" y="5"/>
                  </a:lnTo>
                  <a:lnTo>
                    <a:pt x="434" y="6"/>
                  </a:lnTo>
                  <a:lnTo>
                    <a:pt x="437" y="6"/>
                  </a:lnTo>
                  <a:lnTo>
                    <a:pt x="439" y="6"/>
                  </a:lnTo>
                  <a:lnTo>
                    <a:pt x="442" y="6"/>
                  </a:lnTo>
                  <a:lnTo>
                    <a:pt x="445" y="6"/>
                  </a:lnTo>
                  <a:lnTo>
                    <a:pt x="447" y="6"/>
                  </a:lnTo>
                  <a:lnTo>
                    <a:pt x="449" y="7"/>
                  </a:lnTo>
                  <a:lnTo>
                    <a:pt x="451" y="7"/>
                  </a:lnTo>
                  <a:lnTo>
                    <a:pt x="454" y="7"/>
                  </a:lnTo>
                  <a:lnTo>
                    <a:pt x="457" y="7"/>
                  </a:lnTo>
                  <a:lnTo>
                    <a:pt x="459" y="7"/>
                  </a:lnTo>
                  <a:lnTo>
                    <a:pt x="462" y="7"/>
                  </a:lnTo>
                  <a:lnTo>
                    <a:pt x="464" y="8"/>
                  </a:lnTo>
                  <a:lnTo>
                    <a:pt x="466" y="8"/>
                  </a:lnTo>
                  <a:lnTo>
                    <a:pt x="470" y="8"/>
                  </a:lnTo>
                  <a:lnTo>
                    <a:pt x="473" y="8"/>
                  </a:lnTo>
                  <a:lnTo>
                    <a:pt x="477" y="9"/>
                  </a:lnTo>
                  <a:lnTo>
                    <a:pt x="479" y="9"/>
                  </a:lnTo>
                  <a:lnTo>
                    <a:pt x="483" y="9"/>
                  </a:lnTo>
                  <a:lnTo>
                    <a:pt x="486" y="10"/>
                  </a:lnTo>
                  <a:lnTo>
                    <a:pt x="490" y="10"/>
                  </a:lnTo>
                  <a:lnTo>
                    <a:pt x="495" y="10"/>
                  </a:lnTo>
                  <a:lnTo>
                    <a:pt x="497" y="11"/>
                  </a:lnTo>
                  <a:lnTo>
                    <a:pt x="499" y="11"/>
                  </a:lnTo>
                  <a:lnTo>
                    <a:pt x="501" y="11"/>
                  </a:lnTo>
                  <a:lnTo>
                    <a:pt x="504" y="12"/>
                  </a:lnTo>
                  <a:lnTo>
                    <a:pt x="507" y="12"/>
                  </a:lnTo>
                  <a:lnTo>
                    <a:pt x="509" y="12"/>
                  </a:lnTo>
                  <a:lnTo>
                    <a:pt x="511" y="12"/>
                  </a:lnTo>
                  <a:lnTo>
                    <a:pt x="516" y="13"/>
                  </a:lnTo>
                  <a:lnTo>
                    <a:pt x="518" y="13"/>
                  </a:lnTo>
                  <a:lnTo>
                    <a:pt x="521" y="14"/>
                  </a:lnTo>
                  <a:lnTo>
                    <a:pt x="524" y="14"/>
                  </a:lnTo>
                  <a:lnTo>
                    <a:pt x="534" y="16"/>
                  </a:lnTo>
                  <a:lnTo>
                    <a:pt x="544" y="17"/>
                  </a:lnTo>
                  <a:lnTo>
                    <a:pt x="554" y="19"/>
                  </a:lnTo>
                  <a:lnTo>
                    <a:pt x="563" y="20"/>
                  </a:lnTo>
                  <a:lnTo>
                    <a:pt x="565" y="20"/>
                  </a:lnTo>
                  <a:lnTo>
                    <a:pt x="567" y="21"/>
                  </a:lnTo>
                  <a:lnTo>
                    <a:pt x="570" y="21"/>
                  </a:lnTo>
                  <a:lnTo>
                    <a:pt x="573" y="22"/>
                  </a:lnTo>
                  <a:lnTo>
                    <a:pt x="575" y="22"/>
                  </a:lnTo>
                  <a:lnTo>
                    <a:pt x="577" y="22"/>
                  </a:lnTo>
                  <a:lnTo>
                    <a:pt x="579" y="22"/>
                  </a:lnTo>
                  <a:lnTo>
                    <a:pt x="581" y="23"/>
                  </a:lnTo>
                  <a:lnTo>
                    <a:pt x="583" y="23"/>
                  </a:lnTo>
                  <a:lnTo>
                    <a:pt x="585" y="23"/>
                  </a:lnTo>
                  <a:lnTo>
                    <a:pt x="587" y="24"/>
                  </a:lnTo>
                  <a:lnTo>
                    <a:pt x="591" y="24"/>
                  </a:lnTo>
                  <a:lnTo>
                    <a:pt x="593" y="24"/>
                  </a:lnTo>
                  <a:lnTo>
                    <a:pt x="597" y="25"/>
                  </a:lnTo>
                  <a:lnTo>
                    <a:pt x="600" y="25"/>
                  </a:lnTo>
                  <a:lnTo>
                    <a:pt x="603" y="26"/>
                  </a:lnTo>
                  <a:lnTo>
                    <a:pt x="606" y="26"/>
                  </a:lnTo>
                  <a:lnTo>
                    <a:pt x="609" y="26"/>
                  </a:lnTo>
                  <a:lnTo>
                    <a:pt x="611" y="26"/>
                  </a:lnTo>
                  <a:lnTo>
                    <a:pt x="614" y="27"/>
                  </a:lnTo>
                  <a:lnTo>
                    <a:pt x="616" y="27"/>
                  </a:lnTo>
                  <a:lnTo>
                    <a:pt x="619" y="27"/>
                  </a:lnTo>
                  <a:lnTo>
                    <a:pt x="622" y="27"/>
                  </a:lnTo>
                  <a:lnTo>
                    <a:pt x="624" y="27"/>
                  </a:lnTo>
                  <a:lnTo>
                    <a:pt x="627" y="28"/>
                  </a:lnTo>
                  <a:lnTo>
                    <a:pt x="631" y="28"/>
                  </a:lnTo>
                  <a:lnTo>
                    <a:pt x="634" y="28"/>
                  </a:lnTo>
                  <a:lnTo>
                    <a:pt x="636" y="28"/>
                  </a:lnTo>
                  <a:lnTo>
                    <a:pt x="639" y="28"/>
                  </a:lnTo>
                  <a:lnTo>
                    <a:pt x="641" y="28"/>
                  </a:lnTo>
                  <a:lnTo>
                    <a:pt x="644" y="28"/>
                  </a:lnTo>
                  <a:lnTo>
                    <a:pt x="646" y="28"/>
                  </a:lnTo>
                  <a:lnTo>
                    <a:pt x="648" y="28"/>
                  </a:lnTo>
                  <a:lnTo>
                    <a:pt x="651" y="28"/>
                  </a:lnTo>
                  <a:lnTo>
                    <a:pt x="653" y="28"/>
                  </a:lnTo>
                  <a:lnTo>
                    <a:pt x="656" y="28"/>
                  </a:lnTo>
                  <a:lnTo>
                    <a:pt x="658" y="28"/>
                  </a:lnTo>
                  <a:lnTo>
                    <a:pt x="660" y="28"/>
                  </a:lnTo>
                  <a:lnTo>
                    <a:pt x="664" y="28"/>
                  </a:lnTo>
                  <a:lnTo>
                    <a:pt x="666" y="28"/>
                  </a:lnTo>
                  <a:lnTo>
                    <a:pt x="673" y="27"/>
                  </a:lnTo>
                  <a:lnTo>
                    <a:pt x="680" y="27"/>
                  </a:lnTo>
                  <a:lnTo>
                    <a:pt x="689" y="26"/>
                  </a:lnTo>
                  <a:lnTo>
                    <a:pt x="698" y="25"/>
                  </a:lnTo>
                  <a:lnTo>
                    <a:pt x="707" y="24"/>
                  </a:lnTo>
                  <a:lnTo>
                    <a:pt x="715" y="24"/>
                  </a:lnTo>
                  <a:lnTo>
                    <a:pt x="732" y="22"/>
                  </a:lnTo>
                  <a:lnTo>
                    <a:pt x="747" y="20"/>
                  </a:lnTo>
                  <a:lnTo>
                    <a:pt x="754" y="19"/>
                  </a:lnTo>
                  <a:lnTo>
                    <a:pt x="760" y="18"/>
                  </a:lnTo>
                  <a:lnTo>
                    <a:pt x="766" y="18"/>
                  </a:lnTo>
                  <a:lnTo>
                    <a:pt x="773" y="17"/>
                  </a:lnTo>
                  <a:lnTo>
                    <a:pt x="777" y="17"/>
                  </a:lnTo>
                  <a:lnTo>
                    <a:pt x="784" y="16"/>
                  </a:lnTo>
                  <a:lnTo>
                    <a:pt x="791" y="15"/>
                  </a:lnTo>
                  <a:lnTo>
                    <a:pt x="796" y="15"/>
                  </a:lnTo>
                  <a:lnTo>
                    <a:pt x="803" y="15"/>
                  </a:lnTo>
                  <a:lnTo>
                    <a:pt x="806" y="14"/>
                  </a:lnTo>
                  <a:lnTo>
                    <a:pt x="809" y="14"/>
                  </a:lnTo>
                  <a:lnTo>
                    <a:pt x="814" y="14"/>
                  </a:lnTo>
                  <a:lnTo>
                    <a:pt x="822" y="13"/>
                  </a:lnTo>
                  <a:lnTo>
                    <a:pt x="828" y="13"/>
                  </a:lnTo>
                  <a:lnTo>
                    <a:pt x="833" y="13"/>
                  </a:lnTo>
                  <a:lnTo>
                    <a:pt x="843" y="12"/>
                  </a:lnTo>
                  <a:lnTo>
                    <a:pt x="845" y="12"/>
                  </a:lnTo>
                  <a:lnTo>
                    <a:pt x="848" y="12"/>
                  </a:lnTo>
                  <a:lnTo>
                    <a:pt x="852" y="12"/>
                  </a:lnTo>
                  <a:lnTo>
                    <a:pt x="859" y="12"/>
                  </a:lnTo>
                  <a:lnTo>
                    <a:pt x="873" y="12"/>
                  </a:lnTo>
                  <a:lnTo>
                    <a:pt x="875" y="12"/>
                  </a:lnTo>
                  <a:lnTo>
                    <a:pt x="877" y="12"/>
                  </a:lnTo>
                  <a:lnTo>
                    <a:pt x="881" y="12"/>
                  </a:lnTo>
                  <a:lnTo>
                    <a:pt x="889" y="12"/>
                  </a:lnTo>
                  <a:lnTo>
                    <a:pt x="900" y="12"/>
                  </a:lnTo>
                  <a:lnTo>
                    <a:pt x="904" y="12"/>
                  </a:lnTo>
                  <a:lnTo>
                    <a:pt x="908" y="12"/>
                  </a:lnTo>
                  <a:lnTo>
                    <a:pt x="913" y="11"/>
                  </a:lnTo>
                  <a:lnTo>
                    <a:pt x="915" y="11"/>
                  </a:lnTo>
                  <a:lnTo>
                    <a:pt x="919" y="11"/>
                  </a:lnTo>
                  <a:lnTo>
                    <a:pt x="925" y="11"/>
                  </a:lnTo>
                  <a:lnTo>
                    <a:pt x="932" y="11"/>
                  </a:lnTo>
                  <a:lnTo>
                    <a:pt x="934" y="11"/>
                  </a:lnTo>
                  <a:lnTo>
                    <a:pt x="936" y="11"/>
                  </a:lnTo>
                  <a:lnTo>
                    <a:pt x="939" y="11"/>
                  </a:lnTo>
                  <a:lnTo>
                    <a:pt x="942" y="11"/>
                  </a:lnTo>
                  <a:lnTo>
                    <a:pt x="944" y="11"/>
                  </a:lnTo>
                  <a:lnTo>
                    <a:pt x="946" y="11"/>
                  </a:lnTo>
                  <a:lnTo>
                    <a:pt x="951" y="11"/>
                  </a:lnTo>
                  <a:lnTo>
                    <a:pt x="954" y="11"/>
                  </a:lnTo>
                  <a:lnTo>
                    <a:pt x="958" y="11"/>
                  </a:lnTo>
                  <a:lnTo>
                    <a:pt x="964" y="11"/>
                  </a:lnTo>
                  <a:lnTo>
                    <a:pt x="968" y="11"/>
                  </a:lnTo>
                  <a:lnTo>
                    <a:pt x="983" y="11"/>
                  </a:lnTo>
                  <a:lnTo>
                    <a:pt x="996" y="11"/>
                  </a:lnTo>
                  <a:lnTo>
                    <a:pt x="1044" y="11"/>
                  </a:lnTo>
                  <a:lnTo>
                    <a:pt x="1075" y="11"/>
                  </a:lnTo>
                  <a:lnTo>
                    <a:pt x="1077" y="11"/>
                  </a:lnTo>
                  <a:lnTo>
                    <a:pt x="1079" y="11"/>
                  </a:lnTo>
                  <a:lnTo>
                    <a:pt x="1081" y="11"/>
                  </a:lnTo>
                  <a:lnTo>
                    <a:pt x="1084" y="11"/>
                  </a:lnTo>
                  <a:lnTo>
                    <a:pt x="1087" y="11"/>
                  </a:lnTo>
                  <a:lnTo>
                    <a:pt x="1134" y="11"/>
                  </a:lnTo>
                  <a:lnTo>
                    <a:pt x="1164" y="10"/>
                  </a:lnTo>
                  <a:lnTo>
                    <a:pt x="1198" y="10"/>
                  </a:lnTo>
                  <a:lnTo>
                    <a:pt x="1222" y="9"/>
                  </a:lnTo>
                  <a:lnTo>
                    <a:pt x="1236" y="8"/>
                  </a:lnTo>
                  <a:lnTo>
                    <a:pt x="1247" y="8"/>
                  </a:lnTo>
                  <a:lnTo>
                    <a:pt x="1257" y="7"/>
                  </a:lnTo>
                  <a:lnTo>
                    <a:pt x="1267" y="7"/>
                  </a:lnTo>
                  <a:lnTo>
                    <a:pt x="1275" y="6"/>
                  </a:lnTo>
                  <a:lnTo>
                    <a:pt x="1283" y="6"/>
                  </a:lnTo>
                  <a:lnTo>
                    <a:pt x="1327" y="1"/>
                  </a:lnTo>
                  <a:lnTo>
                    <a:pt x="1340" y="0"/>
                  </a:lnTo>
                </a:path>
              </a:pathLst>
            </a:custGeom>
            <a:noFill/>
            <a:ln w="63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1">
              <a:extLst>
                <a:ext uri="{FF2B5EF4-FFF2-40B4-BE49-F238E27FC236}">
                  <a16:creationId xmlns:a16="http://schemas.microsoft.com/office/drawing/2014/main" id="{1CBB02C0-BA88-41A5-B306-34637E1CE629}"/>
                </a:ext>
              </a:extLst>
            </p:cNvPr>
            <p:cNvSpPr>
              <a:spLocks/>
            </p:cNvSpPr>
            <p:nvPr/>
          </p:nvSpPr>
          <p:spPr bwMode="auto">
            <a:xfrm>
              <a:off x="1150938" y="917575"/>
              <a:ext cx="9301163" cy="5527675"/>
            </a:xfrm>
            <a:custGeom>
              <a:avLst/>
              <a:gdLst>
                <a:gd name="T0" fmla="*/ 34 w 1340"/>
                <a:gd name="T1" fmla="*/ 797 h 797"/>
                <a:gd name="T2" fmla="*/ 49 w 1340"/>
                <a:gd name="T3" fmla="*/ 797 h 797"/>
                <a:gd name="T4" fmla="*/ 64 w 1340"/>
                <a:gd name="T5" fmla="*/ 792 h 797"/>
                <a:gd name="T6" fmla="*/ 69 w 1340"/>
                <a:gd name="T7" fmla="*/ 773 h 797"/>
                <a:gd name="T8" fmla="*/ 71 w 1340"/>
                <a:gd name="T9" fmla="*/ 745 h 797"/>
                <a:gd name="T10" fmla="*/ 73 w 1340"/>
                <a:gd name="T11" fmla="*/ 710 h 797"/>
                <a:gd name="T12" fmla="*/ 75 w 1340"/>
                <a:gd name="T13" fmla="*/ 632 h 797"/>
                <a:gd name="T14" fmla="*/ 76 w 1340"/>
                <a:gd name="T15" fmla="*/ 583 h 797"/>
                <a:gd name="T16" fmla="*/ 78 w 1340"/>
                <a:gd name="T17" fmla="*/ 493 h 797"/>
                <a:gd name="T18" fmla="*/ 80 w 1340"/>
                <a:gd name="T19" fmla="*/ 334 h 797"/>
                <a:gd name="T20" fmla="*/ 81 w 1340"/>
                <a:gd name="T21" fmla="*/ 286 h 797"/>
                <a:gd name="T22" fmla="*/ 81 w 1340"/>
                <a:gd name="T23" fmla="*/ 252 h 797"/>
                <a:gd name="T24" fmla="*/ 82 w 1340"/>
                <a:gd name="T25" fmla="*/ 218 h 797"/>
                <a:gd name="T26" fmla="*/ 82 w 1340"/>
                <a:gd name="T27" fmla="*/ 184 h 797"/>
                <a:gd name="T28" fmla="*/ 83 w 1340"/>
                <a:gd name="T29" fmla="*/ 150 h 797"/>
                <a:gd name="T30" fmla="*/ 84 w 1340"/>
                <a:gd name="T31" fmla="*/ 115 h 797"/>
                <a:gd name="T32" fmla="*/ 85 w 1340"/>
                <a:gd name="T33" fmla="*/ 83 h 797"/>
                <a:gd name="T34" fmla="*/ 86 w 1340"/>
                <a:gd name="T35" fmla="*/ 46 h 797"/>
                <a:gd name="T36" fmla="*/ 89 w 1340"/>
                <a:gd name="T37" fmla="*/ 28 h 797"/>
                <a:gd name="T38" fmla="*/ 103 w 1340"/>
                <a:gd name="T39" fmla="*/ 25 h 797"/>
                <a:gd name="T40" fmla="*/ 117 w 1340"/>
                <a:gd name="T41" fmla="*/ 25 h 797"/>
                <a:gd name="T42" fmla="*/ 131 w 1340"/>
                <a:gd name="T43" fmla="*/ 26 h 797"/>
                <a:gd name="T44" fmla="*/ 145 w 1340"/>
                <a:gd name="T45" fmla="*/ 26 h 797"/>
                <a:gd name="T46" fmla="*/ 159 w 1340"/>
                <a:gd name="T47" fmla="*/ 26 h 797"/>
                <a:gd name="T48" fmla="*/ 173 w 1340"/>
                <a:gd name="T49" fmla="*/ 26 h 797"/>
                <a:gd name="T50" fmla="*/ 187 w 1340"/>
                <a:gd name="T51" fmla="*/ 26 h 797"/>
                <a:gd name="T52" fmla="*/ 204 w 1340"/>
                <a:gd name="T53" fmla="*/ 26 h 797"/>
                <a:gd name="T54" fmla="*/ 236 w 1340"/>
                <a:gd name="T55" fmla="*/ 27 h 797"/>
                <a:gd name="T56" fmla="*/ 253 w 1340"/>
                <a:gd name="T57" fmla="*/ 28 h 797"/>
                <a:gd name="T58" fmla="*/ 322 w 1340"/>
                <a:gd name="T59" fmla="*/ 31 h 797"/>
                <a:gd name="T60" fmla="*/ 346 w 1340"/>
                <a:gd name="T61" fmla="*/ 34 h 797"/>
                <a:gd name="T62" fmla="*/ 363 w 1340"/>
                <a:gd name="T63" fmla="*/ 35 h 797"/>
                <a:gd name="T64" fmla="*/ 385 w 1340"/>
                <a:gd name="T65" fmla="*/ 38 h 797"/>
                <a:gd name="T66" fmla="*/ 420 w 1340"/>
                <a:gd name="T67" fmla="*/ 45 h 797"/>
                <a:gd name="T68" fmla="*/ 445 w 1340"/>
                <a:gd name="T69" fmla="*/ 50 h 797"/>
                <a:gd name="T70" fmla="*/ 462 w 1340"/>
                <a:gd name="T71" fmla="*/ 55 h 797"/>
                <a:gd name="T72" fmla="*/ 483 w 1340"/>
                <a:gd name="T73" fmla="*/ 61 h 797"/>
                <a:gd name="T74" fmla="*/ 504 w 1340"/>
                <a:gd name="T75" fmla="*/ 67 h 797"/>
                <a:gd name="T76" fmla="*/ 524 w 1340"/>
                <a:gd name="T77" fmla="*/ 72 h 797"/>
                <a:gd name="T78" fmla="*/ 570 w 1340"/>
                <a:gd name="T79" fmla="*/ 83 h 797"/>
                <a:gd name="T80" fmla="*/ 585 w 1340"/>
                <a:gd name="T81" fmla="*/ 85 h 797"/>
                <a:gd name="T82" fmla="*/ 606 w 1340"/>
                <a:gd name="T83" fmla="*/ 87 h 797"/>
                <a:gd name="T84" fmla="*/ 624 w 1340"/>
                <a:gd name="T85" fmla="*/ 87 h 797"/>
                <a:gd name="T86" fmla="*/ 644 w 1340"/>
                <a:gd name="T87" fmla="*/ 86 h 797"/>
                <a:gd name="T88" fmla="*/ 660 w 1340"/>
                <a:gd name="T89" fmla="*/ 83 h 797"/>
                <a:gd name="T90" fmla="*/ 707 w 1340"/>
                <a:gd name="T91" fmla="*/ 72 h 797"/>
                <a:gd name="T92" fmla="*/ 773 w 1340"/>
                <a:gd name="T93" fmla="*/ 51 h 797"/>
                <a:gd name="T94" fmla="*/ 809 w 1340"/>
                <a:gd name="T95" fmla="*/ 43 h 797"/>
                <a:gd name="T96" fmla="*/ 848 w 1340"/>
                <a:gd name="T97" fmla="*/ 38 h 797"/>
                <a:gd name="T98" fmla="*/ 889 w 1340"/>
                <a:gd name="T99" fmla="*/ 36 h 797"/>
                <a:gd name="T100" fmla="*/ 925 w 1340"/>
                <a:gd name="T101" fmla="*/ 35 h 797"/>
                <a:gd name="T102" fmla="*/ 946 w 1340"/>
                <a:gd name="T103" fmla="*/ 35 h 797"/>
                <a:gd name="T104" fmla="*/ 996 w 1340"/>
                <a:gd name="T105" fmla="*/ 35 h 797"/>
                <a:gd name="T106" fmla="*/ 1087 w 1340"/>
                <a:gd name="T107" fmla="*/ 35 h 797"/>
                <a:gd name="T108" fmla="*/ 1257 w 1340"/>
                <a:gd name="T109" fmla="*/ 23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0" h="797">
                  <a:moveTo>
                    <a:pt x="0" y="797"/>
                  </a:moveTo>
                  <a:lnTo>
                    <a:pt x="5" y="797"/>
                  </a:lnTo>
                  <a:lnTo>
                    <a:pt x="23" y="797"/>
                  </a:lnTo>
                  <a:lnTo>
                    <a:pt x="26" y="797"/>
                  </a:lnTo>
                  <a:lnTo>
                    <a:pt x="29" y="797"/>
                  </a:lnTo>
                  <a:lnTo>
                    <a:pt x="32" y="797"/>
                  </a:lnTo>
                  <a:lnTo>
                    <a:pt x="34" y="797"/>
                  </a:lnTo>
                  <a:lnTo>
                    <a:pt x="36" y="797"/>
                  </a:lnTo>
                  <a:lnTo>
                    <a:pt x="39" y="797"/>
                  </a:lnTo>
                  <a:lnTo>
                    <a:pt x="41" y="797"/>
                  </a:lnTo>
                  <a:lnTo>
                    <a:pt x="43" y="797"/>
                  </a:lnTo>
                  <a:lnTo>
                    <a:pt x="45" y="797"/>
                  </a:lnTo>
                  <a:lnTo>
                    <a:pt x="47" y="797"/>
                  </a:lnTo>
                  <a:lnTo>
                    <a:pt x="49" y="797"/>
                  </a:lnTo>
                  <a:lnTo>
                    <a:pt x="51" y="797"/>
                  </a:lnTo>
                  <a:lnTo>
                    <a:pt x="53" y="797"/>
                  </a:lnTo>
                  <a:lnTo>
                    <a:pt x="55" y="797"/>
                  </a:lnTo>
                  <a:lnTo>
                    <a:pt x="57" y="797"/>
                  </a:lnTo>
                  <a:lnTo>
                    <a:pt x="59" y="796"/>
                  </a:lnTo>
                  <a:lnTo>
                    <a:pt x="61" y="795"/>
                  </a:lnTo>
                  <a:lnTo>
                    <a:pt x="64" y="792"/>
                  </a:lnTo>
                  <a:lnTo>
                    <a:pt x="65" y="790"/>
                  </a:lnTo>
                  <a:lnTo>
                    <a:pt x="66" y="788"/>
                  </a:lnTo>
                  <a:lnTo>
                    <a:pt x="66" y="786"/>
                  </a:lnTo>
                  <a:lnTo>
                    <a:pt x="67" y="784"/>
                  </a:lnTo>
                  <a:lnTo>
                    <a:pt x="68" y="781"/>
                  </a:lnTo>
                  <a:lnTo>
                    <a:pt x="68" y="778"/>
                  </a:lnTo>
                  <a:lnTo>
                    <a:pt x="69" y="773"/>
                  </a:lnTo>
                  <a:lnTo>
                    <a:pt x="69" y="771"/>
                  </a:lnTo>
                  <a:lnTo>
                    <a:pt x="70" y="767"/>
                  </a:lnTo>
                  <a:lnTo>
                    <a:pt x="70" y="761"/>
                  </a:lnTo>
                  <a:lnTo>
                    <a:pt x="70" y="759"/>
                  </a:lnTo>
                  <a:lnTo>
                    <a:pt x="71" y="756"/>
                  </a:lnTo>
                  <a:lnTo>
                    <a:pt x="71" y="752"/>
                  </a:lnTo>
                  <a:lnTo>
                    <a:pt x="71" y="745"/>
                  </a:lnTo>
                  <a:lnTo>
                    <a:pt x="72" y="742"/>
                  </a:lnTo>
                  <a:lnTo>
                    <a:pt x="72" y="739"/>
                  </a:lnTo>
                  <a:lnTo>
                    <a:pt x="72" y="734"/>
                  </a:lnTo>
                  <a:lnTo>
                    <a:pt x="72" y="725"/>
                  </a:lnTo>
                  <a:lnTo>
                    <a:pt x="73" y="717"/>
                  </a:lnTo>
                  <a:lnTo>
                    <a:pt x="73" y="714"/>
                  </a:lnTo>
                  <a:lnTo>
                    <a:pt x="73" y="710"/>
                  </a:lnTo>
                  <a:lnTo>
                    <a:pt x="73" y="700"/>
                  </a:lnTo>
                  <a:lnTo>
                    <a:pt x="74" y="682"/>
                  </a:lnTo>
                  <a:lnTo>
                    <a:pt x="74" y="679"/>
                  </a:lnTo>
                  <a:lnTo>
                    <a:pt x="74" y="674"/>
                  </a:lnTo>
                  <a:lnTo>
                    <a:pt x="74" y="663"/>
                  </a:lnTo>
                  <a:lnTo>
                    <a:pt x="75" y="643"/>
                  </a:lnTo>
                  <a:lnTo>
                    <a:pt x="75" y="632"/>
                  </a:lnTo>
                  <a:lnTo>
                    <a:pt x="75" y="629"/>
                  </a:lnTo>
                  <a:lnTo>
                    <a:pt x="75" y="622"/>
                  </a:lnTo>
                  <a:lnTo>
                    <a:pt x="76" y="597"/>
                  </a:lnTo>
                  <a:lnTo>
                    <a:pt x="76" y="594"/>
                  </a:lnTo>
                  <a:lnTo>
                    <a:pt x="76" y="591"/>
                  </a:lnTo>
                  <a:lnTo>
                    <a:pt x="76" y="587"/>
                  </a:lnTo>
                  <a:lnTo>
                    <a:pt x="76" y="583"/>
                  </a:lnTo>
                  <a:lnTo>
                    <a:pt x="76" y="578"/>
                  </a:lnTo>
                  <a:lnTo>
                    <a:pt x="76" y="569"/>
                  </a:lnTo>
                  <a:lnTo>
                    <a:pt x="76" y="566"/>
                  </a:lnTo>
                  <a:lnTo>
                    <a:pt x="77" y="540"/>
                  </a:lnTo>
                  <a:lnTo>
                    <a:pt x="77" y="538"/>
                  </a:lnTo>
                  <a:lnTo>
                    <a:pt x="77" y="522"/>
                  </a:lnTo>
                  <a:lnTo>
                    <a:pt x="78" y="493"/>
                  </a:lnTo>
                  <a:lnTo>
                    <a:pt x="78" y="468"/>
                  </a:lnTo>
                  <a:lnTo>
                    <a:pt x="78" y="443"/>
                  </a:lnTo>
                  <a:lnTo>
                    <a:pt x="78" y="430"/>
                  </a:lnTo>
                  <a:lnTo>
                    <a:pt x="79" y="428"/>
                  </a:lnTo>
                  <a:lnTo>
                    <a:pt x="79" y="386"/>
                  </a:lnTo>
                  <a:lnTo>
                    <a:pt x="80" y="344"/>
                  </a:lnTo>
                  <a:lnTo>
                    <a:pt x="80" y="334"/>
                  </a:lnTo>
                  <a:lnTo>
                    <a:pt x="80" y="332"/>
                  </a:lnTo>
                  <a:lnTo>
                    <a:pt x="80" y="324"/>
                  </a:lnTo>
                  <a:lnTo>
                    <a:pt x="80" y="322"/>
                  </a:lnTo>
                  <a:lnTo>
                    <a:pt x="80" y="312"/>
                  </a:lnTo>
                  <a:lnTo>
                    <a:pt x="80" y="309"/>
                  </a:lnTo>
                  <a:lnTo>
                    <a:pt x="81" y="294"/>
                  </a:lnTo>
                  <a:lnTo>
                    <a:pt x="81" y="286"/>
                  </a:lnTo>
                  <a:lnTo>
                    <a:pt x="81" y="283"/>
                  </a:lnTo>
                  <a:lnTo>
                    <a:pt x="81" y="280"/>
                  </a:lnTo>
                  <a:lnTo>
                    <a:pt x="81" y="273"/>
                  </a:lnTo>
                  <a:lnTo>
                    <a:pt x="81" y="271"/>
                  </a:lnTo>
                  <a:lnTo>
                    <a:pt x="81" y="262"/>
                  </a:lnTo>
                  <a:lnTo>
                    <a:pt x="81" y="260"/>
                  </a:lnTo>
                  <a:lnTo>
                    <a:pt x="81" y="252"/>
                  </a:lnTo>
                  <a:lnTo>
                    <a:pt x="81" y="249"/>
                  </a:lnTo>
                  <a:lnTo>
                    <a:pt x="81" y="241"/>
                  </a:lnTo>
                  <a:lnTo>
                    <a:pt x="81" y="239"/>
                  </a:lnTo>
                  <a:lnTo>
                    <a:pt x="82" y="232"/>
                  </a:lnTo>
                  <a:lnTo>
                    <a:pt x="82" y="230"/>
                  </a:lnTo>
                  <a:lnTo>
                    <a:pt x="82" y="221"/>
                  </a:lnTo>
                  <a:lnTo>
                    <a:pt x="82" y="218"/>
                  </a:lnTo>
                  <a:lnTo>
                    <a:pt x="82" y="212"/>
                  </a:lnTo>
                  <a:lnTo>
                    <a:pt x="82" y="210"/>
                  </a:lnTo>
                  <a:lnTo>
                    <a:pt x="82" y="203"/>
                  </a:lnTo>
                  <a:lnTo>
                    <a:pt x="82" y="195"/>
                  </a:lnTo>
                  <a:lnTo>
                    <a:pt x="82" y="192"/>
                  </a:lnTo>
                  <a:lnTo>
                    <a:pt x="82" y="186"/>
                  </a:lnTo>
                  <a:lnTo>
                    <a:pt x="82" y="184"/>
                  </a:lnTo>
                  <a:lnTo>
                    <a:pt x="82" y="178"/>
                  </a:lnTo>
                  <a:lnTo>
                    <a:pt x="82" y="176"/>
                  </a:lnTo>
                  <a:lnTo>
                    <a:pt x="83" y="170"/>
                  </a:lnTo>
                  <a:lnTo>
                    <a:pt x="83" y="167"/>
                  </a:lnTo>
                  <a:lnTo>
                    <a:pt x="83" y="160"/>
                  </a:lnTo>
                  <a:lnTo>
                    <a:pt x="83" y="158"/>
                  </a:lnTo>
                  <a:lnTo>
                    <a:pt x="83" y="150"/>
                  </a:lnTo>
                  <a:lnTo>
                    <a:pt x="83" y="147"/>
                  </a:lnTo>
                  <a:lnTo>
                    <a:pt x="83" y="139"/>
                  </a:lnTo>
                  <a:lnTo>
                    <a:pt x="83" y="137"/>
                  </a:lnTo>
                  <a:lnTo>
                    <a:pt x="83" y="128"/>
                  </a:lnTo>
                  <a:lnTo>
                    <a:pt x="84" y="125"/>
                  </a:lnTo>
                  <a:lnTo>
                    <a:pt x="84" y="117"/>
                  </a:lnTo>
                  <a:lnTo>
                    <a:pt x="84" y="115"/>
                  </a:lnTo>
                  <a:lnTo>
                    <a:pt x="84" y="106"/>
                  </a:lnTo>
                  <a:lnTo>
                    <a:pt x="84" y="104"/>
                  </a:lnTo>
                  <a:lnTo>
                    <a:pt x="84" y="98"/>
                  </a:lnTo>
                  <a:lnTo>
                    <a:pt x="84" y="91"/>
                  </a:lnTo>
                  <a:lnTo>
                    <a:pt x="84" y="89"/>
                  </a:lnTo>
                  <a:lnTo>
                    <a:pt x="85" y="85"/>
                  </a:lnTo>
                  <a:lnTo>
                    <a:pt x="85" y="83"/>
                  </a:lnTo>
                  <a:lnTo>
                    <a:pt x="85" y="79"/>
                  </a:lnTo>
                  <a:lnTo>
                    <a:pt x="85" y="73"/>
                  </a:lnTo>
                  <a:lnTo>
                    <a:pt x="85" y="68"/>
                  </a:lnTo>
                  <a:lnTo>
                    <a:pt x="85" y="62"/>
                  </a:lnTo>
                  <a:lnTo>
                    <a:pt x="86" y="56"/>
                  </a:lnTo>
                  <a:lnTo>
                    <a:pt x="86" y="51"/>
                  </a:lnTo>
                  <a:lnTo>
                    <a:pt x="86" y="46"/>
                  </a:lnTo>
                  <a:lnTo>
                    <a:pt x="86" y="43"/>
                  </a:lnTo>
                  <a:lnTo>
                    <a:pt x="87" y="40"/>
                  </a:lnTo>
                  <a:lnTo>
                    <a:pt x="87" y="37"/>
                  </a:lnTo>
                  <a:lnTo>
                    <a:pt x="87" y="35"/>
                  </a:lnTo>
                  <a:lnTo>
                    <a:pt x="88" y="32"/>
                  </a:lnTo>
                  <a:lnTo>
                    <a:pt x="88" y="30"/>
                  </a:lnTo>
                  <a:lnTo>
                    <a:pt x="89" y="28"/>
                  </a:lnTo>
                  <a:lnTo>
                    <a:pt x="91" y="27"/>
                  </a:lnTo>
                  <a:lnTo>
                    <a:pt x="93" y="26"/>
                  </a:lnTo>
                  <a:lnTo>
                    <a:pt x="95" y="25"/>
                  </a:lnTo>
                  <a:lnTo>
                    <a:pt x="97" y="25"/>
                  </a:lnTo>
                  <a:lnTo>
                    <a:pt x="99" y="25"/>
                  </a:lnTo>
                  <a:lnTo>
                    <a:pt x="101" y="25"/>
                  </a:lnTo>
                  <a:lnTo>
                    <a:pt x="103" y="25"/>
                  </a:lnTo>
                  <a:lnTo>
                    <a:pt x="105" y="25"/>
                  </a:lnTo>
                  <a:lnTo>
                    <a:pt x="107" y="25"/>
                  </a:lnTo>
                  <a:lnTo>
                    <a:pt x="109" y="25"/>
                  </a:lnTo>
                  <a:lnTo>
                    <a:pt x="111" y="25"/>
                  </a:lnTo>
                  <a:lnTo>
                    <a:pt x="113" y="25"/>
                  </a:lnTo>
                  <a:lnTo>
                    <a:pt x="115" y="25"/>
                  </a:lnTo>
                  <a:lnTo>
                    <a:pt x="117" y="25"/>
                  </a:lnTo>
                  <a:lnTo>
                    <a:pt x="119" y="25"/>
                  </a:lnTo>
                  <a:lnTo>
                    <a:pt x="121" y="25"/>
                  </a:lnTo>
                  <a:lnTo>
                    <a:pt x="123" y="25"/>
                  </a:lnTo>
                  <a:lnTo>
                    <a:pt x="125" y="25"/>
                  </a:lnTo>
                  <a:lnTo>
                    <a:pt x="127" y="25"/>
                  </a:lnTo>
                  <a:lnTo>
                    <a:pt x="129" y="25"/>
                  </a:lnTo>
                  <a:lnTo>
                    <a:pt x="131" y="26"/>
                  </a:lnTo>
                  <a:lnTo>
                    <a:pt x="133" y="26"/>
                  </a:lnTo>
                  <a:lnTo>
                    <a:pt x="135" y="26"/>
                  </a:lnTo>
                  <a:lnTo>
                    <a:pt x="137" y="26"/>
                  </a:lnTo>
                  <a:lnTo>
                    <a:pt x="139" y="26"/>
                  </a:lnTo>
                  <a:lnTo>
                    <a:pt x="141" y="26"/>
                  </a:lnTo>
                  <a:lnTo>
                    <a:pt x="143" y="26"/>
                  </a:lnTo>
                  <a:lnTo>
                    <a:pt x="145" y="26"/>
                  </a:lnTo>
                  <a:lnTo>
                    <a:pt x="147" y="26"/>
                  </a:lnTo>
                  <a:lnTo>
                    <a:pt x="149" y="26"/>
                  </a:lnTo>
                  <a:lnTo>
                    <a:pt x="151" y="26"/>
                  </a:lnTo>
                  <a:lnTo>
                    <a:pt x="153" y="26"/>
                  </a:lnTo>
                  <a:lnTo>
                    <a:pt x="155" y="26"/>
                  </a:lnTo>
                  <a:lnTo>
                    <a:pt x="157" y="26"/>
                  </a:lnTo>
                  <a:lnTo>
                    <a:pt x="159" y="26"/>
                  </a:lnTo>
                  <a:lnTo>
                    <a:pt x="161" y="26"/>
                  </a:lnTo>
                  <a:lnTo>
                    <a:pt x="163" y="26"/>
                  </a:lnTo>
                  <a:lnTo>
                    <a:pt x="165" y="26"/>
                  </a:lnTo>
                  <a:lnTo>
                    <a:pt x="167" y="26"/>
                  </a:lnTo>
                  <a:lnTo>
                    <a:pt x="169" y="26"/>
                  </a:lnTo>
                  <a:lnTo>
                    <a:pt x="171" y="26"/>
                  </a:lnTo>
                  <a:lnTo>
                    <a:pt x="173" y="26"/>
                  </a:lnTo>
                  <a:lnTo>
                    <a:pt x="175" y="26"/>
                  </a:lnTo>
                  <a:lnTo>
                    <a:pt x="177" y="26"/>
                  </a:lnTo>
                  <a:lnTo>
                    <a:pt x="179" y="26"/>
                  </a:lnTo>
                  <a:lnTo>
                    <a:pt x="181" y="26"/>
                  </a:lnTo>
                  <a:lnTo>
                    <a:pt x="183" y="26"/>
                  </a:lnTo>
                  <a:lnTo>
                    <a:pt x="185" y="26"/>
                  </a:lnTo>
                  <a:lnTo>
                    <a:pt x="187" y="26"/>
                  </a:lnTo>
                  <a:lnTo>
                    <a:pt x="189" y="26"/>
                  </a:lnTo>
                  <a:lnTo>
                    <a:pt x="191" y="26"/>
                  </a:lnTo>
                  <a:lnTo>
                    <a:pt x="193" y="26"/>
                  </a:lnTo>
                  <a:lnTo>
                    <a:pt x="195" y="26"/>
                  </a:lnTo>
                  <a:lnTo>
                    <a:pt x="197" y="26"/>
                  </a:lnTo>
                  <a:lnTo>
                    <a:pt x="199" y="26"/>
                  </a:lnTo>
                  <a:lnTo>
                    <a:pt x="204" y="26"/>
                  </a:lnTo>
                  <a:lnTo>
                    <a:pt x="211" y="27"/>
                  </a:lnTo>
                  <a:lnTo>
                    <a:pt x="218" y="27"/>
                  </a:lnTo>
                  <a:lnTo>
                    <a:pt x="224" y="27"/>
                  </a:lnTo>
                  <a:lnTo>
                    <a:pt x="229" y="27"/>
                  </a:lnTo>
                  <a:lnTo>
                    <a:pt x="232" y="27"/>
                  </a:lnTo>
                  <a:lnTo>
                    <a:pt x="234" y="27"/>
                  </a:lnTo>
                  <a:lnTo>
                    <a:pt x="236" y="27"/>
                  </a:lnTo>
                  <a:lnTo>
                    <a:pt x="238" y="27"/>
                  </a:lnTo>
                  <a:lnTo>
                    <a:pt x="240" y="27"/>
                  </a:lnTo>
                  <a:lnTo>
                    <a:pt x="242" y="27"/>
                  </a:lnTo>
                  <a:lnTo>
                    <a:pt x="244" y="27"/>
                  </a:lnTo>
                  <a:lnTo>
                    <a:pt x="246" y="28"/>
                  </a:lnTo>
                  <a:lnTo>
                    <a:pt x="250" y="28"/>
                  </a:lnTo>
                  <a:lnTo>
                    <a:pt x="253" y="28"/>
                  </a:lnTo>
                  <a:lnTo>
                    <a:pt x="261" y="28"/>
                  </a:lnTo>
                  <a:lnTo>
                    <a:pt x="270" y="28"/>
                  </a:lnTo>
                  <a:lnTo>
                    <a:pt x="281" y="29"/>
                  </a:lnTo>
                  <a:lnTo>
                    <a:pt x="290" y="29"/>
                  </a:lnTo>
                  <a:lnTo>
                    <a:pt x="301" y="30"/>
                  </a:lnTo>
                  <a:lnTo>
                    <a:pt x="310" y="31"/>
                  </a:lnTo>
                  <a:lnTo>
                    <a:pt x="322" y="31"/>
                  </a:lnTo>
                  <a:lnTo>
                    <a:pt x="332" y="32"/>
                  </a:lnTo>
                  <a:lnTo>
                    <a:pt x="334" y="32"/>
                  </a:lnTo>
                  <a:lnTo>
                    <a:pt x="337" y="33"/>
                  </a:lnTo>
                  <a:lnTo>
                    <a:pt x="340" y="33"/>
                  </a:lnTo>
                  <a:lnTo>
                    <a:pt x="342" y="33"/>
                  </a:lnTo>
                  <a:lnTo>
                    <a:pt x="344" y="33"/>
                  </a:lnTo>
                  <a:lnTo>
                    <a:pt x="346" y="34"/>
                  </a:lnTo>
                  <a:lnTo>
                    <a:pt x="349" y="34"/>
                  </a:lnTo>
                  <a:lnTo>
                    <a:pt x="351" y="34"/>
                  </a:lnTo>
                  <a:lnTo>
                    <a:pt x="353" y="34"/>
                  </a:lnTo>
                  <a:lnTo>
                    <a:pt x="356" y="35"/>
                  </a:lnTo>
                  <a:lnTo>
                    <a:pt x="359" y="35"/>
                  </a:lnTo>
                  <a:lnTo>
                    <a:pt x="361" y="35"/>
                  </a:lnTo>
                  <a:lnTo>
                    <a:pt x="363" y="35"/>
                  </a:lnTo>
                  <a:lnTo>
                    <a:pt x="366" y="36"/>
                  </a:lnTo>
                  <a:lnTo>
                    <a:pt x="368" y="36"/>
                  </a:lnTo>
                  <a:lnTo>
                    <a:pt x="371" y="36"/>
                  </a:lnTo>
                  <a:lnTo>
                    <a:pt x="375" y="37"/>
                  </a:lnTo>
                  <a:lnTo>
                    <a:pt x="377" y="37"/>
                  </a:lnTo>
                  <a:lnTo>
                    <a:pt x="381" y="38"/>
                  </a:lnTo>
                  <a:lnTo>
                    <a:pt x="385" y="38"/>
                  </a:lnTo>
                  <a:lnTo>
                    <a:pt x="388" y="39"/>
                  </a:lnTo>
                  <a:lnTo>
                    <a:pt x="392" y="40"/>
                  </a:lnTo>
                  <a:lnTo>
                    <a:pt x="399" y="41"/>
                  </a:lnTo>
                  <a:lnTo>
                    <a:pt x="405" y="42"/>
                  </a:lnTo>
                  <a:lnTo>
                    <a:pt x="409" y="42"/>
                  </a:lnTo>
                  <a:lnTo>
                    <a:pt x="414" y="44"/>
                  </a:lnTo>
                  <a:lnTo>
                    <a:pt x="420" y="45"/>
                  </a:lnTo>
                  <a:lnTo>
                    <a:pt x="425" y="46"/>
                  </a:lnTo>
                  <a:lnTo>
                    <a:pt x="429" y="47"/>
                  </a:lnTo>
                  <a:lnTo>
                    <a:pt x="434" y="48"/>
                  </a:lnTo>
                  <a:lnTo>
                    <a:pt x="437" y="48"/>
                  </a:lnTo>
                  <a:lnTo>
                    <a:pt x="439" y="49"/>
                  </a:lnTo>
                  <a:lnTo>
                    <a:pt x="442" y="50"/>
                  </a:lnTo>
                  <a:lnTo>
                    <a:pt x="445" y="50"/>
                  </a:lnTo>
                  <a:lnTo>
                    <a:pt x="447" y="51"/>
                  </a:lnTo>
                  <a:lnTo>
                    <a:pt x="449" y="51"/>
                  </a:lnTo>
                  <a:lnTo>
                    <a:pt x="451" y="52"/>
                  </a:lnTo>
                  <a:lnTo>
                    <a:pt x="454" y="53"/>
                  </a:lnTo>
                  <a:lnTo>
                    <a:pt x="457" y="54"/>
                  </a:lnTo>
                  <a:lnTo>
                    <a:pt x="459" y="54"/>
                  </a:lnTo>
                  <a:lnTo>
                    <a:pt x="462" y="55"/>
                  </a:lnTo>
                  <a:lnTo>
                    <a:pt x="464" y="55"/>
                  </a:lnTo>
                  <a:lnTo>
                    <a:pt x="466" y="56"/>
                  </a:lnTo>
                  <a:lnTo>
                    <a:pt x="470" y="57"/>
                  </a:lnTo>
                  <a:lnTo>
                    <a:pt x="473" y="58"/>
                  </a:lnTo>
                  <a:lnTo>
                    <a:pt x="477" y="59"/>
                  </a:lnTo>
                  <a:lnTo>
                    <a:pt x="479" y="59"/>
                  </a:lnTo>
                  <a:lnTo>
                    <a:pt x="483" y="61"/>
                  </a:lnTo>
                  <a:lnTo>
                    <a:pt x="486" y="62"/>
                  </a:lnTo>
                  <a:lnTo>
                    <a:pt x="490" y="63"/>
                  </a:lnTo>
                  <a:lnTo>
                    <a:pt x="495" y="64"/>
                  </a:lnTo>
                  <a:lnTo>
                    <a:pt x="497" y="65"/>
                  </a:lnTo>
                  <a:lnTo>
                    <a:pt x="499" y="65"/>
                  </a:lnTo>
                  <a:lnTo>
                    <a:pt x="501" y="66"/>
                  </a:lnTo>
                  <a:lnTo>
                    <a:pt x="504" y="67"/>
                  </a:lnTo>
                  <a:lnTo>
                    <a:pt x="507" y="67"/>
                  </a:lnTo>
                  <a:lnTo>
                    <a:pt x="509" y="68"/>
                  </a:lnTo>
                  <a:lnTo>
                    <a:pt x="511" y="69"/>
                  </a:lnTo>
                  <a:lnTo>
                    <a:pt x="516" y="70"/>
                  </a:lnTo>
                  <a:lnTo>
                    <a:pt x="518" y="71"/>
                  </a:lnTo>
                  <a:lnTo>
                    <a:pt x="521" y="72"/>
                  </a:lnTo>
                  <a:lnTo>
                    <a:pt x="524" y="72"/>
                  </a:lnTo>
                  <a:lnTo>
                    <a:pt x="534" y="75"/>
                  </a:lnTo>
                  <a:lnTo>
                    <a:pt x="544" y="77"/>
                  </a:lnTo>
                  <a:lnTo>
                    <a:pt x="554" y="80"/>
                  </a:lnTo>
                  <a:lnTo>
                    <a:pt x="563" y="82"/>
                  </a:lnTo>
                  <a:lnTo>
                    <a:pt x="565" y="82"/>
                  </a:lnTo>
                  <a:lnTo>
                    <a:pt x="567" y="82"/>
                  </a:lnTo>
                  <a:lnTo>
                    <a:pt x="570" y="83"/>
                  </a:lnTo>
                  <a:lnTo>
                    <a:pt x="573" y="83"/>
                  </a:lnTo>
                  <a:lnTo>
                    <a:pt x="575" y="84"/>
                  </a:lnTo>
                  <a:lnTo>
                    <a:pt x="577" y="84"/>
                  </a:lnTo>
                  <a:lnTo>
                    <a:pt x="579" y="84"/>
                  </a:lnTo>
                  <a:lnTo>
                    <a:pt x="581" y="85"/>
                  </a:lnTo>
                  <a:lnTo>
                    <a:pt x="583" y="85"/>
                  </a:lnTo>
                  <a:lnTo>
                    <a:pt x="585" y="85"/>
                  </a:lnTo>
                  <a:lnTo>
                    <a:pt x="587" y="85"/>
                  </a:lnTo>
                  <a:lnTo>
                    <a:pt x="591" y="86"/>
                  </a:lnTo>
                  <a:lnTo>
                    <a:pt x="593" y="86"/>
                  </a:lnTo>
                  <a:lnTo>
                    <a:pt x="597" y="86"/>
                  </a:lnTo>
                  <a:lnTo>
                    <a:pt x="600" y="87"/>
                  </a:lnTo>
                  <a:lnTo>
                    <a:pt x="603" y="87"/>
                  </a:lnTo>
                  <a:lnTo>
                    <a:pt x="606" y="87"/>
                  </a:lnTo>
                  <a:lnTo>
                    <a:pt x="609" y="87"/>
                  </a:lnTo>
                  <a:lnTo>
                    <a:pt x="611" y="87"/>
                  </a:lnTo>
                  <a:lnTo>
                    <a:pt x="614" y="87"/>
                  </a:lnTo>
                  <a:lnTo>
                    <a:pt x="616" y="87"/>
                  </a:lnTo>
                  <a:lnTo>
                    <a:pt x="619" y="87"/>
                  </a:lnTo>
                  <a:lnTo>
                    <a:pt x="622" y="87"/>
                  </a:lnTo>
                  <a:lnTo>
                    <a:pt x="624" y="87"/>
                  </a:lnTo>
                  <a:lnTo>
                    <a:pt x="627" y="87"/>
                  </a:lnTo>
                  <a:lnTo>
                    <a:pt x="631" y="87"/>
                  </a:lnTo>
                  <a:lnTo>
                    <a:pt x="634" y="87"/>
                  </a:lnTo>
                  <a:lnTo>
                    <a:pt x="636" y="86"/>
                  </a:lnTo>
                  <a:lnTo>
                    <a:pt x="639" y="86"/>
                  </a:lnTo>
                  <a:lnTo>
                    <a:pt x="641" y="86"/>
                  </a:lnTo>
                  <a:lnTo>
                    <a:pt x="644" y="86"/>
                  </a:lnTo>
                  <a:lnTo>
                    <a:pt x="646" y="86"/>
                  </a:lnTo>
                  <a:lnTo>
                    <a:pt x="648" y="85"/>
                  </a:lnTo>
                  <a:lnTo>
                    <a:pt x="651" y="85"/>
                  </a:lnTo>
                  <a:lnTo>
                    <a:pt x="653" y="84"/>
                  </a:lnTo>
                  <a:lnTo>
                    <a:pt x="656" y="84"/>
                  </a:lnTo>
                  <a:lnTo>
                    <a:pt x="658" y="84"/>
                  </a:lnTo>
                  <a:lnTo>
                    <a:pt x="660" y="83"/>
                  </a:lnTo>
                  <a:lnTo>
                    <a:pt x="664" y="83"/>
                  </a:lnTo>
                  <a:lnTo>
                    <a:pt x="666" y="82"/>
                  </a:lnTo>
                  <a:lnTo>
                    <a:pt x="673" y="81"/>
                  </a:lnTo>
                  <a:lnTo>
                    <a:pt x="680" y="79"/>
                  </a:lnTo>
                  <a:lnTo>
                    <a:pt x="689" y="77"/>
                  </a:lnTo>
                  <a:lnTo>
                    <a:pt x="698" y="74"/>
                  </a:lnTo>
                  <a:lnTo>
                    <a:pt x="707" y="72"/>
                  </a:lnTo>
                  <a:lnTo>
                    <a:pt x="715" y="69"/>
                  </a:lnTo>
                  <a:lnTo>
                    <a:pt x="732" y="64"/>
                  </a:lnTo>
                  <a:lnTo>
                    <a:pt x="747" y="59"/>
                  </a:lnTo>
                  <a:lnTo>
                    <a:pt x="754" y="57"/>
                  </a:lnTo>
                  <a:lnTo>
                    <a:pt x="760" y="55"/>
                  </a:lnTo>
                  <a:lnTo>
                    <a:pt x="766" y="53"/>
                  </a:lnTo>
                  <a:lnTo>
                    <a:pt x="773" y="51"/>
                  </a:lnTo>
                  <a:lnTo>
                    <a:pt x="777" y="50"/>
                  </a:lnTo>
                  <a:lnTo>
                    <a:pt x="784" y="48"/>
                  </a:lnTo>
                  <a:lnTo>
                    <a:pt x="791" y="47"/>
                  </a:lnTo>
                  <a:lnTo>
                    <a:pt x="796" y="45"/>
                  </a:lnTo>
                  <a:lnTo>
                    <a:pt x="803" y="44"/>
                  </a:lnTo>
                  <a:lnTo>
                    <a:pt x="806" y="43"/>
                  </a:lnTo>
                  <a:lnTo>
                    <a:pt x="809" y="43"/>
                  </a:lnTo>
                  <a:lnTo>
                    <a:pt x="814" y="42"/>
                  </a:lnTo>
                  <a:lnTo>
                    <a:pt x="822" y="41"/>
                  </a:lnTo>
                  <a:lnTo>
                    <a:pt x="828" y="40"/>
                  </a:lnTo>
                  <a:lnTo>
                    <a:pt x="833" y="39"/>
                  </a:lnTo>
                  <a:lnTo>
                    <a:pt x="843" y="38"/>
                  </a:lnTo>
                  <a:lnTo>
                    <a:pt x="845" y="38"/>
                  </a:lnTo>
                  <a:lnTo>
                    <a:pt x="848" y="38"/>
                  </a:lnTo>
                  <a:lnTo>
                    <a:pt x="852" y="37"/>
                  </a:lnTo>
                  <a:lnTo>
                    <a:pt x="859" y="37"/>
                  </a:lnTo>
                  <a:lnTo>
                    <a:pt x="873" y="36"/>
                  </a:lnTo>
                  <a:lnTo>
                    <a:pt x="875" y="36"/>
                  </a:lnTo>
                  <a:lnTo>
                    <a:pt x="877" y="36"/>
                  </a:lnTo>
                  <a:lnTo>
                    <a:pt x="881" y="36"/>
                  </a:lnTo>
                  <a:lnTo>
                    <a:pt x="889" y="36"/>
                  </a:lnTo>
                  <a:lnTo>
                    <a:pt x="900" y="36"/>
                  </a:lnTo>
                  <a:lnTo>
                    <a:pt x="904" y="36"/>
                  </a:lnTo>
                  <a:lnTo>
                    <a:pt x="908" y="36"/>
                  </a:lnTo>
                  <a:lnTo>
                    <a:pt x="913" y="35"/>
                  </a:lnTo>
                  <a:lnTo>
                    <a:pt x="915" y="35"/>
                  </a:lnTo>
                  <a:lnTo>
                    <a:pt x="919" y="35"/>
                  </a:lnTo>
                  <a:lnTo>
                    <a:pt x="925" y="35"/>
                  </a:lnTo>
                  <a:lnTo>
                    <a:pt x="932" y="35"/>
                  </a:lnTo>
                  <a:lnTo>
                    <a:pt x="934" y="35"/>
                  </a:lnTo>
                  <a:lnTo>
                    <a:pt x="936" y="35"/>
                  </a:lnTo>
                  <a:lnTo>
                    <a:pt x="939" y="35"/>
                  </a:lnTo>
                  <a:lnTo>
                    <a:pt x="942" y="35"/>
                  </a:lnTo>
                  <a:lnTo>
                    <a:pt x="944" y="35"/>
                  </a:lnTo>
                  <a:lnTo>
                    <a:pt x="946" y="35"/>
                  </a:lnTo>
                  <a:lnTo>
                    <a:pt x="951" y="35"/>
                  </a:lnTo>
                  <a:lnTo>
                    <a:pt x="954" y="35"/>
                  </a:lnTo>
                  <a:lnTo>
                    <a:pt x="958" y="35"/>
                  </a:lnTo>
                  <a:lnTo>
                    <a:pt x="964" y="35"/>
                  </a:lnTo>
                  <a:lnTo>
                    <a:pt x="968" y="35"/>
                  </a:lnTo>
                  <a:lnTo>
                    <a:pt x="983" y="35"/>
                  </a:lnTo>
                  <a:lnTo>
                    <a:pt x="996" y="35"/>
                  </a:lnTo>
                  <a:lnTo>
                    <a:pt x="1044" y="35"/>
                  </a:lnTo>
                  <a:lnTo>
                    <a:pt x="1075" y="35"/>
                  </a:lnTo>
                  <a:lnTo>
                    <a:pt x="1077" y="35"/>
                  </a:lnTo>
                  <a:lnTo>
                    <a:pt x="1079" y="35"/>
                  </a:lnTo>
                  <a:lnTo>
                    <a:pt x="1081" y="35"/>
                  </a:lnTo>
                  <a:lnTo>
                    <a:pt x="1084" y="35"/>
                  </a:lnTo>
                  <a:lnTo>
                    <a:pt x="1087" y="35"/>
                  </a:lnTo>
                  <a:lnTo>
                    <a:pt x="1134" y="34"/>
                  </a:lnTo>
                  <a:lnTo>
                    <a:pt x="1164" y="32"/>
                  </a:lnTo>
                  <a:lnTo>
                    <a:pt x="1198" y="30"/>
                  </a:lnTo>
                  <a:lnTo>
                    <a:pt x="1222" y="27"/>
                  </a:lnTo>
                  <a:lnTo>
                    <a:pt x="1236" y="26"/>
                  </a:lnTo>
                  <a:lnTo>
                    <a:pt x="1247" y="24"/>
                  </a:lnTo>
                  <a:lnTo>
                    <a:pt x="1257" y="23"/>
                  </a:lnTo>
                  <a:lnTo>
                    <a:pt x="1267" y="21"/>
                  </a:lnTo>
                  <a:lnTo>
                    <a:pt x="1275" y="19"/>
                  </a:lnTo>
                  <a:lnTo>
                    <a:pt x="1283" y="18"/>
                  </a:lnTo>
                  <a:lnTo>
                    <a:pt x="1327" y="5"/>
                  </a:lnTo>
                  <a:lnTo>
                    <a:pt x="1340" y="0"/>
                  </a:lnTo>
                </a:path>
              </a:pathLst>
            </a:custGeom>
            <a:noFill/>
            <a:ln w="635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173">
              <a:extLst>
                <a:ext uri="{FF2B5EF4-FFF2-40B4-BE49-F238E27FC236}">
                  <a16:creationId xmlns:a16="http://schemas.microsoft.com/office/drawing/2014/main" id="{FE6E31F1-6AFE-4B46-B569-3EE6B154F01E}"/>
                </a:ext>
              </a:extLst>
            </p:cNvPr>
            <p:cNvSpPr>
              <a:spLocks/>
            </p:cNvSpPr>
            <p:nvPr/>
          </p:nvSpPr>
          <p:spPr bwMode="auto">
            <a:xfrm>
              <a:off x="1150938" y="925513"/>
              <a:ext cx="9301163" cy="5519737"/>
            </a:xfrm>
            <a:custGeom>
              <a:avLst/>
              <a:gdLst>
                <a:gd name="T0" fmla="*/ 34 w 1340"/>
                <a:gd name="T1" fmla="*/ 796 h 796"/>
                <a:gd name="T2" fmla="*/ 49 w 1340"/>
                <a:gd name="T3" fmla="*/ 796 h 796"/>
                <a:gd name="T4" fmla="*/ 62 w 1340"/>
                <a:gd name="T5" fmla="*/ 793 h 796"/>
                <a:gd name="T6" fmla="*/ 69 w 1340"/>
                <a:gd name="T7" fmla="*/ 774 h 796"/>
                <a:gd name="T8" fmla="*/ 71 w 1340"/>
                <a:gd name="T9" fmla="*/ 748 h 796"/>
                <a:gd name="T10" fmla="*/ 73 w 1340"/>
                <a:gd name="T11" fmla="*/ 716 h 796"/>
                <a:gd name="T12" fmla="*/ 75 w 1340"/>
                <a:gd name="T13" fmla="*/ 645 h 796"/>
                <a:gd name="T14" fmla="*/ 76 w 1340"/>
                <a:gd name="T15" fmla="*/ 599 h 796"/>
                <a:gd name="T16" fmla="*/ 77 w 1340"/>
                <a:gd name="T17" fmla="*/ 542 h 796"/>
                <a:gd name="T18" fmla="*/ 80 w 1340"/>
                <a:gd name="T19" fmla="*/ 380 h 796"/>
                <a:gd name="T20" fmla="*/ 81 w 1340"/>
                <a:gd name="T21" fmla="*/ 326 h 796"/>
                <a:gd name="T22" fmla="*/ 81 w 1340"/>
                <a:gd name="T23" fmla="*/ 292 h 796"/>
                <a:gd name="T24" fmla="*/ 82 w 1340"/>
                <a:gd name="T25" fmla="*/ 257 h 796"/>
                <a:gd name="T26" fmla="*/ 82 w 1340"/>
                <a:gd name="T27" fmla="*/ 227 h 796"/>
                <a:gd name="T28" fmla="*/ 83 w 1340"/>
                <a:gd name="T29" fmla="*/ 190 h 796"/>
                <a:gd name="T30" fmla="*/ 84 w 1340"/>
                <a:gd name="T31" fmla="*/ 147 h 796"/>
                <a:gd name="T32" fmla="*/ 85 w 1340"/>
                <a:gd name="T33" fmla="*/ 121 h 796"/>
                <a:gd name="T34" fmla="*/ 87 w 1340"/>
                <a:gd name="T35" fmla="*/ 95 h 796"/>
                <a:gd name="T36" fmla="*/ 97 w 1340"/>
                <a:gd name="T37" fmla="*/ 87 h 796"/>
                <a:gd name="T38" fmla="*/ 111 w 1340"/>
                <a:gd name="T39" fmla="*/ 87 h 796"/>
                <a:gd name="T40" fmla="*/ 125 w 1340"/>
                <a:gd name="T41" fmla="*/ 88 h 796"/>
                <a:gd name="T42" fmla="*/ 139 w 1340"/>
                <a:gd name="T43" fmla="*/ 88 h 796"/>
                <a:gd name="T44" fmla="*/ 153 w 1340"/>
                <a:gd name="T45" fmla="*/ 88 h 796"/>
                <a:gd name="T46" fmla="*/ 167 w 1340"/>
                <a:gd name="T47" fmla="*/ 89 h 796"/>
                <a:gd name="T48" fmla="*/ 181 w 1340"/>
                <a:gd name="T49" fmla="*/ 89 h 796"/>
                <a:gd name="T50" fmla="*/ 195 w 1340"/>
                <a:gd name="T51" fmla="*/ 90 h 796"/>
                <a:gd name="T52" fmla="*/ 229 w 1340"/>
                <a:gd name="T53" fmla="*/ 91 h 796"/>
                <a:gd name="T54" fmla="*/ 244 w 1340"/>
                <a:gd name="T55" fmla="*/ 92 h 796"/>
                <a:gd name="T56" fmla="*/ 290 w 1340"/>
                <a:gd name="T57" fmla="*/ 97 h 796"/>
                <a:gd name="T58" fmla="*/ 340 w 1340"/>
                <a:gd name="T59" fmla="*/ 103 h 796"/>
                <a:gd name="T60" fmla="*/ 356 w 1340"/>
                <a:gd name="T61" fmla="*/ 106 h 796"/>
                <a:gd name="T62" fmla="*/ 375 w 1340"/>
                <a:gd name="T63" fmla="*/ 110 h 796"/>
                <a:gd name="T64" fmla="*/ 405 w 1340"/>
                <a:gd name="T65" fmla="*/ 117 h 796"/>
                <a:gd name="T66" fmla="*/ 437 w 1340"/>
                <a:gd name="T67" fmla="*/ 125 h 796"/>
                <a:gd name="T68" fmla="*/ 454 w 1340"/>
                <a:gd name="T69" fmla="*/ 129 h 796"/>
                <a:gd name="T70" fmla="*/ 473 w 1340"/>
                <a:gd name="T71" fmla="*/ 134 h 796"/>
                <a:gd name="T72" fmla="*/ 497 w 1340"/>
                <a:gd name="T73" fmla="*/ 140 h 796"/>
                <a:gd name="T74" fmla="*/ 516 w 1340"/>
                <a:gd name="T75" fmla="*/ 144 h 796"/>
                <a:gd name="T76" fmla="*/ 563 w 1340"/>
                <a:gd name="T77" fmla="*/ 150 h 796"/>
                <a:gd name="T78" fmla="*/ 579 w 1340"/>
                <a:gd name="T79" fmla="*/ 150 h 796"/>
                <a:gd name="T80" fmla="*/ 597 w 1340"/>
                <a:gd name="T81" fmla="*/ 150 h 796"/>
                <a:gd name="T82" fmla="*/ 616 w 1340"/>
                <a:gd name="T83" fmla="*/ 148 h 796"/>
                <a:gd name="T84" fmla="*/ 636 w 1340"/>
                <a:gd name="T85" fmla="*/ 144 h 796"/>
                <a:gd name="T86" fmla="*/ 653 w 1340"/>
                <a:gd name="T87" fmla="*/ 139 h 796"/>
                <a:gd name="T88" fmla="*/ 680 w 1340"/>
                <a:gd name="T89" fmla="*/ 129 h 796"/>
                <a:gd name="T90" fmla="*/ 754 w 1340"/>
                <a:gd name="T91" fmla="*/ 93 h 796"/>
                <a:gd name="T92" fmla="*/ 796 w 1340"/>
                <a:gd name="T93" fmla="*/ 75 h 796"/>
                <a:gd name="T94" fmla="*/ 833 w 1340"/>
                <a:gd name="T95" fmla="*/ 65 h 796"/>
                <a:gd name="T96" fmla="*/ 875 w 1340"/>
                <a:gd name="T97" fmla="*/ 60 h 796"/>
                <a:gd name="T98" fmla="*/ 913 w 1340"/>
                <a:gd name="T99" fmla="*/ 59 h 796"/>
                <a:gd name="T100" fmla="*/ 939 w 1340"/>
                <a:gd name="T101" fmla="*/ 59 h 796"/>
                <a:gd name="T102" fmla="*/ 964 w 1340"/>
                <a:gd name="T103" fmla="*/ 59 h 796"/>
                <a:gd name="T104" fmla="*/ 1079 w 1340"/>
                <a:gd name="T105" fmla="*/ 59 h 796"/>
                <a:gd name="T106" fmla="*/ 1222 w 1340"/>
                <a:gd name="T107" fmla="*/ 46 h 796"/>
                <a:gd name="T108" fmla="*/ 1327 w 1340"/>
                <a:gd name="T109" fmla="*/ 9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0" h="796">
                  <a:moveTo>
                    <a:pt x="0" y="796"/>
                  </a:moveTo>
                  <a:lnTo>
                    <a:pt x="5" y="796"/>
                  </a:lnTo>
                  <a:lnTo>
                    <a:pt x="23" y="796"/>
                  </a:lnTo>
                  <a:lnTo>
                    <a:pt x="26" y="796"/>
                  </a:lnTo>
                  <a:lnTo>
                    <a:pt x="29" y="796"/>
                  </a:lnTo>
                  <a:lnTo>
                    <a:pt x="32" y="796"/>
                  </a:lnTo>
                  <a:lnTo>
                    <a:pt x="34" y="796"/>
                  </a:lnTo>
                  <a:lnTo>
                    <a:pt x="36" y="796"/>
                  </a:lnTo>
                  <a:lnTo>
                    <a:pt x="39" y="796"/>
                  </a:lnTo>
                  <a:lnTo>
                    <a:pt x="41" y="796"/>
                  </a:lnTo>
                  <a:lnTo>
                    <a:pt x="43" y="796"/>
                  </a:lnTo>
                  <a:lnTo>
                    <a:pt x="45" y="796"/>
                  </a:lnTo>
                  <a:lnTo>
                    <a:pt x="47" y="796"/>
                  </a:lnTo>
                  <a:lnTo>
                    <a:pt x="49" y="796"/>
                  </a:lnTo>
                  <a:lnTo>
                    <a:pt x="51" y="796"/>
                  </a:lnTo>
                  <a:lnTo>
                    <a:pt x="53" y="796"/>
                  </a:lnTo>
                  <a:lnTo>
                    <a:pt x="55" y="796"/>
                  </a:lnTo>
                  <a:lnTo>
                    <a:pt x="57" y="796"/>
                  </a:lnTo>
                  <a:lnTo>
                    <a:pt x="59" y="795"/>
                  </a:lnTo>
                  <a:lnTo>
                    <a:pt x="61" y="795"/>
                  </a:lnTo>
                  <a:lnTo>
                    <a:pt x="62" y="793"/>
                  </a:lnTo>
                  <a:lnTo>
                    <a:pt x="64" y="792"/>
                  </a:lnTo>
                  <a:lnTo>
                    <a:pt x="65" y="789"/>
                  </a:lnTo>
                  <a:lnTo>
                    <a:pt x="66" y="786"/>
                  </a:lnTo>
                  <a:lnTo>
                    <a:pt x="67" y="784"/>
                  </a:lnTo>
                  <a:lnTo>
                    <a:pt x="68" y="781"/>
                  </a:lnTo>
                  <a:lnTo>
                    <a:pt x="68" y="779"/>
                  </a:lnTo>
                  <a:lnTo>
                    <a:pt x="69" y="774"/>
                  </a:lnTo>
                  <a:lnTo>
                    <a:pt x="69" y="772"/>
                  </a:lnTo>
                  <a:lnTo>
                    <a:pt x="70" y="769"/>
                  </a:lnTo>
                  <a:lnTo>
                    <a:pt x="70" y="763"/>
                  </a:lnTo>
                  <a:lnTo>
                    <a:pt x="70" y="761"/>
                  </a:lnTo>
                  <a:lnTo>
                    <a:pt x="71" y="758"/>
                  </a:lnTo>
                  <a:lnTo>
                    <a:pt x="71" y="755"/>
                  </a:lnTo>
                  <a:lnTo>
                    <a:pt x="71" y="748"/>
                  </a:lnTo>
                  <a:lnTo>
                    <a:pt x="72" y="745"/>
                  </a:lnTo>
                  <a:lnTo>
                    <a:pt x="72" y="742"/>
                  </a:lnTo>
                  <a:lnTo>
                    <a:pt x="72" y="738"/>
                  </a:lnTo>
                  <a:lnTo>
                    <a:pt x="72" y="730"/>
                  </a:lnTo>
                  <a:lnTo>
                    <a:pt x="73" y="722"/>
                  </a:lnTo>
                  <a:lnTo>
                    <a:pt x="73" y="720"/>
                  </a:lnTo>
                  <a:lnTo>
                    <a:pt x="73" y="716"/>
                  </a:lnTo>
                  <a:lnTo>
                    <a:pt x="73" y="707"/>
                  </a:lnTo>
                  <a:lnTo>
                    <a:pt x="74" y="690"/>
                  </a:lnTo>
                  <a:lnTo>
                    <a:pt x="74" y="688"/>
                  </a:lnTo>
                  <a:lnTo>
                    <a:pt x="74" y="683"/>
                  </a:lnTo>
                  <a:lnTo>
                    <a:pt x="74" y="673"/>
                  </a:lnTo>
                  <a:lnTo>
                    <a:pt x="75" y="654"/>
                  </a:lnTo>
                  <a:lnTo>
                    <a:pt x="75" y="645"/>
                  </a:lnTo>
                  <a:lnTo>
                    <a:pt x="75" y="641"/>
                  </a:lnTo>
                  <a:lnTo>
                    <a:pt x="75" y="635"/>
                  </a:lnTo>
                  <a:lnTo>
                    <a:pt x="76" y="612"/>
                  </a:lnTo>
                  <a:lnTo>
                    <a:pt x="76" y="610"/>
                  </a:lnTo>
                  <a:lnTo>
                    <a:pt x="76" y="606"/>
                  </a:lnTo>
                  <a:lnTo>
                    <a:pt x="76" y="603"/>
                  </a:lnTo>
                  <a:lnTo>
                    <a:pt x="76" y="599"/>
                  </a:lnTo>
                  <a:lnTo>
                    <a:pt x="76" y="595"/>
                  </a:lnTo>
                  <a:lnTo>
                    <a:pt x="76" y="586"/>
                  </a:lnTo>
                  <a:lnTo>
                    <a:pt x="76" y="584"/>
                  </a:lnTo>
                  <a:lnTo>
                    <a:pt x="77" y="560"/>
                  </a:lnTo>
                  <a:lnTo>
                    <a:pt x="77" y="558"/>
                  </a:lnTo>
                  <a:lnTo>
                    <a:pt x="77" y="544"/>
                  </a:lnTo>
                  <a:lnTo>
                    <a:pt x="77" y="542"/>
                  </a:lnTo>
                  <a:lnTo>
                    <a:pt x="78" y="517"/>
                  </a:lnTo>
                  <a:lnTo>
                    <a:pt x="78" y="494"/>
                  </a:lnTo>
                  <a:lnTo>
                    <a:pt x="78" y="471"/>
                  </a:lnTo>
                  <a:lnTo>
                    <a:pt x="78" y="459"/>
                  </a:lnTo>
                  <a:lnTo>
                    <a:pt x="79" y="457"/>
                  </a:lnTo>
                  <a:lnTo>
                    <a:pt x="79" y="418"/>
                  </a:lnTo>
                  <a:lnTo>
                    <a:pt x="80" y="380"/>
                  </a:lnTo>
                  <a:lnTo>
                    <a:pt x="80" y="371"/>
                  </a:lnTo>
                  <a:lnTo>
                    <a:pt x="80" y="369"/>
                  </a:lnTo>
                  <a:lnTo>
                    <a:pt x="80" y="361"/>
                  </a:lnTo>
                  <a:lnTo>
                    <a:pt x="80" y="351"/>
                  </a:lnTo>
                  <a:lnTo>
                    <a:pt x="80" y="348"/>
                  </a:lnTo>
                  <a:lnTo>
                    <a:pt x="81" y="334"/>
                  </a:lnTo>
                  <a:lnTo>
                    <a:pt x="81" y="326"/>
                  </a:lnTo>
                  <a:lnTo>
                    <a:pt x="81" y="323"/>
                  </a:lnTo>
                  <a:lnTo>
                    <a:pt x="81" y="321"/>
                  </a:lnTo>
                  <a:lnTo>
                    <a:pt x="81" y="314"/>
                  </a:lnTo>
                  <a:lnTo>
                    <a:pt x="81" y="312"/>
                  </a:lnTo>
                  <a:lnTo>
                    <a:pt x="81" y="304"/>
                  </a:lnTo>
                  <a:lnTo>
                    <a:pt x="81" y="295"/>
                  </a:lnTo>
                  <a:lnTo>
                    <a:pt x="81" y="292"/>
                  </a:lnTo>
                  <a:lnTo>
                    <a:pt x="81" y="285"/>
                  </a:lnTo>
                  <a:lnTo>
                    <a:pt x="81" y="283"/>
                  </a:lnTo>
                  <a:lnTo>
                    <a:pt x="82" y="276"/>
                  </a:lnTo>
                  <a:lnTo>
                    <a:pt x="82" y="266"/>
                  </a:lnTo>
                  <a:lnTo>
                    <a:pt x="82" y="264"/>
                  </a:lnTo>
                  <a:lnTo>
                    <a:pt x="82" y="259"/>
                  </a:lnTo>
                  <a:lnTo>
                    <a:pt x="82" y="257"/>
                  </a:lnTo>
                  <a:lnTo>
                    <a:pt x="82" y="251"/>
                  </a:lnTo>
                  <a:lnTo>
                    <a:pt x="82" y="249"/>
                  </a:lnTo>
                  <a:lnTo>
                    <a:pt x="82" y="243"/>
                  </a:lnTo>
                  <a:lnTo>
                    <a:pt x="82" y="240"/>
                  </a:lnTo>
                  <a:lnTo>
                    <a:pt x="82" y="235"/>
                  </a:lnTo>
                  <a:lnTo>
                    <a:pt x="82" y="233"/>
                  </a:lnTo>
                  <a:lnTo>
                    <a:pt x="82" y="227"/>
                  </a:lnTo>
                  <a:lnTo>
                    <a:pt x="83" y="219"/>
                  </a:lnTo>
                  <a:lnTo>
                    <a:pt x="83" y="217"/>
                  </a:lnTo>
                  <a:lnTo>
                    <a:pt x="83" y="210"/>
                  </a:lnTo>
                  <a:lnTo>
                    <a:pt x="83" y="201"/>
                  </a:lnTo>
                  <a:lnTo>
                    <a:pt x="83" y="199"/>
                  </a:lnTo>
                  <a:lnTo>
                    <a:pt x="83" y="192"/>
                  </a:lnTo>
                  <a:lnTo>
                    <a:pt x="83" y="190"/>
                  </a:lnTo>
                  <a:lnTo>
                    <a:pt x="83" y="181"/>
                  </a:lnTo>
                  <a:lnTo>
                    <a:pt x="84" y="178"/>
                  </a:lnTo>
                  <a:lnTo>
                    <a:pt x="84" y="171"/>
                  </a:lnTo>
                  <a:lnTo>
                    <a:pt x="84" y="169"/>
                  </a:lnTo>
                  <a:lnTo>
                    <a:pt x="84" y="161"/>
                  </a:lnTo>
                  <a:lnTo>
                    <a:pt x="84" y="154"/>
                  </a:lnTo>
                  <a:lnTo>
                    <a:pt x="84" y="147"/>
                  </a:lnTo>
                  <a:lnTo>
                    <a:pt x="84" y="145"/>
                  </a:lnTo>
                  <a:lnTo>
                    <a:pt x="85" y="141"/>
                  </a:lnTo>
                  <a:lnTo>
                    <a:pt x="85" y="136"/>
                  </a:lnTo>
                  <a:lnTo>
                    <a:pt x="85" y="131"/>
                  </a:lnTo>
                  <a:lnTo>
                    <a:pt x="85" y="129"/>
                  </a:lnTo>
                  <a:lnTo>
                    <a:pt x="85" y="126"/>
                  </a:lnTo>
                  <a:lnTo>
                    <a:pt x="85" y="121"/>
                  </a:lnTo>
                  <a:lnTo>
                    <a:pt x="86" y="115"/>
                  </a:lnTo>
                  <a:lnTo>
                    <a:pt x="86" y="111"/>
                  </a:lnTo>
                  <a:lnTo>
                    <a:pt x="86" y="106"/>
                  </a:lnTo>
                  <a:lnTo>
                    <a:pt x="86" y="103"/>
                  </a:lnTo>
                  <a:lnTo>
                    <a:pt x="87" y="100"/>
                  </a:lnTo>
                  <a:lnTo>
                    <a:pt x="87" y="98"/>
                  </a:lnTo>
                  <a:lnTo>
                    <a:pt x="87" y="95"/>
                  </a:lnTo>
                  <a:lnTo>
                    <a:pt x="88" y="93"/>
                  </a:lnTo>
                  <a:lnTo>
                    <a:pt x="88" y="91"/>
                  </a:lnTo>
                  <a:lnTo>
                    <a:pt x="89" y="89"/>
                  </a:lnTo>
                  <a:lnTo>
                    <a:pt x="91" y="88"/>
                  </a:lnTo>
                  <a:lnTo>
                    <a:pt x="93" y="87"/>
                  </a:lnTo>
                  <a:lnTo>
                    <a:pt x="95" y="87"/>
                  </a:lnTo>
                  <a:lnTo>
                    <a:pt x="97" y="87"/>
                  </a:lnTo>
                  <a:lnTo>
                    <a:pt x="99" y="87"/>
                  </a:lnTo>
                  <a:lnTo>
                    <a:pt x="101" y="87"/>
                  </a:lnTo>
                  <a:lnTo>
                    <a:pt x="103" y="87"/>
                  </a:lnTo>
                  <a:lnTo>
                    <a:pt x="105" y="87"/>
                  </a:lnTo>
                  <a:lnTo>
                    <a:pt x="107" y="87"/>
                  </a:lnTo>
                  <a:lnTo>
                    <a:pt x="109" y="87"/>
                  </a:lnTo>
                  <a:lnTo>
                    <a:pt x="111" y="87"/>
                  </a:lnTo>
                  <a:lnTo>
                    <a:pt x="113" y="87"/>
                  </a:lnTo>
                  <a:lnTo>
                    <a:pt x="115" y="87"/>
                  </a:lnTo>
                  <a:lnTo>
                    <a:pt x="117" y="87"/>
                  </a:lnTo>
                  <a:lnTo>
                    <a:pt x="119" y="87"/>
                  </a:lnTo>
                  <a:lnTo>
                    <a:pt x="121" y="87"/>
                  </a:lnTo>
                  <a:lnTo>
                    <a:pt x="123" y="87"/>
                  </a:lnTo>
                  <a:lnTo>
                    <a:pt x="125" y="88"/>
                  </a:lnTo>
                  <a:lnTo>
                    <a:pt x="127" y="88"/>
                  </a:lnTo>
                  <a:lnTo>
                    <a:pt x="129" y="88"/>
                  </a:lnTo>
                  <a:lnTo>
                    <a:pt x="131" y="88"/>
                  </a:lnTo>
                  <a:lnTo>
                    <a:pt x="133" y="88"/>
                  </a:lnTo>
                  <a:lnTo>
                    <a:pt x="135" y="88"/>
                  </a:lnTo>
                  <a:lnTo>
                    <a:pt x="137" y="88"/>
                  </a:lnTo>
                  <a:lnTo>
                    <a:pt x="139" y="88"/>
                  </a:lnTo>
                  <a:lnTo>
                    <a:pt x="141" y="88"/>
                  </a:lnTo>
                  <a:lnTo>
                    <a:pt x="143" y="88"/>
                  </a:lnTo>
                  <a:lnTo>
                    <a:pt x="145" y="88"/>
                  </a:lnTo>
                  <a:lnTo>
                    <a:pt x="147" y="88"/>
                  </a:lnTo>
                  <a:lnTo>
                    <a:pt x="149" y="88"/>
                  </a:lnTo>
                  <a:lnTo>
                    <a:pt x="151" y="88"/>
                  </a:lnTo>
                  <a:lnTo>
                    <a:pt x="153" y="88"/>
                  </a:lnTo>
                  <a:lnTo>
                    <a:pt x="155" y="88"/>
                  </a:lnTo>
                  <a:lnTo>
                    <a:pt x="157" y="88"/>
                  </a:lnTo>
                  <a:lnTo>
                    <a:pt x="159" y="88"/>
                  </a:lnTo>
                  <a:lnTo>
                    <a:pt x="161" y="88"/>
                  </a:lnTo>
                  <a:lnTo>
                    <a:pt x="163" y="88"/>
                  </a:lnTo>
                  <a:lnTo>
                    <a:pt x="165" y="89"/>
                  </a:lnTo>
                  <a:lnTo>
                    <a:pt x="167" y="89"/>
                  </a:lnTo>
                  <a:lnTo>
                    <a:pt x="169" y="89"/>
                  </a:lnTo>
                  <a:lnTo>
                    <a:pt x="171" y="89"/>
                  </a:lnTo>
                  <a:lnTo>
                    <a:pt x="173" y="89"/>
                  </a:lnTo>
                  <a:lnTo>
                    <a:pt x="175" y="89"/>
                  </a:lnTo>
                  <a:lnTo>
                    <a:pt x="177" y="89"/>
                  </a:lnTo>
                  <a:lnTo>
                    <a:pt x="179" y="89"/>
                  </a:lnTo>
                  <a:lnTo>
                    <a:pt x="181" y="89"/>
                  </a:lnTo>
                  <a:lnTo>
                    <a:pt x="183" y="89"/>
                  </a:lnTo>
                  <a:lnTo>
                    <a:pt x="185" y="89"/>
                  </a:lnTo>
                  <a:lnTo>
                    <a:pt x="187" y="89"/>
                  </a:lnTo>
                  <a:lnTo>
                    <a:pt x="189" y="89"/>
                  </a:lnTo>
                  <a:lnTo>
                    <a:pt x="191" y="89"/>
                  </a:lnTo>
                  <a:lnTo>
                    <a:pt x="193" y="90"/>
                  </a:lnTo>
                  <a:lnTo>
                    <a:pt x="195" y="90"/>
                  </a:lnTo>
                  <a:lnTo>
                    <a:pt x="197" y="90"/>
                  </a:lnTo>
                  <a:lnTo>
                    <a:pt x="199" y="90"/>
                  </a:lnTo>
                  <a:lnTo>
                    <a:pt x="204" y="90"/>
                  </a:lnTo>
                  <a:lnTo>
                    <a:pt x="211" y="90"/>
                  </a:lnTo>
                  <a:lnTo>
                    <a:pt x="218" y="91"/>
                  </a:lnTo>
                  <a:lnTo>
                    <a:pt x="224" y="91"/>
                  </a:lnTo>
                  <a:lnTo>
                    <a:pt x="229" y="91"/>
                  </a:lnTo>
                  <a:lnTo>
                    <a:pt x="232" y="92"/>
                  </a:lnTo>
                  <a:lnTo>
                    <a:pt x="234" y="92"/>
                  </a:lnTo>
                  <a:lnTo>
                    <a:pt x="236" y="92"/>
                  </a:lnTo>
                  <a:lnTo>
                    <a:pt x="238" y="92"/>
                  </a:lnTo>
                  <a:lnTo>
                    <a:pt x="240" y="92"/>
                  </a:lnTo>
                  <a:lnTo>
                    <a:pt x="242" y="92"/>
                  </a:lnTo>
                  <a:lnTo>
                    <a:pt x="244" y="92"/>
                  </a:lnTo>
                  <a:lnTo>
                    <a:pt x="246" y="93"/>
                  </a:lnTo>
                  <a:lnTo>
                    <a:pt x="250" y="93"/>
                  </a:lnTo>
                  <a:lnTo>
                    <a:pt x="253" y="93"/>
                  </a:lnTo>
                  <a:lnTo>
                    <a:pt x="261" y="94"/>
                  </a:lnTo>
                  <a:lnTo>
                    <a:pt x="270" y="94"/>
                  </a:lnTo>
                  <a:lnTo>
                    <a:pt x="281" y="96"/>
                  </a:lnTo>
                  <a:lnTo>
                    <a:pt x="290" y="97"/>
                  </a:lnTo>
                  <a:lnTo>
                    <a:pt x="301" y="98"/>
                  </a:lnTo>
                  <a:lnTo>
                    <a:pt x="310" y="99"/>
                  </a:lnTo>
                  <a:lnTo>
                    <a:pt x="322" y="101"/>
                  </a:lnTo>
                  <a:lnTo>
                    <a:pt x="332" y="102"/>
                  </a:lnTo>
                  <a:lnTo>
                    <a:pt x="334" y="103"/>
                  </a:lnTo>
                  <a:lnTo>
                    <a:pt x="337" y="103"/>
                  </a:lnTo>
                  <a:lnTo>
                    <a:pt x="340" y="103"/>
                  </a:lnTo>
                  <a:lnTo>
                    <a:pt x="342" y="104"/>
                  </a:lnTo>
                  <a:lnTo>
                    <a:pt x="344" y="104"/>
                  </a:lnTo>
                  <a:lnTo>
                    <a:pt x="346" y="105"/>
                  </a:lnTo>
                  <a:lnTo>
                    <a:pt x="349" y="105"/>
                  </a:lnTo>
                  <a:lnTo>
                    <a:pt x="351" y="105"/>
                  </a:lnTo>
                  <a:lnTo>
                    <a:pt x="353" y="106"/>
                  </a:lnTo>
                  <a:lnTo>
                    <a:pt x="356" y="106"/>
                  </a:lnTo>
                  <a:lnTo>
                    <a:pt x="359" y="107"/>
                  </a:lnTo>
                  <a:lnTo>
                    <a:pt x="361" y="107"/>
                  </a:lnTo>
                  <a:lnTo>
                    <a:pt x="363" y="108"/>
                  </a:lnTo>
                  <a:lnTo>
                    <a:pt x="366" y="108"/>
                  </a:lnTo>
                  <a:lnTo>
                    <a:pt x="368" y="109"/>
                  </a:lnTo>
                  <a:lnTo>
                    <a:pt x="371" y="109"/>
                  </a:lnTo>
                  <a:lnTo>
                    <a:pt x="375" y="110"/>
                  </a:lnTo>
                  <a:lnTo>
                    <a:pt x="377" y="110"/>
                  </a:lnTo>
                  <a:lnTo>
                    <a:pt x="381" y="111"/>
                  </a:lnTo>
                  <a:lnTo>
                    <a:pt x="385" y="112"/>
                  </a:lnTo>
                  <a:lnTo>
                    <a:pt x="388" y="113"/>
                  </a:lnTo>
                  <a:lnTo>
                    <a:pt x="392" y="114"/>
                  </a:lnTo>
                  <a:lnTo>
                    <a:pt x="399" y="115"/>
                  </a:lnTo>
                  <a:lnTo>
                    <a:pt x="405" y="117"/>
                  </a:lnTo>
                  <a:lnTo>
                    <a:pt x="409" y="118"/>
                  </a:lnTo>
                  <a:lnTo>
                    <a:pt x="414" y="119"/>
                  </a:lnTo>
                  <a:lnTo>
                    <a:pt x="420" y="121"/>
                  </a:lnTo>
                  <a:lnTo>
                    <a:pt x="425" y="122"/>
                  </a:lnTo>
                  <a:lnTo>
                    <a:pt x="429" y="123"/>
                  </a:lnTo>
                  <a:lnTo>
                    <a:pt x="434" y="124"/>
                  </a:lnTo>
                  <a:lnTo>
                    <a:pt x="437" y="125"/>
                  </a:lnTo>
                  <a:lnTo>
                    <a:pt x="439" y="126"/>
                  </a:lnTo>
                  <a:lnTo>
                    <a:pt x="442" y="126"/>
                  </a:lnTo>
                  <a:lnTo>
                    <a:pt x="445" y="127"/>
                  </a:lnTo>
                  <a:lnTo>
                    <a:pt x="447" y="127"/>
                  </a:lnTo>
                  <a:lnTo>
                    <a:pt x="449" y="128"/>
                  </a:lnTo>
                  <a:lnTo>
                    <a:pt x="451" y="128"/>
                  </a:lnTo>
                  <a:lnTo>
                    <a:pt x="454" y="129"/>
                  </a:lnTo>
                  <a:lnTo>
                    <a:pt x="457" y="130"/>
                  </a:lnTo>
                  <a:lnTo>
                    <a:pt x="459" y="131"/>
                  </a:lnTo>
                  <a:lnTo>
                    <a:pt x="462" y="131"/>
                  </a:lnTo>
                  <a:lnTo>
                    <a:pt x="464" y="132"/>
                  </a:lnTo>
                  <a:lnTo>
                    <a:pt x="466" y="132"/>
                  </a:lnTo>
                  <a:lnTo>
                    <a:pt x="470" y="133"/>
                  </a:lnTo>
                  <a:lnTo>
                    <a:pt x="473" y="134"/>
                  </a:lnTo>
                  <a:lnTo>
                    <a:pt x="477" y="135"/>
                  </a:lnTo>
                  <a:lnTo>
                    <a:pt x="479" y="135"/>
                  </a:lnTo>
                  <a:lnTo>
                    <a:pt x="483" y="136"/>
                  </a:lnTo>
                  <a:lnTo>
                    <a:pt x="486" y="137"/>
                  </a:lnTo>
                  <a:lnTo>
                    <a:pt x="490" y="138"/>
                  </a:lnTo>
                  <a:lnTo>
                    <a:pt x="495" y="139"/>
                  </a:lnTo>
                  <a:lnTo>
                    <a:pt x="497" y="140"/>
                  </a:lnTo>
                  <a:lnTo>
                    <a:pt x="499" y="140"/>
                  </a:lnTo>
                  <a:lnTo>
                    <a:pt x="501" y="141"/>
                  </a:lnTo>
                  <a:lnTo>
                    <a:pt x="504" y="141"/>
                  </a:lnTo>
                  <a:lnTo>
                    <a:pt x="507" y="142"/>
                  </a:lnTo>
                  <a:lnTo>
                    <a:pt x="509" y="142"/>
                  </a:lnTo>
                  <a:lnTo>
                    <a:pt x="511" y="143"/>
                  </a:lnTo>
                  <a:lnTo>
                    <a:pt x="516" y="144"/>
                  </a:lnTo>
                  <a:lnTo>
                    <a:pt x="518" y="144"/>
                  </a:lnTo>
                  <a:lnTo>
                    <a:pt x="521" y="145"/>
                  </a:lnTo>
                  <a:lnTo>
                    <a:pt x="524" y="145"/>
                  </a:lnTo>
                  <a:lnTo>
                    <a:pt x="534" y="147"/>
                  </a:lnTo>
                  <a:lnTo>
                    <a:pt x="544" y="148"/>
                  </a:lnTo>
                  <a:lnTo>
                    <a:pt x="554" y="149"/>
                  </a:lnTo>
                  <a:lnTo>
                    <a:pt x="563" y="150"/>
                  </a:lnTo>
                  <a:lnTo>
                    <a:pt x="565" y="150"/>
                  </a:lnTo>
                  <a:lnTo>
                    <a:pt x="567" y="150"/>
                  </a:lnTo>
                  <a:lnTo>
                    <a:pt x="570" y="150"/>
                  </a:lnTo>
                  <a:lnTo>
                    <a:pt x="573" y="150"/>
                  </a:lnTo>
                  <a:lnTo>
                    <a:pt x="575" y="150"/>
                  </a:lnTo>
                  <a:lnTo>
                    <a:pt x="577" y="150"/>
                  </a:lnTo>
                  <a:lnTo>
                    <a:pt x="579" y="150"/>
                  </a:lnTo>
                  <a:lnTo>
                    <a:pt x="581" y="150"/>
                  </a:lnTo>
                  <a:lnTo>
                    <a:pt x="583" y="150"/>
                  </a:lnTo>
                  <a:lnTo>
                    <a:pt x="585" y="150"/>
                  </a:lnTo>
                  <a:lnTo>
                    <a:pt x="587" y="150"/>
                  </a:lnTo>
                  <a:lnTo>
                    <a:pt x="591" y="150"/>
                  </a:lnTo>
                  <a:lnTo>
                    <a:pt x="593" y="150"/>
                  </a:lnTo>
                  <a:lnTo>
                    <a:pt x="597" y="150"/>
                  </a:lnTo>
                  <a:lnTo>
                    <a:pt x="600" y="150"/>
                  </a:lnTo>
                  <a:lnTo>
                    <a:pt x="603" y="149"/>
                  </a:lnTo>
                  <a:lnTo>
                    <a:pt x="606" y="149"/>
                  </a:lnTo>
                  <a:lnTo>
                    <a:pt x="609" y="149"/>
                  </a:lnTo>
                  <a:lnTo>
                    <a:pt x="611" y="148"/>
                  </a:lnTo>
                  <a:lnTo>
                    <a:pt x="614" y="148"/>
                  </a:lnTo>
                  <a:lnTo>
                    <a:pt x="616" y="148"/>
                  </a:lnTo>
                  <a:lnTo>
                    <a:pt x="619" y="147"/>
                  </a:lnTo>
                  <a:lnTo>
                    <a:pt x="622" y="147"/>
                  </a:lnTo>
                  <a:lnTo>
                    <a:pt x="624" y="146"/>
                  </a:lnTo>
                  <a:lnTo>
                    <a:pt x="627" y="146"/>
                  </a:lnTo>
                  <a:lnTo>
                    <a:pt x="631" y="145"/>
                  </a:lnTo>
                  <a:lnTo>
                    <a:pt x="634" y="144"/>
                  </a:lnTo>
                  <a:lnTo>
                    <a:pt x="636" y="144"/>
                  </a:lnTo>
                  <a:lnTo>
                    <a:pt x="639" y="143"/>
                  </a:lnTo>
                  <a:lnTo>
                    <a:pt x="641" y="142"/>
                  </a:lnTo>
                  <a:lnTo>
                    <a:pt x="644" y="142"/>
                  </a:lnTo>
                  <a:lnTo>
                    <a:pt x="646" y="141"/>
                  </a:lnTo>
                  <a:lnTo>
                    <a:pt x="648" y="141"/>
                  </a:lnTo>
                  <a:lnTo>
                    <a:pt x="651" y="140"/>
                  </a:lnTo>
                  <a:lnTo>
                    <a:pt x="653" y="139"/>
                  </a:lnTo>
                  <a:lnTo>
                    <a:pt x="656" y="138"/>
                  </a:lnTo>
                  <a:lnTo>
                    <a:pt x="658" y="138"/>
                  </a:lnTo>
                  <a:lnTo>
                    <a:pt x="660" y="137"/>
                  </a:lnTo>
                  <a:lnTo>
                    <a:pt x="664" y="136"/>
                  </a:lnTo>
                  <a:lnTo>
                    <a:pt x="666" y="135"/>
                  </a:lnTo>
                  <a:lnTo>
                    <a:pt x="673" y="132"/>
                  </a:lnTo>
                  <a:lnTo>
                    <a:pt x="680" y="129"/>
                  </a:lnTo>
                  <a:lnTo>
                    <a:pt x="689" y="125"/>
                  </a:lnTo>
                  <a:lnTo>
                    <a:pt x="698" y="121"/>
                  </a:lnTo>
                  <a:lnTo>
                    <a:pt x="707" y="117"/>
                  </a:lnTo>
                  <a:lnTo>
                    <a:pt x="715" y="113"/>
                  </a:lnTo>
                  <a:lnTo>
                    <a:pt x="732" y="104"/>
                  </a:lnTo>
                  <a:lnTo>
                    <a:pt x="747" y="97"/>
                  </a:lnTo>
                  <a:lnTo>
                    <a:pt x="754" y="93"/>
                  </a:lnTo>
                  <a:lnTo>
                    <a:pt x="760" y="90"/>
                  </a:lnTo>
                  <a:lnTo>
                    <a:pt x="766" y="88"/>
                  </a:lnTo>
                  <a:lnTo>
                    <a:pt x="773" y="85"/>
                  </a:lnTo>
                  <a:lnTo>
                    <a:pt x="777" y="83"/>
                  </a:lnTo>
                  <a:lnTo>
                    <a:pt x="784" y="80"/>
                  </a:lnTo>
                  <a:lnTo>
                    <a:pt x="791" y="77"/>
                  </a:lnTo>
                  <a:lnTo>
                    <a:pt x="796" y="75"/>
                  </a:lnTo>
                  <a:lnTo>
                    <a:pt x="803" y="73"/>
                  </a:lnTo>
                  <a:lnTo>
                    <a:pt x="806" y="72"/>
                  </a:lnTo>
                  <a:lnTo>
                    <a:pt x="809" y="71"/>
                  </a:lnTo>
                  <a:lnTo>
                    <a:pt x="814" y="70"/>
                  </a:lnTo>
                  <a:lnTo>
                    <a:pt x="822" y="68"/>
                  </a:lnTo>
                  <a:lnTo>
                    <a:pt x="828" y="66"/>
                  </a:lnTo>
                  <a:lnTo>
                    <a:pt x="833" y="65"/>
                  </a:lnTo>
                  <a:lnTo>
                    <a:pt x="843" y="63"/>
                  </a:lnTo>
                  <a:lnTo>
                    <a:pt x="845" y="63"/>
                  </a:lnTo>
                  <a:lnTo>
                    <a:pt x="848" y="63"/>
                  </a:lnTo>
                  <a:lnTo>
                    <a:pt x="852" y="62"/>
                  </a:lnTo>
                  <a:lnTo>
                    <a:pt x="859" y="61"/>
                  </a:lnTo>
                  <a:lnTo>
                    <a:pt x="873" y="60"/>
                  </a:lnTo>
                  <a:lnTo>
                    <a:pt x="875" y="60"/>
                  </a:lnTo>
                  <a:lnTo>
                    <a:pt x="877" y="60"/>
                  </a:lnTo>
                  <a:lnTo>
                    <a:pt x="881" y="60"/>
                  </a:lnTo>
                  <a:lnTo>
                    <a:pt x="889" y="60"/>
                  </a:lnTo>
                  <a:lnTo>
                    <a:pt x="900" y="60"/>
                  </a:lnTo>
                  <a:lnTo>
                    <a:pt x="904" y="60"/>
                  </a:lnTo>
                  <a:lnTo>
                    <a:pt x="908" y="60"/>
                  </a:lnTo>
                  <a:lnTo>
                    <a:pt x="913" y="59"/>
                  </a:lnTo>
                  <a:lnTo>
                    <a:pt x="915" y="59"/>
                  </a:lnTo>
                  <a:lnTo>
                    <a:pt x="919" y="59"/>
                  </a:lnTo>
                  <a:lnTo>
                    <a:pt x="925" y="59"/>
                  </a:lnTo>
                  <a:lnTo>
                    <a:pt x="932" y="59"/>
                  </a:lnTo>
                  <a:lnTo>
                    <a:pt x="934" y="59"/>
                  </a:lnTo>
                  <a:lnTo>
                    <a:pt x="936" y="59"/>
                  </a:lnTo>
                  <a:lnTo>
                    <a:pt x="939" y="59"/>
                  </a:lnTo>
                  <a:lnTo>
                    <a:pt x="942" y="59"/>
                  </a:lnTo>
                  <a:lnTo>
                    <a:pt x="944" y="59"/>
                  </a:lnTo>
                  <a:lnTo>
                    <a:pt x="946" y="59"/>
                  </a:lnTo>
                  <a:lnTo>
                    <a:pt x="951" y="59"/>
                  </a:lnTo>
                  <a:lnTo>
                    <a:pt x="954" y="59"/>
                  </a:lnTo>
                  <a:lnTo>
                    <a:pt x="958" y="59"/>
                  </a:lnTo>
                  <a:lnTo>
                    <a:pt x="964" y="59"/>
                  </a:lnTo>
                  <a:lnTo>
                    <a:pt x="968" y="59"/>
                  </a:lnTo>
                  <a:lnTo>
                    <a:pt x="983" y="59"/>
                  </a:lnTo>
                  <a:lnTo>
                    <a:pt x="996" y="59"/>
                  </a:lnTo>
                  <a:lnTo>
                    <a:pt x="1044" y="59"/>
                  </a:lnTo>
                  <a:lnTo>
                    <a:pt x="1075" y="59"/>
                  </a:lnTo>
                  <a:lnTo>
                    <a:pt x="1077" y="59"/>
                  </a:lnTo>
                  <a:lnTo>
                    <a:pt x="1079" y="59"/>
                  </a:lnTo>
                  <a:lnTo>
                    <a:pt x="1081" y="59"/>
                  </a:lnTo>
                  <a:lnTo>
                    <a:pt x="1084" y="59"/>
                  </a:lnTo>
                  <a:lnTo>
                    <a:pt x="1087" y="59"/>
                  </a:lnTo>
                  <a:lnTo>
                    <a:pt x="1134" y="57"/>
                  </a:lnTo>
                  <a:lnTo>
                    <a:pt x="1164" y="54"/>
                  </a:lnTo>
                  <a:lnTo>
                    <a:pt x="1198" y="50"/>
                  </a:lnTo>
                  <a:lnTo>
                    <a:pt x="1222" y="46"/>
                  </a:lnTo>
                  <a:lnTo>
                    <a:pt x="1236" y="43"/>
                  </a:lnTo>
                  <a:lnTo>
                    <a:pt x="1247" y="41"/>
                  </a:lnTo>
                  <a:lnTo>
                    <a:pt x="1257" y="38"/>
                  </a:lnTo>
                  <a:lnTo>
                    <a:pt x="1267" y="35"/>
                  </a:lnTo>
                  <a:lnTo>
                    <a:pt x="1275" y="33"/>
                  </a:lnTo>
                  <a:lnTo>
                    <a:pt x="1283" y="30"/>
                  </a:lnTo>
                  <a:lnTo>
                    <a:pt x="1327" y="9"/>
                  </a:lnTo>
                  <a:lnTo>
                    <a:pt x="1340" y="0"/>
                  </a:lnTo>
                </a:path>
              </a:pathLst>
            </a:custGeom>
            <a:noFill/>
            <a:ln w="6350">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a:extLst>
                <a:ext uri="{FF2B5EF4-FFF2-40B4-BE49-F238E27FC236}">
                  <a16:creationId xmlns:a16="http://schemas.microsoft.com/office/drawing/2014/main" id="{FAB09F6B-795E-49CD-B47A-F290740428FF}"/>
                </a:ext>
              </a:extLst>
            </p:cNvPr>
            <p:cNvSpPr>
              <a:spLocks noChangeAspect="1" noChangeArrowheads="1" noTextEdit="1"/>
            </p:cNvSpPr>
            <p:nvPr/>
          </p:nvSpPr>
          <p:spPr bwMode="auto">
            <a:xfrm>
              <a:off x="817562" y="862596"/>
              <a:ext cx="9925050" cy="57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6" name="Group 185">
              <a:extLst>
                <a:ext uri="{FF2B5EF4-FFF2-40B4-BE49-F238E27FC236}">
                  <a16:creationId xmlns:a16="http://schemas.microsoft.com/office/drawing/2014/main" id="{107AA2D0-40BD-40B0-A0D7-E31CA00C3EFD}"/>
                </a:ext>
              </a:extLst>
            </p:cNvPr>
            <p:cNvGrpSpPr/>
            <p:nvPr/>
          </p:nvGrpSpPr>
          <p:grpSpPr>
            <a:xfrm>
              <a:off x="1746250" y="6476194"/>
              <a:ext cx="8959692" cy="180987"/>
              <a:chOff x="1725613" y="6507163"/>
              <a:chExt cx="8959692" cy="184666"/>
            </a:xfrm>
          </p:grpSpPr>
          <p:sp>
            <p:nvSpPr>
              <p:cNvPr id="26" name="Rectangle 19">
                <a:extLst>
                  <a:ext uri="{FF2B5EF4-FFF2-40B4-BE49-F238E27FC236}">
                    <a16:creationId xmlns:a16="http://schemas.microsoft.com/office/drawing/2014/main" id="{DEA08E7A-C12E-41AC-9275-7E20D1661D38}"/>
                  </a:ext>
                </a:extLst>
              </p:cNvPr>
              <p:cNvSpPr>
                <a:spLocks noChangeArrowheads="1"/>
              </p:cNvSpPr>
              <p:nvPr/>
            </p:nvSpPr>
            <p:spPr bwMode="auto">
              <a:xfrm>
                <a:off x="1725613" y="6507163"/>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100ns</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45" name="Rectangle 38">
                <a:extLst>
                  <a:ext uri="{FF2B5EF4-FFF2-40B4-BE49-F238E27FC236}">
                    <a16:creationId xmlns:a16="http://schemas.microsoft.com/office/drawing/2014/main" id="{83CFBC6A-370F-485F-84C5-2D4752F3BB98}"/>
                  </a:ext>
                </a:extLst>
              </p:cNvPr>
              <p:cNvSpPr>
                <a:spLocks noChangeArrowheads="1"/>
              </p:cNvSpPr>
              <p:nvPr/>
            </p:nvSpPr>
            <p:spPr bwMode="auto">
              <a:xfrm>
                <a:off x="3213100" y="6507163"/>
                <a:ext cx="2580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1µs</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64" name="Rectangle 57">
                <a:extLst>
                  <a:ext uri="{FF2B5EF4-FFF2-40B4-BE49-F238E27FC236}">
                    <a16:creationId xmlns:a16="http://schemas.microsoft.com/office/drawing/2014/main" id="{0EBE6097-F89B-4D26-B440-B9284E093D8B}"/>
                  </a:ext>
                </a:extLst>
              </p:cNvPr>
              <p:cNvSpPr>
                <a:spLocks noChangeArrowheads="1"/>
              </p:cNvSpPr>
              <p:nvPr/>
            </p:nvSpPr>
            <p:spPr bwMode="auto">
              <a:xfrm>
                <a:off x="4594225" y="6507163"/>
                <a:ext cx="3430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10µs</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83" name="Rectangle 76">
                <a:extLst>
                  <a:ext uri="{FF2B5EF4-FFF2-40B4-BE49-F238E27FC236}">
                    <a16:creationId xmlns:a16="http://schemas.microsoft.com/office/drawing/2014/main" id="{F21C803A-444A-4725-B943-F73A42604BA6}"/>
                  </a:ext>
                </a:extLst>
              </p:cNvPr>
              <p:cNvSpPr>
                <a:spLocks noChangeArrowheads="1"/>
              </p:cNvSpPr>
              <p:nvPr/>
            </p:nvSpPr>
            <p:spPr bwMode="auto">
              <a:xfrm>
                <a:off x="5973763" y="6507163"/>
                <a:ext cx="4280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100µs</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02" name="Rectangle 95">
                <a:extLst>
                  <a:ext uri="{FF2B5EF4-FFF2-40B4-BE49-F238E27FC236}">
                    <a16:creationId xmlns:a16="http://schemas.microsoft.com/office/drawing/2014/main" id="{633AD772-6D81-4A79-B2DE-3BE29AF8B5EC}"/>
                  </a:ext>
                </a:extLst>
              </p:cNvPr>
              <p:cNvSpPr>
                <a:spLocks noChangeArrowheads="1"/>
              </p:cNvSpPr>
              <p:nvPr/>
            </p:nvSpPr>
            <p:spPr bwMode="auto">
              <a:xfrm>
                <a:off x="7445375" y="6507163"/>
                <a:ext cx="3061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1ms</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21" name="Rectangle 114">
                <a:extLst>
                  <a:ext uri="{FF2B5EF4-FFF2-40B4-BE49-F238E27FC236}">
                    <a16:creationId xmlns:a16="http://schemas.microsoft.com/office/drawing/2014/main" id="{D12D59A2-D0EA-4A47-81A5-472EA66EA1B9}"/>
                  </a:ext>
                </a:extLst>
              </p:cNvPr>
              <p:cNvSpPr>
                <a:spLocks noChangeArrowheads="1"/>
              </p:cNvSpPr>
              <p:nvPr/>
            </p:nvSpPr>
            <p:spPr bwMode="auto">
              <a:xfrm>
                <a:off x="8828088" y="6507163"/>
                <a:ext cx="3911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10ms</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40" name="Rectangle 133">
                <a:extLst>
                  <a:ext uri="{FF2B5EF4-FFF2-40B4-BE49-F238E27FC236}">
                    <a16:creationId xmlns:a16="http://schemas.microsoft.com/office/drawing/2014/main" id="{0813DE5B-6051-4FF6-9E7F-11CAC3EA70F7}"/>
                  </a:ext>
                </a:extLst>
              </p:cNvPr>
              <p:cNvSpPr>
                <a:spLocks noChangeArrowheads="1"/>
              </p:cNvSpPr>
              <p:nvPr/>
            </p:nvSpPr>
            <p:spPr bwMode="auto">
              <a:xfrm>
                <a:off x="10209213" y="6507163"/>
                <a:ext cx="4760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100ms</a:t>
                </a:r>
                <a:endParaRPr kumimoji="0" lang="en-US" altLang="en-US" sz="4000" b="0" i="0" u="none" strike="noStrike" cap="none" normalizeH="0" baseline="0">
                  <a:ln>
                    <a:noFill/>
                  </a:ln>
                  <a:solidFill>
                    <a:schemeClr val="tx1"/>
                  </a:solidFill>
                  <a:effectLst/>
                  <a:latin typeface="Arial" panose="020B0604020202020204" pitchFamily="34" charset="0"/>
                </a:endParaRPr>
              </a:p>
            </p:txBody>
          </p:sp>
        </p:grpSp>
        <p:grpSp>
          <p:nvGrpSpPr>
            <p:cNvPr id="185" name="Group 184">
              <a:extLst>
                <a:ext uri="{FF2B5EF4-FFF2-40B4-BE49-F238E27FC236}">
                  <a16:creationId xmlns:a16="http://schemas.microsoft.com/office/drawing/2014/main" id="{4FCFAE20-7C9B-4AD5-ABCE-F9FA4AA48378}"/>
                </a:ext>
              </a:extLst>
            </p:cNvPr>
            <p:cNvGrpSpPr/>
            <p:nvPr/>
          </p:nvGrpSpPr>
          <p:grpSpPr>
            <a:xfrm>
              <a:off x="541337" y="893714"/>
              <a:ext cx="519373" cy="5618771"/>
              <a:chOff x="692150" y="849313"/>
              <a:chExt cx="519373" cy="5732978"/>
            </a:xfrm>
          </p:grpSpPr>
          <p:sp>
            <p:nvSpPr>
              <p:cNvPr id="143" name="Rectangle 136">
                <a:extLst>
                  <a:ext uri="{FF2B5EF4-FFF2-40B4-BE49-F238E27FC236}">
                    <a16:creationId xmlns:a16="http://schemas.microsoft.com/office/drawing/2014/main" id="{3C6AFCFD-CD5E-4DB6-8B45-C5A7738EED0A}"/>
                  </a:ext>
                </a:extLst>
              </p:cNvPr>
              <p:cNvSpPr>
                <a:spLocks noChangeArrowheads="1"/>
              </p:cNvSpPr>
              <p:nvPr/>
            </p:nvSpPr>
            <p:spPr bwMode="auto">
              <a:xfrm>
                <a:off x="692150" y="6397625"/>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-300KV</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45" name="Rectangle 138">
                <a:extLst>
                  <a:ext uri="{FF2B5EF4-FFF2-40B4-BE49-F238E27FC236}">
                    <a16:creationId xmlns:a16="http://schemas.microsoft.com/office/drawing/2014/main" id="{CC9215F8-8616-41CB-81B7-BAF3820ADB02}"/>
                  </a:ext>
                </a:extLst>
              </p:cNvPr>
              <p:cNvSpPr>
                <a:spLocks noChangeArrowheads="1"/>
              </p:cNvSpPr>
              <p:nvPr/>
            </p:nvSpPr>
            <p:spPr bwMode="auto">
              <a:xfrm>
                <a:off x="692150" y="5842000"/>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-270KV</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48" name="Rectangle 141">
                <a:extLst>
                  <a:ext uri="{FF2B5EF4-FFF2-40B4-BE49-F238E27FC236}">
                    <a16:creationId xmlns:a16="http://schemas.microsoft.com/office/drawing/2014/main" id="{25A1594B-F3BB-455E-AFE8-60C933EF5568}"/>
                  </a:ext>
                </a:extLst>
              </p:cNvPr>
              <p:cNvSpPr>
                <a:spLocks noChangeArrowheads="1"/>
              </p:cNvSpPr>
              <p:nvPr/>
            </p:nvSpPr>
            <p:spPr bwMode="auto">
              <a:xfrm>
                <a:off x="692150" y="5287963"/>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-240KV</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51" name="Rectangle 144">
                <a:extLst>
                  <a:ext uri="{FF2B5EF4-FFF2-40B4-BE49-F238E27FC236}">
                    <a16:creationId xmlns:a16="http://schemas.microsoft.com/office/drawing/2014/main" id="{2277A1E4-A4B7-4442-B331-68D1E13CB0DA}"/>
                  </a:ext>
                </a:extLst>
              </p:cNvPr>
              <p:cNvSpPr>
                <a:spLocks noChangeArrowheads="1"/>
              </p:cNvSpPr>
              <p:nvPr/>
            </p:nvSpPr>
            <p:spPr bwMode="auto">
              <a:xfrm>
                <a:off x="692150" y="4732338"/>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-210KV</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54" name="Rectangle 147">
                <a:extLst>
                  <a:ext uri="{FF2B5EF4-FFF2-40B4-BE49-F238E27FC236}">
                    <a16:creationId xmlns:a16="http://schemas.microsoft.com/office/drawing/2014/main" id="{55B48048-6C9A-4D45-B9C9-1022C95268E4}"/>
                  </a:ext>
                </a:extLst>
              </p:cNvPr>
              <p:cNvSpPr>
                <a:spLocks noChangeArrowheads="1"/>
              </p:cNvSpPr>
              <p:nvPr/>
            </p:nvSpPr>
            <p:spPr bwMode="auto">
              <a:xfrm>
                <a:off x="692150" y="4178300"/>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-180KV</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57" name="Rectangle 150">
                <a:extLst>
                  <a:ext uri="{FF2B5EF4-FFF2-40B4-BE49-F238E27FC236}">
                    <a16:creationId xmlns:a16="http://schemas.microsoft.com/office/drawing/2014/main" id="{E46EF36D-F6B8-4A3C-BF55-59324F732AC7}"/>
                  </a:ext>
                </a:extLst>
              </p:cNvPr>
              <p:cNvSpPr>
                <a:spLocks noChangeArrowheads="1"/>
              </p:cNvSpPr>
              <p:nvPr/>
            </p:nvSpPr>
            <p:spPr bwMode="auto">
              <a:xfrm>
                <a:off x="692150" y="3622675"/>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-150KV</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60" name="Rectangle 153">
                <a:extLst>
                  <a:ext uri="{FF2B5EF4-FFF2-40B4-BE49-F238E27FC236}">
                    <a16:creationId xmlns:a16="http://schemas.microsoft.com/office/drawing/2014/main" id="{EFE1DF1A-19B5-4C34-ACF4-EB7F07EA2A13}"/>
                  </a:ext>
                </a:extLst>
              </p:cNvPr>
              <p:cNvSpPr>
                <a:spLocks noChangeArrowheads="1"/>
              </p:cNvSpPr>
              <p:nvPr/>
            </p:nvSpPr>
            <p:spPr bwMode="auto">
              <a:xfrm>
                <a:off x="692150" y="3068638"/>
                <a:ext cx="519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-120KV</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163" name="Rectangle 156">
                <a:extLst>
                  <a:ext uri="{FF2B5EF4-FFF2-40B4-BE49-F238E27FC236}">
                    <a16:creationId xmlns:a16="http://schemas.microsoft.com/office/drawing/2014/main" id="{D13E29DF-08E6-4399-BFBF-912EB45CFE9F}"/>
                  </a:ext>
                </a:extLst>
              </p:cNvPr>
              <p:cNvSpPr>
                <a:spLocks noChangeArrowheads="1"/>
              </p:cNvSpPr>
              <p:nvPr/>
            </p:nvSpPr>
            <p:spPr bwMode="auto">
              <a:xfrm>
                <a:off x="747713" y="2513013"/>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-90KV</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66" name="Rectangle 159">
                <a:extLst>
                  <a:ext uri="{FF2B5EF4-FFF2-40B4-BE49-F238E27FC236}">
                    <a16:creationId xmlns:a16="http://schemas.microsoft.com/office/drawing/2014/main" id="{85A52008-D7F9-4BAA-A351-E5E51B6F8709}"/>
                  </a:ext>
                </a:extLst>
              </p:cNvPr>
              <p:cNvSpPr>
                <a:spLocks noChangeArrowheads="1"/>
              </p:cNvSpPr>
              <p:nvPr/>
            </p:nvSpPr>
            <p:spPr bwMode="auto">
              <a:xfrm>
                <a:off x="747713" y="1958975"/>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-60KV</a:t>
                </a:r>
                <a:endParaRPr kumimoji="0" lang="en-US" altLang="en-US" sz="4000" b="0" i="0" u="none" strike="noStrike" cap="none" normalizeH="0" baseline="0">
                  <a:ln>
                    <a:noFill/>
                  </a:ln>
                  <a:solidFill>
                    <a:schemeClr val="tx1"/>
                  </a:solidFill>
                  <a:effectLst/>
                  <a:latin typeface="Arial" panose="020B0604020202020204" pitchFamily="34" charset="0"/>
                </a:endParaRPr>
              </a:p>
            </p:txBody>
          </p:sp>
          <p:sp>
            <p:nvSpPr>
              <p:cNvPr id="169" name="Rectangle 162">
                <a:extLst>
                  <a:ext uri="{FF2B5EF4-FFF2-40B4-BE49-F238E27FC236}">
                    <a16:creationId xmlns:a16="http://schemas.microsoft.com/office/drawing/2014/main" id="{68E1510A-3783-4B1C-B08B-8F249635368D}"/>
                  </a:ext>
                </a:extLst>
              </p:cNvPr>
              <p:cNvSpPr>
                <a:spLocks noChangeArrowheads="1"/>
              </p:cNvSpPr>
              <p:nvPr/>
            </p:nvSpPr>
            <p:spPr bwMode="auto">
              <a:xfrm>
                <a:off x="747713" y="1403350"/>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-30KV</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172" name="Rectangle 165">
                <a:extLst>
                  <a:ext uri="{FF2B5EF4-FFF2-40B4-BE49-F238E27FC236}">
                    <a16:creationId xmlns:a16="http://schemas.microsoft.com/office/drawing/2014/main" id="{23E5B9F1-F6EF-4C69-9924-6D83CB8D32D3}"/>
                  </a:ext>
                </a:extLst>
              </p:cNvPr>
              <p:cNvSpPr>
                <a:spLocks noChangeArrowheads="1"/>
              </p:cNvSpPr>
              <p:nvPr/>
            </p:nvSpPr>
            <p:spPr bwMode="auto">
              <a:xfrm>
                <a:off x="838200" y="849313"/>
                <a:ext cx="2981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0KV</a:t>
                </a:r>
                <a:endParaRPr kumimoji="0" lang="en-US" altLang="en-US" sz="4000" b="0" i="0" u="none" strike="noStrike" cap="none" normalizeH="0" baseline="0">
                  <a:ln>
                    <a:noFill/>
                  </a:ln>
                  <a:solidFill>
                    <a:schemeClr val="tx1"/>
                  </a:solidFill>
                  <a:effectLst/>
                  <a:latin typeface="Arial" panose="020B0604020202020204" pitchFamily="34" charset="0"/>
                </a:endParaRPr>
              </a:p>
            </p:txBody>
          </p:sp>
        </p:grpSp>
        <p:grpSp>
          <p:nvGrpSpPr>
            <p:cNvPr id="187" name="Group 186">
              <a:extLst>
                <a:ext uri="{FF2B5EF4-FFF2-40B4-BE49-F238E27FC236}">
                  <a16:creationId xmlns:a16="http://schemas.microsoft.com/office/drawing/2014/main" id="{7232356A-BB59-4A5C-953B-6A85694F5D5A}"/>
                </a:ext>
              </a:extLst>
            </p:cNvPr>
            <p:cNvGrpSpPr/>
            <p:nvPr/>
          </p:nvGrpSpPr>
          <p:grpSpPr>
            <a:xfrm>
              <a:off x="1949634" y="609073"/>
              <a:ext cx="7942352" cy="241316"/>
              <a:chOff x="1928813" y="779463"/>
              <a:chExt cx="7942352" cy="246221"/>
            </a:xfrm>
          </p:grpSpPr>
          <p:sp>
            <p:nvSpPr>
              <p:cNvPr id="175" name="Rectangle 168">
                <a:extLst>
                  <a:ext uri="{FF2B5EF4-FFF2-40B4-BE49-F238E27FC236}">
                    <a16:creationId xmlns:a16="http://schemas.microsoft.com/office/drawing/2014/main" id="{655CDB87-B7BE-4C68-AC1D-1C34D84A006A}"/>
                  </a:ext>
                </a:extLst>
              </p:cNvPr>
              <p:cNvSpPr>
                <a:spLocks noChangeArrowheads="1"/>
              </p:cNvSpPr>
              <p:nvPr/>
            </p:nvSpPr>
            <p:spPr bwMode="auto">
              <a:xfrm>
                <a:off x="1928813" y="779463"/>
                <a:ext cx="50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8000"/>
                    </a:solidFill>
                    <a:effectLst/>
                    <a:latin typeface="Arial" panose="020B0604020202020204" pitchFamily="34" charset="0"/>
                  </a:rPr>
                  <a:t>V(k1)</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77" name="Rectangle 170">
                <a:extLst>
                  <a:ext uri="{FF2B5EF4-FFF2-40B4-BE49-F238E27FC236}">
                    <a16:creationId xmlns:a16="http://schemas.microsoft.com/office/drawing/2014/main" id="{8B88971E-8FCC-4E13-88A7-5F7E2DD8834B}"/>
                  </a:ext>
                </a:extLst>
              </p:cNvPr>
              <p:cNvSpPr>
                <a:spLocks noChangeArrowheads="1"/>
              </p:cNvSpPr>
              <p:nvPr/>
            </p:nvSpPr>
            <p:spPr bwMode="auto">
              <a:xfrm>
                <a:off x="3789363" y="779463"/>
                <a:ext cx="50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808080"/>
                    </a:solidFill>
                    <a:effectLst/>
                    <a:latin typeface="Arial" panose="020B0604020202020204" pitchFamily="34" charset="0"/>
                  </a:rPr>
                  <a:t>V(k2)</a:t>
                </a: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79" name="Rectangle 172">
                <a:extLst>
                  <a:ext uri="{FF2B5EF4-FFF2-40B4-BE49-F238E27FC236}">
                    <a16:creationId xmlns:a16="http://schemas.microsoft.com/office/drawing/2014/main" id="{C4401435-AA14-4B9F-8AC7-C45BF145ADFD}"/>
                  </a:ext>
                </a:extLst>
              </p:cNvPr>
              <p:cNvSpPr>
                <a:spLocks noChangeArrowheads="1"/>
              </p:cNvSpPr>
              <p:nvPr/>
            </p:nvSpPr>
            <p:spPr bwMode="auto">
              <a:xfrm>
                <a:off x="5648325" y="779463"/>
                <a:ext cx="50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800000"/>
                    </a:solidFill>
                    <a:effectLst/>
                    <a:latin typeface="Arial" panose="020B0604020202020204" pitchFamily="34" charset="0"/>
                  </a:rPr>
                  <a:t>V(k3)</a:t>
                </a: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81" name="Rectangle 174">
                <a:extLst>
                  <a:ext uri="{FF2B5EF4-FFF2-40B4-BE49-F238E27FC236}">
                    <a16:creationId xmlns:a16="http://schemas.microsoft.com/office/drawing/2014/main" id="{1A5AC0F0-6850-4549-9DBA-9FD6BA9CADBC}"/>
                  </a:ext>
                </a:extLst>
              </p:cNvPr>
              <p:cNvSpPr>
                <a:spLocks noChangeArrowheads="1"/>
              </p:cNvSpPr>
              <p:nvPr/>
            </p:nvSpPr>
            <p:spPr bwMode="auto">
              <a:xfrm>
                <a:off x="7508875" y="779463"/>
                <a:ext cx="50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800080"/>
                    </a:solidFill>
                    <a:effectLst/>
                    <a:latin typeface="Arial" panose="020B0604020202020204" pitchFamily="34" charset="0"/>
                  </a:rPr>
                  <a:t>V(k4)</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183" name="Rectangle 176">
                <a:extLst>
                  <a:ext uri="{FF2B5EF4-FFF2-40B4-BE49-F238E27FC236}">
                    <a16:creationId xmlns:a16="http://schemas.microsoft.com/office/drawing/2014/main" id="{CC1D34D2-69C4-4D3A-9FB5-F71D530005B3}"/>
                  </a:ext>
                </a:extLst>
              </p:cNvPr>
              <p:cNvSpPr>
                <a:spLocks noChangeArrowheads="1"/>
              </p:cNvSpPr>
              <p:nvPr/>
            </p:nvSpPr>
            <p:spPr bwMode="auto">
              <a:xfrm>
                <a:off x="9369425" y="779463"/>
                <a:ext cx="50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AF8000"/>
                    </a:solidFill>
                    <a:effectLst/>
                    <a:latin typeface="Arial" panose="020B0604020202020204" pitchFamily="34" charset="0"/>
                  </a:rPr>
                  <a:t>V(k5)</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grpSp>
        <p:sp>
          <p:nvSpPr>
            <p:cNvPr id="182" name="Freeform 175">
              <a:extLst>
                <a:ext uri="{FF2B5EF4-FFF2-40B4-BE49-F238E27FC236}">
                  <a16:creationId xmlns:a16="http://schemas.microsoft.com/office/drawing/2014/main" id="{42D06FAD-241B-45DA-94EF-7A1665188B2C}"/>
                </a:ext>
              </a:extLst>
            </p:cNvPr>
            <p:cNvSpPr>
              <a:spLocks/>
            </p:cNvSpPr>
            <p:nvPr/>
          </p:nvSpPr>
          <p:spPr bwMode="auto">
            <a:xfrm>
              <a:off x="1150938" y="939800"/>
              <a:ext cx="9301163" cy="5505450"/>
            </a:xfrm>
            <a:custGeom>
              <a:avLst/>
              <a:gdLst>
                <a:gd name="T0" fmla="*/ 32 w 1340"/>
                <a:gd name="T1" fmla="*/ 794 h 794"/>
                <a:gd name="T2" fmla="*/ 45 w 1340"/>
                <a:gd name="T3" fmla="*/ 794 h 794"/>
                <a:gd name="T4" fmla="*/ 57 w 1340"/>
                <a:gd name="T5" fmla="*/ 794 h 794"/>
                <a:gd name="T6" fmla="*/ 67 w 1340"/>
                <a:gd name="T7" fmla="*/ 784 h 794"/>
                <a:gd name="T8" fmla="*/ 70 w 1340"/>
                <a:gd name="T9" fmla="*/ 766 h 794"/>
                <a:gd name="T10" fmla="*/ 72 w 1340"/>
                <a:gd name="T11" fmla="*/ 749 h 794"/>
                <a:gd name="T12" fmla="*/ 73 w 1340"/>
                <a:gd name="T13" fmla="*/ 718 h 794"/>
                <a:gd name="T14" fmla="*/ 75 w 1340"/>
                <a:gd name="T15" fmla="*/ 666 h 794"/>
                <a:gd name="T16" fmla="*/ 76 w 1340"/>
                <a:gd name="T17" fmla="*/ 631 h 794"/>
                <a:gd name="T18" fmla="*/ 77 w 1340"/>
                <a:gd name="T19" fmla="*/ 593 h 794"/>
                <a:gd name="T20" fmla="*/ 79 w 1340"/>
                <a:gd name="T21" fmla="*/ 507 h 794"/>
                <a:gd name="T22" fmla="*/ 80 w 1340"/>
                <a:gd name="T23" fmla="*/ 425 h 794"/>
                <a:gd name="T24" fmla="*/ 81 w 1340"/>
                <a:gd name="T25" fmla="*/ 393 h 794"/>
                <a:gd name="T26" fmla="*/ 81 w 1340"/>
                <a:gd name="T27" fmla="*/ 363 h 794"/>
                <a:gd name="T28" fmla="*/ 82 w 1340"/>
                <a:gd name="T29" fmla="*/ 333 h 794"/>
                <a:gd name="T30" fmla="*/ 83 w 1340"/>
                <a:gd name="T31" fmla="*/ 307 h 794"/>
                <a:gd name="T32" fmla="*/ 83 w 1340"/>
                <a:gd name="T33" fmla="*/ 282 h 794"/>
                <a:gd name="T34" fmla="*/ 84 w 1340"/>
                <a:gd name="T35" fmla="*/ 246 h 794"/>
                <a:gd name="T36" fmla="*/ 86 w 1340"/>
                <a:gd name="T37" fmla="*/ 219 h 794"/>
                <a:gd name="T38" fmla="*/ 87 w 1340"/>
                <a:gd name="T39" fmla="*/ 202 h 794"/>
                <a:gd name="T40" fmla="*/ 96 w 1340"/>
                <a:gd name="T41" fmla="*/ 195 h 794"/>
                <a:gd name="T42" fmla="*/ 108 w 1340"/>
                <a:gd name="T43" fmla="*/ 195 h 794"/>
                <a:gd name="T44" fmla="*/ 120 w 1340"/>
                <a:gd name="T45" fmla="*/ 196 h 794"/>
                <a:gd name="T46" fmla="*/ 132 w 1340"/>
                <a:gd name="T47" fmla="*/ 196 h 794"/>
                <a:gd name="T48" fmla="*/ 144 w 1340"/>
                <a:gd name="T49" fmla="*/ 196 h 794"/>
                <a:gd name="T50" fmla="*/ 156 w 1340"/>
                <a:gd name="T51" fmla="*/ 196 h 794"/>
                <a:gd name="T52" fmla="*/ 168 w 1340"/>
                <a:gd name="T53" fmla="*/ 197 h 794"/>
                <a:gd name="T54" fmla="*/ 180 w 1340"/>
                <a:gd name="T55" fmla="*/ 197 h 794"/>
                <a:gd name="T56" fmla="*/ 192 w 1340"/>
                <a:gd name="T57" fmla="*/ 198 h 794"/>
                <a:gd name="T58" fmla="*/ 211 w 1340"/>
                <a:gd name="T59" fmla="*/ 198 h 794"/>
                <a:gd name="T60" fmla="*/ 236 w 1340"/>
                <a:gd name="T61" fmla="*/ 200 h 794"/>
                <a:gd name="T62" fmla="*/ 250 w 1340"/>
                <a:gd name="T63" fmla="*/ 200 h 794"/>
                <a:gd name="T64" fmla="*/ 301 w 1340"/>
                <a:gd name="T65" fmla="*/ 204 h 794"/>
                <a:gd name="T66" fmla="*/ 340 w 1340"/>
                <a:gd name="T67" fmla="*/ 208 h 794"/>
                <a:gd name="T68" fmla="*/ 353 w 1340"/>
                <a:gd name="T69" fmla="*/ 209 h 794"/>
                <a:gd name="T70" fmla="*/ 368 w 1340"/>
                <a:gd name="T71" fmla="*/ 211 h 794"/>
                <a:gd name="T72" fmla="*/ 388 w 1340"/>
                <a:gd name="T73" fmla="*/ 213 h 794"/>
                <a:gd name="T74" fmla="*/ 420 w 1340"/>
                <a:gd name="T75" fmla="*/ 216 h 794"/>
                <a:gd name="T76" fmla="*/ 442 w 1340"/>
                <a:gd name="T77" fmla="*/ 218 h 794"/>
                <a:gd name="T78" fmla="*/ 457 w 1340"/>
                <a:gd name="T79" fmla="*/ 220 h 794"/>
                <a:gd name="T80" fmla="*/ 473 w 1340"/>
                <a:gd name="T81" fmla="*/ 221 h 794"/>
                <a:gd name="T82" fmla="*/ 495 w 1340"/>
                <a:gd name="T83" fmla="*/ 221 h 794"/>
                <a:gd name="T84" fmla="*/ 509 w 1340"/>
                <a:gd name="T85" fmla="*/ 222 h 794"/>
                <a:gd name="T86" fmla="*/ 534 w 1340"/>
                <a:gd name="T87" fmla="*/ 221 h 794"/>
                <a:gd name="T88" fmla="*/ 570 w 1340"/>
                <a:gd name="T89" fmla="*/ 217 h 794"/>
                <a:gd name="T90" fmla="*/ 583 w 1340"/>
                <a:gd name="T91" fmla="*/ 215 h 794"/>
                <a:gd name="T92" fmla="*/ 600 w 1340"/>
                <a:gd name="T93" fmla="*/ 211 h 794"/>
                <a:gd name="T94" fmla="*/ 616 w 1340"/>
                <a:gd name="T95" fmla="*/ 206 h 794"/>
                <a:gd name="T96" fmla="*/ 634 w 1340"/>
                <a:gd name="T97" fmla="*/ 199 h 794"/>
                <a:gd name="T98" fmla="*/ 648 w 1340"/>
                <a:gd name="T99" fmla="*/ 193 h 794"/>
                <a:gd name="T100" fmla="*/ 664 w 1340"/>
                <a:gd name="T101" fmla="*/ 185 h 794"/>
                <a:gd name="T102" fmla="*/ 707 w 1340"/>
                <a:gd name="T103" fmla="*/ 159 h 794"/>
                <a:gd name="T104" fmla="*/ 766 w 1340"/>
                <a:gd name="T105" fmla="*/ 120 h 794"/>
                <a:gd name="T106" fmla="*/ 803 w 1340"/>
                <a:gd name="T107" fmla="*/ 101 h 794"/>
                <a:gd name="T108" fmla="*/ 833 w 1340"/>
                <a:gd name="T109" fmla="*/ 90 h 794"/>
                <a:gd name="T110" fmla="*/ 873 w 1340"/>
                <a:gd name="T111" fmla="*/ 84 h 794"/>
                <a:gd name="T112" fmla="*/ 904 w 1340"/>
                <a:gd name="T113" fmla="*/ 83 h 794"/>
                <a:gd name="T114" fmla="*/ 932 w 1340"/>
                <a:gd name="T115" fmla="*/ 82 h 794"/>
                <a:gd name="T116" fmla="*/ 946 w 1340"/>
                <a:gd name="T117" fmla="*/ 82 h 794"/>
                <a:gd name="T118" fmla="*/ 983 w 1340"/>
                <a:gd name="T119" fmla="*/ 82 h 794"/>
                <a:gd name="T120" fmla="*/ 1081 w 1340"/>
                <a:gd name="T121" fmla="*/ 82 h 794"/>
                <a:gd name="T122" fmla="*/ 1222 w 1340"/>
                <a:gd name="T123" fmla="*/ 64 h 794"/>
                <a:gd name="T124" fmla="*/ 1283 w 1340"/>
                <a:gd name="T125" fmla="*/ 41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0" h="794">
                  <a:moveTo>
                    <a:pt x="0" y="794"/>
                  </a:moveTo>
                  <a:lnTo>
                    <a:pt x="5" y="794"/>
                  </a:lnTo>
                  <a:lnTo>
                    <a:pt x="23" y="794"/>
                  </a:lnTo>
                  <a:lnTo>
                    <a:pt x="26" y="794"/>
                  </a:lnTo>
                  <a:lnTo>
                    <a:pt x="29" y="794"/>
                  </a:lnTo>
                  <a:lnTo>
                    <a:pt x="32" y="794"/>
                  </a:lnTo>
                  <a:lnTo>
                    <a:pt x="34" y="794"/>
                  </a:lnTo>
                  <a:lnTo>
                    <a:pt x="36" y="794"/>
                  </a:lnTo>
                  <a:lnTo>
                    <a:pt x="39" y="794"/>
                  </a:lnTo>
                  <a:lnTo>
                    <a:pt x="41" y="794"/>
                  </a:lnTo>
                  <a:lnTo>
                    <a:pt x="43" y="794"/>
                  </a:lnTo>
                  <a:lnTo>
                    <a:pt x="45" y="794"/>
                  </a:lnTo>
                  <a:lnTo>
                    <a:pt x="47" y="794"/>
                  </a:lnTo>
                  <a:lnTo>
                    <a:pt x="49" y="794"/>
                  </a:lnTo>
                  <a:lnTo>
                    <a:pt x="51" y="794"/>
                  </a:lnTo>
                  <a:lnTo>
                    <a:pt x="53" y="794"/>
                  </a:lnTo>
                  <a:lnTo>
                    <a:pt x="55" y="794"/>
                  </a:lnTo>
                  <a:lnTo>
                    <a:pt x="57" y="794"/>
                  </a:lnTo>
                  <a:lnTo>
                    <a:pt x="59" y="793"/>
                  </a:lnTo>
                  <a:lnTo>
                    <a:pt x="61" y="793"/>
                  </a:lnTo>
                  <a:lnTo>
                    <a:pt x="64" y="790"/>
                  </a:lnTo>
                  <a:lnTo>
                    <a:pt x="66" y="788"/>
                  </a:lnTo>
                  <a:lnTo>
                    <a:pt x="66" y="786"/>
                  </a:lnTo>
                  <a:lnTo>
                    <a:pt x="67" y="784"/>
                  </a:lnTo>
                  <a:lnTo>
                    <a:pt x="68" y="781"/>
                  </a:lnTo>
                  <a:lnTo>
                    <a:pt x="68" y="779"/>
                  </a:lnTo>
                  <a:lnTo>
                    <a:pt x="69" y="775"/>
                  </a:lnTo>
                  <a:lnTo>
                    <a:pt x="69" y="773"/>
                  </a:lnTo>
                  <a:lnTo>
                    <a:pt x="70" y="771"/>
                  </a:lnTo>
                  <a:lnTo>
                    <a:pt x="70" y="766"/>
                  </a:lnTo>
                  <a:lnTo>
                    <a:pt x="70" y="764"/>
                  </a:lnTo>
                  <a:lnTo>
                    <a:pt x="71" y="762"/>
                  </a:lnTo>
                  <a:lnTo>
                    <a:pt x="71" y="759"/>
                  </a:lnTo>
                  <a:lnTo>
                    <a:pt x="71" y="753"/>
                  </a:lnTo>
                  <a:lnTo>
                    <a:pt x="72" y="751"/>
                  </a:lnTo>
                  <a:lnTo>
                    <a:pt x="72" y="749"/>
                  </a:lnTo>
                  <a:lnTo>
                    <a:pt x="72" y="745"/>
                  </a:lnTo>
                  <a:lnTo>
                    <a:pt x="72" y="738"/>
                  </a:lnTo>
                  <a:lnTo>
                    <a:pt x="73" y="732"/>
                  </a:lnTo>
                  <a:lnTo>
                    <a:pt x="73" y="730"/>
                  </a:lnTo>
                  <a:lnTo>
                    <a:pt x="73" y="726"/>
                  </a:lnTo>
                  <a:lnTo>
                    <a:pt x="73" y="718"/>
                  </a:lnTo>
                  <a:lnTo>
                    <a:pt x="74" y="705"/>
                  </a:lnTo>
                  <a:lnTo>
                    <a:pt x="74" y="703"/>
                  </a:lnTo>
                  <a:lnTo>
                    <a:pt x="74" y="698"/>
                  </a:lnTo>
                  <a:lnTo>
                    <a:pt x="74" y="690"/>
                  </a:lnTo>
                  <a:lnTo>
                    <a:pt x="75" y="674"/>
                  </a:lnTo>
                  <a:lnTo>
                    <a:pt x="75" y="666"/>
                  </a:lnTo>
                  <a:lnTo>
                    <a:pt x="75" y="663"/>
                  </a:lnTo>
                  <a:lnTo>
                    <a:pt x="75" y="658"/>
                  </a:lnTo>
                  <a:lnTo>
                    <a:pt x="76" y="639"/>
                  </a:lnTo>
                  <a:lnTo>
                    <a:pt x="76" y="637"/>
                  </a:lnTo>
                  <a:lnTo>
                    <a:pt x="76" y="634"/>
                  </a:lnTo>
                  <a:lnTo>
                    <a:pt x="76" y="631"/>
                  </a:lnTo>
                  <a:lnTo>
                    <a:pt x="76" y="628"/>
                  </a:lnTo>
                  <a:lnTo>
                    <a:pt x="76" y="624"/>
                  </a:lnTo>
                  <a:lnTo>
                    <a:pt x="76" y="617"/>
                  </a:lnTo>
                  <a:lnTo>
                    <a:pt x="76" y="615"/>
                  </a:lnTo>
                  <a:lnTo>
                    <a:pt x="77" y="595"/>
                  </a:lnTo>
                  <a:lnTo>
                    <a:pt x="77" y="593"/>
                  </a:lnTo>
                  <a:lnTo>
                    <a:pt x="77" y="581"/>
                  </a:lnTo>
                  <a:lnTo>
                    <a:pt x="78" y="558"/>
                  </a:lnTo>
                  <a:lnTo>
                    <a:pt x="78" y="539"/>
                  </a:lnTo>
                  <a:lnTo>
                    <a:pt x="78" y="520"/>
                  </a:lnTo>
                  <a:lnTo>
                    <a:pt x="78" y="509"/>
                  </a:lnTo>
                  <a:lnTo>
                    <a:pt x="79" y="507"/>
                  </a:lnTo>
                  <a:lnTo>
                    <a:pt x="79" y="475"/>
                  </a:lnTo>
                  <a:lnTo>
                    <a:pt x="80" y="443"/>
                  </a:lnTo>
                  <a:lnTo>
                    <a:pt x="80" y="435"/>
                  </a:lnTo>
                  <a:lnTo>
                    <a:pt x="80" y="433"/>
                  </a:lnTo>
                  <a:lnTo>
                    <a:pt x="80" y="427"/>
                  </a:lnTo>
                  <a:lnTo>
                    <a:pt x="80" y="425"/>
                  </a:lnTo>
                  <a:lnTo>
                    <a:pt x="80" y="418"/>
                  </a:lnTo>
                  <a:lnTo>
                    <a:pt x="80" y="416"/>
                  </a:lnTo>
                  <a:lnTo>
                    <a:pt x="81" y="404"/>
                  </a:lnTo>
                  <a:lnTo>
                    <a:pt x="81" y="398"/>
                  </a:lnTo>
                  <a:lnTo>
                    <a:pt x="81" y="395"/>
                  </a:lnTo>
                  <a:lnTo>
                    <a:pt x="81" y="393"/>
                  </a:lnTo>
                  <a:lnTo>
                    <a:pt x="81" y="387"/>
                  </a:lnTo>
                  <a:lnTo>
                    <a:pt x="81" y="385"/>
                  </a:lnTo>
                  <a:lnTo>
                    <a:pt x="81" y="379"/>
                  </a:lnTo>
                  <a:lnTo>
                    <a:pt x="81" y="371"/>
                  </a:lnTo>
                  <a:lnTo>
                    <a:pt x="81" y="369"/>
                  </a:lnTo>
                  <a:lnTo>
                    <a:pt x="81" y="363"/>
                  </a:lnTo>
                  <a:lnTo>
                    <a:pt x="81" y="361"/>
                  </a:lnTo>
                  <a:lnTo>
                    <a:pt x="82" y="355"/>
                  </a:lnTo>
                  <a:lnTo>
                    <a:pt x="82" y="347"/>
                  </a:lnTo>
                  <a:lnTo>
                    <a:pt x="82" y="345"/>
                  </a:lnTo>
                  <a:lnTo>
                    <a:pt x="82" y="340"/>
                  </a:lnTo>
                  <a:lnTo>
                    <a:pt x="82" y="333"/>
                  </a:lnTo>
                  <a:lnTo>
                    <a:pt x="82" y="327"/>
                  </a:lnTo>
                  <a:lnTo>
                    <a:pt x="82" y="325"/>
                  </a:lnTo>
                  <a:lnTo>
                    <a:pt x="82" y="320"/>
                  </a:lnTo>
                  <a:lnTo>
                    <a:pt x="82" y="314"/>
                  </a:lnTo>
                  <a:lnTo>
                    <a:pt x="82" y="312"/>
                  </a:lnTo>
                  <a:lnTo>
                    <a:pt x="83" y="307"/>
                  </a:lnTo>
                  <a:lnTo>
                    <a:pt x="83" y="305"/>
                  </a:lnTo>
                  <a:lnTo>
                    <a:pt x="83" y="299"/>
                  </a:lnTo>
                  <a:lnTo>
                    <a:pt x="83" y="292"/>
                  </a:lnTo>
                  <a:lnTo>
                    <a:pt x="83" y="290"/>
                  </a:lnTo>
                  <a:lnTo>
                    <a:pt x="83" y="284"/>
                  </a:lnTo>
                  <a:lnTo>
                    <a:pt x="83" y="282"/>
                  </a:lnTo>
                  <a:lnTo>
                    <a:pt x="83" y="275"/>
                  </a:lnTo>
                  <a:lnTo>
                    <a:pt x="84" y="273"/>
                  </a:lnTo>
                  <a:lnTo>
                    <a:pt x="84" y="266"/>
                  </a:lnTo>
                  <a:lnTo>
                    <a:pt x="84" y="258"/>
                  </a:lnTo>
                  <a:lnTo>
                    <a:pt x="84" y="252"/>
                  </a:lnTo>
                  <a:lnTo>
                    <a:pt x="84" y="246"/>
                  </a:lnTo>
                  <a:lnTo>
                    <a:pt x="85" y="241"/>
                  </a:lnTo>
                  <a:lnTo>
                    <a:pt x="85" y="237"/>
                  </a:lnTo>
                  <a:lnTo>
                    <a:pt x="85" y="232"/>
                  </a:lnTo>
                  <a:lnTo>
                    <a:pt x="85" y="228"/>
                  </a:lnTo>
                  <a:lnTo>
                    <a:pt x="85" y="224"/>
                  </a:lnTo>
                  <a:lnTo>
                    <a:pt x="86" y="219"/>
                  </a:lnTo>
                  <a:lnTo>
                    <a:pt x="86" y="215"/>
                  </a:lnTo>
                  <a:lnTo>
                    <a:pt x="86" y="212"/>
                  </a:lnTo>
                  <a:lnTo>
                    <a:pt x="86" y="209"/>
                  </a:lnTo>
                  <a:lnTo>
                    <a:pt x="87" y="206"/>
                  </a:lnTo>
                  <a:lnTo>
                    <a:pt x="87" y="204"/>
                  </a:lnTo>
                  <a:lnTo>
                    <a:pt x="87" y="202"/>
                  </a:lnTo>
                  <a:lnTo>
                    <a:pt x="88" y="200"/>
                  </a:lnTo>
                  <a:lnTo>
                    <a:pt x="89" y="198"/>
                  </a:lnTo>
                  <a:lnTo>
                    <a:pt x="90" y="196"/>
                  </a:lnTo>
                  <a:lnTo>
                    <a:pt x="92" y="196"/>
                  </a:lnTo>
                  <a:lnTo>
                    <a:pt x="94" y="195"/>
                  </a:lnTo>
                  <a:lnTo>
                    <a:pt x="96" y="195"/>
                  </a:lnTo>
                  <a:lnTo>
                    <a:pt x="98" y="195"/>
                  </a:lnTo>
                  <a:lnTo>
                    <a:pt x="100" y="195"/>
                  </a:lnTo>
                  <a:lnTo>
                    <a:pt x="102" y="195"/>
                  </a:lnTo>
                  <a:lnTo>
                    <a:pt x="104" y="195"/>
                  </a:lnTo>
                  <a:lnTo>
                    <a:pt x="106" y="195"/>
                  </a:lnTo>
                  <a:lnTo>
                    <a:pt x="108" y="195"/>
                  </a:lnTo>
                  <a:lnTo>
                    <a:pt x="110" y="195"/>
                  </a:lnTo>
                  <a:lnTo>
                    <a:pt x="112" y="196"/>
                  </a:lnTo>
                  <a:lnTo>
                    <a:pt x="114" y="196"/>
                  </a:lnTo>
                  <a:lnTo>
                    <a:pt x="116" y="196"/>
                  </a:lnTo>
                  <a:lnTo>
                    <a:pt x="118" y="196"/>
                  </a:lnTo>
                  <a:lnTo>
                    <a:pt x="120" y="196"/>
                  </a:lnTo>
                  <a:lnTo>
                    <a:pt x="122" y="196"/>
                  </a:lnTo>
                  <a:lnTo>
                    <a:pt x="124" y="196"/>
                  </a:lnTo>
                  <a:lnTo>
                    <a:pt x="126" y="196"/>
                  </a:lnTo>
                  <a:lnTo>
                    <a:pt x="128" y="196"/>
                  </a:lnTo>
                  <a:lnTo>
                    <a:pt x="130" y="196"/>
                  </a:lnTo>
                  <a:lnTo>
                    <a:pt x="132" y="196"/>
                  </a:lnTo>
                  <a:lnTo>
                    <a:pt x="134" y="196"/>
                  </a:lnTo>
                  <a:lnTo>
                    <a:pt x="136" y="196"/>
                  </a:lnTo>
                  <a:lnTo>
                    <a:pt x="138" y="196"/>
                  </a:lnTo>
                  <a:lnTo>
                    <a:pt x="140" y="196"/>
                  </a:lnTo>
                  <a:lnTo>
                    <a:pt x="142" y="196"/>
                  </a:lnTo>
                  <a:lnTo>
                    <a:pt x="144" y="196"/>
                  </a:lnTo>
                  <a:lnTo>
                    <a:pt x="146" y="196"/>
                  </a:lnTo>
                  <a:lnTo>
                    <a:pt x="148" y="196"/>
                  </a:lnTo>
                  <a:lnTo>
                    <a:pt x="150" y="196"/>
                  </a:lnTo>
                  <a:lnTo>
                    <a:pt x="152" y="196"/>
                  </a:lnTo>
                  <a:lnTo>
                    <a:pt x="154" y="196"/>
                  </a:lnTo>
                  <a:lnTo>
                    <a:pt x="156" y="196"/>
                  </a:lnTo>
                  <a:lnTo>
                    <a:pt x="158" y="196"/>
                  </a:lnTo>
                  <a:lnTo>
                    <a:pt x="160" y="197"/>
                  </a:lnTo>
                  <a:lnTo>
                    <a:pt x="162" y="197"/>
                  </a:lnTo>
                  <a:lnTo>
                    <a:pt x="164" y="197"/>
                  </a:lnTo>
                  <a:lnTo>
                    <a:pt x="166" y="197"/>
                  </a:lnTo>
                  <a:lnTo>
                    <a:pt x="168" y="197"/>
                  </a:lnTo>
                  <a:lnTo>
                    <a:pt x="170" y="197"/>
                  </a:lnTo>
                  <a:lnTo>
                    <a:pt x="172" y="197"/>
                  </a:lnTo>
                  <a:lnTo>
                    <a:pt x="174" y="197"/>
                  </a:lnTo>
                  <a:lnTo>
                    <a:pt x="176" y="197"/>
                  </a:lnTo>
                  <a:lnTo>
                    <a:pt x="178" y="197"/>
                  </a:lnTo>
                  <a:lnTo>
                    <a:pt x="180" y="197"/>
                  </a:lnTo>
                  <a:lnTo>
                    <a:pt x="182" y="197"/>
                  </a:lnTo>
                  <a:lnTo>
                    <a:pt x="184" y="197"/>
                  </a:lnTo>
                  <a:lnTo>
                    <a:pt x="186" y="197"/>
                  </a:lnTo>
                  <a:lnTo>
                    <a:pt x="188" y="197"/>
                  </a:lnTo>
                  <a:lnTo>
                    <a:pt x="190" y="197"/>
                  </a:lnTo>
                  <a:lnTo>
                    <a:pt x="192" y="198"/>
                  </a:lnTo>
                  <a:lnTo>
                    <a:pt x="194" y="198"/>
                  </a:lnTo>
                  <a:lnTo>
                    <a:pt x="196" y="198"/>
                  </a:lnTo>
                  <a:lnTo>
                    <a:pt x="198" y="198"/>
                  </a:lnTo>
                  <a:lnTo>
                    <a:pt x="200" y="198"/>
                  </a:lnTo>
                  <a:lnTo>
                    <a:pt x="204" y="198"/>
                  </a:lnTo>
                  <a:lnTo>
                    <a:pt x="211" y="198"/>
                  </a:lnTo>
                  <a:lnTo>
                    <a:pt x="218" y="199"/>
                  </a:lnTo>
                  <a:lnTo>
                    <a:pt x="224" y="199"/>
                  </a:lnTo>
                  <a:lnTo>
                    <a:pt x="229" y="199"/>
                  </a:lnTo>
                  <a:lnTo>
                    <a:pt x="232" y="199"/>
                  </a:lnTo>
                  <a:lnTo>
                    <a:pt x="234" y="199"/>
                  </a:lnTo>
                  <a:lnTo>
                    <a:pt x="236" y="200"/>
                  </a:lnTo>
                  <a:lnTo>
                    <a:pt x="238" y="200"/>
                  </a:lnTo>
                  <a:lnTo>
                    <a:pt x="240" y="200"/>
                  </a:lnTo>
                  <a:lnTo>
                    <a:pt x="242" y="200"/>
                  </a:lnTo>
                  <a:lnTo>
                    <a:pt x="244" y="200"/>
                  </a:lnTo>
                  <a:lnTo>
                    <a:pt x="246" y="200"/>
                  </a:lnTo>
                  <a:lnTo>
                    <a:pt x="250" y="200"/>
                  </a:lnTo>
                  <a:lnTo>
                    <a:pt x="253" y="200"/>
                  </a:lnTo>
                  <a:lnTo>
                    <a:pt x="261" y="201"/>
                  </a:lnTo>
                  <a:lnTo>
                    <a:pt x="270" y="202"/>
                  </a:lnTo>
                  <a:lnTo>
                    <a:pt x="281" y="202"/>
                  </a:lnTo>
                  <a:lnTo>
                    <a:pt x="290" y="203"/>
                  </a:lnTo>
                  <a:lnTo>
                    <a:pt x="301" y="204"/>
                  </a:lnTo>
                  <a:lnTo>
                    <a:pt x="310" y="205"/>
                  </a:lnTo>
                  <a:lnTo>
                    <a:pt x="322" y="206"/>
                  </a:lnTo>
                  <a:lnTo>
                    <a:pt x="332" y="207"/>
                  </a:lnTo>
                  <a:lnTo>
                    <a:pt x="334" y="207"/>
                  </a:lnTo>
                  <a:lnTo>
                    <a:pt x="337" y="207"/>
                  </a:lnTo>
                  <a:lnTo>
                    <a:pt x="340" y="208"/>
                  </a:lnTo>
                  <a:lnTo>
                    <a:pt x="342" y="208"/>
                  </a:lnTo>
                  <a:lnTo>
                    <a:pt x="344" y="208"/>
                  </a:lnTo>
                  <a:lnTo>
                    <a:pt x="346" y="208"/>
                  </a:lnTo>
                  <a:lnTo>
                    <a:pt x="349" y="209"/>
                  </a:lnTo>
                  <a:lnTo>
                    <a:pt x="351" y="209"/>
                  </a:lnTo>
                  <a:lnTo>
                    <a:pt x="353" y="209"/>
                  </a:lnTo>
                  <a:lnTo>
                    <a:pt x="356" y="209"/>
                  </a:lnTo>
                  <a:lnTo>
                    <a:pt x="359" y="210"/>
                  </a:lnTo>
                  <a:lnTo>
                    <a:pt x="361" y="210"/>
                  </a:lnTo>
                  <a:lnTo>
                    <a:pt x="363" y="210"/>
                  </a:lnTo>
                  <a:lnTo>
                    <a:pt x="366" y="210"/>
                  </a:lnTo>
                  <a:lnTo>
                    <a:pt x="368" y="211"/>
                  </a:lnTo>
                  <a:lnTo>
                    <a:pt x="371" y="211"/>
                  </a:lnTo>
                  <a:lnTo>
                    <a:pt x="375" y="211"/>
                  </a:lnTo>
                  <a:lnTo>
                    <a:pt x="377" y="212"/>
                  </a:lnTo>
                  <a:lnTo>
                    <a:pt x="381" y="212"/>
                  </a:lnTo>
                  <a:lnTo>
                    <a:pt x="385" y="212"/>
                  </a:lnTo>
                  <a:lnTo>
                    <a:pt x="388" y="213"/>
                  </a:lnTo>
                  <a:lnTo>
                    <a:pt x="392" y="213"/>
                  </a:lnTo>
                  <a:lnTo>
                    <a:pt x="399" y="214"/>
                  </a:lnTo>
                  <a:lnTo>
                    <a:pt x="405" y="215"/>
                  </a:lnTo>
                  <a:lnTo>
                    <a:pt x="409" y="215"/>
                  </a:lnTo>
                  <a:lnTo>
                    <a:pt x="414" y="216"/>
                  </a:lnTo>
                  <a:lnTo>
                    <a:pt x="420" y="216"/>
                  </a:lnTo>
                  <a:lnTo>
                    <a:pt x="425" y="217"/>
                  </a:lnTo>
                  <a:lnTo>
                    <a:pt x="429" y="217"/>
                  </a:lnTo>
                  <a:lnTo>
                    <a:pt x="434" y="218"/>
                  </a:lnTo>
                  <a:lnTo>
                    <a:pt x="437" y="218"/>
                  </a:lnTo>
                  <a:lnTo>
                    <a:pt x="439" y="218"/>
                  </a:lnTo>
                  <a:lnTo>
                    <a:pt x="442" y="218"/>
                  </a:lnTo>
                  <a:lnTo>
                    <a:pt x="445" y="219"/>
                  </a:lnTo>
                  <a:lnTo>
                    <a:pt x="447" y="219"/>
                  </a:lnTo>
                  <a:lnTo>
                    <a:pt x="449" y="219"/>
                  </a:lnTo>
                  <a:lnTo>
                    <a:pt x="451" y="219"/>
                  </a:lnTo>
                  <a:lnTo>
                    <a:pt x="454" y="219"/>
                  </a:lnTo>
                  <a:lnTo>
                    <a:pt x="457" y="220"/>
                  </a:lnTo>
                  <a:lnTo>
                    <a:pt x="459" y="220"/>
                  </a:lnTo>
                  <a:lnTo>
                    <a:pt x="462" y="220"/>
                  </a:lnTo>
                  <a:lnTo>
                    <a:pt x="464" y="220"/>
                  </a:lnTo>
                  <a:lnTo>
                    <a:pt x="466" y="220"/>
                  </a:lnTo>
                  <a:lnTo>
                    <a:pt x="470" y="220"/>
                  </a:lnTo>
                  <a:lnTo>
                    <a:pt x="473" y="221"/>
                  </a:lnTo>
                  <a:lnTo>
                    <a:pt x="477" y="221"/>
                  </a:lnTo>
                  <a:lnTo>
                    <a:pt x="479" y="221"/>
                  </a:lnTo>
                  <a:lnTo>
                    <a:pt x="483" y="221"/>
                  </a:lnTo>
                  <a:lnTo>
                    <a:pt x="486" y="221"/>
                  </a:lnTo>
                  <a:lnTo>
                    <a:pt x="490" y="221"/>
                  </a:lnTo>
                  <a:lnTo>
                    <a:pt x="495" y="221"/>
                  </a:lnTo>
                  <a:lnTo>
                    <a:pt x="497" y="221"/>
                  </a:lnTo>
                  <a:lnTo>
                    <a:pt x="499" y="222"/>
                  </a:lnTo>
                  <a:lnTo>
                    <a:pt x="501" y="222"/>
                  </a:lnTo>
                  <a:lnTo>
                    <a:pt x="504" y="222"/>
                  </a:lnTo>
                  <a:lnTo>
                    <a:pt x="507" y="222"/>
                  </a:lnTo>
                  <a:lnTo>
                    <a:pt x="509" y="222"/>
                  </a:lnTo>
                  <a:lnTo>
                    <a:pt x="511" y="222"/>
                  </a:lnTo>
                  <a:lnTo>
                    <a:pt x="516" y="222"/>
                  </a:lnTo>
                  <a:lnTo>
                    <a:pt x="518" y="222"/>
                  </a:lnTo>
                  <a:lnTo>
                    <a:pt x="521" y="221"/>
                  </a:lnTo>
                  <a:lnTo>
                    <a:pt x="524" y="221"/>
                  </a:lnTo>
                  <a:lnTo>
                    <a:pt x="534" y="221"/>
                  </a:lnTo>
                  <a:lnTo>
                    <a:pt x="544" y="220"/>
                  </a:lnTo>
                  <a:lnTo>
                    <a:pt x="554" y="219"/>
                  </a:lnTo>
                  <a:lnTo>
                    <a:pt x="563" y="218"/>
                  </a:lnTo>
                  <a:lnTo>
                    <a:pt x="565" y="218"/>
                  </a:lnTo>
                  <a:lnTo>
                    <a:pt x="567" y="218"/>
                  </a:lnTo>
                  <a:lnTo>
                    <a:pt x="570" y="217"/>
                  </a:lnTo>
                  <a:lnTo>
                    <a:pt x="573" y="217"/>
                  </a:lnTo>
                  <a:lnTo>
                    <a:pt x="575" y="216"/>
                  </a:lnTo>
                  <a:lnTo>
                    <a:pt x="577" y="216"/>
                  </a:lnTo>
                  <a:lnTo>
                    <a:pt x="579" y="216"/>
                  </a:lnTo>
                  <a:lnTo>
                    <a:pt x="581" y="215"/>
                  </a:lnTo>
                  <a:lnTo>
                    <a:pt x="583" y="215"/>
                  </a:lnTo>
                  <a:lnTo>
                    <a:pt x="585" y="214"/>
                  </a:lnTo>
                  <a:lnTo>
                    <a:pt x="587" y="214"/>
                  </a:lnTo>
                  <a:lnTo>
                    <a:pt x="591" y="213"/>
                  </a:lnTo>
                  <a:lnTo>
                    <a:pt x="593" y="212"/>
                  </a:lnTo>
                  <a:lnTo>
                    <a:pt x="597" y="212"/>
                  </a:lnTo>
                  <a:lnTo>
                    <a:pt x="600" y="211"/>
                  </a:lnTo>
                  <a:lnTo>
                    <a:pt x="603" y="210"/>
                  </a:lnTo>
                  <a:lnTo>
                    <a:pt x="606" y="209"/>
                  </a:lnTo>
                  <a:lnTo>
                    <a:pt x="609" y="208"/>
                  </a:lnTo>
                  <a:lnTo>
                    <a:pt x="611" y="208"/>
                  </a:lnTo>
                  <a:lnTo>
                    <a:pt x="614" y="207"/>
                  </a:lnTo>
                  <a:lnTo>
                    <a:pt x="616" y="206"/>
                  </a:lnTo>
                  <a:lnTo>
                    <a:pt x="619" y="205"/>
                  </a:lnTo>
                  <a:lnTo>
                    <a:pt x="622" y="204"/>
                  </a:lnTo>
                  <a:lnTo>
                    <a:pt x="624" y="203"/>
                  </a:lnTo>
                  <a:lnTo>
                    <a:pt x="627" y="202"/>
                  </a:lnTo>
                  <a:lnTo>
                    <a:pt x="631" y="200"/>
                  </a:lnTo>
                  <a:lnTo>
                    <a:pt x="634" y="199"/>
                  </a:lnTo>
                  <a:lnTo>
                    <a:pt x="636" y="198"/>
                  </a:lnTo>
                  <a:lnTo>
                    <a:pt x="639" y="197"/>
                  </a:lnTo>
                  <a:lnTo>
                    <a:pt x="641" y="196"/>
                  </a:lnTo>
                  <a:lnTo>
                    <a:pt x="644" y="195"/>
                  </a:lnTo>
                  <a:lnTo>
                    <a:pt x="646" y="194"/>
                  </a:lnTo>
                  <a:lnTo>
                    <a:pt x="648" y="193"/>
                  </a:lnTo>
                  <a:lnTo>
                    <a:pt x="651" y="192"/>
                  </a:lnTo>
                  <a:lnTo>
                    <a:pt x="653" y="191"/>
                  </a:lnTo>
                  <a:lnTo>
                    <a:pt x="656" y="189"/>
                  </a:lnTo>
                  <a:lnTo>
                    <a:pt x="658" y="188"/>
                  </a:lnTo>
                  <a:lnTo>
                    <a:pt x="660" y="187"/>
                  </a:lnTo>
                  <a:lnTo>
                    <a:pt x="664" y="185"/>
                  </a:lnTo>
                  <a:lnTo>
                    <a:pt x="666" y="184"/>
                  </a:lnTo>
                  <a:lnTo>
                    <a:pt x="673" y="180"/>
                  </a:lnTo>
                  <a:lnTo>
                    <a:pt x="680" y="176"/>
                  </a:lnTo>
                  <a:lnTo>
                    <a:pt x="689" y="170"/>
                  </a:lnTo>
                  <a:lnTo>
                    <a:pt x="698" y="165"/>
                  </a:lnTo>
                  <a:lnTo>
                    <a:pt x="707" y="159"/>
                  </a:lnTo>
                  <a:lnTo>
                    <a:pt x="715" y="154"/>
                  </a:lnTo>
                  <a:lnTo>
                    <a:pt x="732" y="142"/>
                  </a:lnTo>
                  <a:lnTo>
                    <a:pt x="747" y="133"/>
                  </a:lnTo>
                  <a:lnTo>
                    <a:pt x="754" y="128"/>
                  </a:lnTo>
                  <a:lnTo>
                    <a:pt x="760" y="124"/>
                  </a:lnTo>
                  <a:lnTo>
                    <a:pt x="766" y="120"/>
                  </a:lnTo>
                  <a:lnTo>
                    <a:pt x="773" y="116"/>
                  </a:lnTo>
                  <a:lnTo>
                    <a:pt x="777" y="114"/>
                  </a:lnTo>
                  <a:lnTo>
                    <a:pt x="784" y="110"/>
                  </a:lnTo>
                  <a:lnTo>
                    <a:pt x="791" y="106"/>
                  </a:lnTo>
                  <a:lnTo>
                    <a:pt x="796" y="104"/>
                  </a:lnTo>
                  <a:lnTo>
                    <a:pt x="803" y="101"/>
                  </a:lnTo>
                  <a:lnTo>
                    <a:pt x="806" y="99"/>
                  </a:lnTo>
                  <a:lnTo>
                    <a:pt x="809" y="98"/>
                  </a:lnTo>
                  <a:lnTo>
                    <a:pt x="814" y="96"/>
                  </a:lnTo>
                  <a:lnTo>
                    <a:pt x="822" y="93"/>
                  </a:lnTo>
                  <a:lnTo>
                    <a:pt x="828" y="92"/>
                  </a:lnTo>
                  <a:lnTo>
                    <a:pt x="833" y="90"/>
                  </a:lnTo>
                  <a:lnTo>
                    <a:pt x="843" y="88"/>
                  </a:lnTo>
                  <a:lnTo>
                    <a:pt x="845" y="87"/>
                  </a:lnTo>
                  <a:lnTo>
                    <a:pt x="848" y="87"/>
                  </a:lnTo>
                  <a:lnTo>
                    <a:pt x="852" y="86"/>
                  </a:lnTo>
                  <a:lnTo>
                    <a:pt x="859" y="85"/>
                  </a:lnTo>
                  <a:lnTo>
                    <a:pt x="873" y="84"/>
                  </a:lnTo>
                  <a:lnTo>
                    <a:pt x="875" y="84"/>
                  </a:lnTo>
                  <a:lnTo>
                    <a:pt x="877" y="83"/>
                  </a:lnTo>
                  <a:lnTo>
                    <a:pt x="881" y="83"/>
                  </a:lnTo>
                  <a:lnTo>
                    <a:pt x="889" y="83"/>
                  </a:lnTo>
                  <a:lnTo>
                    <a:pt x="900" y="83"/>
                  </a:lnTo>
                  <a:lnTo>
                    <a:pt x="904" y="83"/>
                  </a:lnTo>
                  <a:lnTo>
                    <a:pt x="908" y="83"/>
                  </a:lnTo>
                  <a:lnTo>
                    <a:pt x="913" y="82"/>
                  </a:lnTo>
                  <a:lnTo>
                    <a:pt x="915" y="82"/>
                  </a:lnTo>
                  <a:lnTo>
                    <a:pt x="919" y="82"/>
                  </a:lnTo>
                  <a:lnTo>
                    <a:pt x="925" y="82"/>
                  </a:lnTo>
                  <a:lnTo>
                    <a:pt x="932" y="82"/>
                  </a:lnTo>
                  <a:lnTo>
                    <a:pt x="934" y="82"/>
                  </a:lnTo>
                  <a:lnTo>
                    <a:pt x="936" y="82"/>
                  </a:lnTo>
                  <a:lnTo>
                    <a:pt x="939" y="82"/>
                  </a:lnTo>
                  <a:lnTo>
                    <a:pt x="942" y="82"/>
                  </a:lnTo>
                  <a:lnTo>
                    <a:pt x="944" y="82"/>
                  </a:lnTo>
                  <a:lnTo>
                    <a:pt x="946" y="82"/>
                  </a:lnTo>
                  <a:lnTo>
                    <a:pt x="951" y="82"/>
                  </a:lnTo>
                  <a:lnTo>
                    <a:pt x="954" y="82"/>
                  </a:lnTo>
                  <a:lnTo>
                    <a:pt x="958" y="82"/>
                  </a:lnTo>
                  <a:lnTo>
                    <a:pt x="964" y="82"/>
                  </a:lnTo>
                  <a:lnTo>
                    <a:pt x="968" y="82"/>
                  </a:lnTo>
                  <a:lnTo>
                    <a:pt x="983" y="82"/>
                  </a:lnTo>
                  <a:lnTo>
                    <a:pt x="996" y="82"/>
                  </a:lnTo>
                  <a:lnTo>
                    <a:pt x="1044" y="82"/>
                  </a:lnTo>
                  <a:lnTo>
                    <a:pt x="1075" y="82"/>
                  </a:lnTo>
                  <a:lnTo>
                    <a:pt x="1077" y="82"/>
                  </a:lnTo>
                  <a:lnTo>
                    <a:pt x="1079" y="82"/>
                  </a:lnTo>
                  <a:lnTo>
                    <a:pt x="1081" y="82"/>
                  </a:lnTo>
                  <a:lnTo>
                    <a:pt x="1084" y="82"/>
                  </a:lnTo>
                  <a:lnTo>
                    <a:pt x="1087" y="82"/>
                  </a:lnTo>
                  <a:lnTo>
                    <a:pt x="1134" y="78"/>
                  </a:lnTo>
                  <a:lnTo>
                    <a:pt x="1164" y="75"/>
                  </a:lnTo>
                  <a:lnTo>
                    <a:pt x="1198" y="69"/>
                  </a:lnTo>
                  <a:lnTo>
                    <a:pt x="1222" y="64"/>
                  </a:lnTo>
                  <a:lnTo>
                    <a:pt x="1236" y="60"/>
                  </a:lnTo>
                  <a:lnTo>
                    <a:pt x="1247" y="56"/>
                  </a:lnTo>
                  <a:lnTo>
                    <a:pt x="1257" y="52"/>
                  </a:lnTo>
                  <a:lnTo>
                    <a:pt x="1267" y="49"/>
                  </a:lnTo>
                  <a:lnTo>
                    <a:pt x="1275" y="45"/>
                  </a:lnTo>
                  <a:lnTo>
                    <a:pt x="1283" y="41"/>
                  </a:lnTo>
                  <a:lnTo>
                    <a:pt x="1327" y="11"/>
                  </a:lnTo>
                  <a:lnTo>
                    <a:pt x="1340" y="0"/>
                  </a:lnTo>
                </a:path>
              </a:pathLst>
            </a:custGeom>
            <a:noFill/>
            <a:ln w="635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177">
              <a:extLst>
                <a:ext uri="{FF2B5EF4-FFF2-40B4-BE49-F238E27FC236}">
                  <a16:creationId xmlns:a16="http://schemas.microsoft.com/office/drawing/2014/main" id="{B065005C-3E35-48DB-B849-276DF1A4F416}"/>
                </a:ext>
              </a:extLst>
            </p:cNvPr>
            <p:cNvSpPr>
              <a:spLocks/>
            </p:cNvSpPr>
            <p:nvPr/>
          </p:nvSpPr>
          <p:spPr bwMode="auto">
            <a:xfrm>
              <a:off x="1119195" y="903286"/>
              <a:ext cx="9314049" cy="5527675"/>
            </a:xfrm>
            <a:custGeom>
              <a:avLst/>
              <a:gdLst>
                <a:gd name="T0" fmla="*/ 32 w 1340"/>
                <a:gd name="T1" fmla="*/ 793 h 793"/>
                <a:gd name="T2" fmla="*/ 45 w 1340"/>
                <a:gd name="T3" fmla="*/ 793 h 793"/>
                <a:gd name="T4" fmla="*/ 57 w 1340"/>
                <a:gd name="T5" fmla="*/ 793 h 793"/>
                <a:gd name="T6" fmla="*/ 68 w 1340"/>
                <a:gd name="T7" fmla="*/ 783 h 793"/>
                <a:gd name="T8" fmla="*/ 71 w 1340"/>
                <a:gd name="T9" fmla="*/ 766 h 793"/>
                <a:gd name="T10" fmla="*/ 73 w 1340"/>
                <a:gd name="T11" fmla="*/ 745 h 793"/>
                <a:gd name="T12" fmla="*/ 75 w 1340"/>
                <a:gd name="T13" fmla="*/ 701 h 793"/>
                <a:gd name="T14" fmla="*/ 76 w 1340"/>
                <a:gd name="T15" fmla="*/ 668 h 793"/>
                <a:gd name="T16" fmla="*/ 77 w 1340"/>
                <a:gd name="T17" fmla="*/ 638 h 793"/>
                <a:gd name="T18" fmla="*/ 79 w 1340"/>
                <a:gd name="T19" fmla="*/ 572 h 793"/>
                <a:gd name="T20" fmla="*/ 80 w 1340"/>
                <a:gd name="T21" fmla="*/ 504 h 793"/>
                <a:gd name="T22" fmla="*/ 81 w 1340"/>
                <a:gd name="T23" fmla="*/ 480 h 793"/>
                <a:gd name="T24" fmla="*/ 82 w 1340"/>
                <a:gd name="T25" fmla="*/ 449 h 793"/>
                <a:gd name="T26" fmla="*/ 82 w 1340"/>
                <a:gd name="T27" fmla="*/ 428 h 793"/>
                <a:gd name="T28" fmla="*/ 83 w 1340"/>
                <a:gd name="T29" fmla="*/ 393 h 793"/>
                <a:gd name="T30" fmla="*/ 84 w 1340"/>
                <a:gd name="T31" fmla="*/ 371 h 793"/>
                <a:gd name="T32" fmla="*/ 86 w 1340"/>
                <a:gd name="T33" fmla="*/ 350 h 793"/>
                <a:gd name="T34" fmla="*/ 88 w 1340"/>
                <a:gd name="T35" fmla="*/ 335 h 793"/>
                <a:gd name="T36" fmla="*/ 99 w 1340"/>
                <a:gd name="T37" fmla="*/ 332 h 793"/>
                <a:gd name="T38" fmla="*/ 111 w 1340"/>
                <a:gd name="T39" fmla="*/ 332 h 793"/>
                <a:gd name="T40" fmla="*/ 123 w 1340"/>
                <a:gd name="T41" fmla="*/ 332 h 793"/>
                <a:gd name="T42" fmla="*/ 135 w 1340"/>
                <a:gd name="T43" fmla="*/ 332 h 793"/>
                <a:gd name="T44" fmla="*/ 147 w 1340"/>
                <a:gd name="T45" fmla="*/ 331 h 793"/>
                <a:gd name="T46" fmla="*/ 159 w 1340"/>
                <a:gd name="T47" fmla="*/ 331 h 793"/>
                <a:gd name="T48" fmla="*/ 171 w 1340"/>
                <a:gd name="T49" fmla="*/ 331 h 793"/>
                <a:gd name="T50" fmla="*/ 183 w 1340"/>
                <a:gd name="T51" fmla="*/ 331 h 793"/>
                <a:gd name="T52" fmla="*/ 195 w 1340"/>
                <a:gd name="T53" fmla="*/ 331 h 793"/>
                <a:gd name="T54" fmla="*/ 224 w 1340"/>
                <a:gd name="T55" fmla="*/ 330 h 793"/>
                <a:gd name="T56" fmla="*/ 240 w 1340"/>
                <a:gd name="T57" fmla="*/ 330 h 793"/>
                <a:gd name="T58" fmla="*/ 261 w 1340"/>
                <a:gd name="T59" fmla="*/ 329 h 793"/>
                <a:gd name="T60" fmla="*/ 322 w 1340"/>
                <a:gd name="T61" fmla="*/ 327 h 793"/>
                <a:gd name="T62" fmla="*/ 344 w 1340"/>
                <a:gd name="T63" fmla="*/ 325 h 793"/>
                <a:gd name="T64" fmla="*/ 359 w 1340"/>
                <a:gd name="T65" fmla="*/ 324 h 793"/>
                <a:gd name="T66" fmla="*/ 375 w 1340"/>
                <a:gd name="T67" fmla="*/ 323 h 793"/>
                <a:gd name="T68" fmla="*/ 399 w 1340"/>
                <a:gd name="T69" fmla="*/ 320 h 793"/>
                <a:gd name="T70" fmla="*/ 429 w 1340"/>
                <a:gd name="T71" fmla="*/ 317 h 793"/>
                <a:gd name="T72" fmla="*/ 447 w 1340"/>
                <a:gd name="T73" fmla="*/ 314 h 793"/>
                <a:gd name="T74" fmla="*/ 462 w 1340"/>
                <a:gd name="T75" fmla="*/ 312 h 793"/>
                <a:gd name="T76" fmla="*/ 479 w 1340"/>
                <a:gd name="T77" fmla="*/ 309 h 793"/>
                <a:gd name="T78" fmla="*/ 499 w 1340"/>
                <a:gd name="T79" fmla="*/ 304 h 793"/>
                <a:gd name="T80" fmla="*/ 516 w 1340"/>
                <a:gd name="T81" fmla="*/ 300 h 793"/>
                <a:gd name="T82" fmla="*/ 554 w 1340"/>
                <a:gd name="T83" fmla="*/ 289 h 793"/>
                <a:gd name="T84" fmla="*/ 575 w 1340"/>
                <a:gd name="T85" fmla="*/ 282 h 793"/>
                <a:gd name="T86" fmla="*/ 587 w 1340"/>
                <a:gd name="T87" fmla="*/ 277 h 793"/>
                <a:gd name="T88" fmla="*/ 606 w 1340"/>
                <a:gd name="T89" fmla="*/ 268 h 793"/>
                <a:gd name="T90" fmla="*/ 622 w 1340"/>
                <a:gd name="T91" fmla="*/ 260 h 793"/>
                <a:gd name="T92" fmla="*/ 639 w 1340"/>
                <a:gd name="T93" fmla="*/ 250 h 793"/>
                <a:gd name="T94" fmla="*/ 653 w 1340"/>
                <a:gd name="T95" fmla="*/ 241 h 793"/>
                <a:gd name="T96" fmla="*/ 673 w 1340"/>
                <a:gd name="T97" fmla="*/ 227 h 793"/>
                <a:gd name="T98" fmla="*/ 732 w 1340"/>
                <a:gd name="T99" fmla="*/ 180 h 793"/>
                <a:gd name="T100" fmla="*/ 777 w 1340"/>
                <a:gd name="T101" fmla="*/ 145 h 793"/>
                <a:gd name="T102" fmla="*/ 809 w 1340"/>
                <a:gd name="T103" fmla="*/ 126 h 793"/>
                <a:gd name="T104" fmla="*/ 845 w 1340"/>
                <a:gd name="T105" fmla="*/ 112 h 793"/>
                <a:gd name="T106" fmla="*/ 877 w 1340"/>
                <a:gd name="T107" fmla="*/ 108 h 793"/>
                <a:gd name="T108" fmla="*/ 913 w 1340"/>
                <a:gd name="T109" fmla="*/ 106 h 793"/>
                <a:gd name="T110" fmla="*/ 936 w 1340"/>
                <a:gd name="T111" fmla="*/ 106 h 793"/>
                <a:gd name="T112" fmla="*/ 954 w 1340"/>
                <a:gd name="T113" fmla="*/ 106 h 793"/>
                <a:gd name="T114" fmla="*/ 1044 w 1340"/>
                <a:gd name="T115" fmla="*/ 106 h 793"/>
                <a:gd name="T116" fmla="*/ 1087 w 1340"/>
                <a:gd name="T117" fmla="*/ 106 h 793"/>
                <a:gd name="T118" fmla="*/ 1247 w 1340"/>
                <a:gd name="T119" fmla="*/ 73 h 793"/>
                <a:gd name="T120" fmla="*/ 1340 w 1340"/>
                <a:gd name="T121"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0" h="793">
                  <a:moveTo>
                    <a:pt x="0" y="793"/>
                  </a:moveTo>
                  <a:lnTo>
                    <a:pt x="5" y="793"/>
                  </a:lnTo>
                  <a:lnTo>
                    <a:pt x="23" y="793"/>
                  </a:lnTo>
                  <a:lnTo>
                    <a:pt x="26" y="793"/>
                  </a:lnTo>
                  <a:lnTo>
                    <a:pt x="29" y="793"/>
                  </a:lnTo>
                  <a:lnTo>
                    <a:pt x="32" y="793"/>
                  </a:lnTo>
                  <a:lnTo>
                    <a:pt x="34" y="793"/>
                  </a:lnTo>
                  <a:lnTo>
                    <a:pt x="36" y="793"/>
                  </a:lnTo>
                  <a:lnTo>
                    <a:pt x="39" y="793"/>
                  </a:lnTo>
                  <a:lnTo>
                    <a:pt x="41" y="793"/>
                  </a:lnTo>
                  <a:lnTo>
                    <a:pt x="43" y="793"/>
                  </a:lnTo>
                  <a:lnTo>
                    <a:pt x="45" y="793"/>
                  </a:lnTo>
                  <a:lnTo>
                    <a:pt x="47" y="793"/>
                  </a:lnTo>
                  <a:lnTo>
                    <a:pt x="49" y="793"/>
                  </a:lnTo>
                  <a:lnTo>
                    <a:pt x="51" y="793"/>
                  </a:lnTo>
                  <a:lnTo>
                    <a:pt x="53" y="793"/>
                  </a:lnTo>
                  <a:lnTo>
                    <a:pt x="55" y="793"/>
                  </a:lnTo>
                  <a:lnTo>
                    <a:pt x="57" y="793"/>
                  </a:lnTo>
                  <a:lnTo>
                    <a:pt x="59" y="793"/>
                  </a:lnTo>
                  <a:lnTo>
                    <a:pt x="61" y="792"/>
                  </a:lnTo>
                  <a:lnTo>
                    <a:pt x="64" y="790"/>
                  </a:lnTo>
                  <a:lnTo>
                    <a:pt x="66" y="788"/>
                  </a:lnTo>
                  <a:lnTo>
                    <a:pt x="67" y="785"/>
                  </a:lnTo>
                  <a:lnTo>
                    <a:pt x="68" y="783"/>
                  </a:lnTo>
                  <a:lnTo>
                    <a:pt x="69" y="779"/>
                  </a:lnTo>
                  <a:lnTo>
                    <a:pt x="69" y="777"/>
                  </a:lnTo>
                  <a:lnTo>
                    <a:pt x="70" y="775"/>
                  </a:lnTo>
                  <a:lnTo>
                    <a:pt x="70" y="771"/>
                  </a:lnTo>
                  <a:lnTo>
                    <a:pt x="71" y="769"/>
                  </a:lnTo>
                  <a:lnTo>
                    <a:pt x="71" y="766"/>
                  </a:lnTo>
                  <a:lnTo>
                    <a:pt x="71" y="762"/>
                  </a:lnTo>
                  <a:lnTo>
                    <a:pt x="72" y="760"/>
                  </a:lnTo>
                  <a:lnTo>
                    <a:pt x="72" y="758"/>
                  </a:lnTo>
                  <a:lnTo>
                    <a:pt x="72" y="755"/>
                  </a:lnTo>
                  <a:lnTo>
                    <a:pt x="72" y="750"/>
                  </a:lnTo>
                  <a:lnTo>
                    <a:pt x="73" y="745"/>
                  </a:lnTo>
                  <a:lnTo>
                    <a:pt x="73" y="741"/>
                  </a:lnTo>
                  <a:lnTo>
                    <a:pt x="73" y="735"/>
                  </a:lnTo>
                  <a:lnTo>
                    <a:pt x="74" y="724"/>
                  </a:lnTo>
                  <a:lnTo>
                    <a:pt x="74" y="719"/>
                  </a:lnTo>
                  <a:lnTo>
                    <a:pt x="74" y="713"/>
                  </a:lnTo>
                  <a:lnTo>
                    <a:pt x="75" y="701"/>
                  </a:lnTo>
                  <a:lnTo>
                    <a:pt x="75" y="695"/>
                  </a:lnTo>
                  <a:lnTo>
                    <a:pt x="75" y="692"/>
                  </a:lnTo>
                  <a:lnTo>
                    <a:pt x="75" y="688"/>
                  </a:lnTo>
                  <a:lnTo>
                    <a:pt x="76" y="673"/>
                  </a:lnTo>
                  <a:lnTo>
                    <a:pt x="76" y="670"/>
                  </a:lnTo>
                  <a:lnTo>
                    <a:pt x="76" y="668"/>
                  </a:lnTo>
                  <a:lnTo>
                    <a:pt x="76" y="665"/>
                  </a:lnTo>
                  <a:lnTo>
                    <a:pt x="76" y="662"/>
                  </a:lnTo>
                  <a:lnTo>
                    <a:pt x="76" y="657"/>
                  </a:lnTo>
                  <a:lnTo>
                    <a:pt x="76" y="655"/>
                  </a:lnTo>
                  <a:lnTo>
                    <a:pt x="77" y="640"/>
                  </a:lnTo>
                  <a:lnTo>
                    <a:pt x="77" y="638"/>
                  </a:lnTo>
                  <a:lnTo>
                    <a:pt x="77" y="629"/>
                  </a:lnTo>
                  <a:lnTo>
                    <a:pt x="78" y="612"/>
                  </a:lnTo>
                  <a:lnTo>
                    <a:pt x="78" y="597"/>
                  </a:lnTo>
                  <a:lnTo>
                    <a:pt x="78" y="582"/>
                  </a:lnTo>
                  <a:lnTo>
                    <a:pt x="78" y="574"/>
                  </a:lnTo>
                  <a:lnTo>
                    <a:pt x="79" y="572"/>
                  </a:lnTo>
                  <a:lnTo>
                    <a:pt x="79" y="547"/>
                  </a:lnTo>
                  <a:lnTo>
                    <a:pt x="80" y="522"/>
                  </a:lnTo>
                  <a:lnTo>
                    <a:pt x="80" y="517"/>
                  </a:lnTo>
                  <a:lnTo>
                    <a:pt x="80" y="515"/>
                  </a:lnTo>
                  <a:lnTo>
                    <a:pt x="80" y="510"/>
                  </a:lnTo>
                  <a:lnTo>
                    <a:pt x="80" y="504"/>
                  </a:lnTo>
                  <a:lnTo>
                    <a:pt x="80" y="502"/>
                  </a:lnTo>
                  <a:lnTo>
                    <a:pt x="81" y="493"/>
                  </a:lnTo>
                  <a:lnTo>
                    <a:pt x="81" y="488"/>
                  </a:lnTo>
                  <a:lnTo>
                    <a:pt x="81" y="486"/>
                  </a:lnTo>
                  <a:lnTo>
                    <a:pt x="81" y="484"/>
                  </a:lnTo>
                  <a:lnTo>
                    <a:pt x="81" y="480"/>
                  </a:lnTo>
                  <a:lnTo>
                    <a:pt x="81" y="478"/>
                  </a:lnTo>
                  <a:lnTo>
                    <a:pt x="81" y="473"/>
                  </a:lnTo>
                  <a:lnTo>
                    <a:pt x="81" y="467"/>
                  </a:lnTo>
                  <a:lnTo>
                    <a:pt x="81" y="461"/>
                  </a:lnTo>
                  <a:lnTo>
                    <a:pt x="82" y="455"/>
                  </a:lnTo>
                  <a:lnTo>
                    <a:pt x="82" y="449"/>
                  </a:lnTo>
                  <a:lnTo>
                    <a:pt x="82" y="447"/>
                  </a:lnTo>
                  <a:lnTo>
                    <a:pt x="82" y="444"/>
                  </a:lnTo>
                  <a:lnTo>
                    <a:pt x="82" y="442"/>
                  </a:lnTo>
                  <a:lnTo>
                    <a:pt x="82" y="438"/>
                  </a:lnTo>
                  <a:lnTo>
                    <a:pt x="82" y="433"/>
                  </a:lnTo>
                  <a:lnTo>
                    <a:pt x="82" y="428"/>
                  </a:lnTo>
                  <a:lnTo>
                    <a:pt x="82" y="423"/>
                  </a:lnTo>
                  <a:lnTo>
                    <a:pt x="83" y="418"/>
                  </a:lnTo>
                  <a:lnTo>
                    <a:pt x="83" y="412"/>
                  </a:lnTo>
                  <a:lnTo>
                    <a:pt x="83" y="406"/>
                  </a:lnTo>
                  <a:lnTo>
                    <a:pt x="83" y="400"/>
                  </a:lnTo>
                  <a:lnTo>
                    <a:pt x="83" y="393"/>
                  </a:lnTo>
                  <a:lnTo>
                    <a:pt x="84" y="391"/>
                  </a:lnTo>
                  <a:lnTo>
                    <a:pt x="84" y="387"/>
                  </a:lnTo>
                  <a:lnTo>
                    <a:pt x="84" y="385"/>
                  </a:lnTo>
                  <a:lnTo>
                    <a:pt x="84" y="380"/>
                  </a:lnTo>
                  <a:lnTo>
                    <a:pt x="84" y="376"/>
                  </a:lnTo>
                  <a:lnTo>
                    <a:pt x="84" y="371"/>
                  </a:lnTo>
                  <a:lnTo>
                    <a:pt x="85" y="367"/>
                  </a:lnTo>
                  <a:lnTo>
                    <a:pt x="85" y="364"/>
                  </a:lnTo>
                  <a:lnTo>
                    <a:pt x="85" y="361"/>
                  </a:lnTo>
                  <a:lnTo>
                    <a:pt x="85" y="357"/>
                  </a:lnTo>
                  <a:lnTo>
                    <a:pt x="85" y="354"/>
                  </a:lnTo>
                  <a:lnTo>
                    <a:pt x="86" y="350"/>
                  </a:lnTo>
                  <a:lnTo>
                    <a:pt x="86" y="347"/>
                  </a:lnTo>
                  <a:lnTo>
                    <a:pt x="86" y="345"/>
                  </a:lnTo>
                  <a:lnTo>
                    <a:pt x="86" y="342"/>
                  </a:lnTo>
                  <a:lnTo>
                    <a:pt x="87" y="340"/>
                  </a:lnTo>
                  <a:lnTo>
                    <a:pt x="87" y="337"/>
                  </a:lnTo>
                  <a:lnTo>
                    <a:pt x="88" y="335"/>
                  </a:lnTo>
                  <a:lnTo>
                    <a:pt x="89" y="333"/>
                  </a:lnTo>
                  <a:lnTo>
                    <a:pt x="91" y="333"/>
                  </a:lnTo>
                  <a:lnTo>
                    <a:pt x="93" y="332"/>
                  </a:lnTo>
                  <a:lnTo>
                    <a:pt x="95" y="332"/>
                  </a:lnTo>
                  <a:lnTo>
                    <a:pt x="97" y="332"/>
                  </a:lnTo>
                  <a:lnTo>
                    <a:pt x="99" y="332"/>
                  </a:lnTo>
                  <a:lnTo>
                    <a:pt x="101" y="332"/>
                  </a:lnTo>
                  <a:lnTo>
                    <a:pt x="103" y="332"/>
                  </a:lnTo>
                  <a:lnTo>
                    <a:pt x="105" y="332"/>
                  </a:lnTo>
                  <a:lnTo>
                    <a:pt x="107" y="332"/>
                  </a:lnTo>
                  <a:lnTo>
                    <a:pt x="109" y="332"/>
                  </a:lnTo>
                  <a:lnTo>
                    <a:pt x="111" y="332"/>
                  </a:lnTo>
                  <a:lnTo>
                    <a:pt x="113" y="332"/>
                  </a:lnTo>
                  <a:lnTo>
                    <a:pt x="115" y="332"/>
                  </a:lnTo>
                  <a:lnTo>
                    <a:pt x="117" y="332"/>
                  </a:lnTo>
                  <a:lnTo>
                    <a:pt x="119" y="332"/>
                  </a:lnTo>
                  <a:lnTo>
                    <a:pt x="121" y="332"/>
                  </a:lnTo>
                  <a:lnTo>
                    <a:pt x="123" y="332"/>
                  </a:lnTo>
                  <a:lnTo>
                    <a:pt x="125" y="332"/>
                  </a:lnTo>
                  <a:lnTo>
                    <a:pt x="127" y="332"/>
                  </a:lnTo>
                  <a:lnTo>
                    <a:pt x="129" y="332"/>
                  </a:lnTo>
                  <a:lnTo>
                    <a:pt x="131" y="332"/>
                  </a:lnTo>
                  <a:lnTo>
                    <a:pt x="133" y="332"/>
                  </a:lnTo>
                  <a:lnTo>
                    <a:pt x="135" y="332"/>
                  </a:lnTo>
                  <a:lnTo>
                    <a:pt x="137" y="332"/>
                  </a:lnTo>
                  <a:lnTo>
                    <a:pt x="139" y="332"/>
                  </a:lnTo>
                  <a:lnTo>
                    <a:pt x="141" y="332"/>
                  </a:lnTo>
                  <a:lnTo>
                    <a:pt x="143" y="332"/>
                  </a:lnTo>
                  <a:lnTo>
                    <a:pt x="145" y="332"/>
                  </a:lnTo>
                  <a:lnTo>
                    <a:pt x="147" y="331"/>
                  </a:lnTo>
                  <a:lnTo>
                    <a:pt x="149" y="331"/>
                  </a:lnTo>
                  <a:lnTo>
                    <a:pt x="151" y="331"/>
                  </a:lnTo>
                  <a:lnTo>
                    <a:pt x="153" y="331"/>
                  </a:lnTo>
                  <a:lnTo>
                    <a:pt x="155" y="331"/>
                  </a:lnTo>
                  <a:lnTo>
                    <a:pt x="157" y="331"/>
                  </a:lnTo>
                  <a:lnTo>
                    <a:pt x="159" y="331"/>
                  </a:lnTo>
                  <a:lnTo>
                    <a:pt x="161" y="331"/>
                  </a:lnTo>
                  <a:lnTo>
                    <a:pt x="163" y="331"/>
                  </a:lnTo>
                  <a:lnTo>
                    <a:pt x="165" y="331"/>
                  </a:lnTo>
                  <a:lnTo>
                    <a:pt x="167" y="331"/>
                  </a:lnTo>
                  <a:lnTo>
                    <a:pt x="169" y="331"/>
                  </a:lnTo>
                  <a:lnTo>
                    <a:pt x="171" y="331"/>
                  </a:lnTo>
                  <a:lnTo>
                    <a:pt x="173" y="331"/>
                  </a:lnTo>
                  <a:lnTo>
                    <a:pt x="175" y="331"/>
                  </a:lnTo>
                  <a:lnTo>
                    <a:pt x="177" y="331"/>
                  </a:lnTo>
                  <a:lnTo>
                    <a:pt x="179" y="331"/>
                  </a:lnTo>
                  <a:lnTo>
                    <a:pt x="181" y="331"/>
                  </a:lnTo>
                  <a:lnTo>
                    <a:pt x="183" y="331"/>
                  </a:lnTo>
                  <a:lnTo>
                    <a:pt x="185" y="331"/>
                  </a:lnTo>
                  <a:lnTo>
                    <a:pt x="187" y="331"/>
                  </a:lnTo>
                  <a:lnTo>
                    <a:pt x="189" y="331"/>
                  </a:lnTo>
                  <a:lnTo>
                    <a:pt x="191" y="331"/>
                  </a:lnTo>
                  <a:lnTo>
                    <a:pt x="193" y="331"/>
                  </a:lnTo>
                  <a:lnTo>
                    <a:pt x="195" y="331"/>
                  </a:lnTo>
                  <a:lnTo>
                    <a:pt x="197" y="331"/>
                  </a:lnTo>
                  <a:lnTo>
                    <a:pt x="199" y="331"/>
                  </a:lnTo>
                  <a:lnTo>
                    <a:pt x="204" y="331"/>
                  </a:lnTo>
                  <a:lnTo>
                    <a:pt x="211" y="331"/>
                  </a:lnTo>
                  <a:lnTo>
                    <a:pt x="218" y="330"/>
                  </a:lnTo>
                  <a:lnTo>
                    <a:pt x="224" y="330"/>
                  </a:lnTo>
                  <a:lnTo>
                    <a:pt x="229" y="330"/>
                  </a:lnTo>
                  <a:lnTo>
                    <a:pt x="232" y="330"/>
                  </a:lnTo>
                  <a:lnTo>
                    <a:pt x="234" y="330"/>
                  </a:lnTo>
                  <a:lnTo>
                    <a:pt x="236" y="330"/>
                  </a:lnTo>
                  <a:lnTo>
                    <a:pt x="238" y="330"/>
                  </a:lnTo>
                  <a:lnTo>
                    <a:pt x="240" y="330"/>
                  </a:lnTo>
                  <a:lnTo>
                    <a:pt x="242" y="330"/>
                  </a:lnTo>
                  <a:lnTo>
                    <a:pt x="244" y="330"/>
                  </a:lnTo>
                  <a:lnTo>
                    <a:pt x="246" y="330"/>
                  </a:lnTo>
                  <a:lnTo>
                    <a:pt x="250" y="330"/>
                  </a:lnTo>
                  <a:lnTo>
                    <a:pt x="253" y="330"/>
                  </a:lnTo>
                  <a:lnTo>
                    <a:pt x="261" y="329"/>
                  </a:lnTo>
                  <a:lnTo>
                    <a:pt x="270" y="329"/>
                  </a:lnTo>
                  <a:lnTo>
                    <a:pt x="281" y="329"/>
                  </a:lnTo>
                  <a:lnTo>
                    <a:pt x="290" y="328"/>
                  </a:lnTo>
                  <a:lnTo>
                    <a:pt x="301" y="328"/>
                  </a:lnTo>
                  <a:lnTo>
                    <a:pt x="310" y="327"/>
                  </a:lnTo>
                  <a:lnTo>
                    <a:pt x="322" y="327"/>
                  </a:lnTo>
                  <a:lnTo>
                    <a:pt x="332" y="326"/>
                  </a:lnTo>
                  <a:lnTo>
                    <a:pt x="334" y="326"/>
                  </a:lnTo>
                  <a:lnTo>
                    <a:pt x="337" y="326"/>
                  </a:lnTo>
                  <a:lnTo>
                    <a:pt x="340" y="326"/>
                  </a:lnTo>
                  <a:lnTo>
                    <a:pt x="342" y="325"/>
                  </a:lnTo>
                  <a:lnTo>
                    <a:pt x="344" y="325"/>
                  </a:lnTo>
                  <a:lnTo>
                    <a:pt x="346" y="325"/>
                  </a:lnTo>
                  <a:lnTo>
                    <a:pt x="349" y="325"/>
                  </a:lnTo>
                  <a:lnTo>
                    <a:pt x="351" y="325"/>
                  </a:lnTo>
                  <a:lnTo>
                    <a:pt x="353" y="325"/>
                  </a:lnTo>
                  <a:lnTo>
                    <a:pt x="356" y="324"/>
                  </a:lnTo>
                  <a:lnTo>
                    <a:pt x="359" y="324"/>
                  </a:lnTo>
                  <a:lnTo>
                    <a:pt x="361" y="324"/>
                  </a:lnTo>
                  <a:lnTo>
                    <a:pt x="363" y="324"/>
                  </a:lnTo>
                  <a:lnTo>
                    <a:pt x="366" y="324"/>
                  </a:lnTo>
                  <a:lnTo>
                    <a:pt x="368" y="323"/>
                  </a:lnTo>
                  <a:lnTo>
                    <a:pt x="371" y="323"/>
                  </a:lnTo>
                  <a:lnTo>
                    <a:pt x="375" y="323"/>
                  </a:lnTo>
                  <a:lnTo>
                    <a:pt x="377" y="323"/>
                  </a:lnTo>
                  <a:lnTo>
                    <a:pt x="381" y="322"/>
                  </a:lnTo>
                  <a:lnTo>
                    <a:pt x="385" y="322"/>
                  </a:lnTo>
                  <a:lnTo>
                    <a:pt x="388" y="322"/>
                  </a:lnTo>
                  <a:lnTo>
                    <a:pt x="392" y="321"/>
                  </a:lnTo>
                  <a:lnTo>
                    <a:pt x="399" y="320"/>
                  </a:lnTo>
                  <a:lnTo>
                    <a:pt x="405" y="320"/>
                  </a:lnTo>
                  <a:lnTo>
                    <a:pt x="409" y="319"/>
                  </a:lnTo>
                  <a:lnTo>
                    <a:pt x="414" y="319"/>
                  </a:lnTo>
                  <a:lnTo>
                    <a:pt x="420" y="318"/>
                  </a:lnTo>
                  <a:lnTo>
                    <a:pt x="425" y="317"/>
                  </a:lnTo>
                  <a:lnTo>
                    <a:pt x="429" y="317"/>
                  </a:lnTo>
                  <a:lnTo>
                    <a:pt x="434" y="316"/>
                  </a:lnTo>
                  <a:lnTo>
                    <a:pt x="437" y="316"/>
                  </a:lnTo>
                  <a:lnTo>
                    <a:pt x="439" y="315"/>
                  </a:lnTo>
                  <a:lnTo>
                    <a:pt x="442" y="315"/>
                  </a:lnTo>
                  <a:lnTo>
                    <a:pt x="445" y="314"/>
                  </a:lnTo>
                  <a:lnTo>
                    <a:pt x="447" y="314"/>
                  </a:lnTo>
                  <a:lnTo>
                    <a:pt x="449" y="314"/>
                  </a:lnTo>
                  <a:lnTo>
                    <a:pt x="451" y="314"/>
                  </a:lnTo>
                  <a:lnTo>
                    <a:pt x="454" y="313"/>
                  </a:lnTo>
                  <a:lnTo>
                    <a:pt x="457" y="312"/>
                  </a:lnTo>
                  <a:lnTo>
                    <a:pt x="459" y="312"/>
                  </a:lnTo>
                  <a:lnTo>
                    <a:pt x="462" y="312"/>
                  </a:lnTo>
                  <a:lnTo>
                    <a:pt x="464" y="311"/>
                  </a:lnTo>
                  <a:lnTo>
                    <a:pt x="466" y="311"/>
                  </a:lnTo>
                  <a:lnTo>
                    <a:pt x="470" y="310"/>
                  </a:lnTo>
                  <a:lnTo>
                    <a:pt x="473" y="310"/>
                  </a:lnTo>
                  <a:lnTo>
                    <a:pt x="477" y="309"/>
                  </a:lnTo>
                  <a:lnTo>
                    <a:pt x="479" y="309"/>
                  </a:lnTo>
                  <a:lnTo>
                    <a:pt x="483" y="308"/>
                  </a:lnTo>
                  <a:lnTo>
                    <a:pt x="486" y="307"/>
                  </a:lnTo>
                  <a:lnTo>
                    <a:pt x="490" y="306"/>
                  </a:lnTo>
                  <a:lnTo>
                    <a:pt x="495" y="305"/>
                  </a:lnTo>
                  <a:lnTo>
                    <a:pt x="497" y="305"/>
                  </a:lnTo>
                  <a:lnTo>
                    <a:pt x="499" y="304"/>
                  </a:lnTo>
                  <a:lnTo>
                    <a:pt x="501" y="304"/>
                  </a:lnTo>
                  <a:lnTo>
                    <a:pt x="504" y="303"/>
                  </a:lnTo>
                  <a:lnTo>
                    <a:pt x="507" y="303"/>
                  </a:lnTo>
                  <a:lnTo>
                    <a:pt x="509" y="302"/>
                  </a:lnTo>
                  <a:lnTo>
                    <a:pt x="511" y="301"/>
                  </a:lnTo>
                  <a:lnTo>
                    <a:pt x="516" y="300"/>
                  </a:lnTo>
                  <a:lnTo>
                    <a:pt x="518" y="300"/>
                  </a:lnTo>
                  <a:lnTo>
                    <a:pt x="521" y="299"/>
                  </a:lnTo>
                  <a:lnTo>
                    <a:pt x="524" y="298"/>
                  </a:lnTo>
                  <a:lnTo>
                    <a:pt x="534" y="295"/>
                  </a:lnTo>
                  <a:lnTo>
                    <a:pt x="544" y="292"/>
                  </a:lnTo>
                  <a:lnTo>
                    <a:pt x="554" y="289"/>
                  </a:lnTo>
                  <a:lnTo>
                    <a:pt x="563" y="286"/>
                  </a:lnTo>
                  <a:lnTo>
                    <a:pt x="565" y="285"/>
                  </a:lnTo>
                  <a:lnTo>
                    <a:pt x="567" y="285"/>
                  </a:lnTo>
                  <a:lnTo>
                    <a:pt x="570" y="284"/>
                  </a:lnTo>
                  <a:lnTo>
                    <a:pt x="573" y="283"/>
                  </a:lnTo>
                  <a:lnTo>
                    <a:pt x="575" y="282"/>
                  </a:lnTo>
                  <a:lnTo>
                    <a:pt x="577" y="281"/>
                  </a:lnTo>
                  <a:lnTo>
                    <a:pt x="579" y="280"/>
                  </a:lnTo>
                  <a:lnTo>
                    <a:pt x="581" y="279"/>
                  </a:lnTo>
                  <a:lnTo>
                    <a:pt x="583" y="278"/>
                  </a:lnTo>
                  <a:lnTo>
                    <a:pt x="585" y="278"/>
                  </a:lnTo>
                  <a:lnTo>
                    <a:pt x="587" y="277"/>
                  </a:lnTo>
                  <a:lnTo>
                    <a:pt x="591" y="275"/>
                  </a:lnTo>
                  <a:lnTo>
                    <a:pt x="593" y="274"/>
                  </a:lnTo>
                  <a:lnTo>
                    <a:pt x="597" y="272"/>
                  </a:lnTo>
                  <a:lnTo>
                    <a:pt x="600" y="271"/>
                  </a:lnTo>
                  <a:lnTo>
                    <a:pt x="603" y="270"/>
                  </a:lnTo>
                  <a:lnTo>
                    <a:pt x="606" y="268"/>
                  </a:lnTo>
                  <a:lnTo>
                    <a:pt x="609" y="267"/>
                  </a:lnTo>
                  <a:lnTo>
                    <a:pt x="611" y="266"/>
                  </a:lnTo>
                  <a:lnTo>
                    <a:pt x="614" y="265"/>
                  </a:lnTo>
                  <a:lnTo>
                    <a:pt x="616" y="263"/>
                  </a:lnTo>
                  <a:lnTo>
                    <a:pt x="619" y="262"/>
                  </a:lnTo>
                  <a:lnTo>
                    <a:pt x="622" y="260"/>
                  </a:lnTo>
                  <a:lnTo>
                    <a:pt x="624" y="259"/>
                  </a:lnTo>
                  <a:lnTo>
                    <a:pt x="627" y="257"/>
                  </a:lnTo>
                  <a:lnTo>
                    <a:pt x="631" y="255"/>
                  </a:lnTo>
                  <a:lnTo>
                    <a:pt x="634" y="253"/>
                  </a:lnTo>
                  <a:lnTo>
                    <a:pt x="636" y="252"/>
                  </a:lnTo>
                  <a:lnTo>
                    <a:pt x="639" y="250"/>
                  </a:lnTo>
                  <a:lnTo>
                    <a:pt x="641" y="249"/>
                  </a:lnTo>
                  <a:lnTo>
                    <a:pt x="644" y="248"/>
                  </a:lnTo>
                  <a:lnTo>
                    <a:pt x="645" y="246"/>
                  </a:lnTo>
                  <a:lnTo>
                    <a:pt x="647" y="246"/>
                  </a:lnTo>
                  <a:lnTo>
                    <a:pt x="651" y="243"/>
                  </a:lnTo>
                  <a:lnTo>
                    <a:pt x="653" y="241"/>
                  </a:lnTo>
                  <a:lnTo>
                    <a:pt x="656" y="239"/>
                  </a:lnTo>
                  <a:lnTo>
                    <a:pt x="658" y="238"/>
                  </a:lnTo>
                  <a:lnTo>
                    <a:pt x="660" y="237"/>
                  </a:lnTo>
                  <a:lnTo>
                    <a:pt x="664" y="235"/>
                  </a:lnTo>
                  <a:lnTo>
                    <a:pt x="666" y="233"/>
                  </a:lnTo>
                  <a:lnTo>
                    <a:pt x="673" y="227"/>
                  </a:lnTo>
                  <a:lnTo>
                    <a:pt x="680" y="222"/>
                  </a:lnTo>
                  <a:lnTo>
                    <a:pt x="689" y="215"/>
                  </a:lnTo>
                  <a:lnTo>
                    <a:pt x="698" y="209"/>
                  </a:lnTo>
                  <a:lnTo>
                    <a:pt x="707" y="201"/>
                  </a:lnTo>
                  <a:lnTo>
                    <a:pt x="715" y="194"/>
                  </a:lnTo>
                  <a:lnTo>
                    <a:pt x="732" y="180"/>
                  </a:lnTo>
                  <a:lnTo>
                    <a:pt x="747" y="169"/>
                  </a:lnTo>
                  <a:lnTo>
                    <a:pt x="754" y="162"/>
                  </a:lnTo>
                  <a:lnTo>
                    <a:pt x="760" y="158"/>
                  </a:lnTo>
                  <a:lnTo>
                    <a:pt x="766" y="153"/>
                  </a:lnTo>
                  <a:lnTo>
                    <a:pt x="773" y="148"/>
                  </a:lnTo>
                  <a:lnTo>
                    <a:pt x="777" y="145"/>
                  </a:lnTo>
                  <a:lnTo>
                    <a:pt x="784" y="140"/>
                  </a:lnTo>
                  <a:lnTo>
                    <a:pt x="791" y="136"/>
                  </a:lnTo>
                  <a:lnTo>
                    <a:pt x="796" y="133"/>
                  </a:lnTo>
                  <a:lnTo>
                    <a:pt x="803" y="129"/>
                  </a:lnTo>
                  <a:lnTo>
                    <a:pt x="806" y="127"/>
                  </a:lnTo>
                  <a:lnTo>
                    <a:pt x="809" y="126"/>
                  </a:lnTo>
                  <a:lnTo>
                    <a:pt x="814" y="124"/>
                  </a:lnTo>
                  <a:lnTo>
                    <a:pt x="822" y="120"/>
                  </a:lnTo>
                  <a:lnTo>
                    <a:pt x="828" y="118"/>
                  </a:lnTo>
                  <a:lnTo>
                    <a:pt x="833" y="116"/>
                  </a:lnTo>
                  <a:lnTo>
                    <a:pt x="843" y="113"/>
                  </a:lnTo>
                  <a:lnTo>
                    <a:pt x="845" y="112"/>
                  </a:lnTo>
                  <a:lnTo>
                    <a:pt x="848" y="112"/>
                  </a:lnTo>
                  <a:lnTo>
                    <a:pt x="852" y="111"/>
                  </a:lnTo>
                  <a:lnTo>
                    <a:pt x="859" y="110"/>
                  </a:lnTo>
                  <a:lnTo>
                    <a:pt x="873" y="108"/>
                  </a:lnTo>
                  <a:lnTo>
                    <a:pt x="875" y="108"/>
                  </a:lnTo>
                  <a:lnTo>
                    <a:pt x="877" y="108"/>
                  </a:lnTo>
                  <a:lnTo>
                    <a:pt x="881" y="107"/>
                  </a:lnTo>
                  <a:lnTo>
                    <a:pt x="889" y="107"/>
                  </a:lnTo>
                  <a:lnTo>
                    <a:pt x="900" y="107"/>
                  </a:lnTo>
                  <a:lnTo>
                    <a:pt x="904" y="107"/>
                  </a:lnTo>
                  <a:lnTo>
                    <a:pt x="908" y="107"/>
                  </a:lnTo>
                  <a:lnTo>
                    <a:pt x="913" y="106"/>
                  </a:lnTo>
                  <a:lnTo>
                    <a:pt x="915" y="106"/>
                  </a:lnTo>
                  <a:lnTo>
                    <a:pt x="919" y="106"/>
                  </a:lnTo>
                  <a:lnTo>
                    <a:pt x="925" y="106"/>
                  </a:lnTo>
                  <a:lnTo>
                    <a:pt x="932" y="106"/>
                  </a:lnTo>
                  <a:lnTo>
                    <a:pt x="934" y="106"/>
                  </a:lnTo>
                  <a:lnTo>
                    <a:pt x="936" y="106"/>
                  </a:lnTo>
                  <a:lnTo>
                    <a:pt x="939" y="106"/>
                  </a:lnTo>
                  <a:lnTo>
                    <a:pt x="942" y="106"/>
                  </a:lnTo>
                  <a:lnTo>
                    <a:pt x="944" y="106"/>
                  </a:lnTo>
                  <a:lnTo>
                    <a:pt x="946" y="106"/>
                  </a:lnTo>
                  <a:lnTo>
                    <a:pt x="951" y="106"/>
                  </a:lnTo>
                  <a:lnTo>
                    <a:pt x="954" y="106"/>
                  </a:lnTo>
                  <a:lnTo>
                    <a:pt x="958" y="106"/>
                  </a:lnTo>
                  <a:lnTo>
                    <a:pt x="964" y="106"/>
                  </a:lnTo>
                  <a:lnTo>
                    <a:pt x="968" y="106"/>
                  </a:lnTo>
                  <a:lnTo>
                    <a:pt x="983" y="106"/>
                  </a:lnTo>
                  <a:lnTo>
                    <a:pt x="996" y="106"/>
                  </a:lnTo>
                  <a:lnTo>
                    <a:pt x="1044" y="106"/>
                  </a:lnTo>
                  <a:lnTo>
                    <a:pt x="1075" y="106"/>
                  </a:lnTo>
                  <a:lnTo>
                    <a:pt x="1077" y="106"/>
                  </a:lnTo>
                  <a:lnTo>
                    <a:pt x="1079" y="106"/>
                  </a:lnTo>
                  <a:lnTo>
                    <a:pt x="1081" y="106"/>
                  </a:lnTo>
                  <a:lnTo>
                    <a:pt x="1084" y="106"/>
                  </a:lnTo>
                  <a:lnTo>
                    <a:pt x="1087" y="106"/>
                  </a:lnTo>
                  <a:lnTo>
                    <a:pt x="1134" y="101"/>
                  </a:lnTo>
                  <a:lnTo>
                    <a:pt x="1164" y="97"/>
                  </a:lnTo>
                  <a:lnTo>
                    <a:pt x="1198" y="90"/>
                  </a:lnTo>
                  <a:lnTo>
                    <a:pt x="1222" y="82"/>
                  </a:lnTo>
                  <a:lnTo>
                    <a:pt x="1236" y="78"/>
                  </a:lnTo>
                  <a:lnTo>
                    <a:pt x="1247" y="73"/>
                  </a:lnTo>
                  <a:lnTo>
                    <a:pt x="1257" y="68"/>
                  </a:lnTo>
                  <a:lnTo>
                    <a:pt x="1267" y="63"/>
                  </a:lnTo>
                  <a:lnTo>
                    <a:pt x="1275" y="58"/>
                  </a:lnTo>
                  <a:lnTo>
                    <a:pt x="1283" y="53"/>
                  </a:lnTo>
                  <a:lnTo>
                    <a:pt x="1327" y="15"/>
                  </a:lnTo>
                  <a:lnTo>
                    <a:pt x="1340" y="0"/>
                  </a:lnTo>
                </a:path>
              </a:pathLst>
            </a:custGeom>
            <a:noFill/>
            <a:ln w="6350">
              <a:solidFill>
                <a:srgbClr val="AF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Left Brace 3">
            <a:extLst>
              <a:ext uri="{FF2B5EF4-FFF2-40B4-BE49-F238E27FC236}">
                <a16:creationId xmlns:a16="http://schemas.microsoft.com/office/drawing/2014/main" id="{0B748ED7-71E6-4DD5-AA0D-42DEF51D9E06}"/>
              </a:ext>
            </a:extLst>
          </p:cNvPr>
          <p:cNvSpPr/>
          <p:nvPr/>
        </p:nvSpPr>
        <p:spPr>
          <a:xfrm rot="16200000">
            <a:off x="4961121" y="1403917"/>
            <a:ext cx="483196" cy="411955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Left Brace 188">
            <a:extLst>
              <a:ext uri="{FF2B5EF4-FFF2-40B4-BE49-F238E27FC236}">
                <a16:creationId xmlns:a16="http://schemas.microsoft.com/office/drawing/2014/main" id="{C5232386-E08B-44D2-82A2-7207AD461BD3}"/>
              </a:ext>
            </a:extLst>
          </p:cNvPr>
          <p:cNvSpPr/>
          <p:nvPr/>
        </p:nvSpPr>
        <p:spPr>
          <a:xfrm rot="16200000">
            <a:off x="9438919" y="2675839"/>
            <a:ext cx="468964" cy="1525655"/>
          </a:xfrm>
          <a:prstGeom prst="leftBrace">
            <a:avLst>
              <a:gd name="adj1" fmla="val 8333"/>
              <a:gd name="adj2" fmla="val 4786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Left Brace 190">
            <a:extLst>
              <a:ext uri="{FF2B5EF4-FFF2-40B4-BE49-F238E27FC236}">
                <a16:creationId xmlns:a16="http://schemas.microsoft.com/office/drawing/2014/main" id="{A3816C9A-B353-4C8A-8B17-1258357BDCC6}"/>
              </a:ext>
            </a:extLst>
          </p:cNvPr>
          <p:cNvSpPr/>
          <p:nvPr/>
        </p:nvSpPr>
        <p:spPr>
          <a:xfrm rot="10800000">
            <a:off x="2243832" y="956958"/>
            <a:ext cx="483196" cy="248170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TextBox 191">
            <a:extLst>
              <a:ext uri="{FF2B5EF4-FFF2-40B4-BE49-F238E27FC236}">
                <a16:creationId xmlns:a16="http://schemas.microsoft.com/office/drawing/2014/main" id="{AA6A6DEB-BD29-4A25-9FA4-05C9D8C185CE}"/>
              </a:ext>
            </a:extLst>
          </p:cNvPr>
          <p:cNvSpPr txBox="1"/>
          <p:nvPr/>
        </p:nvSpPr>
        <p:spPr>
          <a:xfrm>
            <a:off x="4039971" y="3745279"/>
            <a:ext cx="2503705" cy="369332"/>
          </a:xfrm>
          <a:prstGeom prst="rect">
            <a:avLst/>
          </a:prstGeom>
          <a:noFill/>
        </p:spPr>
        <p:txBody>
          <a:bodyPr wrap="square" rtlCol="0">
            <a:spAutoFit/>
          </a:bodyPr>
          <a:lstStyle/>
          <a:p>
            <a:r>
              <a:rPr lang="en-US" dirty="0"/>
              <a:t>R-C diffusion on cathode</a:t>
            </a:r>
          </a:p>
        </p:txBody>
      </p:sp>
      <p:sp>
        <p:nvSpPr>
          <p:cNvPr id="193" name="TextBox 192">
            <a:extLst>
              <a:ext uri="{FF2B5EF4-FFF2-40B4-BE49-F238E27FC236}">
                <a16:creationId xmlns:a16="http://schemas.microsoft.com/office/drawing/2014/main" id="{EB6F97F8-48CA-4D5E-9336-E8550623C8BD}"/>
              </a:ext>
            </a:extLst>
          </p:cNvPr>
          <p:cNvSpPr txBox="1"/>
          <p:nvPr/>
        </p:nvSpPr>
        <p:spPr>
          <a:xfrm>
            <a:off x="7850739" y="3729767"/>
            <a:ext cx="2687880" cy="369332"/>
          </a:xfrm>
          <a:prstGeom prst="rect">
            <a:avLst/>
          </a:prstGeom>
          <a:noFill/>
        </p:spPr>
        <p:txBody>
          <a:bodyPr wrap="square" rtlCol="0">
            <a:spAutoFit/>
          </a:bodyPr>
          <a:lstStyle/>
          <a:p>
            <a:r>
              <a:rPr lang="en-US" dirty="0"/>
              <a:t>R-C diffusion along HV bus</a:t>
            </a:r>
          </a:p>
        </p:txBody>
      </p:sp>
      <p:sp>
        <p:nvSpPr>
          <p:cNvPr id="194" name="TextBox 193">
            <a:extLst>
              <a:ext uri="{FF2B5EF4-FFF2-40B4-BE49-F238E27FC236}">
                <a16:creationId xmlns:a16="http://schemas.microsoft.com/office/drawing/2014/main" id="{915BA167-EE5F-404E-8999-F657A73BC630}"/>
              </a:ext>
            </a:extLst>
          </p:cNvPr>
          <p:cNvSpPr txBox="1"/>
          <p:nvPr/>
        </p:nvSpPr>
        <p:spPr>
          <a:xfrm>
            <a:off x="1822451" y="4243360"/>
            <a:ext cx="2590801" cy="646331"/>
          </a:xfrm>
          <a:prstGeom prst="rect">
            <a:avLst/>
          </a:prstGeom>
          <a:noFill/>
        </p:spPr>
        <p:txBody>
          <a:bodyPr wrap="square" rtlCol="0">
            <a:spAutoFit/>
          </a:bodyPr>
          <a:lstStyle/>
          <a:p>
            <a:r>
              <a:rPr lang="en-US" dirty="0"/>
              <a:t>Capacitive transient from FC to cathode strips</a:t>
            </a:r>
          </a:p>
        </p:txBody>
      </p:sp>
      <p:cxnSp>
        <p:nvCxnSpPr>
          <p:cNvPr id="196" name="Straight Arrow Connector 195">
            <a:extLst>
              <a:ext uri="{FF2B5EF4-FFF2-40B4-BE49-F238E27FC236}">
                <a16:creationId xmlns:a16="http://schemas.microsoft.com/office/drawing/2014/main" id="{42E04AE2-75C0-4674-AF9F-3D8A7C0036C1}"/>
              </a:ext>
            </a:extLst>
          </p:cNvPr>
          <p:cNvCxnSpPr>
            <a:endCxn id="191" idx="1"/>
          </p:cNvCxnSpPr>
          <p:nvPr/>
        </p:nvCxnSpPr>
        <p:spPr>
          <a:xfrm flipH="1" flipV="1">
            <a:off x="2727028" y="2197811"/>
            <a:ext cx="82847" cy="20455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62163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6819</TotalTime>
  <Words>1340</Words>
  <Application>Microsoft Office PowerPoint</Application>
  <PresentationFormat>Widescreen</PresentationFormat>
  <Paragraphs>118</Paragraphs>
  <Slides>10</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8" baseType="lpstr">
      <vt:lpstr>Arial</vt:lpstr>
      <vt:lpstr>Calibri</vt:lpstr>
      <vt:lpstr>Calibri Light</vt:lpstr>
      <vt:lpstr>Helvetica</vt:lpstr>
      <vt:lpstr>Lucida Grande</vt:lpstr>
      <vt:lpstr>Office Theme</vt:lpstr>
      <vt:lpstr>2_LBNF Content-Footer Theme</vt:lpstr>
      <vt:lpstr>Equation</vt:lpstr>
      <vt:lpstr>DUNE FD2-VD Discharge Transient Propagation along HV Bus</vt:lpstr>
      <vt:lpstr>FD2 High Voltage System  Schematic Diagram </vt:lpstr>
      <vt:lpstr>Cathode Module</vt:lpstr>
      <vt:lpstr>Field Cage and HV Bus Design Concept (by Bo Yu)</vt:lpstr>
      <vt:lpstr>EM properties of HV bus </vt:lpstr>
      <vt:lpstr>HV Bus Equivalent RC line</vt:lpstr>
      <vt:lpstr>PowerPoint Presentation</vt:lpstr>
      <vt:lpstr>RC – Line Response to Step Input   vs position and time (ξ , Θ)</vt:lpstr>
      <vt:lpstr>PowerPoint Presentation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Discharge transient propagation along HV bus</dc:title>
  <dc:creator>Radeka, Veljko</dc:creator>
  <cp:lastModifiedBy>Radeka, Veljko</cp:lastModifiedBy>
  <cp:revision>3</cp:revision>
  <dcterms:created xsi:type="dcterms:W3CDTF">2021-12-07T15:45:53Z</dcterms:created>
  <dcterms:modified xsi:type="dcterms:W3CDTF">2022-04-13T13:57:28Z</dcterms:modified>
</cp:coreProperties>
</file>