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158536-1F41-4850-AE78-B8C86FDBF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42DB5EC-1494-4842-B34A-4A7654601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0328CB-7FBE-4DC8-8523-5FE430E28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B4D41D-2844-462F-AE2E-5F530627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52ABF69-42D6-4009-B9C9-596B331DC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07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59A961-F969-4FC9-91C1-0E5F1EC5A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6ACF66-3A8A-45BE-94F1-9C19A9FA7A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3F5756-8C68-4510-A746-E28CBC51D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241481-313C-4709-86D6-18E09F722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852D02-0BD5-47E5-8507-30F502D6F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6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27B7610-1944-47FA-B89D-838A04C423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42A37E-88DC-43C5-8190-8BF5AEB9A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3F9740E-F7B3-43CF-9356-62BFF756A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3F8E40-F9BA-42C1-87F7-A04298F9F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6C4D67-D58D-4F6D-829A-6F7A4E62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8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9A3A9F-C846-4EBA-A0B0-C6929B451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A8BCD5-DC75-4278-867B-2EE216C1E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2D2BC7E-5E9A-431D-BA59-8EA239FC8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F9D29F-5B4B-4364-8A96-BFDCAE4F4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230B4F-6E88-4683-8757-1B97BBE34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6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8ACDFD-E2CC-416A-B92C-26CE382B9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04E4834-233F-4260-AABC-8EF87EFC5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72776A-8DB4-40C5-A4FB-A3EDA6480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E38E79-052A-44C3-83FF-4F0F29E26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2EED18-4D06-4B22-94E8-7FA7521E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C935CC-C8EA-4504-A7BF-4D9B175D4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25B00E-A21D-4DB4-A2F6-C2DB977A1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5EAD1C0-3B89-4277-B511-D7BAB42786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90E241-9544-4CAB-AEBC-A49451B16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7BB3797-47EB-4C01-8209-D54BAC385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280BCD-F25D-4456-98DF-8CD0C9DF6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9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26C38A-B5B5-40A3-B059-FCF84BDBA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DB3E5F5-97FD-463B-8899-8AB08F50A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BDFA581-DB3C-4E5F-A1C2-C10FF35A1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777EBB7-EE94-4917-A0DD-964E216ED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6D40E6C-8878-4947-A906-F99EAEE57A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5353A46-41CB-489B-ACA1-32F41931E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C62D2C3-D1E6-4E18-A4C7-11330E2A8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1778131-F0EF-47A7-91FC-00234DEDF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3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1FA4B8-D8FB-4A6C-8E5B-056E69EED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B75C9B6-24A0-401F-A1CA-ADA1F514E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34FCF54-D029-4823-A845-1582EA3BB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10CA1C6-95F9-402E-BDDC-90793B23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70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1162BAB-23A9-4CC6-A6A4-00C34C256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9019962-4480-42C0-88B1-4ACE788B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03CC11-7C5C-408A-A410-890C9A6C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79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A26383-877D-4FA9-A333-E33416284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92511C-82D1-44B5-A37E-3ECDC39C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C4D5CB1-A4FD-419E-AC6E-86E4B6DD0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234075-A840-4032-8732-E8A1EDFAC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A67B8D-B390-4DC6-B050-1922E811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4ABD905-9F67-40E1-B43B-DA6AB521E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1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A38AA5-5443-42E5-854E-7667EC6E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C517F0F-2336-4EE9-BFBD-7AEBD8E06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5CBCD6C-E765-448A-8F3A-028EDF3C3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633C465-4661-4F99-97F0-DEEB5EBF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6EF1726-5841-4194-8173-B09E7F666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AA96278-D87D-463B-B89A-DFCE74920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76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7A233BF-EDBD-4F13-BF5B-DA08C3F3E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876CB57-E007-49AD-B203-9DB615E8A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890B35-943E-431C-9E78-277DA6C6A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09AC-4CA9-4A41-9FC4-425C4DF88236}" type="datetimeFigureOut">
              <a:rPr lang="en-US" smtClean="0"/>
              <a:t>4/12/22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BF5E6E-882D-4791-AA74-11CD1CCF5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353753-85E7-4390-9466-D821E9413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92BB-8C0A-4732-9AF0-7C36831E7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35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05A661-9DBE-471F-B196-2AF6B9B35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Estimate the Coupling to </a:t>
            </a:r>
            <a:r>
              <a:rPr lang="en-US" sz="4000" dirty="0" err="1"/>
              <a:t>SiPMs</a:t>
            </a:r>
            <a:r>
              <a:rPr lang="en-US" sz="4000" dirty="0"/>
              <a:t> on Cathode Mounted PD Module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87EF473-76B9-4208-A46F-C76F21883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 Yu</a:t>
            </a:r>
          </a:p>
          <a:p>
            <a:r>
              <a:rPr lang="en-US" dirty="0"/>
              <a:t>Brookhaven National Laboratory</a:t>
            </a:r>
          </a:p>
          <a:p>
            <a:r>
              <a:rPr lang="en-US"/>
              <a:t>April 13, 2022</a:t>
            </a:r>
          </a:p>
        </p:txBody>
      </p:sp>
    </p:spTree>
    <p:extLst>
      <p:ext uri="{BB962C8B-B14F-4D97-AF65-F5344CB8AC3E}">
        <p14:creationId xmlns:p14="http://schemas.microsoft.com/office/powerpoint/2010/main" val="57686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9335B04-3CBE-437E-89EE-E79CFD053F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812" y="2436620"/>
            <a:ext cx="5308040" cy="334594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7E9C6-07B2-4D15-82BB-765E40A3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r>
              <a:rPr lang="en-US" dirty="0"/>
              <a:t>Shield Model 4: Deeper C mesh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347285-1793-4702-8DBA-5113D9133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669"/>
            <a:ext cx="10515600" cy="5043294"/>
          </a:xfrm>
        </p:spPr>
        <p:txBody>
          <a:bodyPr/>
          <a:lstStyle/>
          <a:p>
            <a:r>
              <a:rPr lang="en-US" dirty="0"/>
              <a:t>The conductive C-channel is made deeper (2cm wide), but using two wire grids for the legs of the C-channel to shield the </a:t>
            </a:r>
            <a:r>
              <a:rPr lang="en-US" dirty="0" err="1"/>
              <a:t>SiPM</a:t>
            </a:r>
            <a:r>
              <a:rPr lang="en-US" dirty="0"/>
              <a:t> bands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4A42D1F-B133-4FE9-9A9B-4B834337F708}"/>
              </a:ext>
            </a:extLst>
          </p:cNvPr>
          <p:cNvSpPr txBox="1"/>
          <p:nvPr/>
        </p:nvSpPr>
        <p:spPr>
          <a:xfrm>
            <a:off x="6513315" y="3382599"/>
            <a:ext cx="247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Resistive cathode sheets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E76E7DF8-ECD5-477A-805D-0B639477755E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5795319" y="3751931"/>
            <a:ext cx="1955034" cy="1432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E3B725D-1AA3-4F91-AD4A-C204C5F7F54E}"/>
              </a:ext>
            </a:extLst>
          </p:cNvPr>
          <p:cNvSpPr txBox="1"/>
          <p:nvPr/>
        </p:nvSpPr>
        <p:spPr>
          <a:xfrm>
            <a:off x="4527989" y="3924926"/>
            <a:ext cx="215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wire mesh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AFBFBC9-869F-4CCA-AB4C-B3B44B5AC012}"/>
              </a:ext>
            </a:extLst>
          </p:cNvPr>
          <p:cNvCxnSpPr>
            <a:cxnSpLocks/>
          </p:cNvCxnSpPr>
          <p:nvPr/>
        </p:nvCxnSpPr>
        <p:spPr>
          <a:xfrm flipH="1">
            <a:off x="3758941" y="4144711"/>
            <a:ext cx="553354" cy="1067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0975199-BD4C-4730-9764-53412EDC503D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838088" y="2983832"/>
            <a:ext cx="689901" cy="11257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0C0DE23-5DF0-418E-8DA1-0C55B3D7FCE2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5795319" y="2935705"/>
            <a:ext cx="1955034" cy="4468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6E37B02-6BE5-4B31-B4FA-F99826F508A5}"/>
              </a:ext>
            </a:extLst>
          </p:cNvPr>
          <p:cNvSpPr txBox="1"/>
          <p:nvPr/>
        </p:nvSpPr>
        <p:spPr>
          <a:xfrm>
            <a:off x="1387351" y="3210063"/>
            <a:ext cx="22563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mesh strips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52B91476-8CE0-4D30-908F-D22DA0E7B59C}"/>
              </a:ext>
            </a:extLst>
          </p:cNvPr>
          <p:cNvCxnSpPr>
            <a:cxnSpLocks/>
          </p:cNvCxnSpPr>
          <p:nvPr/>
        </p:nvCxnSpPr>
        <p:spPr>
          <a:xfrm>
            <a:off x="3060832" y="3579395"/>
            <a:ext cx="220035" cy="2268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E8A3D7F8-A51B-4CB8-AC0F-4B6FFB6DB6EC}"/>
              </a:ext>
            </a:extLst>
          </p:cNvPr>
          <p:cNvCxnSpPr>
            <a:cxnSpLocks/>
          </p:cNvCxnSpPr>
          <p:nvPr/>
        </p:nvCxnSpPr>
        <p:spPr>
          <a:xfrm>
            <a:off x="2787856" y="3561375"/>
            <a:ext cx="412544" cy="655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11A5BF2-A944-41F9-8D2E-8BAAE983EC1C}"/>
              </a:ext>
            </a:extLst>
          </p:cNvPr>
          <p:cNvSpPr txBox="1"/>
          <p:nvPr/>
        </p:nvSpPr>
        <p:spPr>
          <a:xfrm>
            <a:off x="1659694" y="4513014"/>
            <a:ext cx="2023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PCB strip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32032A39-5057-4F62-BDC8-6BA30331BEEF}"/>
              </a:ext>
            </a:extLst>
          </p:cNvPr>
          <p:cNvCxnSpPr>
            <a:cxnSpLocks/>
          </p:cNvCxnSpPr>
          <p:nvPr/>
        </p:nvCxnSpPr>
        <p:spPr>
          <a:xfrm flipV="1">
            <a:off x="3361334" y="4144711"/>
            <a:ext cx="476754" cy="423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139B97E-17C4-4AFA-915F-2948C5AF3A3F}"/>
              </a:ext>
            </a:extLst>
          </p:cNvPr>
          <p:cNvSpPr txBox="1"/>
          <p:nvPr/>
        </p:nvSpPr>
        <p:spPr>
          <a:xfrm>
            <a:off x="7301383" y="2104708"/>
            <a:ext cx="3977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mesh strips are 0.6mm wire @ 2mm pitch, 70% transparent @ normal incident angle.</a:t>
            </a:r>
          </a:p>
        </p:txBody>
      </p:sp>
    </p:spTree>
    <p:extLst>
      <p:ext uri="{BB962C8B-B14F-4D97-AF65-F5344CB8AC3E}">
        <p14:creationId xmlns:p14="http://schemas.microsoft.com/office/powerpoint/2010/main" val="107288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149DF-F3C9-477E-AD09-413806D8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>
            <a:normAutofit/>
          </a:bodyPr>
          <a:lstStyle/>
          <a:p>
            <a:r>
              <a:rPr lang="en-US" sz="4000" dirty="0"/>
              <a:t>Capacitance Matrix (shield model 4)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69FFAEF-3F7F-4BEA-BEED-3AF1F64A9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7573092"/>
              </p:ext>
            </p:extLst>
          </p:nvPr>
        </p:nvGraphicFramePr>
        <p:xfrm>
          <a:off x="667306" y="1251478"/>
          <a:ext cx="6764693" cy="3606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959">
                  <a:extLst>
                    <a:ext uri="{9D8B030D-6E8A-4147-A177-3AD203B41FA5}">
                      <a16:colId xmlns:a16="http://schemas.microsoft.com/office/drawing/2014/main" xmlns="" val="1669155046"/>
                    </a:ext>
                  </a:extLst>
                </a:gridCol>
                <a:gridCol w="1437545">
                  <a:extLst>
                    <a:ext uri="{9D8B030D-6E8A-4147-A177-3AD203B41FA5}">
                      <a16:colId xmlns:a16="http://schemas.microsoft.com/office/drawing/2014/main" xmlns="" val="3676514348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xmlns="" val="2113978033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577743448"/>
                    </a:ext>
                  </a:extLst>
                </a:gridCol>
                <a:gridCol w="1624324">
                  <a:extLst>
                    <a:ext uri="{9D8B030D-6E8A-4147-A177-3AD203B41FA5}">
                      <a16:colId xmlns:a16="http://schemas.microsoft.com/office/drawing/2014/main" xmlns="" val="3445342093"/>
                    </a:ext>
                  </a:extLst>
                </a:gridCol>
              </a:tblGrid>
              <a:tr h="6513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Maxwell capacitance (F/m)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836336793"/>
                  </a:ext>
                </a:extLst>
              </a:tr>
              <a:tr h="34962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772705560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2.34E-10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-5.16E-15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-3.87E-16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-1.05E-11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35972122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-5.16E-15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2.18E-10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-8.19E-21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-1.13E-16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64816018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-3.87E-16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-8.20E-21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2.18E-10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-2.24E-14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87570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-1.05E-11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-1.13E-16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-2.24E-14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1.19E-10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54028145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5CA458F-618F-4A23-B315-72CD870A939B}"/>
              </a:ext>
            </a:extLst>
          </p:cNvPr>
          <p:cNvSpPr txBox="1"/>
          <p:nvPr/>
        </p:nvSpPr>
        <p:spPr>
          <a:xfrm>
            <a:off x="634313" y="5152767"/>
            <a:ext cx="719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Compared with the </a:t>
            </a:r>
            <a:r>
              <a:rPr lang="en-US" dirty="0">
                <a:solidFill>
                  <a:srgbClr val="FF0000"/>
                </a:solidFill>
              </a:rPr>
              <a:t>1x1 C channel </a:t>
            </a:r>
            <a:r>
              <a:rPr lang="en-US" dirty="0"/>
              <a:t>case: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FC to </a:t>
            </a:r>
            <a:r>
              <a:rPr lang="en-US" dirty="0" err="1"/>
              <a:t>SiPM_L</a:t>
            </a:r>
            <a:r>
              <a:rPr lang="en-US" dirty="0"/>
              <a:t> is reduced by 14%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Cathode to </a:t>
            </a:r>
            <a:r>
              <a:rPr lang="en-US" dirty="0" err="1"/>
              <a:t>SiPM_R</a:t>
            </a:r>
            <a:r>
              <a:rPr lang="en-US" dirty="0"/>
              <a:t> is increased by a factor of 1.5</a:t>
            </a:r>
          </a:p>
        </p:txBody>
      </p:sp>
    </p:spTree>
    <p:extLst>
      <p:ext uri="{BB962C8B-B14F-4D97-AF65-F5344CB8AC3E}">
        <p14:creationId xmlns:p14="http://schemas.microsoft.com/office/powerpoint/2010/main" val="2038745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F587D3E-95E5-4417-9A38-950B73B3F9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035" y="2531150"/>
            <a:ext cx="5665593" cy="32271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7E9C6-07B2-4D15-82BB-765E40A3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r>
              <a:rPr lang="en-US" dirty="0"/>
              <a:t>Shield Model 5: Double outer mesh density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347285-1793-4702-8DBA-5113D9133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669"/>
            <a:ext cx="10515600" cy="5043294"/>
          </a:xfrm>
        </p:spPr>
        <p:txBody>
          <a:bodyPr/>
          <a:lstStyle/>
          <a:p>
            <a:r>
              <a:rPr lang="en-US" dirty="0"/>
              <a:t>The outer wire mesh density is doubled, without a local C-channel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4A42D1F-B133-4FE9-9A9B-4B834337F708}"/>
              </a:ext>
            </a:extLst>
          </p:cNvPr>
          <p:cNvSpPr txBox="1"/>
          <p:nvPr/>
        </p:nvSpPr>
        <p:spPr>
          <a:xfrm>
            <a:off x="6513315" y="3382599"/>
            <a:ext cx="247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Resistive cathode sheets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E76E7DF8-ECD5-477A-805D-0B639477755E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5795319" y="3751931"/>
            <a:ext cx="1955034" cy="14327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E3B725D-1AA3-4F91-AD4A-C204C5F7F54E}"/>
              </a:ext>
            </a:extLst>
          </p:cNvPr>
          <p:cNvSpPr txBox="1"/>
          <p:nvPr/>
        </p:nvSpPr>
        <p:spPr>
          <a:xfrm>
            <a:off x="4527989" y="3924925"/>
            <a:ext cx="2143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Grounded wire mesh with double density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AFBFBC9-869F-4CCA-AB4C-B3B44B5AC012}"/>
              </a:ext>
            </a:extLst>
          </p:cNvPr>
          <p:cNvCxnSpPr>
            <a:cxnSpLocks/>
          </p:cNvCxnSpPr>
          <p:nvPr/>
        </p:nvCxnSpPr>
        <p:spPr>
          <a:xfrm flipH="1">
            <a:off x="3758941" y="4248091"/>
            <a:ext cx="745686" cy="9645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0975199-BD4C-4730-9764-53412EDC503D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838088" y="2983832"/>
            <a:ext cx="689901" cy="12642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0C0DE23-5DF0-418E-8DA1-0C55B3D7FCE2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5893628" y="2981872"/>
            <a:ext cx="1856725" cy="4007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711A5BF2-A944-41F9-8D2E-8BAAE983EC1C}"/>
              </a:ext>
            </a:extLst>
          </p:cNvPr>
          <p:cNvSpPr txBox="1"/>
          <p:nvPr/>
        </p:nvSpPr>
        <p:spPr>
          <a:xfrm>
            <a:off x="1659694" y="4513014"/>
            <a:ext cx="2023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PCB strip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32032A39-5057-4F62-BDC8-6BA30331BEEF}"/>
              </a:ext>
            </a:extLst>
          </p:cNvPr>
          <p:cNvCxnSpPr>
            <a:cxnSpLocks/>
          </p:cNvCxnSpPr>
          <p:nvPr/>
        </p:nvCxnSpPr>
        <p:spPr>
          <a:xfrm flipV="1">
            <a:off x="3306824" y="4159787"/>
            <a:ext cx="412544" cy="411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B139B97E-17C4-4AFA-915F-2948C5AF3A3F}"/>
              </a:ext>
            </a:extLst>
          </p:cNvPr>
          <p:cNvSpPr txBox="1"/>
          <p:nvPr/>
        </p:nvSpPr>
        <p:spPr>
          <a:xfrm>
            <a:off x="7301383" y="2104708"/>
            <a:ext cx="3977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mesh density is 0.6mm wire @ 6.35mm pitch</a:t>
            </a:r>
          </a:p>
        </p:txBody>
      </p:sp>
    </p:spTree>
    <p:extLst>
      <p:ext uri="{BB962C8B-B14F-4D97-AF65-F5344CB8AC3E}">
        <p14:creationId xmlns:p14="http://schemas.microsoft.com/office/powerpoint/2010/main" val="16752132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149DF-F3C9-477E-AD09-413806D8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>
            <a:normAutofit/>
          </a:bodyPr>
          <a:lstStyle/>
          <a:p>
            <a:r>
              <a:rPr lang="en-US" sz="4000" dirty="0"/>
              <a:t>Capacitance Matrix (shield model 5)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69FFAEF-3F7F-4BEA-BEED-3AF1F64A9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045357"/>
              </p:ext>
            </p:extLst>
          </p:nvPr>
        </p:nvGraphicFramePr>
        <p:xfrm>
          <a:off x="667306" y="1251478"/>
          <a:ext cx="6764693" cy="3606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959">
                  <a:extLst>
                    <a:ext uri="{9D8B030D-6E8A-4147-A177-3AD203B41FA5}">
                      <a16:colId xmlns:a16="http://schemas.microsoft.com/office/drawing/2014/main" xmlns="" val="1669155046"/>
                    </a:ext>
                  </a:extLst>
                </a:gridCol>
                <a:gridCol w="1437545">
                  <a:extLst>
                    <a:ext uri="{9D8B030D-6E8A-4147-A177-3AD203B41FA5}">
                      <a16:colId xmlns:a16="http://schemas.microsoft.com/office/drawing/2014/main" xmlns="" val="3676514348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xmlns="" val="2113978033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577743448"/>
                    </a:ext>
                  </a:extLst>
                </a:gridCol>
                <a:gridCol w="1624324">
                  <a:extLst>
                    <a:ext uri="{9D8B030D-6E8A-4147-A177-3AD203B41FA5}">
                      <a16:colId xmlns:a16="http://schemas.microsoft.com/office/drawing/2014/main" xmlns="" val="3445342093"/>
                    </a:ext>
                  </a:extLst>
                </a:gridCol>
              </a:tblGrid>
              <a:tr h="6513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Maxwell capacitance (F/m)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836336793"/>
                  </a:ext>
                </a:extLst>
              </a:tr>
              <a:tr h="34962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772705560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2.35E-10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-9.78E-14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-6.56E-15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-1.03E-11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435972122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-9.78E-14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2.10E-10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-2.42E-18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-1.93E-15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64816018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-6.56E-15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-2.42E-18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2.10E-10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-4.86E-13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2287570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-1.03E-11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-1.93E-15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-4.86E-13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1.30E-10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xmlns="" val="154028145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5CA458F-618F-4A23-B315-72CD870A939B}"/>
              </a:ext>
            </a:extLst>
          </p:cNvPr>
          <p:cNvSpPr txBox="1"/>
          <p:nvPr/>
        </p:nvSpPr>
        <p:spPr>
          <a:xfrm>
            <a:off x="634313" y="5152767"/>
            <a:ext cx="719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Compared with the </a:t>
            </a:r>
            <a:r>
              <a:rPr lang="en-US" dirty="0">
                <a:solidFill>
                  <a:srgbClr val="FF0000"/>
                </a:solidFill>
              </a:rPr>
              <a:t>1x1 C channel </a:t>
            </a:r>
            <a:r>
              <a:rPr lang="en-US" dirty="0"/>
              <a:t>case: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FC to </a:t>
            </a:r>
            <a:r>
              <a:rPr lang="en-US" dirty="0" err="1"/>
              <a:t>SiPM_L</a:t>
            </a:r>
            <a:r>
              <a:rPr lang="en-US" dirty="0"/>
              <a:t> coupling increased by a factor of 16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Cathode to </a:t>
            </a:r>
            <a:r>
              <a:rPr lang="en-US" dirty="0" err="1"/>
              <a:t>SiPM_R</a:t>
            </a:r>
            <a:r>
              <a:rPr lang="en-US" dirty="0"/>
              <a:t> coupling increased by a factor of 32</a:t>
            </a:r>
          </a:p>
        </p:txBody>
      </p:sp>
    </p:spTree>
    <p:extLst>
      <p:ext uri="{BB962C8B-B14F-4D97-AF65-F5344CB8AC3E}">
        <p14:creationId xmlns:p14="http://schemas.microsoft.com/office/powerpoint/2010/main" val="414731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32783D68-63C0-49CD-AA0C-E04C38C034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572" y="1864973"/>
            <a:ext cx="6550555" cy="48159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7E9C6-07B2-4D15-82BB-765E40A3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 Model: Minimal Shielding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347285-1793-4702-8DBA-5113D9133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669"/>
            <a:ext cx="10515600" cy="5043294"/>
          </a:xfrm>
        </p:spPr>
        <p:txBody>
          <a:bodyPr/>
          <a:lstStyle/>
          <a:p>
            <a:r>
              <a:rPr lang="en-US" dirty="0"/>
              <a:t>A corner of a TPC with a partial FC wall, two </a:t>
            </a:r>
            <a:r>
              <a:rPr lang="en-US" dirty="0" err="1"/>
              <a:t>SiPM</a:t>
            </a:r>
            <a:r>
              <a:rPr lang="en-US" dirty="0"/>
              <a:t> bands 70cm apart, a portion of the resistive cathode surfaces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4A42D1F-B133-4FE9-9A9B-4B834337F708}"/>
              </a:ext>
            </a:extLst>
          </p:cNvPr>
          <p:cNvSpPr txBox="1"/>
          <p:nvPr/>
        </p:nvSpPr>
        <p:spPr>
          <a:xfrm>
            <a:off x="8057909" y="3555594"/>
            <a:ext cx="247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Resistive cathode sheets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E76E7DF8-ECD5-477A-805D-0B639477755E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8925697" y="3924926"/>
            <a:ext cx="369250" cy="10960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2F3A4CB-0961-49E8-91B7-A5A9EDD8F541}"/>
              </a:ext>
            </a:extLst>
          </p:cNvPr>
          <p:cNvSpPr txBox="1"/>
          <p:nvPr/>
        </p:nvSpPr>
        <p:spPr>
          <a:xfrm>
            <a:off x="6538865" y="3086284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Field cage wall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E3B725D-1AA3-4F91-AD4A-C204C5F7F54E}"/>
              </a:ext>
            </a:extLst>
          </p:cNvPr>
          <p:cNvSpPr txBox="1"/>
          <p:nvPr/>
        </p:nvSpPr>
        <p:spPr>
          <a:xfrm>
            <a:off x="7511071" y="2459558"/>
            <a:ext cx="165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walls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AFBFBC9-869F-4CCA-AB4C-B3B44B5AC012}"/>
              </a:ext>
            </a:extLst>
          </p:cNvPr>
          <p:cNvCxnSpPr/>
          <p:nvPr/>
        </p:nvCxnSpPr>
        <p:spPr>
          <a:xfrm flipH="1" flipV="1">
            <a:off x="8152292" y="2167598"/>
            <a:ext cx="185351" cy="250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0975199-BD4C-4730-9764-53412EDC503D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5880134" y="2557877"/>
            <a:ext cx="1630937" cy="863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9">
            <a:extLst>
              <a:ext uri="{FF2B5EF4-FFF2-40B4-BE49-F238E27FC236}">
                <a16:creationId xmlns:a16="http://schemas.microsoft.com/office/drawing/2014/main" xmlns="" id="{7B495906-5A9F-4EE7-AA75-1C8E12A2E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0720" y="2912427"/>
            <a:ext cx="2786536" cy="376845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570873C2-5531-45FA-A671-7583818A6EFF}"/>
              </a:ext>
            </a:extLst>
          </p:cNvPr>
          <p:cNvSpPr txBox="1"/>
          <p:nvPr/>
        </p:nvSpPr>
        <p:spPr>
          <a:xfrm>
            <a:off x="3803744" y="4374631"/>
            <a:ext cx="1765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Resistive cathode sheets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0C97216F-EEF2-42B2-A0F1-90CBC522E3ED}"/>
              </a:ext>
            </a:extLst>
          </p:cNvPr>
          <p:cNvCxnSpPr>
            <a:cxnSpLocks/>
          </p:cNvCxnSpPr>
          <p:nvPr/>
        </p:nvCxnSpPr>
        <p:spPr>
          <a:xfrm>
            <a:off x="4666053" y="4991726"/>
            <a:ext cx="137192" cy="83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DAE4DEA3-BCC6-4605-919C-4D65D6FBBF1B}"/>
              </a:ext>
            </a:extLst>
          </p:cNvPr>
          <p:cNvCxnSpPr>
            <a:cxnSpLocks/>
          </p:cNvCxnSpPr>
          <p:nvPr/>
        </p:nvCxnSpPr>
        <p:spPr>
          <a:xfrm flipV="1">
            <a:off x="4462756" y="3822225"/>
            <a:ext cx="249283" cy="5798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E55D6547-2CAB-440A-91E5-45530BD83FC6}"/>
              </a:ext>
            </a:extLst>
          </p:cNvPr>
          <p:cNvSpPr txBox="1"/>
          <p:nvPr/>
        </p:nvSpPr>
        <p:spPr>
          <a:xfrm>
            <a:off x="2706694" y="3350673"/>
            <a:ext cx="93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SiPM_R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F55D8A19-7677-41E0-805C-BD584A7EB4A9}"/>
              </a:ext>
            </a:extLst>
          </p:cNvPr>
          <p:cNvCxnSpPr>
            <a:cxnSpLocks/>
          </p:cNvCxnSpPr>
          <p:nvPr/>
        </p:nvCxnSpPr>
        <p:spPr>
          <a:xfrm>
            <a:off x="2938896" y="3695917"/>
            <a:ext cx="137192" cy="8324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EA91A214-D8B3-4927-AE13-0051085A7B22}"/>
              </a:ext>
            </a:extLst>
          </p:cNvPr>
          <p:cNvCxnSpPr>
            <a:cxnSpLocks/>
          </p:cNvCxnSpPr>
          <p:nvPr/>
        </p:nvCxnSpPr>
        <p:spPr>
          <a:xfrm flipH="1" flipV="1">
            <a:off x="3211959" y="4947619"/>
            <a:ext cx="123048" cy="5840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F7C941B-EBC6-40F6-A48A-1BE3EC6105FA}"/>
              </a:ext>
            </a:extLst>
          </p:cNvPr>
          <p:cNvSpPr txBox="1"/>
          <p:nvPr/>
        </p:nvSpPr>
        <p:spPr>
          <a:xfrm>
            <a:off x="2806974" y="5571290"/>
            <a:ext cx="1241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Grounded PCB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xmlns="" id="{FE0A12F7-B151-4FA2-AC46-B0A816B80CE3}"/>
              </a:ext>
            </a:extLst>
          </p:cNvPr>
          <p:cNvSpPr/>
          <p:nvPr/>
        </p:nvSpPr>
        <p:spPr>
          <a:xfrm>
            <a:off x="7220465" y="4947619"/>
            <a:ext cx="177113" cy="22430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1D9189EE-E0ED-41D1-B751-7B81C48CEE83}"/>
              </a:ext>
            </a:extLst>
          </p:cNvPr>
          <p:cNvCxnSpPr/>
          <p:nvPr/>
        </p:nvCxnSpPr>
        <p:spPr>
          <a:xfrm flipH="1" flipV="1">
            <a:off x="5177358" y="4436076"/>
            <a:ext cx="1915420" cy="5115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B484AF9C-CFB1-4DDE-8B0A-52EF33C9DB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33" y="3318634"/>
            <a:ext cx="2314714" cy="2746426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96EFAA3D-603A-4F8A-8A6F-39C7F03F2F7F}"/>
              </a:ext>
            </a:extLst>
          </p:cNvPr>
          <p:cNvSpPr/>
          <p:nvPr/>
        </p:nvSpPr>
        <p:spPr>
          <a:xfrm>
            <a:off x="6375450" y="4959973"/>
            <a:ext cx="144799" cy="2119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xmlns="" id="{F7E089B1-E2B2-42D6-9D59-D56A3A49F783}"/>
              </a:ext>
            </a:extLst>
          </p:cNvPr>
          <p:cNvSpPr/>
          <p:nvPr/>
        </p:nvSpPr>
        <p:spPr>
          <a:xfrm>
            <a:off x="2356022" y="5243384"/>
            <a:ext cx="4007708" cy="1491481"/>
          </a:xfrm>
          <a:custGeom>
            <a:avLst/>
            <a:gdLst>
              <a:gd name="connsiteX0" fmla="*/ 4007708 w 4007708"/>
              <a:gd name="connsiteY0" fmla="*/ 0 h 1491481"/>
              <a:gd name="connsiteX1" fmla="*/ 3015048 w 4007708"/>
              <a:gd name="connsiteY1" fmla="*/ 1132702 h 1491481"/>
              <a:gd name="connsiteX2" fmla="*/ 1581664 w 4007708"/>
              <a:gd name="connsiteY2" fmla="*/ 1478692 h 1491481"/>
              <a:gd name="connsiteX3" fmla="*/ 0 w 4007708"/>
              <a:gd name="connsiteY3" fmla="*/ 770238 h 1491481"/>
              <a:gd name="connsiteX4" fmla="*/ 0 w 4007708"/>
              <a:gd name="connsiteY4" fmla="*/ 770238 h 1491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07708" h="1491481">
                <a:moveTo>
                  <a:pt x="4007708" y="0"/>
                </a:moveTo>
                <a:cubicBezTo>
                  <a:pt x="3713548" y="443126"/>
                  <a:pt x="3419389" y="886253"/>
                  <a:pt x="3015048" y="1132702"/>
                </a:cubicBezTo>
                <a:cubicBezTo>
                  <a:pt x="2610707" y="1379151"/>
                  <a:pt x="2084172" y="1539103"/>
                  <a:pt x="1581664" y="1478692"/>
                </a:cubicBezTo>
                <a:cubicBezTo>
                  <a:pt x="1079156" y="1418281"/>
                  <a:pt x="0" y="770238"/>
                  <a:pt x="0" y="770238"/>
                </a:cubicBezTo>
                <a:lnTo>
                  <a:pt x="0" y="770238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AAF722D1-00D0-484D-B159-7F4BB13AD540}"/>
              </a:ext>
            </a:extLst>
          </p:cNvPr>
          <p:cNvSpPr txBox="1"/>
          <p:nvPr/>
        </p:nvSpPr>
        <p:spPr>
          <a:xfrm>
            <a:off x="1289950" y="3791398"/>
            <a:ext cx="933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SiPM_L</a:t>
            </a:r>
            <a:endParaRPr lang="en-US" dirty="0"/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xmlns="" id="{CFEF1750-C569-448E-BC2C-F9CFDF005E18}"/>
              </a:ext>
            </a:extLst>
          </p:cNvPr>
          <p:cNvCxnSpPr>
            <a:cxnSpLocks/>
          </p:cNvCxnSpPr>
          <p:nvPr/>
        </p:nvCxnSpPr>
        <p:spPr>
          <a:xfrm flipH="1">
            <a:off x="1271292" y="4112129"/>
            <a:ext cx="356773" cy="5116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78CBF7DD-B595-4495-85C8-2C89C476633D}"/>
              </a:ext>
            </a:extLst>
          </p:cNvPr>
          <p:cNvCxnSpPr>
            <a:cxnSpLocks/>
          </p:cNvCxnSpPr>
          <p:nvPr/>
        </p:nvCxnSpPr>
        <p:spPr>
          <a:xfrm flipV="1">
            <a:off x="927249" y="5382820"/>
            <a:ext cx="117993" cy="7214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D4F4632F-50C7-4DEF-AFCA-5D9971F9F4F2}"/>
              </a:ext>
            </a:extLst>
          </p:cNvPr>
          <p:cNvSpPr txBox="1"/>
          <p:nvPr/>
        </p:nvSpPr>
        <p:spPr>
          <a:xfrm>
            <a:off x="386142" y="6132749"/>
            <a:ext cx="1241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Grounded PCB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11C2183B-7043-4CC9-BE2F-DD9C85150625}"/>
              </a:ext>
            </a:extLst>
          </p:cNvPr>
          <p:cNvCxnSpPr>
            <a:cxnSpLocks/>
          </p:cNvCxnSpPr>
          <p:nvPr/>
        </p:nvCxnSpPr>
        <p:spPr>
          <a:xfrm flipH="1">
            <a:off x="6282533" y="3429000"/>
            <a:ext cx="413069" cy="3201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30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149DF-F3C9-477E-AD09-413806D8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>
            <a:normAutofit/>
          </a:bodyPr>
          <a:lstStyle/>
          <a:p>
            <a:r>
              <a:rPr lang="en-US" sz="4000" dirty="0"/>
              <a:t>Capacitance Matrix (reference model)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69FFAEF-3F7F-4BEA-BEED-3AF1F64A9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720228"/>
              </p:ext>
            </p:extLst>
          </p:nvPr>
        </p:nvGraphicFramePr>
        <p:xfrm>
          <a:off x="609641" y="1300905"/>
          <a:ext cx="6764693" cy="3606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959">
                  <a:extLst>
                    <a:ext uri="{9D8B030D-6E8A-4147-A177-3AD203B41FA5}">
                      <a16:colId xmlns:a16="http://schemas.microsoft.com/office/drawing/2014/main" xmlns="" val="1669155046"/>
                    </a:ext>
                  </a:extLst>
                </a:gridCol>
                <a:gridCol w="1437545">
                  <a:extLst>
                    <a:ext uri="{9D8B030D-6E8A-4147-A177-3AD203B41FA5}">
                      <a16:colId xmlns:a16="http://schemas.microsoft.com/office/drawing/2014/main" xmlns="" val="3676514348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xmlns="" val="2113978033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577743448"/>
                    </a:ext>
                  </a:extLst>
                </a:gridCol>
                <a:gridCol w="1624324">
                  <a:extLst>
                    <a:ext uri="{9D8B030D-6E8A-4147-A177-3AD203B41FA5}">
                      <a16:colId xmlns:a16="http://schemas.microsoft.com/office/drawing/2014/main" xmlns="" val="3445342093"/>
                    </a:ext>
                  </a:extLst>
                </a:gridCol>
              </a:tblGrid>
              <a:tr h="6513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Maxwell capacitance (F/m)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836336793"/>
                  </a:ext>
                </a:extLst>
              </a:tr>
              <a:tr h="34962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SiPM_L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SiPM_R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Cathode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772705560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2.13E-10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-4.03E-12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-8.86E-13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-1.75E-11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435972122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SiPM_L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-4.03E-12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2.08E-10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-5.30E-14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-5.92E-13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64816018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SiPM_R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-8.86E-13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-5.30E-14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2.09E-10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-4.87E-12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287570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Cathode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-1.75E-11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-5.92E-13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>
                          <a:effectLst/>
                        </a:rPr>
                        <a:t>-4.87E-12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9.04E-11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54028145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07451E0-92DF-4BCD-93D3-6E450A6DF656}"/>
              </a:ext>
            </a:extLst>
          </p:cNvPr>
          <p:cNvSpPr txBox="1"/>
          <p:nvPr/>
        </p:nvSpPr>
        <p:spPr>
          <a:xfrm>
            <a:off x="7652951" y="1338649"/>
            <a:ext cx="4131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300kV swing on FC would inject 1.2uC of charge to 1m long </a:t>
            </a:r>
            <a:r>
              <a:rPr lang="en-US" dirty="0" err="1"/>
              <a:t>SiPM_L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 100kV swing on Cathode would inject 0.5uC of charge to 1m long </a:t>
            </a:r>
            <a:r>
              <a:rPr lang="en-US" dirty="0" err="1"/>
              <a:t>SiPM_R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63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9DFDAE2-C875-4839-8F5A-0643CFA487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173" y="2417885"/>
            <a:ext cx="9395254" cy="40003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7E9C6-07B2-4D15-82BB-765E40A3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r>
              <a:rPr lang="en-US" dirty="0"/>
              <a:t>Shield Model 1: Conductive Wire Mesh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347285-1793-4702-8DBA-5113D9133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669"/>
            <a:ext cx="10515600" cy="5043294"/>
          </a:xfrm>
        </p:spPr>
        <p:txBody>
          <a:bodyPr/>
          <a:lstStyle/>
          <a:p>
            <a:r>
              <a:rPr lang="en-US" dirty="0"/>
              <a:t>An 1D wire grid (0.6mm OD x 12.7mm pitch) is added above and below the </a:t>
            </a:r>
            <a:r>
              <a:rPr lang="en-US" dirty="0" err="1"/>
              <a:t>SiPM</a:t>
            </a:r>
            <a:r>
              <a:rPr lang="en-US" dirty="0"/>
              <a:t> bands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4A42D1F-B133-4FE9-9A9B-4B834337F708}"/>
              </a:ext>
            </a:extLst>
          </p:cNvPr>
          <p:cNvSpPr txBox="1"/>
          <p:nvPr/>
        </p:nvSpPr>
        <p:spPr>
          <a:xfrm>
            <a:off x="8057909" y="3555594"/>
            <a:ext cx="247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Resistive cathode sheets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E76E7DF8-ECD5-477A-805D-0B639477755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9294947" y="3924926"/>
            <a:ext cx="0" cy="9024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E3B725D-1AA3-4F91-AD4A-C204C5F7F54E}"/>
              </a:ext>
            </a:extLst>
          </p:cNvPr>
          <p:cNvSpPr txBox="1"/>
          <p:nvPr/>
        </p:nvSpPr>
        <p:spPr>
          <a:xfrm>
            <a:off x="4527989" y="3924926"/>
            <a:ext cx="215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wire mesh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AFBFBC9-869F-4CCA-AB4C-B3B44B5AC012}"/>
              </a:ext>
            </a:extLst>
          </p:cNvPr>
          <p:cNvCxnSpPr>
            <a:cxnSpLocks/>
            <a:stCxn id="10" idx="2"/>
          </p:cNvCxnSpPr>
          <p:nvPr/>
        </p:nvCxnSpPr>
        <p:spPr>
          <a:xfrm>
            <a:off x="5607612" y="4294258"/>
            <a:ext cx="233015" cy="1122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0975199-BD4C-4730-9764-53412EDC503D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3344562" y="4109592"/>
            <a:ext cx="1183427" cy="717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9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149DF-F3C9-477E-AD09-413806D8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>
            <a:normAutofit/>
          </a:bodyPr>
          <a:lstStyle/>
          <a:p>
            <a:r>
              <a:rPr lang="en-US" sz="4000" dirty="0"/>
              <a:t>Capacitance Matrix (shield model 1)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69FFAEF-3F7F-4BEA-BEED-3AF1F64A9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901227"/>
              </p:ext>
            </p:extLst>
          </p:nvPr>
        </p:nvGraphicFramePr>
        <p:xfrm>
          <a:off x="667306" y="1251478"/>
          <a:ext cx="6764693" cy="3606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959">
                  <a:extLst>
                    <a:ext uri="{9D8B030D-6E8A-4147-A177-3AD203B41FA5}">
                      <a16:colId xmlns:a16="http://schemas.microsoft.com/office/drawing/2014/main" xmlns="" val="1669155046"/>
                    </a:ext>
                  </a:extLst>
                </a:gridCol>
                <a:gridCol w="1437545">
                  <a:extLst>
                    <a:ext uri="{9D8B030D-6E8A-4147-A177-3AD203B41FA5}">
                      <a16:colId xmlns:a16="http://schemas.microsoft.com/office/drawing/2014/main" xmlns="" val="3676514348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xmlns="" val="2113978033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577743448"/>
                    </a:ext>
                  </a:extLst>
                </a:gridCol>
                <a:gridCol w="1624324">
                  <a:extLst>
                    <a:ext uri="{9D8B030D-6E8A-4147-A177-3AD203B41FA5}">
                      <a16:colId xmlns:a16="http://schemas.microsoft.com/office/drawing/2014/main" xmlns="" val="3445342093"/>
                    </a:ext>
                  </a:extLst>
                </a:gridCol>
              </a:tblGrid>
              <a:tr h="6513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Maxwell capacitance (F/m)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836336793"/>
                  </a:ext>
                </a:extLst>
              </a:tr>
              <a:tr h="34962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772705560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2.34E-10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-2.13E-13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-1.93E-14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-1.05E-11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435972122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-2.13E-13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2.10E-10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-2.01E-17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-5.47E-15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64816018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-1.93E-14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-2.01E-17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2.10E-10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-8.07E-13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287570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-1.05E-11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-5.47E-15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-8.07E-13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1.19E-10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54028145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FC6F5D-0677-4D63-9AEB-5DDE70EB0A73}"/>
              </a:ext>
            </a:extLst>
          </p:cNvPr>
          <p:cNvSpPr txBox="1"/>
          <p:nvPr/>
        </p:nvSpPr>
        <p:spPr>
          <a:xfrm>
            <a:off x="634313" y="5152767"/>
            <a:ext cx="719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Compared with the Minimal Shielding case: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FC to </a:t>
            </a:r>
            <a:r>
              <a:rPr lang="en-US" dirty="0" err="1"/>
              <a:t>SiPM_L</a:t>
            </a:r>
            <a:r>
              <a:rPr lang="en-US" dirty="0"/>
              <a:t> is reduced by a factor of 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Cathode to </a:t>
            </a:r>
            <a:r>
              <a:rPr lang="en-US" dirty="0" err="1"/>
              <a:t>SiPM_R</a:t>
            </a:r>
            <a:r>
              <a:rPr lang="en-US" dirty="0"/>
              <a:t> is reduced by a factor of 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16E05EB-484D-4900-870C-A99520D6355A}"/>
              </a:ext>
            </a:extLst>
          </p:cNvPr>
          <p:cNvSpPr txBox="1"/>
          <p:nvPr/>
        </p:nvSpPr>
        <p:spPr>
          <a:xfrm>
            <a:off x="7652951" y="1338649"/>
            <a:ext cx="4131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300kV swing on FC would inject 64nC of charge to 1m long </a:t>
            </a:r>
            <a:r>
              <a:rPr lang="en-US" dirty="0" err="1"/>
              <a:t>SiPM_L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 100kV swing on Cathode would inject 81nC of charge to 1m long </a:t>
            </a:r>
            <a:r>
              <a:rPr lang="en-US" dirty="0" err="1"/>
              <a:t>SiPM_R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67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A0EA3D9-13BE-4B58-8E1D-81F67D3664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578" y="2220097"/>
            <a:ext cx="5397422" cy="437184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7E9C6-07B2-4D15-82BB-765E40A3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r>
              <a:rPr lang="en-US" dirty="0"/>
              <a:t>Shield Model 2: Shallow C channels Shield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347285-1793-4702-8DBA-5113D9133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669"/>
            <a:ext cx="10515600" cy="5043294"/>
          </a:xfrm>
        </p:spPr>
        <p:txBody>
          <a:bodyPr/>
          <a:lstStyle/>
          <a:p>
            <a:r>
              <a:rPr lang="en-US" dirty="0"/>
              <a:t>A conductive C-channel (1cmx1cm) is added to shield the </a:t>
            </a:r>
            <a:r>
              <a:rPr lang="en-US" dirty="0" err="1"/>
              <a:t>SiPM</a:t>
            </a:r>
            <a:r>
              <a:rPr lang="en-US" dirty="0"/>
              <a:t> bands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4A42D1F-B133-4FE9-9A9B-4B834337F708}"/>
              </a:ext>
            </a:extLst>
          </p:cNvPr>
          <p:cNvSpPr txBox="1"/>
          <p:nvPr/>
        </p:nvSpPr>
        <p:spPr>
          <a:xfrm>
            <a:off x="6513315" y="3382599"/>
            <a:ext cx="247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Resistive cathode sheets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E76E7DF8-ECD5-477A-805D-0B639477755E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050692" y="3751931"/>
            <a:ext cx="1699661" cy="1590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E3B725D-1AA3-4F91-AD4A-C204C5F7F54E}"/>
              </a:ext>
            </a:extLst>
          </p:cNvPr>
          <p:cNvSpPr txBox="1"/>
          <p:nvPr/>
        </p:nvSpPr>
        <p:spPr>
          <a:xfrm>
            <a:off x="4527989" y="3924926"/>
            <a:ext cx="215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wire mesh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AFBFBC9-869F-4CCA-AB4C-B3B44B5AC012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4094205" y="4109592"/>
            <a:ext cx="433784" cy="1176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0975199-BD4C-4730-9764-53412EDC503D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4024184" y="2933074"/>
            <a:ext cx="503805" cy="1176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0C0DE23-5DF0-418E-8DA1-0C55B3D7FCE2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6106375" y="2969741"/>
            <a:ext cx="1643978" cy="4128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6E37B02-6BE5-4B31-B4FA-F99826F508A5}"/>
              </a:ext>
            </a:extLst>
          </p:cNvPr>
          <p:cNvSpPr txBox="1"/>
          <p:nvPr/>
        </p:nvSpPr>
        <p:spPr>
          <a:xfrm>
            <a:off x="1376550" y="3285984"/>
            <a:ext cx="2120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C-channel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52B91476-8CE0-4D30-908F-D22DA0E7B59C}"/>
              </a:ext>
            </a:extLst>
          </p:cNvPr>
          <p:cNvCxnSpPr/>
          <p:nvPr/>
        </p:nvCxnSpPr>
        <p:spPr>
          <a:xfrm>
            <a:off x="3200400" y="3604054"/>
            <a:ext cx="107092" cy="259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231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149DF-F3C9-477E-AD09-413806D8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>
            <a:normAutofit/>
          </a:bodyPr>
          <a:lstStyle/>
          <a:p>
            <a:r>
              <a:rPr lang="en-US" sz="4000" dirty="0"/>
              <a:t>Capacitance Matrix (shield model 2)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69FFAEF-3F7F-4BEA-BEED-3AF1F64A9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080369"/>
              </p:ext>
            </p:extLst>
          </p:nvPr>
        </p:nvGraphicFramePr>
        <p:xfrm>
          <a:off x="667306" y="1251478"/>
          <a:ext cx="6764693" cy="3606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959">
                  <a:extLst>
                    <a:ext uri="{9D8B030D-6E8A-4147-A177-3AD203B41FA5}">
                      <a16:colId xmlns:a16="http://schemas.microsoft.com/office/drawing/2014/main" xmlns="" val="1669155046"/>
                    </a:ext>
                  </a:extLst>
                </a:gridCol>
                <a:gridCol w="1437545">
                  <a:extLst>
                    <a:ext uri="{9D8B030D-6E8A-4147-A177-3AD203B41FA5}">
                      <a16:colId xmlns:a16="http://schemas.microsoft.com/office/drawing/2014/main" xmlns="" val="3676514348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xmlns="" val="2113978033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577743448"/>
                    </a:ext>
                  </a:extLst>
                </a:gridCol>
                <a:gridCol w="1624324">
                  <a:extLst>
                    <a:ext uri="{9D8B030D-6E8A-4147-A177-3AD203B41FA5}">
                      <a16:colId xmlns:a16="http://schemas.microsoft.com/office/drawing/2014/main" xmlns="" val="3445342093"/>
                    </a:ext>
                  </a:extLst>
                </a:gridCol>
              </a:tblGrid>
              <a:tr h="6513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Maxwell capacitance (F/m)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836336793"/>
                  </a:ext>
                </a:extLst>
              </a:tr>
              <a:tr h="34962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772705560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2.34E-10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-6.00E-15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-8.02E-16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-1.05E-11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435972122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-6.00E-15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2.24E-10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-3.47E-20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-2.20E-16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64816018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-8.02E-16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-3.47E-20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2.24E-10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-1.49E-14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287570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-1.05E-11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-2.20E-16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-1.49E-14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1.19E-10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54028145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6FC6F5D-0677-4D63-9AEB-5DDE70EB0A73}"/>
              </a:ext>
            </a:extLst>
          </p:cNvPr>
          <p:cNvSpPr txBox="1"/>
          <p:nvPr/>
        </p:nvSpPr>
        <p:spPr>
          <a:xfrm>
            <a:off x="634313" y="5152767"/>
            <a:ext cx="719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Compared with the previous wire mesh only case: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FC to </a:t>
            </a:r>
            <a:r>
              <a:rPr lang="en-US" dirty="0" err="1"/>
              <a:t>SiPM_L</a:t>
            </a:r>
            <a:r>
              <a:rPr lang="en-US" dirty="0"/>
              <a:t> is reduced by a factor of 35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Cathode to </a:t>
            </a:r>
            <a:r>
              <a:rPr lang="en-US" dirty="0" err="1"/>
              <a:t>SiPM_R</a:t>
            </a:r>
            <a:r>
              <a:rPr lang="en-US" dirty="0"/>
              <a:t> is reduced by a factor of 54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20548CD-3D09-46BB-922D-0C36A2D0962F}"/>
              </a:ext>
            </a:extLst>
          </p:cNvPr>
          <p:cNvSpPr txBox="1"/>
          <p:nvPr/>
        </p:nvSpPr>
        <p:spPr>
          <a:xfrm>
            <a:off x="7652951" y="1338649"/>
            <a:ext cx="41312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300kV swing on FC would inject 1.8nC of charge to 1m long </a:t>
            </a:r>
            <a:r>
              <a:rPr lang="en-US" dirty="0" err="1"/>
              <a:t>SiPM_L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A 100kV swing on Cathode would inject 1.5nC of charge to 1m long </a:t>
            </a:r>
            <a:r>
              <a:rPr lang="en-US" dirty="0" err="1"/>
              <a:t>SiPM_R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098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C535F89-9117-4E40-BECE-B945068C56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465" y="2520396"/>
            <a:ext cx="5383305" cy="422176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37E9C6-07B2-4D15-82BB-765E40A3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5199"/>
          </a:xfrm>
        </p:spPr>
        <p:txBody>
          <a:bodyPr>
            <a:normAutofit fontScale="90000"/>
          </a:bodyPr>
          <a:lstStyle/>
          <a:p>
            <a:r>
              <a:rPr lang="en-US" dirty="0"/>
              <a:t>Shield Model 3: Deeper C channels Shield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347285-1793-4702-8DBA-5113D9133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669"/>
            <a:ext cx="10515600" cy="5043294"/>
          </a:xfrm>
        </p:spPr>
        <p:txBody>
          <a:bodyPr/>
          <a:lstStyle/>
          <a:p>
            <a:r>
              <a:rPr lang="en-US" dirty="0"/>
              <a:t>The conductive C-channel is made deeper (2cm wide) to shield the </a:t>
            </a:r>
            <a:r>
              <a:rPr lang="en-US" dirty="0" err="1"/>
              <a:t>SiPM</a:t>
            </a:r>
            <a:r>
              <a:rPr lang="en-US" dirty="0"/>
              <a:t> bands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54A42D1F-B133-4FE9-9A9B-4B834337F708}"/>
              </a:ext>
            </a:extLst>
          </p:cNvPr>
          <p:cNvSpPr txBox="1"/>
          <p:nvPr/>
        </p:nvSpPr>
        <p:spPr>
          <a:xfrm>
            <a:off x="6513315" y="3382599"/>
            <a:ext cx="2474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Resistive cathode sheets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xmlns="" id="{E76E7DF8-ECD5-477A-805D-0B639477755E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5795319" y="3751931"/>
            <a:ext cx="1955034" cy="1454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E3B725D-1AA3-4F91-AD4A-C204C5F7F54E}"/>
              </a:ext>
            </a:extLst>
          </p:cNvPr>
          <p:cNvSpPr txBox="1"/>
          <p:nvPr/>
        </p:nvSpPr>
        <p:spPr>
          <a:xfrm>
            <a:off x="4527989" y="3924926"/>
            <a:ext cx="2159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wire mesh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BAFBFBC9-869F-4CCA-AB4C-B3B44B5AC012}"/>
              </a:ext>
            </a:extLst>
          </p:cNvPr>
          <p:cNvCxnSpPr>
            <a:cxnSpLocks/>
            <a:stCxn id="10" idx="1"/>
          </p:cNvCxnSpPr>
          <p:nvPr/>
        </p:nvCxnSpPr>
        <p:spPr>
          <a:xfrm flipH="1">
            <a:off x="3974635" y="4109592"/>
            <a:ext cx="553354" cy="1067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10975199-BD4C-4730-9764-53412EDC503D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3972866" y="3167449"/>
            <a:ext cx="555123" cy="9421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E0C0DE23-5DF0-418E-8DA1-0C55B3D7FCE2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5795319" y="3106069"/>
            <a:ext cx="1955034" cy="276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6E37B02-6BE5-4B31-B4FA-F99826F508A5}"/>
              </a:ext>
            </a:extLst>
          </p:cNvPr>
          <p:cNvSpPr txBox="1"/>
          <p:nvPr/>
        </p:nvSpPr>
        <p:spPr>
          <a:xfrm>
            <a:off x="1376550" y="3285984"/>
            <a:ext cx="2120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Grounded C-channel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52B91476-8CE0-4D30-908F-D22DA0E7B59C}"/>
              </a:ext>
            </a:extLst>
          </p:cNvPr>
          <p:cNvCxnSpPr/>
          <p:nvPr/>
        </p:nvCxnSpPr>
        <p:spPr>
          <a:xfrm>
            <a:off x="3200400" y="3604054"/>
            <a:ext cx="107092" cy="259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847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149DF-F3C9-477E-AD09-413806D81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5794"/>
          </a:xfrm>
        </p:spPr>
        <p:txBody>
          <a:bodyPr>
            <a:normAutofit/>
          </a:bodyPr>
          <a:lstStyle/>
          <a:p>
            <a:r>
              <a:rPr lang="en-US" sz="4000" dirty="0"/>
              <a:t>Capacitance Matrix (shield model 3)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B69FFAEF-3F7F-4BEA-BEED-3AF1F64A9E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470492"/>
              </p:ext>
            </p:extLst>
          </p:nvPr>
        </p:nvGraphicFramePr>
        <p:xfrm>
          <a:off x="667306" y="1251478"/>
          <a:ext cx="6764693" cy="36062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1959">
                  <a:extLst>
                    <a:ext uri="{9D8B030D-6E8A-4147-A177-3AD203B41FA5}">
                      <a16:colId xmlns:a16="http://schemas.microsoft.com/office/drawing/2014/main" xmlns="" val="1669155046"/>
                    </a:ext>
                  </a:extLst>
                </a:gridCol>
                <a:gridCol w="1437545">
                  <a:extLst>
                    <a:ext uri="{9D8B030D-6E8A-4147-A177-3AD203B41FA5}">
                      <a16:colId xmlns:a16="http://schemas.microsoft.com/office/drawing/2014/main" xmlns="" val="3676514348"/>
                    </a:ext>
                  </a:extLst>
                </a:gridCol>
                <a:gridCol w="1482811">
                  <a:extLst>
                    <a:ext uri="{9D8B030D-6E8A-4147-A177-3AD203B41FA5}">
                      <a16:colId xmlns:a16="http://schemas.microsoft.com/office/drawing/2014/main" xmlns="" val="2113978033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xmlns="" val="577743448"/>
                    </a:ext>
                  </a:extLst>
                </a:gridCol>
                <a:gridCol w="1624324">
                  <a:extLst>
                    <a:ext uri="{9D8B030D-6E8A-4147-A177-3AD203B41FA5}">
                      <a16:colId xmlns:a16="http://schemas.microsoft.com/office/drawing/2014/main" xmlns="" val="3445342093"/>
                    </a:ext>
                  </a:extLst>
                </a:gridCol>
              </a:tblGrid>
              <a:tr h="65133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Maxwell capacitance (F/m)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836336793"/>
                  </a:ext>
                </a:extLst>
              </a:tr>
              <a:tr h="349624"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772705560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2.34E-10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-1.49E-16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-2.44E-17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-1.05E-11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435972122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SiPM_L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-1.49E-16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2.24E-10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-3.20E-23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-6.76E-18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64816018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SiPM_R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-2.44E-17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-3.20E-23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2.24E-10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-2.67E-16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22875705"/>
                  </a:ext>
                </a:extLst>
              </a:tr>
              <a:tr h="65133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Cathode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-1.05E-11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-6.78E-18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-2.67E-16</a:t>
                      </a:r>
                    </a:p>
                  </a:txBody>
                  <a:tcPr marL="4233" marR="4233" marT="42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1.19E-10</a:t>
                      </a:r>
                    </a:p>
                  </a:txBody>
                  <a:tcPr marL="4233" marR="4233" marT="4233" marB="0" anchor="b"/>
                </a:tc>
                <a:extLst>
                  <a:ext uri="{0D108BD9-81ED-4DB2-BD59-A6C34878D82A}">
                    <a16:rowId xmlns:a16="http://schemas.microsoft.com/office/drawing/2014/main" xmlns="" val="154028145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715CC44-D637-4867-BFC6-229D4B098BB7}"/>
              </a:ext>
            </a:extLst>
          </p:cNvPr>
          <p:cNvSpPr txBox="1"/>
          <p:nvPr/>
        </p:nvSpPr>
        <p:spPr>
          <a:xfrm>
            <a:off x="600224" y="5152767"/>
            <a:ext cx="719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Compared with the previous 1x1 C channel case: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FC to </a:t>
            </a:r>
            <a:r>
              <a:rPr lang="en-US" dirty="0" err="1"/>
              <a:t>SiPM_L</a:t>
            </a:r>
            <a:r>
              <a:rPr lang="en-US" dirty="0"/>
              <a:t> is reduced by a factor of 40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Cathode to </a:t>
            </a:r>
            <a:r>
              <a:rPr lang="en-US" dirty="0" err="1"/>
              <a:t>SiPM_R</a:t>
            </a:r>
            <a:r>
              <a:rPr lang="en-US" dirty="0"/>
              <a:t> is reduced by a factor of 56</a:t>
            </a:r>
          </a:p>
        </p:txBody>
      </p:sp>
    </p:spTree>
    <p:extLst>
      <p:ext uri="{BB962C8B-B14F-4D97-AF65-F5344CB8AC3E}">
        <p14:creationId xmlns:p14="http://schemas.microsoft.com/office/powerpoint/2010/main" val="3967166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775</Words>
  <Application>Microsoft Macintosh PowerPoint</Application>
  <PresentationFormat>Widescreen</PresentationFormat>
  <Paragraphs>221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Estimate the Coupling to SiPMs on Cathode Mounted PD Module</vt:lpstr>
      <vt:lpstr>Reference Model: Minimal Shielding</vt:lpstr>
      <vt:lpstr>Capacitance Matrix (reference model) </vt:lpstr>
      <vt:lpstr>Shield Model 1: Conductive Wire Mesh</vt:lpstr>
      <vt:lpstr>Capacitance Matrix (shield model 1) </vt:lpstr>
      <vt:lpstr>Shield Model 2: Shallow C channels Shield</vt:lpstr>
      <vt:lpstr>Capacitance Matrix (shield model 2)</vt:lpstr>
      <vt:lpstr>Shield Model 3: Deeper C channels Shield</vt:lpstr>
      <vt:lpstr>Capacitance Matrix (shield model 3) </vt:lpstr>
      <vt:lpstr>Shield Model 4: Deeper C mesh channels</vt:lpstr>
      <vt:lpstr>Capacitance Matrix (shield model 4) </vt:lpstr>
      <vt:lpstr>Shield Model 5: Double outer mesh density</vt:lpstr>
      <vt:lpstr>Capacitance Matrix (shield model 5) 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Estimate the Coupling to SiPMs on Cathode Mounted PD Module</dc:title>
  <dc:creator>Yu, Bo</dc:creator>
  <cp:lastModifiedBy>Hucheng Chen</cp:lastModifiedBy>
  <cp:revision>9</cp:revision>
  <dcterms:created xsi:type="dcterms:W3CDTF">2022-03-17T15:24:14Z</dcterms:created>
  <dcterms:modified xsi:type="dcterms:W3CDTF">2022-04-12T20:19:29Z</dcterms:modified>
</cp:coreProperties>
</file>