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0"/>
    <p:restoredTop sz="96006"/>
  </p:normalViewPr>
  <p:slideViewPr>
    <p:cSldViewPr snapToGrid="0" snapToObjects="1">
      <p:cViewPr>
        <p:scale>
          <a:sx n="86" d="100"/>
          <a:sy n="86" d="100"/>
        </p:scale>
        <p:origin x="84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4F267-2321-4643-AEEF-E9AE7618708E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E7730-CDF2-3948-9FCE-A9B8A9002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9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EA88-4202-064D-9EC0-4D201F92E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857BC-A2AC-274E-9309-5CEED825E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AC018-484F-7A4D-8DFE-5507E2CC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2E85A-64DF-1F4C-89A0-C6219BD3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FD37-E9AC-8348-A36A-EFB5CF1F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6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3EE4-1050-8E42-85E1-0AFD3418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2F542-F626-954B-B107-415BAB322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CD452-05FC-2D43-BE0D-C9BB23A0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5E5FC-8837-0146-8F27-63E71039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63853-0AE1-C743-8881-1BC19164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E12E0-DBF3-A846-A8AF-FB99B166D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87EF6-FB1F-874C-BBFE-171991058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C53FC-62AF-F342-916F-F495356C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A1BA0-76D1-4147-BFF3-EBC90562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BDAA8-D9AC-6E46-8A89-BF6862B9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9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D54DC-E082-AD40-9A12-6695F4A8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7A4B9-235E-DE4B-9E8A-7995FA579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27254-F494-BF4D-8A4F-DF2A0ECA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ADC04-C8C3-A044-B905-14507765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33E0E-100E-F04D-BF5E-E01DF40B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7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442A-CCE1-A64A-8BF0-65827E4D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11B62-87B3-E645-B170-760C63CEB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82664-8F7F-9D42-A646-219A33F9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6E5B2-20D4-0E49-B756-3420D638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17951-006B-9D44-89BE-B1C7E409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96A2-9C54-4048-AF10-9E3F57B4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3FD3-D398-E844-AA56-8E29924FB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A59F9-1C1F-324E-9F40-242C7DCE6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8180F-2344-0448-A562-092821E8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43628-7717-EB4C-9F40-B8D45C64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25E4A-8EB0-4E42-9F9F-AAAF1EC0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6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CD53-0C80-F34D-98DC-BB08B8CC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CF395-D63B-DB46-AACC-D0F89EF66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3B1D8-4823-3942-9EFA-4DF018843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DE175-D94B-BF42-9042-95D3F8860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3D582-27EB-6344-A877-D87F9D7FB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BECD4-BEF6-4E45-9CE4-3E161046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B21D4-C35B-414B-8E12-9E4E0F0F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3E3F3-52A1-584D-9054-22DD607D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9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38A6-059F-C14E-B7D4-BEA706AA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92CD2-52DD-D345-8CA4-BCB389F0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9B3FD-EC19-1941-A4FC-34FAC38A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3A50B-EE4F-5340-AE0C-84B9405A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5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CA287-FEA1-3A46-8EB6-99673DE3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85F6C-390A-914C-9FF5-B6AA77CB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262AD-09E0-0F41-ACAC-B0584742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65C4-E7EE-3A41-B660-3C186FD6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78A1C-F364-2E4B-875B-BAB25A9E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177F1-864A-664D-919E-707BC9861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97368-3CCA-B742-AFED-F64C1B44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FBDD4-E9FB-4D41-8CDE-F9A42723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27D6C-55D4-424D-A3CC-7CEE5443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93C2-0BD6-1544-BED2-33FDD8F6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90DD8-1191-4148-BB6E-56A8583A7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BBC55-78EE-BB45-86A6-231FF74BC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A5E89-85AF-2E48-92C3-09B60F0A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C615B-0945-6F49-8947-0A08F1F1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47695-2B84-EE4E-AB87-43563C7C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3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DE17B-DC87-1C48-8AB5-8501F568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D02B8-A691-5B4A-A8AD-FFAC8DE85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B5C2C-6EBE-7B41-87EF-6DB4CF125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F974-2D2B-F246-99EC-122A18A12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3EFB4-B318-3F43-8C98-C813B390A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505D-654D-714A-AD11-E6F3A17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7720-7BA0-6B4F-B62A-DF8EDA31D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Progress of Analog Readout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D4A22-6B05-F84F-98C1-2F3A73E83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Christian</a:t>
            </a:r>
          </a:p>
          <a:p>
            <a:r>
              <a:rPr lang="en-US" dirty="0"/>
              <a:t>Fermilab</a:t>
            </a:r>
          </a:p>
          <a:p>
            <a:r>
              <a:rPr lang="en-US" dirty="0"/>
              <a:t>April 14, 2022</a:t>
            </a:r>
          </a:p>
        </p:txBody>
      </p:sp>
    </p:spTree>
    <p:extLst>
      <p:ext uri="{BB962C8B-B14F-4D97-AF65-F5344CB8AC3E}">
        <p14:creationId xmlns:p14="http://schemas.microsoft.com/office/powerpoint/2010/main" val="128414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DC82-6C9C-6640-96ED-5EDF8C4D2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since the first </a:t>
            </a:r>
            <a:r>
              <a:rPr lang="en-US" dirty="0" err="1"/>
              <a:t>coldbox</a:t>
            </a:r>
            <a:r>
              <a:rPr lang="en-US" dirty="0"/>
              <a:t>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EECB2-1B7B-6E4D-AD8B-6C6516BC2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Refinement of the Argon 2x2 circuit</a:t>
            </a:r>
          </a:p>
          <a:p>
            <a:pPr lvl="1"/>
            <a:r>
              <a:rPr lang="en-US" dirty="0"/>
              <a:t>Facilitate testing/optimization by enabling separate control of LD bias and total channel gain (proven unnecessary in the process)</a:t>
            </a:r>
          </a:p>
          <a:p>
            <a:pPr lvl="1"/>
            <a:r>
              <a:rPr lang="en-US" dirty="0"/>
              <a:t>Redesign board to facilitate mounting on the cathode (right angle mount for laser diodes to allow large fiber bending radius)</a:t>
            </a:r>
          </a:p>
          <a:p>
            <a:pPr lvl="1"/>
            <a:r>
              <a:rPr lang="en-US" dirty="0"/>
              <a:t>Enable automatic mode switching (warm/cold)</a:t>
            </a:r>
          </a:p>
          <a:p>
            <a:r>
              <a:rPr lang="en-US" dirty="0"/>
              <a:t>Include </a:t>
            </a:r>
            <a:r>
              <a:rPr lang="en-US" dirty="0" err="1"/>
              <a:t>PoF</a:t>
            </a:r>
            <a:r>
              <a:rPr lang="en-US" dirty="0"/>
              <a:t> and DC/DC converters on the same PCB as Argon 2X2</a:t>
            </a:r>
          </a:p>
          <a:p>
            <a:pPr lvl="1"/>
            <a:r>
              <a:rPr lang="en-US" dirty="0"/>
              <a:t>Enables compact self contained package next to X-</a:t>
            </a:r>
            <a:r>
              <a:rPr lang="en-US" dirty="0" err="1"/>
              <a:t>Arapuca</a:t>
            </a:r>
            <a:endParaRPr lang="en-US" dirty="0"/>
          </a:p>
          <a:p>
            <a:pPr lvl="1"/>
            <a:r>
              <a:rPr lang="en-US" dirty="0"/>
              <a:t>Allows for the possibility of distributing </a:t>
            </a:r>
            <a:r>
              <a:rPr lang="en-US" dirty="0" err="1"/>
              <a:t>SiPM</a:t>
            </a:r>
            <a:r>
              <a:rPr lang="en-US" dirty="0"/>
              <a:t> bias and LV power to other cathode-mounted modules.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A217F-4237-9B4E-B20E-0C62A173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21300-7A85-A849-87C2-46A0A845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62D2-5D4A-D047-8F73-CDF9841C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0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6332-96C8-9C4F-AB22-E945B4AA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mode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11E8-3891-1741-AB21-B0C9E326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 suggested and demonstrated by Alex Kish</a:t>
            </a:r>
          </a:p>
          <a:p>
            <a:pPr lvl="1"/>
            <a:r>
              <a:rPr lang="en-US" dirty="0"/>
              <a:t>Use resistors with large temperature dependance of passively switch between “warm” and “cold” configurations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761CD-E728-2B4C-80EA-62092AED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F9130-BC9C-BB41-ADBA-82E49965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69A1C-8E16-3443-B04B-00596F1A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D3BD744-5AA1-C342-B083-73202BFF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184" y="3202517"/>
            <a:ext cx="6491816" cy="3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8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7088-102B-E346-941E-498F9E6D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0FDC5-E3C9-4047-98F3-5FF62C1A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AD5C-B175-D746-9FD8-B2B7FF82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8FC77-2F10-A142-AE5B-2F5E4D00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5863A4B-24CE-BF4E-A5A9-0971BB045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33" y="1305983"/>
            <a:ext cx="7666567" cy="51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3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5A48-3418-FC4A-8AB0-D39993C6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PCB for “</a:t>
            </a:r>
            <a:r>
              <a:rPr lang="en-US" dirty="0" err="1"/>
              <a:t>Coldbox</a:t>
            </a:r>
            <a:r>
              <a:rPr lang="en-US" dirty="0"/>
              <a:t> 3” Test in July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8C29-938A-514E-B940-2BCE4172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5799-09F8-A74E-B1D5-DB01CBFD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42328-2ACB-F643-BCE7-163AD519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C23F3E3-5B3C-034C-AC74-425F27D73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3" y="1678175"/>
            <a:ext cx="10257175" cy="34018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44ABAC3-089F-9B41-A1D9-4CF84FA38196}"/>
              </a:ext>
            </a:extLst>
          </p:cNvPr>
          <p:cNvSpPr/>
          <p:nvPr/>
        </p:nvSpPr>
        <p:spPr>
          <a:xfrm>
            <a:off x="5012267" y="1828800"/>
            <a:ext cx="2929466" cy="29125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87DEFF-3EEA-C547-9E70-B9D1EB1A93B0}"/>
              </a:ext>
            </a:extLst>
          </p:cNvPr>
          <p:cNvCxnSpPr>
            <a:cxnSpLocks/>
          </p:cNvCxnSpPr>
          <p:nvPr/>
        </p:nvCxnSpPr>
        <p:spPr>
          <a:xfrm flipH="1" flipV="1">
            <a:off x="7010400" y="4504267"/>
            <a:ext cx="389467" cy="7450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F73FE2-D0D1-684C-BFB1-0A53EA6DE27F}"/>
              </a:ext>
            </a:extLst>
          </p:cNvPr>
          <p:cNvSpPr txBox="1"/>
          <p:nvPr/>
        </p:nvSpPr>
        <p:spPr>
          <a:xfrm>
            <a:off x="6333067" y="5367866"/>
            <a:ext cx="20489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Argon 2x2 with lasers &amp; laser driver on daughter card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1A57EA-5B89-6340-B297-7F4EAFE2C036}"/>
              </a:ext>
            </a:extLst>
          </p:cNvPr>
          <p:cNvSpPr txBox="1"/>
          <p:nvPr/>
        </p:nvSpPr>
        <p:spPr>
          <a:xfrm>
            <a:off x="8991601" y="5215466"/>
            <a:ext cx="20489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DC/DC converters in SIMM connectors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3F60D4-9EE0-044D-97DD-AAD385C3E1AD}"/>
              </a:ext>
            </a:extLst>
          </p:cNvPr>
          <p:cNvSpPr txBox="1"/>
          <p:nvPr/>
        </p:nvSpPr>
        <p:spPr>
          <a:xfrm>
            <a:off x="2286001" y="5401733"/>
            <a:ext cx="26415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Up to 8 </a:t>
            </a:r>
            <a:r>
              <a:rPr lang="en-US" dirty="0" err="1"/>
              <a:t>PoF</a:t>
            </a:r>
            <a:r>
              <a:rPr lang="en-US" dirty="0"/>
              <a:t> Photovoltaic receivers (silicon or Gas)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9C6CC3-7EE7-5A49-B49D-085E3C5C962B}"/>
              </a:ext>
            </a:extLst>
          </p:cNvPr>
          <p:cNvCxnSpPr>
            <a:cxnSpLocks/>
          </p:cNvCxnSpPr>
          <p:nvPr/>
        </p:nvCxnSpPr>
        <p:spPr>
          <a:xfrm flipH="1" flipV="1">
            <a:off x="3318933" y="4588933"/>
            <a:ext cx="152400" cy="6942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A61CCC-DC4F-8F4F-8623-B08F6C72A455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3843867"/>
            <a:ext cx="355601" cy="12361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7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5B9A-6BCB-8E46-AA1A-1F85665F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24239-3BC8-2E45-A91F-C8FF0685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THS4131 “fabricated using Texas Instruments state-of-the-art high voltage complementary bipolar process.”</a:t>
            </a:r>
          </a:p>
          <a:p>
            <a:pPr lvl="1"/>
            <a:r>
              <a:rPr lang="en-US" dirty="0"/>
              <a:t>Same family as the amplifier used in the HD PD cold electronics.</a:t>
            </a:r>
          </a:p>
          <a:p>
            <a:pPr lvl="1"/>
            <a:r>
              <a:rPr lang="en-US" dirty="0"/>
              <a:t>Should have a very long lifetime in liquid argon.</a:t>
            </a:r>
          </a:p>
          <a:p>
            <a:r>
              <a:rPr lang="en-US" dirty="0" err="1"/>
              <a:t>SiGe</a:t>
            </a:r>
            <a:r>
              <a:rPr lang="en-US" dirty="0"/>
              <a:t> bipolar transistor &amp; laser diode </a:t>
            </a:r>
            <a:r>
              <a:rPr lang="en-US"/>
              <a:t>both also should </a:t>
            </a:r>
            <a:r>
              <a:rPr lang="en-US" dirty="0"/>
              <a:t>have very long lifetime at cryogenic temperature.</a:t>
            </a:r>
          </a:p>
          <a:p>
            <a:r>
              <a:rPr lang="en-US" dirty="0"/>
              <a:t>OPA2354 is a CMOS </a:t>
            </a:r>
            <a:r>
              <a:rPr lang="en-US" dirty="0" err="1"/>
              <a:t>opamp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Its longevity will need to be demonstrated or we will need to find an alternative part.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F30DE-B4E4-E047-85D1-A98DF238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F0D72-80C0-8146-A0A6-E007ECB1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209F1-6682-8445-96EC-9A913F6B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2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1F26-47B2-4646-AD57-C96B84E1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started 14 months 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CCB9D-90DB-4D48-9DF2-3763EFD73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Five joint meetings were held with DARKSIDE in Feb-Mar 2021</a:t>
            </a:r>
          </a:p>
          <a:p>
            <a:pPr lvl="1"/>
            <a:r>
              <a:rPr lang="en-US" dirty="0"/>
              <a:t>DARKSIDE was developing an optical analog readout</a:t>
            </a:r>
          </a:p>
          <a:p>
            <a:pPr lvl="2"/>
            <a:r>
              <a:rPr lang="en-US" dirty="0"/>
              <a:t>Goals: Fast rise time (&lt;8 ns), SNR&gt;10 (1PE=20mV at receiver), dynamic range = 100 (2V max at receiver)</a:t>
            </a:r>
          </a:p>
          <a:p>
            <a:pPr lvl="2"/>
            <a:r>
              <a:rPr lang="en-US" dirty="0"/>
              <a:t>Light source = 1300 nm </a:t>
            </a:r>
            <a:r>
              <a:rPr lang="en-US" dirty="0" err="1"/>
              <a:t>InGaAs</a:t>
            </a:r>
            <a:r>
              <a:rPr lang="en-US" dirty="0"/>
              <a:t> LED (</a:t>
            </a:r>
            <a:r>
              <a:rPr lang="en-US" dirty="0" err="1"/>
              <a:t>SiPMs</a:t>
            </a:r>
            <a:r>
              <a:rPr lang="en-US" dirty="0"/>
              <a:t> are blind to 1300 nm light)</a:t>
            </a:r>
          </a:p>
          <a:p>
            <a:pPr lvl="2"/>
            <a:r>
              <a:rPr lang="en-US" dirty="0"/>
              <a:t>Extreme requirement on radiopurity</a:t>
            </a:r>
          </a:p>
          <a:p>
            <a:pPr lvl="2"/>
            <a:r>
              <a:rPr lang="en-US" dirty="0"/>
              <a:t>Problems included LED nonlinearity at LN2 and poor light coupling to the fiber.</a:t>
            </a:r>
          </a:p>
          <a:p>
            <a:pPr lvl="1"/>
            <a:r>
              <a:rPr lang="en-US" dirty="0"/>
              <a:t>At Fermilab, we started by exploring the use of COTS parts (SFP+ modules) in the context of a digital readout option.</a:t>
            </a:r>
          </a:p>
          <a:p>
            <a:pPr lvl="2"/>
            <a:r>
              <a:rPr lang="en-US" dirty="0"/>
              <a:t>(following work done earlier at SMU for DUNE (</a:t>
            </a:r>
            <a:r>
              <a:rPr lang="en-US" dirty="0" err="1"/>
              <a:t>Jingbo</a:t>
            </a:r>
            <a:r>
              <a:rPr lang="en-US" dirty="0"/>
              <a:t> </a:t>
            </a:r>
            <a:r>
              <a:rPr lang="en-US" dirty="0" err="1"/>
              <a:t>Ye’s</a:t>
            </a:r>
            <a:r>
              <a:rPr lang="en-US" dirty="0"/>
              <a:t> group) and in consultation/collaboration with the SMU group)</a:t>
            </a:r>
          </a:p>
          <a:p>
            <a:pPr lvl="1"/>
            <a:r>
              <a:rPr lang="en-US" dirty="0"/>
              <a:t>The group at APC, Paris (Sabrina </a:t>
            </a:r>
            <a:r>
              <a:rPr lang="en-US" dirty="0" err="1"/>
              <a:t>Sacerdoti</a:t>
            </a:r>
            <a:r>
              <a:rPr lang="en-US" dirty="0"/>
              <a:t>, et al.) decided early on to concentrate on the analog readout option.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62317-8615-674C-BE61-AB1E5A62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6B452-A357-AB4B-955D-A4805E9E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08425-7CFA-A840-A1F0-8B643751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9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BB18-C671-1B41-AB23-A7D3135F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FNAL: Mixed Success with COTS Optical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DA13D-4792-8044-A015-D7B7FF3A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None of the SFP+ modules that we tested worked in LN2</a:t>
            </a:r>
          </a:p>
          <a:p>
            <a:pPr lvl="1"/>
            <a:r>
              <a:rPr lang="en-US" dirty="0"/>
              <a:t>At least one type of module transmitted successfully (10 Gbps) in LN2 if turned on at RT and then cooled down, but none worked after a power cycle in LN2</a:t>
            </a:r>
          </a:p>
          <a:p>
            <a:pPr lvl="1"/>
            <a:r>
              <a:rPr lang="en-US" dirty="0"/>
              <a:t>The Rx side of all modules failed in LN2.</a:t>
            </a:r>
          </a:p>
          <a:p>
            <a:r>
              <a:rPr lang="en-US" dirty="0"/>
              <a:t>We decided to test individual components and relatively quickly identified a number of 1310 nm laser diodes and at least one commercial laser driver that worked well in LN2.</a:t>
            </a:r>
          </a:p>
          <a:p>
            <a:pPr lvl="1"/>
            <a:r>
              <a:rPr lang="en-US" dirty="0"/>
              <a:t>Two types of 1310 nm laser diodes are made, examples of each work in LN2:</a:t>
            </a:r>
          </a:p>
          <a:p>
            <a:pPr lvl="2"/>
            <a:r>
              <a:rPr lang="en-US" dirty="0"/>
              <a:t>Fabry-Perot (FP) &amp; Distributed Feedback (DFB)</a:t>
            </a:r>
          </a:p>
          <a:p>
            <a:pPr lvl="1"/>
            <a:r>
              <a:rPr lang="en-US" dirty="0"/>
              <a:t>The diode characteristic (light vs bias current) is very different in LN2</a:t>
            </a:r>
          </a:p>
          <a:p>
            <a:pPr lvl="2"/>
            <a:r>
              <a:rPr lang="en-US" dirty="0"/>
              <a:t>Much less current is required in LN2 than at 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A267A-D487-B143-AC40-04C9FB99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5B62F-E7A2-8342-9151-C7757514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7775-11C3-DE46-8EB7-EFE8FEA3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2A6A-D6D6-1641-81C8-7FAA56A0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365125"/>
            <a:ext cx="10795000" cy="1325563"/>
          </a:xfrm>
        </p:spPr>
        <p:txBody>
          <a:bodyPr/>
          <a:lstStyle/>
          <a:p>
            <a:r>
              <a:rPr lang="en-US" dirty="0"/>
              <a:t>Laser Diode Characteristic (Room Temp &amp; LN2)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F5C784FB-E373-0946-BA31-76D98E05A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33" y="1445683"/>
            <a:ext cx="7937500" cy="50165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0506DD-C692-AE48-9A09-5B52402B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7A287B-60C7-B24C-A969-D30F7788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4F7EC9-6571-C34E-A8DA-A73AF71F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A3265-30BB-4A42-B814-5F695E316FF1}"/>
              </a:ext>
            </a:extLst>
          </p:cNvPr>
          <p:cNvSpPr txBox="1"/>
          <p:nvPr/>
        </p:nvSpPr>
        <p:spPr>
          <a:xfrm>
            <a:off x="8873067" y="1744134"/>
            <a:ext cx="2794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are some of the earliest measurements we made; response is very linear both warm and cold.</a:t>
            </a:r>
          </a:p>
        </p:txBody>
      </p:sp>
    </p:spTree>
    <p:extLst>
      <p:ext uri="{BB962C8B-B14F-4D97-AF65-F5344CB8AC3E}">
        <p14:creationId xmlns:p14="http://schemas.microsoft.com/office/powerpoint/2010/main" val="47123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A082-95B2-A84A-A376-EBEE252F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laser frequency also changes</a:t>
            </a:r>
          </a:p>
        </p:txBody>
      </p:sp>
      <p:pic>
        <p:nvPicPr>
          <p:cNvPr id="5" name="Picture 4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9DD2B434-E36B-214F-87D1-748D85CC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2" y="1507066"/>
            <a:ext cx="11861800" cy="434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A1637E-72FA-C840-97C5-4851FAE366A1}"/>
              </a:ext>
            </a:extLst>
          </p:cNvPr>
          <p:cNvSpPr txBox="1"/>
          <p:nvPr/>
        </p:nvSpPr>
        <p:spPr>
          <a:xfrm>
            <a:off x="3318934" y="5757334"/>
            <a:ext cx="518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Measurements of a Newport Fabry-Perot pigtailed LD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0B0C234-256E-2548-BD81-FABE4745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AADA912-75F4-2248-BD05-4ACF6BF1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DFBFEBE-EB8C-684C-B0B8-34F4EDA0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7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DDF5-61F1-3D45-A28E-DF266519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APC: Focus on analog readout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8B27-B081-3643-B0C3-42305D76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DUNE specs will differ from DARKSIDE</a:t>
            </a:r>
          </a:p>
          <a:p>
            <a:pPr lvl="1"/>
            <a:r>
              <a:rPr lang="en-US" dirty="0"/>
              <a:t>Single PE SNR&gt;4</a:t>
            </a:r>
          </a:p>
          <a:p>
            <a:pPr lvl="1"/>
            <a:r>
              <a:rPr lang="en-US" dirty="0"/>
              <a:t>Dynamic Range goal = 2000 PE</a:t>
            </a:r>
          </a:p>
          <a:p>
            <a:pPr lvl="1"/>
            <a:r>
              <a:rPr lang="en-US" dirty="0"/>
              <a:t>Rise time &lt; 100 ns</a:t>
            </a:r>
          </a:p>
          <a:p>
            <a:pPr lvl="1"/>
            <a:r>
              <a:rPr lang="en-US" dirty="0"/>
              <a:t>Bandwidth ~ 5-35 MHz</a:t>
            </a:r>
          </a:p>
          <a:p>
            <a:pPr lvl="1"/>
            <a:r>
              <a:rPr lang="en-US" dirty="0"/>
              <a:t>Power consumption &lt; 100 </a:t>
            </a:r>
            <a:r>
              <a:rPr lang="en-US" dirty="0" err="1"/>
              <a:t>mW</a:t>
            </a:r>
            <a:endParaRPr lang="en-US" dirty="0"/>
          </a:p>
          <a:p>
            <a:r>
              <a:rPr lang="en-US" dirty="0"/>
              <a:t>Design focus:</a:t>
            </a:r>
          </a:p>
          <a:p>
            <a:pPr lvl="1"/>
            <a:r>
              <a:rPr lang="en-US" dirty="0"/>
              <a:t>Laser driver</a:t>
            </a:r>
          </a:p>
          <a:p>
            <a:r>
              <a:rPr lang="en-US" dirty="0"/>
              <a:t>Also testing laser diodes</a:t>
            </a:r>
          </a:p>
          <a:p>
            <a:pPr lvl="1"/>
            <a:r>
              <a:rPr lang="en-US" dirty="0"/>
              <a:t>VCSELs (most did not work well in LN2)</a:t>
            </a:r>
          </a:p>
          <a:p>
            <a:pPr lvl="1"/>
            <a:r>
              <a:rPr lang="en-US" dirty="0"/>
              <a:t>1310 nm (results agreed with FNAL tests)</a:t>
            </a:r>
          </a:p>
          <a:p>
            <a:r>
              <a:rPr lang="en-US" dirty="0"/>
              <a:t>Identified a commercial warm photodiode board (</a:t>
            </a:r>
            <a:r>
              <a:rPr lang="en-US" dirty="0" err="1"/>
              <a:t>Koheron</a:t>
            </a:r>
            <a:r>
              <a:rPr lang="en-US" dirty="0"/>
              <a:t> PD100)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BD275-60EE-C24F-8D36-24E6C75B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A6A22-5F9C-2547-8BD8-96042893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D8A67-F97F-324C-8F10-7190043E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53F3-03F0-674E-B101-A58E2A37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APC/FNAL Development (May, 2021 - 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C28F3-D07E-0544-90A7-FD3D9A17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Concentrated on 1310 nm laser diodes from a number of vendors</a:t>
            </a:r>
          </a:p>
          <a:p>
            <a:pPr lvl="1"/>
            <a:r>
              <a:rPr lang="en-US" dirty="0"/>
              <a:t>Pigtailed lasers are available only coupled to single mode fibers</a:t>
            </a:r>
          </a:p>
          <a:p>
            <a:pPr lvl="1"/>
            <a:r>
              <a:rPr lang="en-US" dirty="0"/>
              <a:t>Multimode fiber is preferred (50 micron core vs 7 micron core)</a:t>
            </a:r>
          </a:p>
          <a:p>
            <a:pPr lvl="1"/>
            <a:r>
              <a:rPr lang="en-US" dirty="0"/>
              <a:t>Converged on </a:t>
            </a:r>
            <a:r>
              <a:rPr lang="en-US" dirty="0" err="1"/>
              <a:t>Lasermate</a:t>
            </a:r>
            <a:r>
              <a:rPr lang="en-US" dirty="0"/>
              <a:t> lasers in FC receptacles</a:t>
            </a:r>
          </a:p>
          <a:p>
            <a:r>
              <a:rPr lang="en-US" dirty="0"/>
              <a:t>First circuit near-final (APC design “Argon”) presented on June 9:</a:t>
            </a:r>
          </a:p>
          <a:p>
            <a:pPr lvl="1"/>
            <a:r>
              <a:rPr lang="en-US" dirty="0"/>
              <a:t>Input = 1 – 4 hybrid-ganged group of 20 </a:t>
            </a:r>
            <a:r>
              <a:rPr lang="en-US" dirty="0" err="1"/>
              <a:t>SiPMs</a:t>
            </a:r>
            <a:endParaRPr lang="en-US" dirty="0"/>
          </a:p>
          <a:p>
            <a:pPr lvl="1"/>
            <a:r>
              <a:rPr lang="en-US" dirty="0"/>
              <a:t>THS4131 amplifies signal from </a:t>
            </a:r>
            <a:r>
              <a:rPr lang="en-US" dirty="0" err="1"/>
              <a:t>SiPMs</a:t>
            </a:r>
            <a:endParaRPr lang="en-US" dirty="0"/>
          </a:p>
          <a:p>
            <a:pPr lvl="1"/>
            <a:r>
              <a:rPr lang="en-US" dirty="0"/>
              <a:t>OPA354 </a:t>
            </a:r>
            <a:r>
              <a:rPr lang="en-US" dirty="0" err="1"/>
              <a:t>opamp</a:t>
            </a:r>
            <a:r>
              <a:rPr lang="en-US" dirty="0"/>
              <a:t> and </a:t>
            </a:r>
            <a:r>
              <a:rPr lang="en-US" dirty="0" err="1"/>
              <a:t>SiGe</a:t>
            </a:r>
            <a:r>
              <a:rPr lang="en-US" dirty="0"/>
              <a:t> bipolar transistor form the laser driver</a:t>
            </a:r>
          </a:p>
          <a:p>
            <a:r>
              <a:rPr lang="en-US" dirty="0"/>
              <a:t>“Argon 2x2” finalized mid-August</a:t>
            </a:r>
          </a:p>
          <a:p>
            <a:pPr lvl="1"/>
            <a:r>
              <a:rPr lang="en-US" dirty="0"/>
              <a:t>First FNAL layout – mounting holes for </a:t>
            </a:r>
            <a:r>
              <a:rPr lang="en-US" dirty="0" err="1"/>
              <a:t>Lasermate</a:t>
            </a:r>
            <a:r>
              <a:rPr lang="en-US" dirty="0"/>
              <a:t> FC or pigtailed laser diodes</a:t>
            </a:r>
          </a:p>
          <a:p>
            <a:pPr lvl="1"/>
            <a:r>
              <a:rPr lang="en-US" dirty="0"/>
              <a:t>2 channels (sufficient for a 60cm x 60cm X-</a:t>
            </a:r>
            <a:r>
              <a:rPr lang="en-US" dirty="0" err="1"/>
              <a:t>Arapuca</a:t>
            </a:r>
            <a:r>
              <a:rPr lang="en-US" dirty="0"/>
              <a:t> with 160 </a:t>
            </a:r>
            <a:r>
              <a:rPr lang="en-US" dirty="0" err="1"/>
              <a:t>SiPMs</a:t>
            </a:r>
            <a:r>
              <a:rPr lang="en-US" dirty="0"/>
              <a:t> (2 x 4 x 20)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779E6-3623-B741-BCF6-17026DCD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925E-11C9-CF4D-8B79-21711EF8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350E6-1676-344F-B5C1-A303F1DF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2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5A77-5345-9D4B-A05F-1CDA869C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Argon 2x2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B97C426E-960C-B841-A7C7-81A2B5167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1" y="3473388"/>
            <a:ext cx="8336392" cy="284274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66B25F-9733-2B4C-A458-26C111310E28}"/>
              </a:ext>
            </a:extLst>
          </p:cNvPr>
          <p:cNvCxnSpPr>
            <a:cxnSpLocks/>
          </p:cNvCxnSpPr>
          <p:nvPr/>
        </p:nvCxnSpPr>
        <p:spPr>
          <a:xfrm flipH="1">
            <a:off x="8551333" y="5096933"/>
            <a:ext cx="10837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8C892AC-B1A0-5E44-807A-E34EA5DFFD22}"/>
              </a:ext>
            </a:extLst>
          </p:cNvPr>
          <p:cNvSpPr txBox="1"/>
          <p:nvPr/>
        </p:nvSpPr>
        <p:spPr>
          <a:xfrm>
            <a:off x="9787467" y="4538133"/>
            <a:ext cx="187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Jumper option sets laser bias either for warm or cold operation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A78F1F-3C0B-C94F-96F5-5A4024661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84" y="745067"/>
            <a:ext cx="2963537" cy="3657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32ED01-12E1-C442-9A31-48FE757C2033}"/>
              </a:ext>
            </a:extLst>
          </p:cNvPr>
          <p:cNvSpPr txBox="1"/>
          <p:nvPr/>
        </p:nvSpPr>
        <p:spPr>
          <a:xfrm>
            <a:off x="3166533" y="2810934"/>
            <a:ext cx="532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Argon 2x2 under test in Paris in early September, 2021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0DC7E0-96A4-BF4D-9C5D-B955F975DDE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8489209" y="2995600"/>
            <a:ext cx="12813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E82262-EF5A-C440-9819-80AC321A85C5}"/>
              </a:ext>
            </a:extLst>
          </p:cNvPr>
          <p:cNvCxnSpPr>
            <a:cxnSpLocks/>
          </p:cNvCxnSpPr>
          <p:nvPr/>
        </p:nvCxnSpPr>
        <p:spPr>
          <a:xfrm>
            <a:off x="8161867" y="1778000"/>
            <a:ext cx="1913466" cy="135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77CD02A-6311-FE47-BDB6-5E9810590B5E}"/>
              </a:ext>
            </a:extLst>
          </p:cNvPr>
          <p:cNvSpPr txBox="1"/>
          <p:nvPr/>
        </p:nvSpPr>
        <p:spPr>
          <a:xfrm>
            <a:off x="6146800" y="1557867"/>
            <a:ext cx="195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SiPM</a:t>
            </a:r>
            <a:r>
              <a:rPr lang="en-US" dirty="0"/>
              <a:t> test board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AB12F005-A45D-EB4E-95E4-80AE8D08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CB0DA9C-8B59-694D-ACE8-B453ECB7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6D057639-772A-6144-BB72-136E71C3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4CF5-B188-BE4A-A950-F0189699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 CERN in late September, 2021 (on the VD </a:t>
            </a:r>
            <a:r>
              <a:rPr lang="en-US" sz="3200" dirty="0" err="1"/>
              <a:t>Coldbox</a:t>
            </a:r>
            <a:r>
              <a:rPr lang="en-US" sz="3200" dirty="0"/>
              <a:t> cathode)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B9F8C-3E4D-B04E-A835-A1D7A89A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14,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162C1-9AC6-4648-B557-63D189FB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VD PD CE Workshop at BNL | David Christian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3861C-9A14-ED4A-B717-41FE2C78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505D-654D-714A-AD11-E6F3A171DA8A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2749AE9-299D-0C46-AC6D-005D4F44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14" y="1303867"/>
            <a:ext cx="6230257" cy="5130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DC5E19-E0F5-4E4E-A3D3-D7C63C31405B}"/>
              </a:ext>
            </a:extLst>
          </p:cNvPr>
          <p:cNvSpPr txBox="1"/>
          <p:nvPr/>
        </p:nvSpPr>
        <p:spPr>
          <a:xfrm>
            <a:off x="1439333" y="4876800"/>
            <a:ext cx="180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PoF</a:t>
            </a:r>
            <a:r>
              <a:rPr lang="en-US" dirty="0"/>
              <a:t> for </a:t>
            </a:r>
            <a:r>
              <a:rPr lang="en-US" dirty="0" err="1"/>
              <a:t>SiPM</a:t>
            </a:r>
            <a:r>
              <a:rPr lang="en-US" dirty="0"/>
              <a:t> bias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76BBA-15A9-324A-99B2-02F056DD50AD}"/>
              </a:ext>
            </a:extLst>
          </p:cNvPr>
          <p:cNvSpPr txBox="1"/>
          <p:nvPr/>
        </p:nvSpPr>
        <p:spPr>
          <a:xfrm>
            <a:off x="1286934" y="3217333"/>
            <a:ext cx="18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PoF</a:t>
            </a:r>
            <a:r>
              <a:rPr lang="en-US" dirty="0"/>
              <a:t> for Argon 2x2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4C284-5C64-C04F-8004-3581C7827012}"/>
              </a:ext>
            </a:extLst>
          </p:cNvPr>
          <p:cNvSpPr txBox="1"/>
          <p:nvPr/>
        </p:nvSpPr>
        <p:spPr>
          <a:xfrm>
            <a:off x="1676401" y="1896533"/>
            <a:ext cx="11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Argon 2x2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914E8-A8C8-2D49-A7A2-0304AFC2E9E1}"/>
              </a:ext>
            </a:extLst>
          </p:cNvPr>
          <p:cNvSpPr txBox="1"/>
          <p:nvPr/>
        </p:nvSpPr>
        <p:spPr>
          <a:xfrm>
            <a:off x="9635067" y="3471333"/>
            <a:ext cx="171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“Mini </a:t>
            </a:r>
            <a:r>
              <a:rPr lang="en-US" dirty="0" err="1"/>
              <a:t>Arapucas</a:t>
            </a:r>
            <a:r>
              <a:rPr lang="en-US" dirty="0"/>
              <a:t>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D7DACA-18FE-B84B-BBA9-D97DC21FC414}"/>
              </a:ext>
            </a:extLst>
          </p:cNvPr>
          <p:cNvCxnSpPr/>
          <p:nvPr/>
        </p:nvCxnSpPr>
        <p:spPr>
          <a:xfrm>
            <a:off x="2963333" y="2116667"/>
            <a:ext cx="27940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521917-5326-6B4B-9A69-B0C0A6BE5B9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134106" y="3234267"/>
            <a:ext cx="1370161" cy="1677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75D5CF-0086-004E-954B-7BE65EF38C37}"/>
              </a:ext>
            </a:extLst>
          </p:cNvPr>
          <p:cNvCxnSpPr>
            <a:cxnSpLocks/>
          </p:cNvCxnSpPr>
          <p:nvPr/>
        </p:nvCxnSpPr>
        <p:spPr>
          <a:xfrm>
            <a:off x="3183467" y="5046134"/>
            <a:ext cx="9144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920F88-2921-DC4C-8731-8C3DBBAB969F}"/>
              </a:ext>
            </a:extLst>
          </p:cNvPr>
          <p:cNvCxnSpPr>
            <a:cxnSpLocks/>
          </p:cNvCxnSpPr>
          <p:nvPr/>
        </p:nvCxnSpPr>
        <p:spPr>
          <a:xfrm flipH="1">
            <a:off x="8822267" y="3793067"/>
            <a:ext cx="948266" cy="6096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D55BFD-769B-8943-8ADB-3E90086A1214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8449733" y="3200400"/>
            <a:ext cx="1185334" cy="45559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57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1048</Words>
  <Application>Microsoft Macintosh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Progress of Analog Readout Design</vt:lpstr>
      <vt:lpstr>Development started 14 months ago</vt:lpstr>
      <vt:lpstr>FNAL: Mixed Success with COTS Optical Parts</vt:lpstr>
      <vt:lpstr>Laser Diode Characteristic (Room Temp &amp; LN2)</vt:lpstr>
      <vt:lpstr>Aside: laser frequency also changes</vt:lpstr>
      <vt:lpstr>APC: Focus on analog readout</vt:lpstr>
      <vt:lpstr>Joint APC/FNAL Development (May, 2021 - …)</vt:lpstr>
      <vt:lpstr>Argon 2x2</vt:lpstr>
      <vt:lpstr>At CERN in late September, 2021 (on the VD Coldbox cathode)</vt:lpstr>
      <vt:lpstr>Focus since the first coldbox test</vt:lpstr>
      <vt:lpstr>Automatic mode switching</vt:lpstr>
      <vt:lpstr>Proof of Concept</vt:lpstr>
      <vt:lpstr>New PCB for “Coldbox 3” Test in July</vt:lpstr>
      <vt:lpstr>Longevity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Analog Readout Design</dc:title>
  <dc:creator>David C Christian</dc:creator>
  <cp:lastModifiedBy>David C Christian</cp:lastModifiedBy>
  <cp:revision>11</cp:revision>
  <dcterms:created xsi:type="dcterms:W3CDTF">2022-04-13T21:34:07Z</dcterms:created>
  <dcterms:modified xsi:type="dcterms:W3CDTF">2022-04-14T02:35:08Z</dcterms:modified>
</cp:coreProperties>
</file>