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6" r:id="rId3"/>
    <p:sldMasterId id="2147483668" r:id="rId4"/>
    <p:sldMasterId id="2147483670" r:id="rId5"/>
    <p:sldMasterId id="2147483672" r:id="rId6"/>
    <p:sldMasterId id="2147483675" r:id="rId7"/>
    <p:sldMasterId id="2147483677" r:id="rId8"/>
    <p:sldMasterId id="2147483679" r:id="rId9"/>
    <p:sldMasterId id="2147483688" r:id="rId10"/>
    <p:sldMasterId id="2147483691" r:id="rId11"/>
  </p:sldMasterIdLst>
  <p:notesMasterIdLst>
    <p:notesMasterId r:id="rId32"/>
  </p:notesMasterIdLst>
  <p:sldIdLst>
    <p:sldId id="256" r:id="rId12"/>
    <p:sldId id="283" r:id="rId13"/>
    <p:sldId id="260" r:id="rId14"/>
    <p:sldId id="269" r:id="rId15"/>
    <p:sldId id="270" r:id="rId16"/>
    <p:sldId id="271" r:id="rId17"/>
    <p:sldId id="272" r:id="rId18"/>
    <p:sldId id="273" r:id="rId19"/>
    <p:sldId id="408" r:id="rId20"/>
    <p:sldId id="274" r:id="rId21"/>
    <p:sldId id="370" r:id="rId22"/>
    <p:sldId id="394" r:id="rId23"/>
    <p:sldId id="275" r:id="rId24"/>
    <p:sldId id="276" r:id="rId25"/>
    <p:sldId id="277" r:id="rId26"/>
    <p:sldId id="262" r:id="rId27"/>
    <p:sldId id="258" r:id="rId28"/>
    <p:sldId id="259" r:id="rId29"/>
    <p:sldId id="282" r:id="rId30"/>
    <p:sldId id="257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5AF1AA-A00E-4265-9A24-66F301F75024}" v="40" dt="2022-04-12T21:45:17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064" y="0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fld id="{651A99B0-A78B-4612-9270-74378A943A52}" type="datetimeFigureOut">
              <a:rPr lang="en-US" smtClean="0"/>
              <a:pPr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9" tIns="47540" rIns="95079" bIns="475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899"/>
            <a:ext cx="5852160" cy="4319555"/>
          </a:xfrm>
          <a:prstGeom prst="rect">
            <a:avLst/>
          </a:prstGeom>
        </p:spPr>
        <p:txBody>
          <a:bodyPr vert="horz" lIns="95079" tIns="47540" rIns="95079" bIns="47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56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064" y="9120156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051E6FF1-E36F-4315-805A-264FEE0C0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E6FF1-E36F-4315-805A-264FEE0C081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2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E6FF1-E36F-4315-805A-264FEE0C081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68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7E60D-685D-4893-9FBF-13E6CC4279F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E6FF1-E36F-4315-805A-264FEE0C081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12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E6FF1-E36F-4315-805A-264FEE0C081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9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D9F4-500E-4D6B-90E8-604C6B8F6A89}" type="datetime1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LBNE Director's review, March 26-  ,2012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D061-0593-4A56-9180-59F5F46A5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C6B0-F610-43ED-8066-B47275CE692D}" type="datetime1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LBNE Director's review, March 26-  ,2012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D061-0593-4A56-9180-59F5F46A5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D647-4944-46FD-BF61-BFB43D929911}" type="datetime1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LBNE Director's review, March 26-  ,2012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D061-0593-4A56-9180-59F5F46A5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16BC-B31C-4D05-B5EB-231BF44370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LBNE Director's review, March 26-  ,2012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9E28-AD59-4BBB-8786-01F196210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B9AB-BA93-40AE-85BB-3A4BCEAC2A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LBNE Director's review, March 26-  ,2012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7249-7604-4A25-B8A8-DF2A595F9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477000"/>
            <a:ext cx="914400" cy="304800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Palatino Linotype"/>
              </a:rPr>
              <a:t>04/14/2022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77000"/>
            <a:ext cx="5562601" cy="304800"/>
          </a:xfrm>
        </p:spPr>
        <p:txBody>
          <a:bodyPr/>
          <a:lstStyle/>
          <a:p>
            <a:r>
              <a:rPr lang="nl-NL">
                <a:solidFill>
                  <a:prstClr val="black"/>
                </a:solidFill>
                <a:latin typeface="Palatino Linotype"/>
              </a:rPr>
              <a:t>CMOS Cold Lifetime Measurement</a:t>
            </a:r>
            <a:endParaRPr lang="en-US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533400" cy="304800"/>
          </a:xfrm>
        </p:spPr>
        <p:txBody>
          <a:bodyPr/>
          <a:lstStyle/>
          <a:p>
            <a:fld id="{DF28FB93-0A08-4E7D-8E63-9EFA29F1E093}" type="slidenum">
              <a:rPr lang="en-US" smtClean="0">
                <a:solidFill>
                  <a:prstClr val="black"/>
                </a:solidFill>
                <a:latin typeface="Palatino Linotype"/>
              </a:rPr>
              <a:pPr/>
              <a:t>‹#›</a:t>
            </a:fld>
            <a:endParaRPr lang="en-US">
              <a:solidFill>
                <a:prstClr val="black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10699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5D59-6416-46EC-AC85-9DF3BBE9C5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LBNE Director's review, March 26-  ,2012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E55E-6627-49BF-BDE0-389EEEB023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LBNE Director's review, March 26-  ,2012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67BE-C58D-40E2-9C6A-BBEE24ED37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LBNE Director's review, March 26-  ,2012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28A8-F84B-454C-A9B8-6CA6C6F7DD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LBNE Director's review, March 26-  ,2012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1506D-D07B-498E-90CE-ED3B437930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LBNE Director's review, March 26-  ,2012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5D28-9D31-4CAB-921C-6D0CF3C504DC}" type="datetime1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LBNE Director's review, March 26-  ,2012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D061-0593-4A56-9180-59F5F46A5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D28374-E13F-486E-AE57-B59DBB52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1A18D-876C-48DD-85DE-254E9C6D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A809A-380A-4B86-AE23-EBEFB057B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C00E9-2E9A-4DA6-8FFA-479BC38D18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71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A34F-5498-4816-AB14-7C60C4A088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LBNE Director's review, March 26-  ,2012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44AC-8DAE-4DEE-94BD-E38FB2BBD5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LBNE Director's review, March 26-  ,2012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B1D32-2E7F-45F6-9B84-EA0855B38D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LBNE Director's review, March 26-  ,2012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ACD88-729E-40AD-B93C-AF658671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7310F4-8156-4F40-9408-B92D45866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8363B-F264-4390-A1D9-FACFEBC2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A2A6D-5D26-443C-B00E-656E0EAE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6AA4E-28C4-4DD1-84D0-9280E75B51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22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256377"/>
            <a:ext cx="8229600" cy="53725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905774"/>
            <a:ext cx="8232771" cy="537229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04/14/2022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CMOS Cold Lifetime Measurement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256377"/>
            <a:ext cx="8229600" cy="537253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905774"/>
            <a:ext cx="8232771" cy="537229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04/14/2022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CMOS Cold Lifetime Measurement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20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04/14/2022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CMOS Cold Lifetime Measurement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528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04/14/2022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CMOS Cold Lifetime Measurement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400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04/14/2022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CMOS Cold Lifetime Measurement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1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7FB6-90F3-4D90-9865-BDA8FAD7061A}" type="datetime1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LBNE Director's review, March 26-  ,2012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D061-0593-4A56-9180-59F5F46A5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04/14/2022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CMOS Cold Lifetime Measurement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17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04/14/2022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CMOS Cold Lifetime Measurement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367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04/14/2022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CMOS Cold Lifetime Measurement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03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477000"/>
            <a:ext cx="914400" cy="304800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  <a:latin typeface="Palatino Linotype"/>
              </a:rPr>
              <a:t>04/14/2022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77000"/>
            <a:ext cx="5562601" cy="304800"/>
          </a:xfrm>
        </p:spPr>
        <p:txBody>
          <a:bodyPr/>
          <a:lstStyle/>
          <a:p>
            <a:r>
              <a:rPr lang="nl-NL">
                <a:solidFill>
                  <a:prstClr val="black"/>
                </a:solidFill>
                <a:latin typeface="Palatino Linotype"/>
              </a:rPr>
              <a:t>CMOS Cold Lifetime Measurement</a:t>
            </a:r>
            <a:endParaRPr lang="en-US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533400" cy="304800"/>
          </a:xfrm>
        </p:spPr>
        <p:txBody>
          <a:bodyPr/>
          <a:lstStyle/>
          <a:p>
            <a:fld id="{DF28FB93-0A08-4E7D-8E63-9EFA29F1E093}" type="slidenum">
              <a:rPr lang="en-US" smtClean="0">
                <a:solidFill>
                  <a:prstClr val="black"/>
                </a:solidFill>
                <a:latin typeface="Palatino Linotype"/>
              </a:rPr>
              <a:pPr/>
              <a:t>‹#›</a:t>
            </a:fld>
            <a:endParaRPr lang="en-US">
              <a:solidFill>
                <a:prstClr val="black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7048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58A6-C853-44AC-B2F9-FA19B3B9FFDD}" type="datetime1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LBNE Director's review, March 26-  ,2012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D061-0593-4A56-9180-59F5F46A5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CD78-10CF-4FDF-8DE9-B317DA49810D}" type="datetime1">
              <a:rPr lang="en-US" smtClean="0"/>
              <a:pPr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LBNE Director's review, March 26-  ,2012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D061-0593-4A56-9180-59F5F46A5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E200-D8C1-49F0-995C-B89A1C7A3563}" type="datetime1">
              <a:rPr lang="en-US" smtClean="0"/>
              <a:pPr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LBNE Director's review, March 26-  ,2012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D061-0593-4A56-9180-59F5F46A5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6564-7697-4968-BCCF-08A75179597F}" type="datetime1">
              <a:rPr lang="en-US" smtClean="0"/>
              <a:pPr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LBNE Director's review, March 26-  ,2012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D061-0593-4A56-9180-59F5F46A5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9673-D7F6-4E06-97C5-F3663AE6A0AC}" type="datetime1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LBNE Director's review, March 26-  ,2012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D061-0593-4A56-9180-59F5F46A5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7386-63BC-4C8C-B53F-0C1DBAA50354}" type="datetime1">
              <a:rPr lang="en-US" smtClean="0"/>
              <a:pPr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LBNE Director's review, March 26-  ,2012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D061-0593-4A56-9180-59F5F46A5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2EBA5-8811-4BA0-B474-1ABB5C1DC54F}" type="datetime1">
              <a:rPr lang="en-US" smtClean="0"/>
              <a:pPr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LBNE Director's review, March 26-  ,2012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8D061-0593-4A56-9180-59F5F46A53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DDBCD-E0D9-407C-84AF-A0E9B31724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LBNE Director's review, March 26-  ,2012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2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04/14/2022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CMOS Cold Lifetime Measurement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712D8F-3E2A-4917-B896-D53BF2642D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609" y="6508516"/>
            <a:ext cx="914400" cy="2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6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1" r:id="rId9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2620A-C132-46F0-AB13-881D34D577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LBNE Director's review, March 26-  ,2012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90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7EB42-7007-4086-8F35-F98F8CB12D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LBNE Director's review, March 26-  ,2012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D7EDB-3EE5-4ED3-A33E-BFBAA55799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LBNE Director's review, March 26-  ,2012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DE397-082E-4CAE-8C58-A81CB660DE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LBNE Director's review, March 26-  ,2012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C103E-B026-4737-9843-EC9D4E724F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LBNE Director's review, March 26-  ,2012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30082-B745-46F5-A799-B66B9B07E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LBNE Director's review, March 26-  ,2012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3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187B4-688F-449C-B573-82AC2485B0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LBNE Director's review, March 26-  ,2012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140BD-6538-4586-881F-4B58A5D602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LBNE Director's review, March 26-  ,2012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32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9.e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31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6.wmf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0888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Principal findings of CMOS lifetime studies</a:t>
            </a:r>
            <a:br>
              <a:rPr lang="en-US" sz="3600" b="1" dirty="0">
                <a:solidFill>
                  <a:srgbClr val="002060"/>
                </a:solidFill>
              </a:rPr>
            </a:b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075" y="3606027"/>
            <a:ext cx="8077200" cy="19050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Extensive literature:    ~100 references since ~1983           Basics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Studies at Georgia Tech, since     ~ 2006 -                                  “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  “          “      BNL                  “        ~ 2008 -                                  “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  “          “  FNAL with SMU  “       ~ 2010 -                                   “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  “                  BNL                            ~ 2018 -                                COTS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3259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Veljko Radeka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BNL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April 14, 2022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D061-0593-4A56-9180-59F5F46A53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ifetime vsVd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"/>
            <a:ext cx="7838044" cy="58674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7620000" y="3733800"/>
            <a:ext cx="11430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33400"/>
            <a:ext cx="7772400" cy="307975"/>
          </a:xfrm>
        </p:spPr>
        <p:txBody>
          <a:bodyPr>
            <a:noAutofit/>
          </a:bodyPr>
          <a:lstStyle/>
          <a:p>
            <a:br>
              <a:rPr lang="en-US" sz="2400" baseline="-25000" dirty="0">
                <a:solidFill>
                  <a:srgbClr val="002060"/>
                </a:solidFill>
              </a:rPr>
            </a:b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 Measurement Type II: Lifetime </a:t>
            </a:r>
            <a:r>
              <a:rPr lang="en-US" sz="2400" b="1" i="1" dirty="0">
                <a:solidFill>
                  <a:srgbClr val="002060"/>
                </a:solidFill>
                <a:latin typeface="Bodoni MT" pitchFamily="18" charset="0"/>
              </a:rPr>
              <a:t>vs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i="1" dirty="0">
                <a:solidFill>
                  <a:srgbClr val="002060"/>
                </a:solidFill>
              </a:rPr>
              <a:t>1/</a:t>
            </a:r>
            <a:r>
              <a:rPr lang="en-US" sz="2400" b="1" i="1" dirty="0" err="1">
                <a:solidFill>
                  <a:srgbClr val="002060"/>
                </a:solidFill>
              </a:rPr>
              <a:t>V</a:t>
            </a:r>
            <a:r>
              <a:rPr lang="en-US" sz="2400" b="1" i="1" baseline="-25000" dirty="0" err="1">
                <a:solidFill>
                  <a:srgbClr val="002060"/>
                </a:solidFill>
              </a:rPr>
              <a:t>ds</a:t>
            </a:r>
            <a:r>
              <a:rPr lang="en-US" sz="2400" b="1" dirty="0">
                <a:solidFill>
                  <a:srgbClr val="002060"/>
                </a:solidFill>
              </a:rPr>
              <a:t> from accelerated stress measurements </a:t>
            </a:r>
            <a:r>
              <a:rPr lang="en-US" sz="2400" dirty="0">
                <a:solidFill>
                  <a:srgbClr val="002060"/>
                </a:solidFill>
              </a:rPr>
              <a:t>(BNL [6])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638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TSMC NMOS L=180nm,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W=10µm (5x2µm); nominal core voltage 1.8V.</a:t>
            </a:r>
          </a:p>
          <a:p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projected lifetime at 300K is ~ an order of magnitude longer than at 77K. </a:t>
            </a:r>
            <a:r>
              <a:rPr lang="en-US" sz="1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Reducing </a:t>
            </a:r>
            <a:r>
              <a:rPr lang="en-US" sz="16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1600" b="1" u="sng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ds</a:t>
            </a:r>
            <a:r>
              <a:rPr lang="en-US" sz="1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at 77K by ~ 6% makes the lifetime equal to that at 300K.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800" y="3733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ASIC design: </a:t>
            </a:r>
            <a:r>
              <a:rPr lang="en-US" sz="1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Vds</a:t>
            </a:r>
            <a: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&lt;1.5V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6D9A1E-D072-498C-9B84-E70C9C3010F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72034" name="Picture 1" descr="Graph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8493" y="2560320"/>
            <a:ext cx="4662487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5" name="Picture 2" descr="Graph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60320"/>
            <a:ext cx="467518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/>
          </p:cNvSpPr>
          <p:nvPr/>
        </p:nvSpPr>
        <p:spPr bwMode="auto">
          <a:xfrm>
            <a:off x="647700" y="60325"/>
            <a:ext cx="79248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</a:rPr>
              <a:t>CMOS in 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</a:rPr>
              <a:t>dc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</a:rPr>
              <a:t> Operation (180nm, 130 nm and 65 nm)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315047"/>
              </p:ext>
            </p:extLst>
          </p:nvPr>
        </p:nvGraphicFramePr>
        <p:xfrm>
          <a:off x="2247900" y="1249680"/>
          <a:ext cx="4648200" cy="100584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65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130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180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31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∆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4131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Vds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31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/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4131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Vds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31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31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for </a:t>
                      </a: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31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τ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14131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31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/</a:t>
                      </a:r>
                      <a:r>
                        <a:rPr kumimoji="0" 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31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τ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14131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313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=10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41313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313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~5.3%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41313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~5.7%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313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~5.5%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2054" name="Subtitle 2"/>
          <p:cNvSpPr txBox="1">
            <a:spLocks/>
          </p:cNvSpPr>
          <p:nvPr/>
        </p:nvSpPr>
        <p:spPr bwMode="auto">
          <a:xfrm>
            <a:off x="152400" y="5334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0" i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Reducing </a:t>
            </a:r>
            <a:r>
              <a:rPr lang="en-US" sz="2000" dirty="0" err="1">
                <a:solidFill>
                  <a:srgbClr val="002060"/>
                </a:solidFill>
              </a:rPr>
              <a:t>V</a:t>
            </a:r>
            <a:r>
              <a:rPr lang="en-US" sz="2000" baseline="-25000" dirty="0" err="1">
                <a:solidFill>
                  <a:srgbClr val="002060"/>
                </a:solidFill>
              </a:rPr>
              <a:t>ds</a:t>
            </a:r>
            <a:r>
              <a:rPr lang="en-US" sz="2000">
                <a:solidFill>
                  <a:srgbClr val="002060"/>
                </a:solidFill>
              </a:rPr>
              <a:t> at 77K by ~ </a:t>
            </a:r>
            <a:r>
              <a:rPr lang="en-US" sz="2000" i="1">
                <a:solidFill>
                  <a:srgbClr val="C00000"/>
                </a:solidFill>
              </a:rPr>
              <a:t>6% makes the lifetime an order of magnitude longer </a:t>
            </a:r>
            <a:r>
              <a:rPr lang="en-US" sz="2000">
                <a:solidFill>
                  <a:srgbClr val="002060"/>
                </a:solidFill>
              </a:rPr>
              <a:t>in all three technologies  → </a:t>
            </a:r>
            <a:r>
              <a:rPr lang="en-US" sz="2000">
                <a:solidFill>
                  <a:srgbClr val="C00000"/>
                </a:solidFill>
              </a:rPr>
              <a:t>identical slope </a:t>
            </a:r>
            <a:r>
              <a:rPr lang="en-US" sz="2000" b="0" i="1">
                <a:solidFill>
                  <a:srgbClr val="C00000"/>
                </a:solidFill>
                <a:cs typeface="Arial" charset="0"/>
              </a:rPr>
              <a:t> </a:t>
            </a:r>
            <a:r>
              <a:rPr lang="el-GR" sz="2000" i="1" dirty="0">
                <a:solidFill>
                  <a:srgbClr val="C00000"/>
                </a:solidFill>
                <a:cs typeface="Arial" charset="0"/>
              </a:rPr>
              <a:t>τ</a:t>
            </a:r>
            <a:r>
              <a:rPr lang="en-US" sz="2000" b="0" i="1" dirty="0">
                <a:solidFill>
                  <a:srgbClr val="C00000"/>
                </a:solidFill>
                <a:cs typeface="Arial" charset="0"/>
              </a:rPr>
              <a:t> vs </a:t>
            </a:r>
            <a:r>
              <a:rPr lang="en-US" sz="2000" i="1" dirty="0">
                <a:solidFill>
                  <a:srgbClr val="C00000"/>
                </a:solidFill>
                <a:cs typeface="Arial" charset="0"/>
              </a:rPr>
              <a:t>1/ </a:t>
            </a:r>
            <a:r>
              <a:rPr lang="en-US" sz="2000" i="1" dirty="0" err="1">
                <a:solidFill>
                  <a:srgbClr val="C00000"/>
                </a:solidFill>
                <a:cs typeface="Arial" charset="0"/>
              </a:rPr>
              <a:t>V</a:t>
            </a:r>
            <a:r>
              <a:rPr lang="en-US" sz="2000" i="1" baseline="-25000" dirty="0" err="1">
                <a:solidFill>
                  <a:srgbClr val="C00000"/>
                </a:solidFill>
                <a:cs typeface="Arial" charset="0"/>
              </a:rPr>
              <a:t>ds</a:t>
            </a:r>
            <a:r>
              <a:rPr lang="en-US" sz="2000" i="1" baseline="-250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000" i="1" dirty="0">
                <a:solidFill>
                  <a:srgbClr val="C00000"/>
                </a:solidFill>
                <a:cs typeface="Arial" charset="0"/>
              </a:rPr>
              <a:t>at respective nominal </a:t>
            </a:r>
            <a:r>
              <a:rPr lang="en-US" sz="2000" i="1" dirty="0" err="1">
                <a:solidFill>
                  <a:srgbClr val="C00000"/>
                </a:solidFill>
                <a:cs typeface="Arial" charset="0"/>
              </a:rPr>
              <a:t>V</a:t>
            </a:r>
            <a:r>
              <a:rPr lang="en-US" sz="2000" i="1" baseline="-25000" dirty="0" err="1">
                <a:solidFill>
                  <a:srgbClr val="C00000"/>
                </a:solidFill>
                <a:cs typeface="Arial" charset="0"/>
              </a:rPr>
              <a:t>ds</a:t>
            </a:r>
            <a:endParaRPr lang="en-US" sz="2000" b="0" i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72055" name="TextBox 7"/>
          <p:cNvSpPr txBox="1">
            <a:spLocks noChangeArrowheads="1"/>
          </p:cNvSpPr>
          <p:nvPr/>
        </p:nvSpPr>
        <p:spPr bwMode="auto">
          <a:xfrm>
            <a:off x="1981200" y="2362200"/>
            <a:ext cx="89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130 nm</a:t>
            </a:r>
          </a:p>
        </p:txBody>
      </p:sp>
      <p:sp>
        <p:nvSpPr>
          <p:cNvPr id="172056" name="TextBox 8"/>
          <p:cNvSpPr txBox="1">
            <a:spLocks noChangeArrowheads="1"/>
          </p:cNvSpPr>
          <p:nvPr/>
        </p:nvSpPr>
        <p:spPr bwMode="auto">
          <a:xfrm>
            <a:off x="6400800" y="2362200"/>
            <a:ext cx="77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65 nm</a:t>
            </a:r>
          </a:p>
        </p:txBody>
      </p:sp>
      <p:sp>
        <p:nvSpPr>
          <p:cNvPr id="172057" name="TextBox 9"/>
          <p:cNvSpPr txBox="1">
            <a:spLocks noChangeArrowheads="1"/>
          </p:cNvSpPr>
          <p:nvPr/>
        </p:nvSpPr>
        <p:spPr bwMode="auto">
          <a:xfrm>
            <a:off x="409437" y="1387475"/>
            <a:ext cx="14193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/>
              <a:t>(Data for 130nm </a:t>
            </a:r>
          </a:p>
          <a:p>
            <a:pPr eaLnBrk="0" hangingPunct="0"/>
            <a:r>
              <a:rPr lang="en-US" sz="1400" dirty="0"/>
              <a:t>and 65nm,</a:t>
            </a:r>
          </a:p>
          <a:p>
            <a:pPr eaLnBrk="0" hangingPunct="0"/>
            <a:r>
              <a:rPr lang="en-US" sz="1400" dirty="0"/>
              <a:t> courtesy of</a:t>
            </a:r>
          </a:p>
          <a:p>
            <a:pPr eaLnBrk="0" hangingPunct="0"/>
            <a:r>
              <a:rPr lang="en-US" sz="1400" dirty="0"/>
              <a:t> G. </a:t>
            </a:r>
            <a:r>
              <a:rPr lang="en-US" sz="1400" dirty="0" err="1"/>
              <a:t>Wu_SMU</a:t>
            </a:r>
            <a:r>
              <a:rPr lang="en-US" sz="1400" dirty="0"/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629400" y="1790700"/>
            <a:ext cx="685800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48200" y="5334000"/>
            <a:ext cx="32004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914400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Why is the dependence of Lifetime on </a:t>
            </a:r>
            <a:r>
              <a:rPr lang="en-US" sz="2800" b="1" i="1" dirty="0" err="1">
                <a:solidFill>
                  <a:srgbClr val="002060"/>
                </a:solidFill>
              </a:rPr>
              <a:t>V</a:t>
            </a:r>
            <a:r>
              <a:rPr lang="en-US" sz="2800" b="1" i="1" baseline="-25000" dirty="0" err="1">
                <a:solidFill>
                  <a:srgbClr val="002060"/>
                </a:solidFill>
              </a:rPr>
              <a:t>ds</a:t>
            </a:r>
            <a:r>
              <a:rPr lang="en-US" sz="2800" b="1" i="1" baseline="-25000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so strong?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305800" cy="5181600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The lifetime is given by,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 Electrons in the MOS channel reach energies well above thermal both at  300K and at 77K . However the </a:t>
            </a:r>
            <a:r>
              <a:rPr lang="en-US" sz="1800" b="1" i="1" dirty="0">
                <a:solidFill>
                  <a:srgbClr val="002060"/>
                </a:solidFill>
              </a:rPr>
              <a:t>mean electron energy,                       </a:t>
            </a:r>
            <a:r>
              <a:rPr lang="en-US" sz="1800" dirty="0">
                <a:solidFill>
                  <a:schemeClr val="tx1"/>
                </a:solidFill>
              </a:rPr>
              <a:t>                    , at the electric field in the range </a:t>
            </a:r>
            <a:r>
              <a:rPr lang="en-US" sz="1800" i="1" dirty="0" err="1">
                <a:solidFill>
                  <a:schemeClr val="tx1"/>
                </a:solidFill>
              </a:rPr>
              <a:t>E</a:t>
            </a:r>
            <a:r>
              <a:rPr lang="en-US" sz="1800" i="1" baseline="-25000" dirty="0" err="1">
                <a:solidFill>
                  <a:schemeClr val="tx1"/>
                </a:solidFill>
              </a:rPr>
              <a:t>m</a:t>
            </a:r>
            <a:r>
              <a:rPr lang="en-US" sz="1800" dirty="0">
                <a:solidFill>
                  <a:schemeClr val="tx1"/>
                </a:solidFill>
              </a:rPr>
              <a:t> ≥100kV/cm. At 77K it is slightly higher,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Only a tiny fraction of “hot” electrons reaches the much higher energy                required to create an </a:t>
            </a:r>
            <a:r>
              <a:rPr lang="en-US" sz="1800" b="1" i="1" dirty="0">
                <a:solidFill>
                  <a:srgbClr val="002060"/>
                </a:solidFill>
              </a:rPr>
              <a:t>interface state</a:t>
            </a:r>
            <a:r>
              <a:rPr lang="en-US" sz="1800" dirty="0">
                <a:solidFill>
                  <a:schemeClr val="tx1"/>
                </a:solidFill>
              </a:rPr>
              <a:t>. This makes the exponent in the relation for the lifetime very large,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Since                           ,  the ratio of lifetimes for two slightly different values of </a:t>
            </a:r>
            <a:r>
              <a:rPr lang="en-US" sz="1800" i="1" dirty="0" err="1">
                <a:solidFill>
                  <a:schemeClr val="tx1"/>
                </a:solidFill>
              </a:rPr>
              <a:t>V</a:t>
            </a:r>
            <a:r>
              <a:rPr lang="en-US" sz="1800" i="1" baseline="-25000" dirty="0" err="1">
                <a:solidFill>
                  <a:schemeClr val="tx1"/>
                </a:solidFill>
              </a:rPr>
              <a:t>ds</a:t>
            </a:r>
            <a:r>
              <a:rPr lang="en-US" sz="1800" dirty="0">
                <a:solidFill>
                  <a:schemeClr val="tx1"/>
                </a:solidFill>
              </a:rPr>
              <a:t> is given by,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                                                                                                                   </a:t>
            </a: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4419600" y="2667000"/>
          <a:ext cx="22050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1396800" imgH="228600" progId="Equation.DSMT4">
                  <p:embed/>
                </p:oleObj>
              </mc:Choice>
              <mc:Fallback>
                <p:oleObj name="Equation" r:id="rId3" imgW="1396800" imgH="228600" progId="Equation.DSMT4">
                  <p:embed/>
                  <p:pic>
                    <p:nvPicPr>
                      <p:cNvPr id="307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667000"/>
                        <a:ext cx="220503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486400" y="2895600"/>
          <a:ext cx="2179544" cy="3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1282680" imgH="228600" progId="Equation.DSMT4">
                  <p:embed/>
                </p:oleObj>
              </mc:Choice>
              <mc:Fallback>
                <p:oleObj name="Equation" r:id="rId5" imgW="1282680" imgH="228600" progId="Equation.DSMT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95600"/>
                        <a:ext cx="2179544" cy="3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086600" y="3229276"/>
          <a:ext cx="990600" cy="37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7" imgW="723600" imgH="228600" progId="Equation.DSMT4">
                  <p:embed/>
                </p:oleObj>
              </mc:Choice>
              <mc:Fallback>
                <p:oleObj name="Equation" r:id="rId7" imgW="72360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229276"/>
                        <a:ext cx="990600" cy="3753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971800" y="3886200"/>
          <a:ext cx="2133600" cy="753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9" imgW="1295280" imgH="457200" progId="Equation.DSMT4">
                  <p:embed/>
                </p:oleObj>
              </mc:Choice>
              <mc:Fallback>
                <p:oleObj name="Equation" r:id="rId9" imgW="1295280" imgH="457200" progId="Equation.DSMT4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886200"/>
                        <a:ext cx="2133600" cy="753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743200" y="1447800"/>
          <a:ext cx="4343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1" imgW="2349360" imgH="444240" progId="Equation.DSMT4">
                  <p:embed/>
                </p:oleObj>
              </mc:Choice>
              <mc:Fallback>
                <p:oleObj name="Equation" r:id="rId11" imgW="2349360" imgH="444240" progId="Equation.DSMT4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447800"/>
                        <a:ext cx="43434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524000" y="5257800"/>
          <a:ext cx="24749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3" imgW="1333440" imgH="482400" progId="Equation.DSMT4">
                  <p:embed/>
                </p:oleObj>
              </mc:Choice>
              <mc:Fallback>
                <p:oleObj name="Equation" r:id="rId13" imgW="1333440" imgH="482400" progId="Equation.DSMT4">
                  <p:embed/>
                  <p:pic>
                    <p:nvPicPr>
                      <p:cNvPr id="3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257800"/>
                        <a:ext cx="2474913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800600" y="5334000"/>
          <a:ext cx="293594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5" imgW="1663560" imgH="431640" progId="Equation.DSMT4">
                  <p:embed/>
                </p:oleObj>
              </mc:Choice>
              <mc:Fallback>
                <p:oleObj name="Equation" r:id="rId15" imgW="1663560" imgH="4316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334000"/>
                        <a:ext cx="2935941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4" name="Object 6"/>
          <p:cNvGraphicFramePr>
            <a:graphicFrameLocks noChangeAspect="1"/>
          </p:cNvGraphicFramePr>
          <p:nvPr/>
        </p:nvGraphicFramePr>
        <p:xfrm>
          <a:off x="1193800" y="4800600"/>
          <a:ext cx="1079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7" imgW="647640" imgH="228600" progId="Equation.DSMT4">
                  <p:embed/>
                </p:oleObj>
              </mc:Choice>
              <mc:Fallback>
                <p:oleObj name="Equation" r:id="rId17" imgW="647640" imgH="228600" progId="Equation.DSMT4">
                  <p:embed/>
                  <p:pic>
                    <p:nvPicPr>
                      <p:cNvPr id="675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4800600"/>
                        <a:ext cx="1079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MOS sub vs Vds_102611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207" y="-73025"/>
            <a:ext cx="8550593" cy="6400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467600" y="2743200"/>
            <a:ext cx="13716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0" y="4724400"/>
            <a:ext cx="23622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0797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Measurement Type I:  Substrate current  </a:t>
            </a:r>
            <a:r>
              <a:rPr lang="en-US" sz="2400" b="1" i="1" dirty="0">
                <a:solidFill>
                  <a:srgbClr val="002060"/>
                </a:solidFill>
              </a:rPr>
              <a:t>I</a:t>
            </a:r>
            <a:r>
              <a:rPr lang="en-US" sz="2400" b="1" i="1" baseline="-25000" dirty="0">
                <a:solidFill>
                  <a:srgbClr val="002060"/>
                </a:solidFill>
              </a:rPr>
              <a:t>sub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Bodoni MT" pitchFamily="18" charset="0"/>
              </a:rPr>
              <a:t>vs </a:t>
            </a:r>
            <a:r>
              <a:rPr lang="en-US" sz="2400" b="1" i="1" dirty="0">
                <a:solidFill>
                  <a:srgbClr val="002060"/>
                </a:solidFill>
              </a:rPr>
              <a:t>1/V</a:t>
            </a:r>
            <a:r>
              <a:rPr lang="en-US" sz="2400" b="1" i="1" baseline="-25000" dirty="0">
                <a:solidFill>
                  <a:srgbClr val="002060"/>
                </a:solidFill>
              </a:rPr>
              <a:t>ds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1400" y="1981200"/>
            <a:ext cx="1447800" cy="381000"/>
          </a:xfrm>
        </p:spPr>
        <p:txBody>
          <a:bodyPr>
            <a:noAutofit/>
          </a:bodyPr>
          <a:lstStyle/>
          <a:p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Note that</a:t>
            </a:r>
          </a:p>
          <a:p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lifetime:</a:t>
            </a:r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7467600" y="2743200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482400" imgH="241200" progId="Equation.DSMT4">
                  <p:embed/>
                </p:oleObj>
              </mc:Choice>
              <mc:Fallback>
                <p:oleObj name="Equation" r:id="rId4" imgW="482400" imgH="241200" progId="Equation.DSMT4">
                  <p:embed/>
                  <p:pic>
                    <p:nvPicPr>
                      <p:cNvPr id="4710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743200"/>
                        <a:ext cx="1371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6275" y="5738594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order of magnitude in substrate current 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</a:t>
            </a:r>
            <a:r>
              <a:rPr lang="en-US" b="1" i="1" baseline="-25000" dirty="0" err="1">
                <a:solidFill>
                  <a:srgbClr val="002060"/>
                </a:solidFill>
              </a:rPr>
              <a:t>sub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corresponds to </a:t>
            </a:r>
            <a:r>
              <a:rPr lang="en-US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three orders of magnitude in lifetime 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62400" y="3200400"/>
            <a:ext cx="0" cy="20574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67200" y="47244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ASIC design: </a:t>
            </a:r>
            <a:r>
              <a:rPr lang="en-US" sz="16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Vds</a:t>
            </a:r>
            <a:r>
              <a:rPr 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&lt;1.5V</a:t>
            </a: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3962400" y="4876800"/>
            <a:ext cx="304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29400" y="4876800"/>
            <a:ext cx="609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200400" y="1143000"/>
            <a:ext cx="2895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02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366914"/>
              </p:ext>
            </p:extLst>
          </p:nvPr>
        </p:nvGraphicFramePr>
        <p:xfrm>
          <a:off x="609600" y="377825"/>
          <a:ext cx="8181975" cy="625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Graph" r:id="rId3" imgW="3896280" imgH="2977200" progId="">
                  <p:embed/>
                </p:oleObj>
              </mc:Choice>
              <mc:Fallback>
                <p:oleObj name="Graph" r:id="rId3" imgW="3896280" imgH="2977200" progId="">
                  <p:embed/>
                  <p:pic>
                    <p:nvPicPr>
                      <p:cNvPr id="102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77825"/>
                        <a:ext cx="8181975" cy="625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Line 7"/>
          <p:cNvSpPr>
            <a:spLocks noChangeShapeType="1"/>
          </p:cNvSpPr>
          <p:nvPr/>
        </p:nvSpPr>
        <p:spPr bwMode="auto">
          <a:xfrm flipH="1">
            <a:off x="2590800" y="15240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3048000" y="1371600"/>
            <a:ext cx="30941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  L=360 nm;       -”-      ; Ids/W=1.0µA/µm</a:t>
            </a:r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 flipH="1">
            <a:off x="2667000" y="17526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3124200" y="1600200"/>
            <a:ext cx="784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L=9 </a:t>
            </a:r>
            <a:r>
              <a:rPr lang="en-US" sz="1400" dirty="0">
                <a:solidFill>
                  <a:prstClr val="black"/>
                </a:solidFill>
                <a:cs typeface="Arial" charset="0"/>
              </a:rPr>
              <a:t>µ</a:t>
            </a:r>
            <a:r>
              <a:rPr lang="en-US" sz="1400" dirty="0">
                <a:solidFill>
                  <a:prstClr val="black"/>
                </a:solidFill>
              </a:rPr>
              <a:t>m</a:t>
            </a:r>
          </a:p>
        </p:txBody>
      </p:sp>
      <p:sp>
        <p:nvSpPr>
          <p:cNvPr id="1031" name="Line 11"/>
          <p:cNvSpPr>
            <a:spLocks noChangeShapeType="1"/>
          </p:cNvSpPr>
          <p:nvPr/>
        </p:nvSpPr>
        <p:spPr bwMode="auto">
          <a:xfrm flipH="1" flipV="1">
            <a:off x="2743200" y="1828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3124200" y="1828800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L=270 nm</a:t>
            </a:r>
          </a:p>
        </p:txBody>
      </p:sp>
      <p:sp>
        <p:nvSpPr>
          <p:cNvPr id="1033" name="Line 13"/>
          <p:cNvSpPr>
            <a:spLocks noChangeShapeType="1"/>
          </p:cNvSpPr>
          <p:nvPr/>
        </p:nvSpPr>
        <p:spPr bwMode="auto">
          <a:xfrm flipH="1">
            <a:off x="2590800" y="12954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3048000" y="1143000"/>
            <a:ext cx="3099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  L=270 nm; </a:t>
            </a:r>
            <a:r>
              <a:rPr lang="en-US" sz="1400" dirty="0" err="1">
                <a:solidFill>
                  <a:prstClr val="black"/>
                </a:solidFill>
              </a:rPr>
              <a:t>Vds</a:t>
            </a:r>
            <a:r>
              <a:rPr lang="en-US" sz="1400" dirty="0">
                <a:solidFill>
                  <a:prstClr val="black"/>
                </a:solidFill>
              </a:rPr>
              <a:t>=1.5V; Ids/W=2.4µA/µm</a:t>
            </a:r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 flipH="1" flipV="1">
            <a:off x="2743200" y="1905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6" name="Text Box 16"/>
          <p:cNvSpPr txBox="1">
            <a:spLocks noChangeArrowheads="1"/>
          </p:cNvSpPr>
          <p:nvPr/>
        </p:nvSpPr>
        <p:spPr bwMode="auto">
          <a:xfrm>
            <a:off x="3124200" y="2057400"/>
            <a:ext cx="784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L=9 µm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13463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LArASIC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for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MicroBooNE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:   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I</a:t>
            </a:r>
            <a:r>
              <a:rPr lang="en-US" sz="2400" b="1" i="1" baseline="-25000" dirty="0" err="1">
                <a:solidFill>
                  <a:srgbClr val="002060"/>
                </a:solidFill>
                <a:latin typeface="+mj-lt"/>
              </a:rPr>
              <a:t>sub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and 1/</a:t>
            </a:r>
            <a:r>
              <a:rPr lang="en-US" sz="2400" b="1" i="1" dirty="0" err="1">
                <a:solidFill>
                  <a:srgbClr val="002060"/>
                </a:solidFill>
                <a:latin typeface="+mj-lt"/>
              </a:rPr>
              <a:t>V</a:t>
            </a:r>
            <a:r>
              <a:rPr lang="en-US" sz="2400" b="1" i="1" baseline="-25000" dirty="0" err="1">
                <a:solidFill>
                  <a:srgbClr val="002060"/>
                </a:solidFill>
                <a:latin typeface="+mj-lt"/>
              </a:rPr>
              <a:t>ds</a:t>
            </a:r>
            <a:r>
              <a:rPr lang="en-US" sz="2400" b="1" i="1" baseline="-25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distribution for all transistors (TSMC 180nm, 1.8V node)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6975" y="1866900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LArASIC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was designed</a:t>
            </a:r>
          </a:p>
          <a:p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with low noise and low power as design goals -- long </a:t>
            </a:r>
            <a:r>
              <a:rPr lang="en-US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before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lifetime studies were done </a:t>
            </a:r>
          </a:p>
          <a:p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result: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All transistors in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LArASIC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are well below nominal voltage of 1.8V and at low </a:t>
            </a:r>
            <a:r>
              <a:rPr lang="en-US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i="1" baseline="-25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</a:t>
            </a:r>
            <a:endParaRPr lang="en-US" i="1" baseline="-25000" dirty="0">
              <a:solidFill>
                <a:prstClr val="black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514600" y="1447800"/>
            <a:ext cx="76200" cy="41148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33600" y="5867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1.5V    1.0V     0.5V  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438400" y="5638800"/>
            <a:ext cx="1524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2895600" y="5638800"/>
            <a:ext cx="1524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0" y="4876800"/>
            <a:ext cx="10668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3800" y="4876800"/>
            <a:ext cx="5334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Designing CMOS for low power → long lifetime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5943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prstClr val="black"/>
                </a:solidFill>
              </a:rPr>
              <a:t>Design region (approx.) for </a:t>
            </a:r>
            <a:r>
              <a:rPr lang="en-US" b="1" i="1" u="sng" dirty="0">
                <a:solidFill>
                  <a:srgbClr val="C00000"/>
                </a:solidFill>
              </a:rPr>
              <a:t>low power </a:t>
            </a:r>
            <a:r>
              <a:rPr lang="en-US" b="1" u="sng" dirty="0">
                <a:solidFill>
                  <a:prstClr val="black"/>
                </a:solidFill>
              </a:rPr>
              <a:t>and</a:t>
            </a:r>
            <a:r>
              <a:rPr lang="en-US" b="1" i="1" u="sng" dirty="0">
                <a:solidFill>
                  <a:srgbClr val="C00000"/>
                </a:solidFill>
              </a:rPr>
              <a:t> long lifetime </a:t>
            </a:r>
            <a:r>
              <a:rPr lang="en-US" b="1" u="sng" dirty="0">
                <a:solidFill>
                  <a:prstClr val="black"/>
                </a:solidFill>
              </a:rPr>
              <a:t>at 77K (moderate inversion)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9000" y="5486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C00000"/>
                </a:solidFill>
              </a:rPr>
              <a:t>Life time testing (stress) region  </a:t>
            </a:r>
            <a:r>
              <a:rPr lang="en-US" b="1" u="sng" dirty="0">
                <a:solidFill>
                  <a:srgbClr val="002060"/>
                </a:solidFill>
              </a:rPr>
              <a:t>(</a:t>
            </a:r>
            <a:r>
              <a:rPr lang="en-US" b="1" i="1" dirty="0" err="1">
                <a:solidFill>
                  <a:srgbClr val="002060"/>
                </a:solidFill>
              </a:rPr>
              <a:t>V</a:t>
            </a:r>
            <a:r>
              <a:rPr lang="en-US" b="1" i="1" baseline="-25000" dirty="0" err="1">
                <a:solidFill>
                  <a:srgbClr val="002060"/>
                </a:solidFill>
              </a:rPr>
              <a:t>ds</a:t>
            </a:r>
            <a:r>
              <a:rPr lang="en-US" b="1" i="1" dirty="0">
                <a:solidFill>
                  <a:srgbClr val="002060"/>
                </a:solidFill>
              </a:rPr>
              <a:t>&gt;1.8V)</a:t>
            </a:r>
            <a:endParaRPr lang="en-US" b="1" u="sng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endCxn id="5" idx="2"/>
          </p:cNvCxnSpPr>
          <p:nvPr/>
        </p:nvCxnSpPr>
        <p:spPr>
          <a:xfrm flipH="1" flipV="1">
            <a:off x="7810500" y="5105400"/>
            <a:ext cx="38100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791200" y="5105400"/>
            <a:ext cx="381000" cy="1143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 l="2347" r="9387" b="3071"/>
          <a:stretch>
            <a:fillRect/>
          </a:stretch>
        </p:blipFill>
        <p:spPr bwMode="auto">
          <a:xfrm>
            <a:off x="47625" y="91015"/>
            <a:ext cx="7467600" cy="579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F8297249-7604-4A25-B8A8-DF2A595F9F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153400" cy="8382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CMOS in </a:t>
            </a:r>
            <a:r>
              <a:rPr lang="en-US" sz="2800" b="1" i="1" dirty="0">
                <a:solidFill>
                  <a:srgbClr val="002060"/>
                </a:solidFill>
              </a:rPr>
              <a:t>AC</a:t>
            </a:r>
            <a:r>
              <a:rPr lang="en-US" sz="2800" b="1" dirty="0">
                <a:solidFill>
                  <a:srgbClr val="002060"/>
                </a:solidFill>
              </a:rPr>
              <a:t> operation: Logic circuits and FPGAs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534400" cy="5638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 has been long established (1994 [3]) that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 and dc hot-carrier induced degradation is the same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the 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effective stress time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taken into account. This quasi-static model, confirmed recently (2006 [4])  considers the </a:t>
            </a:r>
            <a:r>
              <a:rPr lang="en-US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</a:t>
            </a:r>
            <a:r>
              <a:rPr lang="en-US" sz="2000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stress as a series of short </a:t>
            </a:r>
            <a:r>
              <a:rPr lang="en-US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dc</a:t>
            </a:r>
            <a:r>
              <a:rPr lang="en-US" sz="2000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stresses strung together</a:t>
            </a:r>
            <a:r>
              <a:rPr lang="en-US" sz="20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lifetime of a logic circuit driven at a clock frequency can be related to the lifetime of the NMOS transistor under continuous </a:t>
            </a:r>
            <a:r>
              <a:rPr lang="en-US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operation in terms of the ratio of the 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effective stress time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during a change of state and  the clock period. Thus the </a:t>
            </a:r>
            <a:r>
              <a:rPr lang="en-US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Lifetime of digital circuits (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</a:t>
            </a:r>
            <a:r>
              <a:rPr lang="en-US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operation) is extended by the inverse duty factor                     compared to 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dc </a:t>
            </a:r>
            <a:r>
              <a:rPr lang="en-US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operation.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factor can be large  (&gt;100) for deep submicron technology and clock frequencies needed for TPC readout.</a:t>
            </a:r>
          </a:p>
          <a:p>
            <a:pPr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 guidelines for digital circuits and FPGAs: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Keep the inverse duty factor high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As an additional conservative measure, reduce </a:t>
            </a:r>
            <a:r>
              <a:rPr lang="en-US" sz="20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000" i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ds</a:t>
            </a:r>
            <a:r>
              <a:rPr lang="en-US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by 6%,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US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order of magnitude margin in the lifetime.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352800" y="3886200"/>
          <a:ext cx="12811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799920" imgH="253800" progId="Equation.DSMT4">
                  <p:embed/>
                </p:oleObj>
              </mc:Choice>
              <mc:Fallback>
                <p:oleObj name="Equation" r:id="rId4" imgW="799920" imgH="253800" progId="Equation.DSMT4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86200"/>
                        <a:ext cx="12811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D061-0593-4A56-9180-59F5F46A53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87362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Effective Stress Time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a small fraction of the 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Clock Cycle: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57149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5791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ot-carrier induced degradation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occurs only when the </a:t>
            </a:r>
            <a:r>
              <a:rPr lang="en-US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substrate current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high, i.e</a:t>
            </a:r>
            <a:r>
              <a:rPr lang="en-US" dirty="0">
                <a:latin typeface="Arial" pitchFamily="34" charset="0"/>
                <a:cs typeface="Arial" pitchFamily="34" charset="0"/>
              </a:rPr>
              <a:t>., high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Vds</a:t>
            </a:r>
            <a:r>
              <a:rPr lang="en-US" dirty="0">
                <a:latin typeface="Arial" pitchFamily="34" charset="0"/>
                <a:cs typeface="Arial" pitchFamily="34" charset="0"/>
              </a:rPr>
              <a:t> and high Ids.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441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715000" y="1524000"/>
          <a:ext cx="328662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1892160" imgH="482400" progId="Equation.DSMT4">
                  <p:embed/>
                </p:oleObj>
              </mc:Choice>
              <mc:Fallback>
                <p:oleObj name="Equation" r:id="rId4" imgW="1892160" imgH="482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524000"/>
                        <a:ext cx="328662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43600" y="25908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Standard method for accelerated stress testing of FPGAs:   </a:t>
            </a: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Observe ring oscillator frequency under severe </a:t>
            </a:r>
            <a:r>
              <a:rPr lang="en-US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Vds</a:t>
            </a: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stress.</a:t>
            </a:r>
          </a:p>
          <a:p>
            <a:endParaRPr lang="en-US" i="1" dirty="0">
              <a:latin typeface="Arial" pitchFamily="34" charset="0"/>
              <a:cs typeface="Arial" pitchFamily="34" charset="0"/>
            </a:endParaRPr>
          </a:p>
          <a:p>
            <a:r>
              <a:rPr lang="en-US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(Degradation of Ids leads to increased rise (propagation) time and reduced ring oscillator frequency.)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905000" y="4953000"/>
            <a:ext cx="4419600" cy="9144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D061-0593-4A56-9180-59F5F46A53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609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Principal findings and design guidelines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" y="1062038"/>
            <a:ext cx="8915400" cy="5476874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Several studies of </a:t>
            </a:r>
            <a:r>
              <a:rPr lang="en-US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hot-electron effects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the device lifetime have been performed on TSMC and Global Foundries NMOS 180nm, 130 nm and 65nm nodes at 300K and 77K. Due to a common strong 1/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Vds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dependence,</a:t>
            </a:r>
            <a:r>
              <a:rPr lang="en-US" sz="2000" i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lifetime margin of several orders of magnitude can be achieved for the cold electronics TPC readout. The low power ASIC designs for </a:t>
            </a:r>
            <a:r>
              <a:rPr lang="en-US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MicroBooNE</a:t>
            </a:r>
            <a:r>
              <a:rPr lang="en-US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DUNE fall naturally into this domain, where hot-electron effects can be made negligible.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Lifetime of digital circuits (ac operation) is extended by the inverse duty factor                     compared to dc operation.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factor can be large  (&gt;100) for deep submicron technology and clock frequencies needed for TPC. As an additional margin, </a:t>
            </a:r>
            <a:r>
              <a:rPr lang="en-US" sz="20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000" i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ds</a:t>
            </a:r>
            <a:r>
              <a:rPr lang="en-US" sz="2000" i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 be reduced by ~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6% per decade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COTS lifetime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determination by accelerated stress testing is feasible if the device is known to be CMOS based (FPGA, ADC). [Shanshan Gao].</a:t>
            </a:r>
          </a:p>
          <a:p>
            <a:pPr marL="457200" indent="-457200" algn="l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Principal guideline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noble liquid detectors: do not design for 10, 20, 30 years: the strong dependence on 1/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Vds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makes adding orders of magnitude margins feasible (30 years x 10=300 years).  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974129"/>
              </p:ext>
            </p:extLst>
          </p:nvPr>
        </p:nvGraphicFramePr>
        <p:xfrm>
          <a:off x="1295400" y="3451226"/>
          <a:ext cx="128172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799920" imgH="253800" progId="Equation.DSMT4">
                  <p:embed/>
                </p:oleObj>
              </mc:Choice>
              <mc:Fallback>
                <p:oleObj name="Equation" r:id="rId4" imgW="79992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451226"/>
                        <a:ext cx="128172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D061-0593-4A56-9180-59F5F46A533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12775"/>
          </a:xfrm>
        </p:spPr>
        <p:txBody>
          <a:bodyPr>
            <a:normAutofit/>
          </a:bodyPr>
          <a:lstStyle/>
          <a:p>
            <a:r>
              <a:rPr lang="en-US" sz="2000" u="sng" dirty="0">
                <a:latin typeface="Arial" pitchFamily="34" charset="0"/>
                <a:cs typeface="Arial" pitchFamily="34" charset="0"/>
              </a:rPr>
              <a:t>References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(only a few key references; more in [6] and [7])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12775"/>
            <a:ext cx="7772400" cy="5556250"/>
          </a:xfrm>
        </p:spPr>
        <p:txBody>
          <a:bodyPr>
            <a:noAutofit/>
          </a:bodyPr>
          <a:lstStyle/>
          <a:p>
            <a:pPr marL="342900" lvl="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C. </a:t>
            </a:r>
            <a:r>
              <a:rPr lang="en-US" sz="1600" dirty="0" err="1">
                <a:solidFill>
                  <a:schemeClr val="tx1"/>
                </a:solidFill>
                <a:cs typeface="Arial" pitchFamily="34" charset="0"/>
              </a:rPr>
              <a:t>Hu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, S. C. Tam, F.-C. Hsu, P.-K. </a:t>
            </a:r>
            <a:r>
              <a:rPr lang="en-US" sz="1600" dirty="0" err="1">
                <a:solidFill>
                  <a:schemeClr val="tx1"/>
                </a:solidFill>
                <a:cs typeface="Arial" pitchFamily="34" charset="0"/>
              </a:rPr>
              <a:t>Ko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, T.-Y. Chan, and K. W. Terrill, </a:t>
            </a:r>
            <a:r>
              <a:rPr lang="en-US" sz="1600" i="1" dirty="0">
                <a:solidFill>
                  <a:schemeClr val="tx1"/>
                </a:solidFill>
                <a:cs typeface="Arial" pitchFamily="34" charset="0"/>
              </a:rPr>
              <a:t>“Hot-electron-induced MOSFET degradation-model, monitor, and improvement”, IEEE Journal of Solid-State Circuits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, vol. sc-20, no. 1, pp. 295-305, Feb. 1985.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T. Chen, C. Zhu, L. </a:t>
            </a:r>
            <a:r>
              <a:rPr lang="en-US" sz="1600" dirty="0" err="1">
                <a:solidFill>
                  <a:schemeClr val="tx1"/>
                </a:solidFill>
                <a:cs typeface="Arial" pitchFamily="34" charset="0"/>
              </a:rPr>
              <a:t>Najafizadeh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, B. Jun, A. Ahmed, R. </a:t>
            </a:r>
            <a:r>
              <a:rPr lang="en-US" sz="1600" dirty="0" err="1">
                <a:solidFill>
                  <a:schemeClr val="tx1"/>
                </a:solidFill>
                <a:cs typeface="Arial" pitchFamily="34" charset="0"/>
              </a:rPr>
              <a:t>Diestelhorst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, G. </a:t>
            </a:r>
            <a:r>
              <a:rPr lang="en-US" sz="1600" dirty="0" err="1">
                <a:solidFill>
                  <a:schemeClr val="tx1"/>
                </a:solidFill>
                <a:cs typeface="Arial" pitchFamily="34" charset="0"/>
              </a:rPr>
              <a:t>Espinel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, and J. D. Cressler,</a:t>
            </a:r>
            <a:r>
              <a:rPr lang="en-US" sz="1600" i="1" dirty="0">
                <a:solidFill>
                  <a:schemeClr val="tx1"/>
                </a:solidFill>
                <a:cs typeface="Arial" pitchFamily="34" charset="0"/>
              </a:rPr>
              <a:t> “CMOS   reliability issues for emerging cryogenic Lunar electronics applications,” Solid-State Electronics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, vol. 50, pp. 959-963, 2006.</a:t>
            </a: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K. N. </a:t>
            </a:r>
            <a:r>
              <a:rPr lang="en-US" sz="1600" dirty="0" err="1">
                <a:solidFill>
                  <a:schemeClr val="tx1"/>
                </a:solidFill>
                <a:cs typeface="Arial" pitchFamily="34" charset="0"/>
              </a:rPr>
              <a:t>Quader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, E. R. Minami, W.-J. Huang, P. K. </a:t>
            </a:r>
            <a:r>
              <a:rPr lang="en-US" sz="1600" dirty="0" err="1">
                <a:solidFill>
                  <a:schemeClr val="tx1"/>
                </a:solidFill>
                <a:cs typeface="Arial" pitchFamily="34" charset="0"/>
              </a:rPr>
              <a:t>Ko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, and C. Hu, </a:t>
            </a:r>
            <a:r>
              <a:rPr lang="en-US" sz="1600" i="1" dirty="0">
                <a:solidFill>
                  <a:schemeClr val="tx1"/>
                </a:solidFill>
                <a:cs typeface="Arial" pitchFamily="34" charset="0"/>
              </a:rPr>
              <a:t>“Hot-Carrier-Reliability    Design Guidelines for CMOS Logic Circuits”, IEEE Journal of Solid-State Circuits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, vol. sc-29, no. 3, pp. 253-262, March 1994.</a:t>
            </a:r>
          </a:p>
          <a:p>
            <a:pPr marL="342900" indent="-342900" algn="l">
              <a:buAutoNum type="arabicPeriod" startAt="4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J. Wang, E. </a:t>
            </a:r>
            <a:r>
              <a:rPr lang="en-US" sz="1600" dirty="0" err="1">
                <a:solidFill>
                  <a:schemeClr val="tx1"/>
                </a:solidFill>
                <a:cs typeface="Arial" pitchFamily="34" charset="0"/>
              </a:rPr>
              <a:t>Olthof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, and W. </a:t>
            </a:r>
            <a:r>
              <a:rPr lang="en-US" sz="1600" dirty="0" err="1">
                <a:solidFill>
                  <a:schemeClr val="tx1"/>
                </a:solidFill>
                <a:cs typeface="Arial" pitchFamily="34" charset="0"/>
              </a:rPr>
              <a:t>Metselaar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1600" i="1" dirty="0">
                <a:solidFill>
                  <a:schemeClr val="tx1"/>
                </a:solidFill>
                <a:cs typeface="Arial" pitchFamily="34" charset="0"/>
              </a:rPr>
              <a:t>“Hot-Carrier Degradation Analysis Based on Ring Oscillators”, 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Microelectronics Reliability, 46, pp. 1858-1863, 2006.</a:t>
            </a:r>
          </a:p>
          <a:p>
            <a:pPr marL="342900" indent="-342900" algn="l">
              <a:buAutoNum type="arabicPeriod" startAt="4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A. Duncan, U. </a:t>
            </a:r>
            <a:r>
              <a:rPr lang="en-US" sz="1600" dirty="0" err="1">
                <a:solidFill>
                  <a:schemeClr val="tx1"/>
                </a:solidFill>
                <a:cs typeface="Arial" pitchFamily="34" charset="0"/>
              </a:rPr>
              <a:t>Ravaioli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, and J. </a:t>
            </a:r>
            <a:r>
              <a:rPr lang="en-US" sz="1600" dirty="0" err="1">
                <a:solidFill>
                  <a:schemeClr val="tx1"/>
                </a:solidFill>
                <a:cs typeface="Arial" pitchFamily="34" charset="0"/>
              </a:rPr>
              <a:t>Jakumeit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. “</a:t>
            </a:r>
            <a:r>
              <a:rPr lang="en-US" sz="1600" i="1" dirty="0">
                <a:solidFill>
                  <a:schemeClr val="tx1"/>
                </a:solidFill>
                <a:cs typeface="Arial" pitchFamily="34" charset="0"/>
              </a:rPr>
              <a:t>Full-band Monte Carlo investigation of hot carrier trends in the scaling of metal-oxide-semiconductor field-effect transistors”. 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IEEE Trans. Electron Devices, 45, April 1998.</a:t>
            </a:r>
          </a:p>
          <a:p>
            <a:pPr marL="342900" indent="-342900" algn="l">
              <a:buAutoNum type="arabicPeriod" startAt="4"/>
            </a:pP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S. Li, J. Ma, G. De Geronimo, h. Chen, and </a:t>
            </a:r>
            <a:r>
              <a:rPr lang="en-US" sz="16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V.Radeka</a:t>
            </a: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“</a:t>
            </a:r>
            <a:r>
              <a:rPr lang="en-US" sz="1600" i="1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LAr</a:t>
            </a:r>
            <a:r>
              <a:rPr lang="en-US" sz="1600" i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TPC Electronics CMOS Lifetime at 300 K and 77 K and Reliability Under Thermal Cycling”, </a:t>
            </a: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IEEE Trans. </a:t>
            </a:r>
            <a:r>
              <a:rPr lang="en-US" sz="16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Nucl</a:t>
            </a: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 Sci. Vol. </a:t>
            </a:r>
            <a:r>
              <a:rPr lang="en-US" sz="1600" u="sng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60</a:t>
            </a: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No. 6, Dec. (2013) 4737-4743.</a:t>
            </a:r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AutoNum type="arabicPeriod" startAt="4"/>
            </a:pPr>
            <a:r>
              <a:rPr lang="en-US" sz="16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J.R.Hoff</a:t>
            </a: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G.W.Deptuch</a:t>
            </a: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G.Wu</a:t>
            </a: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P.Gui</a:t>
            </a: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“</a:t>
            </a:r>
            <a:r>
              <a:rPr lang="en-US" sz="1600" i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Cryogenic Lifetime Studies of  130 nm and 65 nm </a:t>
            </a:r>
            <a:r>
              <a:rPr lang="en-US" sz="1600" i="1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nMOS</a:t>
            </a:r>
            <a:r>
              <a:rPr lang="en-US" sz="1600" i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Transistors for High-Energy Physics Experiments”, </a:t>
            </a: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IEEE Transaction on Nuclear Science, vol. 62, no. 3, (2015), pp. 1255-1261 </a:t>
            </a:r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600" dirty="0">
              <a:solidFill>
                <a:schemeClr val="tx1"/>
              </a:solidFill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AutoNum type="arabicPeriod" startAt="4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 M. White and J.B. Bernstein, “</a:t>
            </a:r>
            <a:r>
              <a:rPr lang="en-US" sz="1600" i="1" dirty="0">
                <a:solidFill>
                  <a:schemeClr val="tx1"/>
                </a:solidFill>
                <a:cs typeface="Arial" pitchFamily="34" charset="0"/>
              </a:rPr>
              <a:t>Microelectronics Reliability: Physics-of -Failure Based Modeling and Lifetime Evaluation”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, JPL Publication 08-5  2/08.</a:t>
            </a:r>
          </a:p>
          <a:p>
            <a:pPr marL="342900" indent="-342900" algn="l">
              <a:buFont typeface="Arial" pitchFamily="34" charset="0"/>
              <a:buAutoNum type="arabicPeriod"/>
            </a:pPr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  <a:p>
            <a:pPr marL="342900" indent="-342900" algn="l"/>
            <a:r>
              <a:rPr lang="en-US" sz="1600" i="1" dirty="0">
                <a:solidFill>
                  <a:schemeClr val="tx1"/>
                </a:solidFill>
                <a:cs typeface="Arial" pitchFamily="34" charset="0"/>
              </a:rPr>
              <a:t>Note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:   Manuals for each CMOS technology node provided by major foundries are devoted to guidelines how to maximize transistor lifetime.  An instructive example is IBM’s  ~300 page manual for the 90nm node.   </a:t>
            </a:r>
          </a:p>
          <a:p>
            <a:pPr marL="342900" lvl="0" indent="-342900" algn="l">
              <a:buAutoNum type="arabicPeriod"/>
            </a:pPr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042F-F3C9-4A44-A58A-BE463599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Findings: HCE vs </a:t>
            </a:r>
            <a:r>
              <a:rPr lang="en-US" sz="3600" i="1" dirty="0">
                <a:solidFill>
                  <a:srgbClr val="002060"/>
                </a:solidFill>
              </a:rPr>
              <a:t>T</a:t>
            </a:r>
            <a:r>
              <a:rPr lang="en-US" sz="3600" dirty="0">
                <a:solidFill>
                  <a:srgbClr val="002060"/>
                </a:solidFill>
              </a:rPr>
              <a:t> in CMOS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A1C83-DB91-430E-9173-1FCCDE13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990600"/>
            <a:ext cx="8382000" cy="51816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ea typeface="ＭＳ Ｐゴシック" pitchFamily="34" charset="-128"/>
                <a:cs typeface="Calibri" panose="020F0502020204030204" pitchFamily="34" charset="0"/>
              </a:rPr>
              <a:t>HCE behavior is the same for technology nodes, 180nm, 130 nm and 65 nm) from TSMC, Global Foundries and IBM.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Identical steep slope of HCE lifetime</a:t>
            </a:r>
            <a:r>
              <a:rPr lang="en-US" sz="2000" b="0" i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000" b="1" i="1" dirty="0">
                <a:solidFill>
                  <a:srgbClr val="002060"/>
                </a:solidFill>
                <a:cs typeface="Arial" charset="0"/>
              </a:rPr>
              <a:t>log</a:t>
            </a:r>
            <a:r>
              <a:rPr lang="en-US" sz="2000" b="0" i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l-GR" sz="2000" b="1" i="1" dirty="0">
                <a:solidFill>
                  <a:srgbClr val="002060"/>
                </a:solidFill>
                <a:cs typeface="Arial" charset="0"/>
              </a:rPr>
              <a:t>τ</a:t>
            </a:r>
            <a:r>
              <a:rPr lang="en-US" sz="2000" b="1" i="1" dirty="0">
                <a:solidFill>
                  <a:srgbClr val="002060"/>
                </a:solidFill>
                <a:cs typeface="Arial" charset="0"/>
              </a:rPr>
              <a:t> vs 1/ </a:t>
            </a:r>
            <a:r>
              <a:rPr lang="en-US" sz="2000" b="1" i="1" dirty="0" err="1">
                <a:solidFill>
                  <a:srgbClr val="002060"/>
                </a:solidFill>
                <a:cs typeface="Arial" charset="0"/>
              </a:rPr>
              <a:t>V</a:t>
            </a:r>
            <a:r>
              <a:rPr lang="en-US" sz="2000" b="1" i="1" baseline="-25000" dirty="0" err="1">
                <a:solidFill>
                  <a:srgbClr val="002060"/>
                </a:solidFill>
                <a:cs typeface="Arial" charset="0"/>
              </a:rPr>
              <a:t>ds</a:t>
            </a:r>
            <a:r>
              <a:rPr lang="en-US" sz="2000" b="1" i="1" baseline="-250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000" i="1" dirty="0">
                <a:solidFill>
                  <a:srgbClr val="002060"/>
                </a:solidFill>
                <a:cs typeface="Arial" charset="0"/>
              </a:rPr>
              <a:t>→ </a:t>
            </a:r>
            <a:r>
              <a:rPr lang="en-US" sz="2000" dirty="0">
                <a:solidFill>
                  <a:srgbClr val="002060"/>
                </a:solidFill>
              </a:rPr>
              <a:t>Reducing </a:t>
            </a:r>
            <a:r>
              <a:rPr lang="en-US" sz="2000" dirty="0" err="1">
                <a:solidFill>
                  <a:srgbClr val="002060"/>
                </a:solidFill>
              </a:rPr>
              <a:t>V</a:t>
            </a:r>
            <a:r>
              <a:rPr lang="en-US" sz="2000" baseline="-25000" dirty="0" err="1">
                <a:solidFill>
                  <a:srgbClr val="002060"/>
                </a:solidFill>
              </a:rPr>
              <a:t>ds</a:t>
            </a:r>
            <a:r>
              <a:rPr lang="en-US" sz="2000" dirty="0">
                <a:solidFill>
                  <a:srgbClr val="002060"/>
                </a:solidFill>
              </a:rPr>
              <a:t> by ~ </a:t>
            </a:r>
            <a:r>
              <a:rPr lang="en-US" sz="2000" i="1" dirty="0">
                <a:solidFill>
                  <a:srgbClr val="002060"/>
                </a:solidFill>
              </a:rPr>
              <a:t>6% makes the lifetime an order of magnitude longer </a:t>
            </a:r>
            <a:r>
              <a:rPr lang="en-US" sz="2000" dirty="0">
                <a:solidFill>
                  <a:srgbClr val="002060"/>
                </a:solidFill>
              </a:rPr>
              <a:t>in all three nodes [2, 6, 7]: </a:t>
            </a:r>
          </a:p>
          <a:p>
            <a:pPr>
              <a:buFont typeface="+mj-lt"/>
              <a:buAutoNum type="arabicPeriod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Font typeface="+mj-lt"/>
              <a:buAutoNum type="arabicPeriod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Font typeface="+mj-lt"/>
              <a:buAutoNum type="arabicPeriod"/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HCE </a:t>
            </a:r>
            <a:r>
              <a:rPr lang="en-US" sz="2000" dirty="0">
                <a:solidFill>
                  <a:srgbClr val="002060"/>
                </a:solidFill>
                <a:cs typeface="Arial" pitchFamily="34" charset="0"/>
              </a:rPr>
              <a:t>Lifetime of digital circuits (</a:t>
            </a:r>
            <a:r>
              <a:rPr lang="en-US" sz="2000" b="1" dirty="0">
                <a:solidFill>
                  <a:srgbClr val="002060"/>
                </a:solidFill>
                <a:cs typeface="Arial" pitchFamily="34" charset="0"/>
              </a:rPr>
              <a:t>ac</a:t>
            </a:r>
            <a:r>
              <a:rPr lang="en-US" sz="2000" dirty="0">
                <a:solidFill>
                  <a:srgbClr val="002060"/>
                </a:solidFill>
                <a:cs typeface="Arial" pitchFamily="34" charset="0"/>
              </a:rPr>
              <a:t> operation) is extended significantly by                                       the </a:t>
            </a:r>
            <a:r>
              <a:rPr lang="en-US" sz="2000" i="1" dirty="0">
                <a:solidFill>
                  <a:srgbClr val="002060"/>
                </a:solidFill>
                <a:cs typeface="Arial" pitchFamily="34" charset="0"/>
              </a:rPr>
              <a:t>inverse duty factor                         </a:t>
            </a:r>
            <a:r>
              <a:rPr lang="en-US" sz="2000" dirty="0">
                <a:solidFill>
                  <a:srgbClr val="002060"/>
                </a:solidFill>
                <a:cs typeface="Arial" pitchFamily="34" charset="0"/>
              </a:rPr>
              <a:t>compared to </a:t>
            </a:r>
            <a:r>
              <a:rPr lang="en-US" sz="2000" b="1" dirty="0">
                <a:solidFill>
                  <a:srgbClr val="002060"/>
                </a:solidFill>
                <a:cs typeface="Arial" pitchFamily="34" charset="0"/>
              </a:rPr>
              <a:t>dc </a:t>
            </a:r>
            <a:r>
              <a:rPr lang="en-US" sz="2000" dirty="0">
                <a:solidFill>
                  <a:srgbClr val="002060"/>
                </a:solidFill>
                <a:cs typeface="Arial" pitchFamily="34" charset="0"/>
              </a:rPr>
              <a:t>operation (analog circuits) at equal </a:t>
            </a:r>
            <a:r>
              <a:rPr lang="en-US" sz="2000" i="1" dirty="0" err="1">
                <a:solidFill>
                  <a:srgbClr val="002060"/>
                </a:solidFill>
                <a:cs typeface="Arial" pitchFamily="34" charset="0"/>
              </a:rPr>
              <a:t>Vds</a:t>
            </a:r>
            <a:r>
              <a:rPr lang="en-US" sz="2000" i="1" dirty="0">
                <a:solidFill>
                  <a:srgbClr val="002060"/>
                </a:solidFill>
                <a:cs typeface="Arial" pitchFamily="34" charset="0"/>
              </a:rPr>
              <a:t>. 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cs typeface="Arial" pitchFamily="34" charset="0"/>
              </a:rPr>
              <a:t>Based on the results of these studies, and the validity of lifetime dependence on 1/</a:t>
            </a:r>
            <a:r>
              <a:rPr lang="en-US" sz="2000" dirty="0" err="1">
                <a:solidFill>
                  <a:srgbClr val="002060"/>
                </a:solidFill>
                <a:cs typeface="Arial" pitchFamily="34" charset="0"/>
              </a:rPr>
              <a:t>Vds</a:t>
            </a:r>
            <a:r>
              <a:rPr lang="en-US" sz="2000" dirty="0">
                <a:solidFill>
                  <a:srgbClr val="002060"/>
                </a:solidFill>
                <a:cs typeface="Arial" pitchFamily="34" charset="0"/>
              </a:rPr>
              <a:t>, it has become possible to design and perform </a:t>
            </a:r>
            <a:r>
              <a:rPr lang="en-US" sz="2000" i="1" dirty="0">
                <a:solidFill>
                  <a:srgbClr val="002060"/>
                </a:solidFill>
                <a:cs typeface="Arial" pitchFamily="34" charset="0"/>
              </a:rPr>
              <a:t>accelerated stress tests </a:t>
            </a:r>
            <a:r>
              <a:rPr lang="en-US" sz="2000" dirty="0">
                <a:solidFill>
                  <a:srgbClr val="002060"/>
                </a:solidFill>
                <a:cs typeface="Arial" pitchFamily="34" charset="0"/>
              </a:rPr>
              <a:t>for some COTS without detailed information about their design. 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cs typeface="Arial" pitchFamily="34" charset="0"/>
              </a:rPr>
              <a:t>HCE Lifetimes well in excess of anticipated long duration of the planned long term physics experiments can be achieved. </a:t>
            </a:r>
            <a:r>
              <a:rPr lang="en-US" sz="2000" b="1" i="0" u="none" strike="noStrike" kern="1200" baseline="0" dirty="0">
                <a:ln>
                  <a:noFill/>
                </a:ln>
                <a:solidFill>
                  <a:srgbClr val="FFFFFF"/>
                </a:solidFill>
                <a:effectLst/>
                <a:ea typeface="MS PGothic" panose="020B0600070205080204" pitchFamily="34" charset="-128"/>
              </a:rPr>
              <a:t>L</a:t>
            </a:r>
            <a:endParaRPr lang="en-US" sz="2000" b="0" i="0" u="none" strike="noStrike" dirty="0">
              <a:effectLst/>
            </a:endParaRPr>
          </a:p>
          <a:p>
            <a:pPr marL="0" marR="0" indent="0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kern="1200" baseline="0" dirty="0">
                <a:ln>
                  <a:noFill/>
                </a:ln>
                <a:solidFill>
                  <a:srgbClr val="FFFFFF"/>
                </a:solidFill>
                <a:effectLst/>
                <a:ea typeface="MS PGothic" panose="020B0600070205080204" pitchFamily="34" charset="-128"/>
              </a:rPr>
              <a:t>65 nm                                                                                   [</a:t>
            </a:r>
            <a:endParaRPr lang="en-US" sz="2000" b="0" i="0" u="none" strike="noStrike" dirty="0">
              <a:effectLst/>
            </a:endParaRPr>
          </a:p>
          <a:p>
            <a:pPr marL="0" marR="0" indent="0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kern="1200" baseline="0" dirty="0">
                <a:ln>
                  <a:noFill/>
                </a:ln>
                <a:solidFill>
                  <a:srgbClr val="FFFFFF"/>
                </a:solidFill>
                <a:effectLst/>
                <a:ea typeface="MS PGothic" panose="020B0600070205080204" pitchFamily="34" charset="-128"/>
              </a:rPr>
              <a:t>130 nm</a:t>
            </a:r>
            <a:endParaRPr lang="en-US" sz="2000" b="0" i="0" u="none" strike="noStrike" dirty="0">
              <a:effectLst/>
            </a:endParaRPr>
          </a:p>
          <a:p>
            <a:pPr marL="0" marR="0" indent="0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kern="1200" baseline="0" dirty="0">
                <a:ln>
                  <a:noFill/>
                </a:ln>
                <a:solidFill>
                  <a:srgbClr val="FFFFFF"/>
                </a:solidFill>
                <a:effectLst/>
                <a:ea typeface="MS PGothic" panose="020B0600070205080204" pitchFamily="34" charset="-128"/>
              </a:rPr>
              <a:t>180 nm</a:t>
            </a:r>
            <a:endParaRPr lang="en-US" sz="2000" b="0" i="0" u="none" strike="noStrike" dirty="0">
              <a:effectLst/>
            </a:endParaRPr>
          </a:p>
          <a:p>
            <a:pPr>
              <a:buFont typeface="+mj-lt"/>
              <a:buAutoNum type="arabicPeriod"/>
            </a:pPr>
            <a:endParaRPr lang="en-US" sz="2000" dirty="0">
              <a:solidFill>
                <a:srgbClr val="002060"/>
              </a:solidFill>
              <a:ea typeface="ＭＳ Ｐゴシック" pitchFamily="34" charset="-128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ea typeface="ＭＳ Ｐゴシック" pitchFamily="34" charset="-128"/>
              <a:cs typeface="Calibri" panose="020F0502020204030204" pitchFamily="34" charset="0"/>
            </a:endParaRPr>
          </a:p>
          <a:p>
            <a:endParaRPr lang="en-US" sz="2000" dirty="0"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33CEF-8352-4789-B089-1A0F80B9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D061-0593-4A56-9180-59F5F46A533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36A9A5-D444-4866-8E99-65BCD63D9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75996"/>
            <a:ext cx="4492474" cy="1076804"/>
          </a:xfrm>
          <a:prstGeom prst="rect">
            <a:avLst/>
          </a:prstGeom>
        </p:spPr>
      </p:pic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1BF1626A-518A-4D21-9C61-6BCBB24EFD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209905"/>
              </p:ext>
            </p:extLst>
          </p:nvPr>
        </p:nvGraphicFramePr>
        <p:xfrm>
          <a:off x="3333750" y="3733800"/>
          <a:ext cx="1219200" cy="386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799920" imgH="253800" progId="Equation.DSMT4">
                  <p:embed/>
                </p:oleObj>
              </mc:Choice>
              <mc:Fallback>
                <p:oleObj name="Equation" r:id="rId4" imgW="799920" imgH="253800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1BF1626A-518A-4D21-9C61-6BCBB24EFD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3733800"/>
                        <a:ext cx="1219200" cy="386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1050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65B62-401C-46A0-8351-E5DB1DD2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281"/>
            <a:ext cx="7886700" cy="4286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0" dirty="0">
                <a:latin typeface="+mn-lt"/>
              </a:rPr>
              <a:t>Electric field at channel/drain boundary</a:t>
            </a:r>
            <a:endParaRPr lang="en-US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27FBD-BE19-4602-82F5-0B6C1BE62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55" y="745725"/>
            <a:ext cx="6652067" cy="4569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092F37-29DD-4FB7-8130-A1BF0A6762E6}"/>
              </a:ext>
            </a:extLst>
          </p:cNvPr>
          <p:cNvSpPr txBox="1"/>
          <p:nvPr/>
        </p:nvSpPr>
        <p:spPr>
          <a:xfrm>
            <a:off x="408372" y="5315488"/>
            <a:ext cx="85092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/>
              <a:t>Electric field parallel to the interface in the region close to the channel/drain boundary from Monte Carlo Simulation [Duncan, et al.]. Device bias conditions: source Vs = 0V , substrate </a:t>
            </a:r>
            <a:r>
              <a:rPr lang="en-US" sz="2000" b="0" dirty="0" err="1"/>
              <a:t>Vb</a:t>
            </a:r>
            <a:r>
              <a:rPr lang="en-US" sz="2000" b="0" dirty="0"/>
              <a:t> = 0V , gate Vg = 3V , drain </a:t>
            </a:r>
            <a:r>
              <a:rPr lang="en-US" sz="2000" b="0" dirty="0" err="1"/>
              <a:t>Vd</a:t>
            </a:r>
            <a:r>
              <a:rPr lang="en-US" sz="2000" b="0" dirty="0"/>
              <a:t> = 3V.</a:t>
            </a:r>
          </a:p>
        </p:txBody>
      </p:sp>
    </p:spTree>
    <p:extLst>
      <p:ext uri="{BB962C8B-B14F-4D97-AF65-F5344CB8AC3E}">
        <p14:creationId xmlns:p14="http://schemas.microsoft.com/office/powerpoint/2010/main" val="289814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4797425"/>
            <a:ext cx="82296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001000" cy="1371600"/>
          </a:xfrm>
        </p:spPr>
        <p:txBody>
          <a:bodyPr>
            <a:noAutofit/>
          </a:bodyPr>
          <a:lstStyle/>
          <a:p>
            <a:pPr marL="457200" indent="-457200"/>
            <a:b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CMOS HCE “</a:t>
            </a:r>
            <a:r>
              <a:rPr lang="en-US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lifetime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vs “</a:t>
            </a:r>
            <a:r>
              <a:rPr lang="en-US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reliability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b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325" y="1219200"/>
            <a:ext cx="8610600" cy="50292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>
                <a:cs typeface="Arial" pitchFamily="34" charset="0"/>
              </a:rPr>
              <a:t> </a:t>
            </a:r>
            <a:r>
              <a:rPr lang="en-US" sz="2000" i="1" u="sng" dirty="0">
                <a:solidFill>
                  <a:srgbClr val="C00000"/>
                </a:solidFill>
                <a:cs typeface="Arial" pitchFamily="34" charset="0"/>
              </a:rPr>
              <a:t>Lifetime due to aging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: A limit defined by a chosen level of predictable monotonic degradation in e.g., drain current, transconductance, due to a well understood mechanism.  The device “fails” if a chosen parameter gets outside the specified circuit design range.  This aging mechanism does not result in sudden device failure.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i="1" u="sng" dirty="0">
                <a:solidFill>
                  <a:srgbClr val="C00000"/>
                </a:solidFill>
                <a:cs typeface="Arial" pitchFamily="34" charset="0"/>
              </a:rPr>
              <a:t>Random failures (“reliability”)</a:t>
            </a:r>
            <a:r>
              <a:rPr lang="en-US" sz="2000" dirty="0">
                <a:solidFill>
                  <a:srgbClr val="C00000"/>
                </a:solidFill>
                <a:cs typeface="Arial" pitchFamily="34" charset="0"/>
              </a:rPr>
              <a:t>: 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At high temperatures  (300-400K) there are several mechanisms of </a:t>
            </a:r>
            <a:r>
              <a:rPr lang="en-US" sz="2000" i="1" dirty="0">
                <a:solidFill>
                  <a:schemeClr val="tx1"/>
                </a:solidFill>
                <a:cs typeface="Arial" pitchFamily="34" charset="0"/>
              </a:rPr>
              <a:t>complete device failure 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strongly temperature dependent                                    (e.g., electromigration, </a:t>
            </a:r>
            <a:r>
              <a:rPr lang="en-US" sz="2000" dirty="0">
                <a:solidFill>
                  <a:schemeClr val="tx1"/>
                </a:solidFill>
              </a:rPr>
              <a:t>stress migration, time-dependent dielectric breakdown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),  which become negligible at low temperatures,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i="1" u="sng" dirty="0">
                <a:solidFill>
                  <a:srgbClr val="C00000"/>
                </a:solidFill>
                <a:cs typeface="Arial" pitchFamily="34" charset="0"/>
              </a:rPr>
              <a:t>“Physics-of-failure” 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 modeling [8] for CMOS technology in </a:t>
            </a:r>
            <a:r>
              <a:rPr lang="en-US" sz="2000" dirty="0" err="1">
                <a:solidFill>
                  <a:schemeClr val="tx1"/>
                </a:solidFill>
                <a:cs typeface="Arial" pitchFamily="34" charset="0"/>
              </a:rPr>
              <a:t>LAr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 is reduced to study of </a:t>
            </a:r>
            <a:r>
              <a:rPr lang="en-US" sz="2000" u="sng" dirty="0">
                <a:solidFill>
                  <a:srgbClr val="C00000"/>
                </a:solidFill>
                <a:cs typeface="Arial" pitchFamily="34" charset="0"/>
              </a:rPr>
              <a:t>hot-carrier effects </a:t>
            </a:r>
            <a:r>
              <a:rPr lang="en-US" sz="2000" u="sng" dirty="0">
                <a:solidFill>
                  <a:schemeClr val="tx1"/>
                </a:solidFill>
                <a:cs typeface="Arial" pitchFamily="34" charset="0"/>
              </a:rPr>
              <a:t>(</a:t>
            </a:r>
            <a:r>
              <a:rPr lang="en-US" sz="2000" u="sng" dirty="0">
                <a:solidFill>
                  <a:srgbClr val="C00000"/>
                </a:solidFill>
                <a:cs typeface="Arial" pitchFamily="34" charset="0"/>
              </a:rPr>
              <a:t>HCE</a:t>
            </a:r>
            <a:r>
              <a:rPr lang="en-US" sz="2000" u="sng" dirty="0">
                <a:solidFill>
                  <a:schemeClr val="tx1"/>
                </a:solidFill>
                <a:cs typeface="Arial" pitchFamily="34" charset="0"/>
              </a:rPr>
              <a:t>) 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as the dominant aging mechanism.                                                                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i="1" u="sng" dirty="0">
                <a:solidFill>
                  <a:srgbClr val="C00000"/>
                </a:solidFill>
                <a:cs typeface="Arial" pitchFamily="34" charset="0"/>
              </a:rPr>
              <a:t>Thermal expansion/contraction 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is studied separately, not related to HCE.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865952"/>
              </p:ext>
            </p:extLst>
          </p:nvPr>
        </p:nvGraphicFramePr>
        <p:xfrm>
          <a:off x="5291871" y="4108450"/>
          <a:ext cx="1455858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927000" imgH="253800" progId="Equation.DSMT4">
                  <p:embed/>
                </p:oleObj>
              </mc:Choice>
              <mc:Fallback>
                <p:oleObj name="Equation" r:id="rId4" imgW="92700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871" y="4108450"/>
                        <a:ext cx="1455858" cy="398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D061-0593-4A56-9180-59F5F46A53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D2DBA56-EC59-427E-B96B-20A219F11E75}"/>
              </a:ext>
            </a:extLst>
          </p:cNvPr>
          <p:cNvSpPr/>
          <p:nvPr/>
        </p:nvSpPr>
        <p:spPr>
          <a:xfrm>
            <a:off x="1524000" y="4044114"/>
            <a:ext cx="990600" cy="2230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10200" y="4340224"/>
            <a:ext cx="3352800" cy="917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2400" y="3810000"/>
            <a:ext cx="990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67000" y="1905000"/>
            <a:ext cx="9144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536575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Overview of Basics on Hot-electron effects (HEC) and NMOS lifetime (1)</a:t>
            </a:r>
            <a:endParaRPr lang="en-US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009233"/>
            <a:ext cx="4572000" cy="54102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deep submicron NMOS (L&lt;0.25µm) electrons can become “hot” at any temperature, by attaining energy </a:t>
            </a:r>
            <a:r>
              <a:rPr lang="en-US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E&gt;kT.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Some hot electrons exceed the energy required to create an electron-hole pair,                   resulting in </a:t>
            </a:r>
            <a:r>
              <a:rPr lang="en-US" sz="1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impact ionization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Electrons proceed to the drain. The </a:t>
            </a:r>
            <a:r>
              <a:rPr lang="en-US" sz="1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holes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drift to the substrate. The </a:t>
            </a:r>
            <a:r>
              <a:rPr lang="en-US" sz="1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substrate current</a:t>
            </a:r>
            <a:r>
              <a:rPr lang="en-US" sz="1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(1)</a:t>
            </a:r>
          </a:p>
          <a:p>
            <a:pPr algn="l">
              <a:buFont typeface="Arial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very small fraction of hot electrons exceeds the energy required to create an </a:t>
            </a:r>
            <a:r>
              <a:rPr lang="en-US" sz="1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interface state 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(e.g., an acceptor-like trap), in the Si-SiO</a:t>
            </a:r>
            <a:r>
              <a:rPr lang="en-US" sz="14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interface,                  for electrons (~4.6</a:t>
            </a:r>
            <a:r>
              <a:rPr lang="en-US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holes). This causes a change in the transistor characteristics (transconductance, threshold, intrinsic gain). The time required to change any important parameter (the changes in different parameters are correlated) by a specified amount (e.g., gm by -10%) is defined as the </a:t>
            </a:r>
            <a:r>
              <a:rPr lang="en-US" sz="1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device lifetime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It can be calculated as,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                                                             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(2)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667000" y="1905000"/>
          <a:ext cx="91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685800" imgH="228600" progId="Equation.DSMT4">
                  <p:embed/>
                </p:oleObj>
              </mc:Choice>
              <mc:Fallback>
                <p:oleObj name="Equation" r:id="rId3" imgW="685800" imgH="228600" progId="Equation.DSMT4">
                  <p:embed/>
                  <p:pic>
                    <p:nvPicPr>
                      <p:cNvPr id="41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914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096175"/>
              </p:ext>
            </p:extLst>
          </p:nvPr>
        </p:nvGraphicFramePr>
        <p:xfrm>
          <a:off x="3981450" y="3800726"/>
          <a:ext cx="990600" cy="31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723600" imgH="228600" progId="Equation.DSMT4">
                  <p:embed/>
                </p:oleObj>
              </mc:Choice>
              <mc:Fallback>
                <p:oleObj name="Equation" r:id="rId5" imgW="72360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3800726"/>
                        <a:ext cx="990600" cy="3128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1219200"/>
            <a:ext cx="358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1219200" y="2743200"/>
          <a:ext cx="21891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1155600" imgH="241200" progId="Equation.DSMT4">
                  <p:embed/>
                </p:oleObj>
              </mc:Choice>
              <mc:Fallback>
                <p:oleObj name="Equation" r:id="rId8" imgW="1155600" imgH="241200" progId="Equation.DSMT4">
                  <p:embed/>
                  <p:pic>
                    <p:nvPicPr>
                      <p:cNvPr id="41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43200"/>
                        <a:ext cx="21891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1295400" y="5562600"/>
          <a:ext cx="2095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1079280" imgH="431640" progId="Equation.DSMT4">
                  <p:embed/>
                </p:oleObj>
              </mc:Choice>
              <mc:Fallback>
                <p:oleObj name="Equation" r:id="rId10" imgW="1079280" imgH="431640" progId="Equation.DSMT4">
                  <p:embed/>
                  <p:pic>
                    <p:nvPicPr>
                      <p:cNvPr id="41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2095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4572000" y="2057400"/>
            <a:ext cx="2819400" cy="685800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95800" y="2514600"/>
            <a:ext cx="2743200" cy="685800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648200" y="2590800"/>
            <a:ext cx="28194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00700" y="4064834"/>
            <a:ext cx="327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q  </a:t>
            </a:r>
            <a:r>
              <a:rPr lang="en-US" dirty="0">
                <a:solidFill>
                  <a:prstClr val="black"/>
                </a:solidFill>
              </a:rPr>
              <a:t>= electron charge</a:t>
            </a:r>
          </a:p>
          <a:p>
            <a:r>
              <a:rPr lang="el-GR" b="1" dirty="0">
                <a:solidFill>
                  <a:srgbClr val="C00000"/>
                </a:solidFill>
                <a:latin typeface="GreekC"/>
                <a:cs typeface="GreekC"/>
              </a:rPr>
              <a:t>λ</a:t>
            </a:r>
            <a:r>
              <a:rPr lang="en-US" b="1" dirty="0">
                <a:solidFill>
                  <a:srgbClr val="C00000"/>
                </a:solidFill>
                <a:latin typeface="GreekC"/>
                <a:cs typeface="GreekC"/>
              </a:rPr>
              <a:t>= </a:t>
            </a:r>
            <a:r>
              <a:rPr 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electron mean free path</a:t>
            </a:r>
          </a:p>
          <a:p>
            <a:r>
              <a:rPr lang="en-US" sz="16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600" i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electric field  </a:t>
            </a:r>
          </a:p>
          <a:p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l-GR" sz="1600" b="1" dirty="0">
                <a:solidFill>
                  <a:srgbClr val="C00000"/>
                </a:solidFill>
                <a:latin typeface="GreekC"/>
                <a:cs typeface="GreekC"/>
              </a:rPr>
              <a:t> λ</a:t>
            </a:r>
            <a:r>
              <a:rPr lang="en-US" sz="1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600" i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6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600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mean hot electron energy</a:t>
            </a:r>
            <a:endParaRPr lang="en-US" sz="1600" i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600" i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ds</a:t>
            </a: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drain-source current</a:t>
            </a:r>
          </a:p>
          <a:p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W=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channel width</a:t>
            </a:r>
          </a:p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en-US" sz="16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constants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533399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Overview of Basics on Hot-electron effects (HEC) and NMOS lifetime (2)</a:t>
            </a:r>
            <a:endParaRPr lang="en-US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066800"/>
            <a:ext cx="8001000" cy="54102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has been widely recognized in the literature (e.g., [1] and [2]) that </a:t>
            </a:r>
            <a:r>
              <a:rPr lang="en-US" sz="1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b="1" i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sub</a:t>
            </a:r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is a monitor for all hot-electron effects and it is the best predictor of device lifetime.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reason that device lifetime or degradation may be predicted from the substrate current </a:t>
            </a:r>
            <a:r>
              <a:rPr lang="en-US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i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 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that both observable hot electron effects (electrical and optical) are driven by a common driving force – the channel electric field, or more specifically the maximum channel electric field </a:t>
            </a:r>
            <a:r>
              <a:rPr lang="en-US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800" i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, which occurs at the drain end of the channel.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substrate current is connected to the lifetime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(defined by any arbitrary but consistent criterion) by the relation {obtained by cancellation of </a:t>
            </a:r>
            <a:r>
              <a:rPr lang="en-US" sz="1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l-GR" sz="1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λ</a:t>
            </a:r>
            <a:r>
              <a:rPr lang="en-US" sz="1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800" b="1" i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between Eqs, (1) and (2)},</a:t>
            </a:r>
          </a:p>
          <a:p>
            <a:pPr algn="l"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(3)</a:t>
            </a:r>
          </a:p>
          <a:p>
            <a:pPr algn="l"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constant H [As/µm] is a function of the channel length L, the device technology (interface quality, </a:t>
            </a:r>
            <a:r>
              <a:rPr lang="en-US" sz="1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details of drain doping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etc.) and the criterion used for definition of the lifetime (e.g., 10% decrease in transconductance, </a:t>
            </a:r>
            <a:r>
              <a:rPr lang="en-US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1800" i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as used in industry).</a:t>
            </a: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3276598" y="4114800"/>
          <a:ext cx="338628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612800" imgH="507960" progId="Equation.DSMT4">
                  <p:embed/>
                </p:oleObj>
              </mc:Choice>
              <mc:Fallback>
                <p:oleObj name="Equation" r:id="rId3" imgW="1612800" imgH="507960" progId="Equation.DSMT4">
                  <p:embed/>
                  <p:pic>
                    <p:nvPicPr>
                      <p:cNvPr id="327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598" y="4114800"/>
                        <a:ext cx="3386281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1143000"/>
          </a:xfrm>
        </p:spPr>
        <p:txBody>
          <a:bodyPr>
            <a:normAutofit fontScale="90000"/>
          </a:bodyPr>
          <a:lstStyle/>
          <a:p>
            <a:b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Overview of Basics on Hot-electron effects (HEC) and NMOS lifetime (3)</a:t>
            </a:r>
            <a:b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Lifetime </a:t>
            </a:r>
            <a:r>
              <a:rPr lang="el-GR" sz="2400" b="1" dirty="0">
                <a:solidFill>
                  <a:srgbClr val="002060"/>
                </a:solidFill>
                <a:latin typeface="GreekC"/>
                <a:cs typeface="GreekC"/>
              </a:rPr>
              <a:t>τ</a:t>
            </a:r>
            <a:r>
              <a:rPr lang="en-US" sz="2400" b="1" dirty="0">
                <a:solidFill>
                  <a:srgbClr val="002060"/>
                </a:solidFill>
                <a:latin typeface="GreekC"/>
                <a:cs typeface="GreekC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Bodoni MT" pitchFamily="18" charset="0"/>
                <a:cs typeface="Arial" pitchFamily="34" charset="0"/>
              </a:rPr>
              <a:t>vs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I</a:t>
            </a:r>
            <a:r>
              <a:rPr lang="en-US" sz="2400" b="1" i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sub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/I</a:t>
            </a:r>
            <a:r>
              <a:rPr lang="en-US" sz="2400" b="1" i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ds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I</a:t>
            </a:r>
            <a:r>
              <a:rPr lang="en-US" sz="2400" b="1" i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ds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524000"/>
            <a:ext cx="7772400" cy="4724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While the proportionality constant </a:t>
            </a:r>
            <a:r>
              <a:rPr lang="en-US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will vary from case to case depending on the technology, channel length, temperature, the functional relationship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Eq. (3) is most useful in lifetime measurements and predictions,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(4)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exponent </a:t>
            </a:r>
            <a:r>
              <a:rPr lang="el-GR" sz="1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defined as the </a:t>
            </a:r>
            <a:r>
              <a:rPr lang="en-US" sz="1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ratio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en-US" sz="1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critical electron energy to generate an interface trap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critical energy to produce an electron-hole pair by impact ionization,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ratio of these two critical energies defines the </a:t>
            </a:r>
            <a:r>
              <a:rPr lang="en-US" sz="1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very steep dependence of the lifetime on the substrate current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This ratio is largely independent of temperature.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011" name="Object 1"/>
          <p:cNvGraphicFramePr>
            <a:graphicFrameLocks noChangeAspect="1"/>
          </p:cNvGraphicFramePr>
          <p:nvPr/>
        </p:nvGraphicFramePr>
        <p:xfrm>
          <a:off x="3041652" y="2514600"/>
          <a:ext cx="2520948" cy="864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333440" imgH="457200" progId="Equation.DSMT4">
                  <p:embed/>
                </p:oleObj>
              </mc:Choice>
              <mc:Fallback>
                <p:oleObj name="Equation" r:id="rId3" imgW="1333440" imgH="457200" progId="Equation.DSMT4">
                  <p:embed/>
                  <p:pic>
                    <p:nvPicPr>
                      <p:cNvPr id="4301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2" y="2514600"/>
                        <a:ext cx="2520948" cy="8643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2"/>
          <p:cNvGraphicFramePr>
            <a:graphicFrameLocks noChangeAspect="1"/>
          </p:cNvGraphicFramePr>
          <p:nvPr/>
        </p:nvGraphicFramePr>
        <p:xfrm>
          <a:off x="2971799" y="4114800"/>
          <a:ext cx="381049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1904760" imgH="609480" progId="Equation.DSMT4">
                  <p:embed/>
                </p:oleObj>
              </mc:Choice>
              <mc:Fallback>
                <p:oleObj name="Equation" r:id="rId5" imgW="1904760" imgH="609480" progId="Equation.DSMT4">
                  <p:embed/>
                  <p:pic>
                    <p:nvPicPr>
                      <p:cNvPr id="430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799" y="4114800"/>
                        <a:ext cx="3810497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ifetime vsIsub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57200"/>
            <a:ext cx="7162800" cy="53619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38800" y="1295400"/>
            <a:ext cx="25908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25" y="254000"/>
            <a:ext cx="7772400" cy="23177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Measurement Type I:    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i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sub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Stress Plot</a:t>
            </a:r>
            <a:r>
              <a:rPr lang="en-US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410200"/>
            <a:ext cx="7848600" cy="1143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Fig.1. 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is an </a:t>
            </a:r>
            <a:r>
              <a:rPr lang="en-US" sz="1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accelerated lifetime test 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where the transistor is placed under a </a:t>
            </a:r>
            <a:r>
              <a:rPr lang="en-US" sz="1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severe stress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to reduce the lifetime due to hot-electron degradation to a practically observable range, by a drain source voltage considerably higher than the nominal voltage (1.8V for </a:t>
            </a:r>
            <a:r>
              <a:rPr lang="en-US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1400" i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=180nm). </a:t>
            </a:r>
            <a:r>
              <a:rPr lang="en-US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measured points at both 300K and 77K are very close to the  characteristic slope for the interface state generation,</a:t>
            </a:r>
            <a:r>
              <a:rPr lang="en-US" sz="1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a≈3</a:t>
            </a:r>
            <a:r>
              <a:rPr lang="en-US" sz="1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5791200" y="1371600"/>
          <a:ext cx="22860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1333440" imgH="457200" progId="Equation.DSMT4">
                  <p:embed/>
                </p:oleObj>
              </mc:Choice>
              <mc:Fallback>
                <p:oleObj name="Equation" r:id="rId4" imgW="1333440" imgH="457200" progId="Equation.DSMT4">
                  <p:embed/>
                  <p:pic>
                    <p:nvPicPr>
                      <p:cNvPr id="4915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371600"/>
                        <a:ext cx="2286000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0E7A-DDDA-4B5B-83A5-8D08D05DD3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29970"/>
            <a:ext cx="7010400" cy="512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2819400" y="914400"/>
          <a:ext cx="2667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333440" imgH="457200" progId="Equation.DSMT4">
                  <p:embed/>
                </p:oleObj>
              </mc:Choice>
              <mc:Fallback>
                <p:oleObj name="Equation" r:id="rId4" imgW="1333440" imgH="457200" progId="Equation.DSMT4">
                  <p:embed/>
                  <p:pic>
                    <p:nvPicPr>
                      <p:cNvPr id="150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914400"/>
                        <a:ext cx="2667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9575" y="14412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2060"/>
                </a:solidFill>
              </a:rPr>
              <a:t>I</a:t>
            </a:r>
            <a:r>
              <a:rPr lang="en-US" sz="2400" i="1" baseline="-25000" dirty="0" err="1">
                <a:solidFill>
                  <a:srgbClr val="002060"/>
                </a:solidFill>
              </a:rPr>
              <a:t>sub</a:t>
            </a:r>
            <a:r>
              <a:rPr lang="en-US" sz="2400" dirty="0">
                <a:solidFill>
                  <a:srgbClr val="002060"/>
                </a:solidFill>
              </a:rPr>
              <a:t> stress plots for IBM SiGe BiCMOS process                                      </a:t>
            </a:r>
            <a:r>
              <a:rPr lang="en-US" dirty="0">
                <a:solidFill>
                  <a:srgbClr val="002060"/>
                </a:solidFill>
              </a:rPr>
              <a:t>J. Cressler, et al., Georgia Tech [2] confirming the </a:t>
            </a:r>
            <a:r>
              <a:rPr lang="en-US" i="1" u="sng" dirty="0">
                <a:solidFill>
                  <a:srgbClr val="002060"/>
                </a:solidFill>
              </a:rPr>
              <a:t>slope</a:t>
            </a:r>
            <a:r>
              <a:rPr lang="en-US" sz="2000" u="sng" dirty="0">
                <a:solidFill>
                  <a:srgbClr val="002060"/>
                </a:solidFill>
              </a:rPr>
              <a:t>:</a:t>
            </a:r>
            <a:r>
              <a:rPr lang="en-US" sz="2000" dirty="0">
                <a:solidFill>
                  <a:srgbClr val="002060"/>
                </a:solidFill>
              </a:rPr>
              <a:t>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391400" y="990600"/>
          <a:ext cx="1117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355320" imgH="177480" progId="Equation.DSMT4">
                  <p:embed/>
                </p:oleObj>
              </mc:Choice>
              <mc:Fallback>
                <p:oleObj name="Equation" r:id="rId6" imgW="355320" imgH="177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990600"/>
                        <a:ext cx="11176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800600" y="2057400"/>
            <a:ext cx="2743200" cy="3886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105400" y="1524000"/>
            <a:ext cx="312420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152400" y="4876800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L=0.18 µm 300K (BNL)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81200" y="4572000"/>
            <a:ext cx="1066800" cy="16764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295400" y="5105400"/>
            <a:ext cx="9906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924800" y="5029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Fig.2.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486400" y="1295400"/>
            <a:ext cx="19050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9E28-AD59-4BBB-8786-01F196210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5251"/>
            <a:ext cx="0" cy="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0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6200" y="365251"/>
            <a:ext cx="8991600" cy="8382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rgbClr val="002060"/>
                </a:solidFill>
              </a:rPr>
              <a:t>Lifetime vs substrate current (normalized to channel width and current): Slope                                for TSMC L=180 and L=270 nm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3912" y="1476286"/>
            <a:ext cx="5865560" cy="480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756" y="1476286"/>
            <a:ext cx="2209800" cy="77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303468"/>
              </p:ext>
            </p:extLst>
          </p:nvPr>
        </p:nvGraphicFramePr>
        <p:xfrm>
          <a:off x="2743200" y="731440"/>
          <a:ext cx="1828800" cy="47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5" imgW="876369" imgH="228738" progId="Equation.3">
                  <p:embed/>
                </p:oleObj>
              </mc:Choice>
              <mc:Fallback>
                <p:oleObj name="Equation" r:id="rId5" imgW="876369" imgH="228738" progId="Equation.3">
                  <p:embed/>
                  <p:pic>
                    <p:nvPicPr>
                      <p:cNvPr id="327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731440"/>
                        <a:ext cx="1828800" cy="4720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73754" y="2574268"/>
            <a:ext cx="29887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>The slope is largely independent of the channel length and temperature.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Palatino Linotype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>For constant </a:t>
            </a:r>
            <a:r>
              <a:rPr lang="en-US" sz="1800" dirty="0" err="1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>I</a:t>
            </a:r>
            <a:r>
              <a:rPr lang="en-US" sz="1800" baseline="-25000" dirty="0" err="1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>sub</a:t>
            </a:r>
            <a:r>
              <a:rPr lang="en-US" sz="1800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>/I</a:t>
            </a:r>
            <a:r>
              <a:rPr lang="en-US" sz="1800" baseline="-25000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>ds</a:t>
            </a:r>
            <a:r>
              <a:rPr lang="en-US" sz="1800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>, the </a:t>
            </a:r>
            <a:r>
              <a:rPr lang="en-US" sz="1800" b="1" i="1" dirty="0">
                <a:solidFill>
                  <a:srgbClr val="FF0000"/>
                </a:solidFill>
                <a:latin typeface="Palatino Linotype"/>
                <a:ea typeface="+mn-ea"/>
                <a:cs typeface="+mn-cs"/>
              </a:rPr>
              <a:t>lifetime increases with channel length.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Palatino Linotype"/>
              <a:ea typeface="+mn-ea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>Each stress point is a new (“fresh”) device sample (two different L devices, 13 samples in this plot).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black"/>
                </a:solidFill>
                <a:latin typeface="Palatino Linotype"/>
              </a:rPr>
              <a:pPr/>
              <a:t>9</a:t>
            </a:fld>
            <a:endParaRPr lang="en-US">
              <a:solidFill>
                <a:prstClr val="black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7548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18359</TotalTime>
  <Words>2631</Words>
  <Application>Microsoft Office PowerPoint</Application>
  <PresentationFormat>On-screen Show (4:3)</PresentationFormat>
  <Paragraphs>183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Arial</vt:lpstr>
      <vt:lpstr>Bodoni MT</vt:lpstr>
      <vt:lpstr>Calibri</vt:lpstr>
      <vt:lpstr>Century Gothic</vt:lpstr>
      <vt:lpstr>GreekC</vt:lpstr>
      <vt:lpstr>Helvetica</vt:lpstr>
      <vt:lpstr>Lucida Grande</vt:lpstr>
      <vt:lpstr>Palatino Linotype</vt:lpstr>
      <vt:lpstr>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14_Office Theme</vt:lpstr>
      <vt:lpstr>LBNF Content-Footer Theme</vt:lpstr>
      <vt:lpstr>Equation</vt:lpstr>
      <vt:lpstr>Graph</vt:lpstr>
      <vt:lpstr>Principal findings of CMOS lifetime studies </vt:lpstr>
      <vt:lpstr>Findings: HCE vs T in CMOS </vt:lpstr>
      <vt:lpstr>  CMOS HCE “lifetime” vs “reliability”  </vt:lpstr>
      <vt:lpstr>Overview of Basics on Hot-electron effects (HEC) and NMOS lifetime (1)</vt:lpstr>
      <vt:lpstr>Overview of Basics on Hot-electron effects (HEC) and NMOS lifetime (2)</vt:lpstr>
      <vt:lpstr> Overview of Basics on Hot-electron effects (HEC) and NMOS lifetime (3) Lifetime τ vs  Isub/Ids and Ids/W</vt:lpstr>
      <vt:lpstr>Measurement Type I:    “Isub Stress Plot”</vt:lpstr>
      <vt:lpstr>PowerPoint Presentation</vt:lpstr>
      <vt:lpstr>Lifetime vs substrate current (normalized to channel width and current): Slope                                for TSMC L=180 and L=270 nm</vt:lpstr>
      <vt:lpstr> </vt:lpstr>
      <vt:lpstr>PowerPoint Presentation</vt:lpstr>
      <vt:lpstr>Why is the dependence of Lifetime on Vds so strong?</vt:lpstr>
      <vt:lpstr>Measurement Type I:  Substrate current  Isub vs 1/Vds</vt:lpstr>
      <vt:lpstr>PowerPoint Presentation</vt:lpstr>
      <vt:lpstr>Designing CMOS for low power → long lifetime</vt:lpstr>
      <vt:lpstr>CMOS in AC operation: Logic circuits and FPGAs</vt:lpstr>
      <vt:lpstr>Effective Stress Time is a small fraction of the Clock Cycle:</vt:lpstr>
      <vt:lpstr>Principal findings and design guidelines</vt:lpstr>
      <vt:lpstr>References (only a few key references; more in [6] and [7])</vt:lpstr>
      <vt:lpstr>Electric field at channel/drain boundary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Veljko Radeka</dc:creator>
  <cp:lastModifiedBy>Radeka, Veljko</cp:lastModifiedBy>
  <cp:revision>253</cp:revision>
  <dcterms:created xsi:type="dcterms:W3CDTF">2012-03-07T16:44:10Z</dcterms:created>
  <dcterms:modified xsi:type="dcterms:W3CDTF">2022-04-14T12:45:50Z</dcterms:modified>
</cp:coreProperties>
</file>