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20"/>
  </p:notesMasterIdLst>
  <p:handoutMasterIdLst>
    <p:handoutMasterId r:id="rId21"/>
  </p:handoutMasterIdLst>
  <p:sldIdLst>
    <p:sldId id="294" r:id="rId2"/>
    <p:sldId id="1093" r:id="rId3"/>
    <p:sldId id="1098" r:id="rId4"/>
    <p:sldId id="1266" r:id="rId5"/>
    <p:sldId id="1269" r:id="rId6"/>
    <p:sldId id="1103" r:id="rId7"/>
    <p:sldId id="1270" r:id="rId8"/>
    <p:sldId id="1096" r:id="rId9"/>
    <p:sldId id="1106" r:id="rId10"/>
    <p:sldId id="1115" r:id="rId11"/>
    <p:sldId id="1126" r:id="rId12"/>
    <p:sldId id="1118" r:id="rId13"/>
    <p:sldId id="1121" r:id="rId14"/>
    <p:sldId id="1120" r:id="rId15"/>
    <p:sldId id="351" r:id="rId16"/>
    <p:sldId id="1263" r:id="rId17"/>
    <p:sldId id="1265" r:id="rId18"/>
    <p:sldId id="361" r:id="rId1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3333"/>
    <a:srgbClr val="4E4E4E"/>
    <a:srgbClr val="DB720B"/>
    <a:srgbClr val="FF9300"/>
    <a:srgbClr val="99D6EA"/>
    <a:srgbClr val="000000"/>
    <a:srgbClr val="50504E"/>
    <a:srgbClr val="004C97"/>
    <a:srgbClr val="FFD11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autoAdjust="0"/>
    <p:restoredTop sz="94588"/>
  </p:normalViewPr>
  <p:slideViewPr>
    <p:cSldViewPr snapToGrid="0" snapToObjects="1" showGuides="1">
      <p:cViewPr varScale="1">
        <p:scale>
          <a:sx n="102" d="100"/>
          <a:sy n="102" d="100"/>
        </p:scale>
        <p:origin x="1928" y="19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13FF766-721C-6A4B-95B8-FD4E9D96B3E6}" type="datetime1">
              <a:rPr lang="en-US" smtClean="0"/>
              <a:t>6/9/22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8F1346DB-0529-944D-93AC-DCEFFE848484}" type="datetime1">
              <a:rPr lang="en-US" smtClean="0"/>
              <a:t>6/9/22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dirty="0"/>
              <a:t>Click to edit Master title style</a:t>
            </a:r>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3340207"/>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5308" y="2153361"/>
            <a:ext cx="3816220" cy="1037708"/>
          </a:xfrm>
          <a:prstGeom prst="rect">
            <a:avLst/>
          </a:prstGeom>
        </p:spPr>
      </p:pic>
    </p:spTree>
    <p:extLst>
      <p:ext uri="{BB962C8B-B14F-4D97-AF65-F5344CB8AC3E}">
        <p14:creationId xmlns:p14="http://schemas.microsoft.com/office/powerpoint/2010/main" val="20406890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it-IT"/>
              <a:t>Click to edit Master title style</a:t>
            </a:r>
            <a:endParaRPr lang="en-US" dirty="0"/>
          </a:p>
        </p:txBody>
      </p:sp>
      <p:sp>
        <p:nvSpPr>
          <p:cNvPr id="8" name="Date Placeholder 3"/>
          <p:cNvSpPr>
            <a:spLocks noGrp="1"/>
          </p:cNvSpPr>
          <p:nvPr>
            <p:ph type="dt" sz="half" idx="2"/>
          </p:nvPr>
        </p:nvSpPr>
        <p:spPr>
          <a:xfrm>
            <a:off x="228600" y="6485598"/>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06/10/22</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Angela Fava | SBN Oversight Board meeting</a:t>
            </a:r>
            <a:endParaRPr lang="en-US" b="1" dirty="0"/>
          </a:p>
        </p:txBody>
      </p:sp>
      <p:sp>
        <p:nvSpPr>
          <p:cNvPr id="10" name="Slide Number Placeholder 5"/>
          <p:cNvSpPr>
            <a:spLocks noGrp="1"/>
          </p:cNvSpPr>
          <p:nvPr>
            <p:ph type="sldNum" sz="quarter" idx="4"/>
          </p:nvPr>
        </p:nvSpPr>
        <p:spPr>
          <a:xfrm>
            <a:off x="8486775" y="6504212"/>
            <a:ext cx="414338" cy="242873"/>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06/10/22</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Angela Fava | SBN Oversight Board meeting</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it-IT"/>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06/10/22</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Angela Fava | SBN Oversight Board meeting</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it-IT"/>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06/10/22</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Angela Fava | SBN Oversight Board meeting</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it-IT"/>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06/10/22</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Angela Fava | SBN Oversight Board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it-IT"/>
              <a:t>Drag picture to placeholder or click icon to add</a:t>
            </a:r>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06/10/22</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Angela Fava | SBN Oversight Board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it-IT"/>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it-IT"/>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215900" y="6515029"/>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06/10/22</a:t>
            </a:r>
            <a:endParaRPr lang="en-US" dirty="0"/>
          </a:p>
        </p:txBody>
      </p:sp>
      <p:sp>
        <p:nvSpPr>
          <p:cNvPr id="15" name="Footer Placeholder 4"/>
          <p:cNvSpPr>
            <a:spLocks noGrp="1"/>
          </p:cNvSpPr>
          <p:nvPr>
            <p:ph type="ftr" sz="quarter" idx="3"/>
          </p:nvPr>
        </p:nvSpPr>
        <p:spPr>
          <a:xfrm>
            <a:off x="1352999" y="6515029"/>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Angela Fava | SBN Oversight Board meeting</a:t>
            </a:r>
            <a:endParaRPr lang="en-US" b="1" dirty="0"/>
          </a:p>
        </p:txBody>
      </p:sp>
      <p:sp>
        <p:nvSpPr>
          <p:cNvPr id="16" name="Slide Number Placeholder 5"/>
          <p:cNvSpPr>
            <a:spLocks noGrp="1"/>
          </p:cNvSpPr>
          <p:nvPr>
            <p:ph type="sldNum" sz="quarter" idx="4"/>
          </p:nvPr>
        </p:nvSpPr>
        <p:spPr>
          <a:xfrm>
            <a:off x="7376663" y="645685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24" r:id="rId1"/>
    <p:sldLayoutId id="2147484119" r:id="rId2"/>
    <p:sldLayoutId id="2147484104" r:id="rId3"/>
    <p:sldLayoutId id="2147484105" r:id="rId4"/>
    <p:sldLayoutId id="2147484120" r:id="rId5"/>
    <p:sldLayoutId id="2147484103" r:id="rId6"/>
    <p:sldLayoutId id="2147484122" r:id="rId7"/>
    <p:sldLayoutId id="2147484116"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hyperlink" Target="https://docs.google.com/spreadsheets/d/13Dp8lJzOJQxqtXZN0fbuw5Rym-uwtTPL9cctRs7pBAE/edit#gid=0"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7814" y="3763123"/>
            <a:ext cx="8627073" cy="623526"/>
          </a:xfrm>
        </p:spPr>
        <p:txBody>
          <a:bodyPr/>
          <a:lstStyle/>
          <a:p>
            <a:pPr algn="ctr">
              <a:lnSpc>
                <a:spcPct val="120000"/>
              </a:lnSpc>
            </a:pPr>
            <a:r>
              <a:rPr lang="en-US" dirty="0"/>
              <a:t>ICARUS commissioning and operations</a:t>
            </a:r>
            <a:endParaRPr lang="en-US" sz="2800" b="0" dirty="0"/>
          </a:p>
        </p:txBody>
      </p:sp>
      <p:sp>
        <p:nvSpPr>
          <p:cNvPr id="2" name="Text Placeholder 1"/>
          <p:cNvSpPr>
            <a:spLocks noGrp="1"/>
          </p:cNvSpPr>
          <p:nvPr>
            <p:ph type="body" sz="quarter" idx="10"/>
          </p:nvPr>
        </p:nvSpPr>
        <p:spPr>
          <a:xfrm>
            <a:off x="543142" y="5538123"/>
            <a:ext cx="7526338" cy="921021"/>
          </a:xfrm>
        </p:spPr>
        <p:txBody>
          <a:bodyPr/>
          <a:lstStyle/>
          <a:p>
            <a:pPr>
              <a:lnSpc>
                <a:spcPct val="130000"/>
              </a:lnSpc>
            </a:pPr>
            <a:r>
              <a:rPr lang="en-US" dirty="0"/>
              <a:t>A. Fava</a:t>
            </a:r>
          </a:p>
          <a:p>
            <a:pPr>
              <a:lnSpc>
                <a:spcPct val="130000"/>
              </a:lnSpc>
            </a:pPr>
            <a:r>
              <a:rPr lang="en-US" dirty="0"/>
              <a:t>SBN Oversight Board meeting 06/10/2022</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F6705-1FDA-C042-9DA7-64FF69A358BB}"/>
              </a:ext>
            </a:extLst>
          </p:cNvPr>
          <p:cNvSpPr>
            <a:spLocks noGrp="1"/>
          </p:cNvSpPr>
          <p:nvPr>
            <p:ph type="title"/>
          </p:nvPr>
        </p:nvSpPr>
        <p:spPr/>
        <p:txBody>
          <a:bodyPr/>
          <a:lstStyle/>
          <a:p>
            <a:pPr algn="ctr"/>
            <a:r>
              <a:rPr lang="en-US" dirty="0"/>
              <a:t>Tuning of detector modeling</a:t>
            </a:r>
          </a:p>
        </p:txBody>
      </p:sp>
      <p:sp>
        <p:nvSpPr>
          <p:cNvPr id="4" name="Date Placeholder 3">
            <a:extLst>
              <a:ext uri="{FF2B5EF4-FFF2-40B4-BE49-F238E27FC236}">
                <a16:creationId xmlns:a16="http://schemas.microsoft.com/office/drawing/2014/main" id="{25A83C3D-02E8-9344-9C57-6F8BE677DF6C}"/>
              </a:ext>
            </a:extLst>
          </p:cNvPr>
          <p:cNvSpPr>
            <a:spLocks noGrp="1"/>
          </p:cNvSpPr>
          <p:nvPr>
            <p:ph type="dt" sz="half" idx="2"/>
          </p:nvPr>
        </p:nvSpPr>
        <p:spPr/>
        <p:txBody>
          <a:bodyPr/>
          <a:lstStyle/>
          <a:p>
            <a:pPr>
              <a:defRPr/>
            </a:pPr>
            <a:r>
              <a:rPr lang="en-US"/>
              <a:t>05/19/22</a:t>
            </a:r>
            <a:endParaRPr lang="en-US" dirty="0"/>
          </a:p>
        </p:txBody>
      </p:sp>
      <p:sp>
        <p:nvSpPr>
          <p:cNvPr id="5" name="Footer Placeholder 4">
            <a:extLst>
              <a:ext uri="{FF2B5EF4-FFF2-40B4-BE49-F238E27FC236}">
                <a16:creationId xmlns:a16="http://schemas.microsoft.com/office/drawing/2014/main" id="{22F373FD-60B1-6844-9AC6-505C28B031D7}"/>
              </a:ext>
            </a:extLst>
          </p:cNvPr>
          <p:cNvSpPr>
            <a:spLocks noGrp="1"/>
          </p:cNvSpPr>
          <p:nvPr>
            <p:ph type="ftr" sz="quarter" idx="3"/>
          </p:nvPr>
        </p:nvSpPr>
        <p:spPr/>
        <p:txBody>
          <a:bodyPr/>
          <a:lstStyle/>
          <a:p>
            <a:pPr>
              <a:defRPr/>
            </a:pPr>
            <a:r>
              <a:rPr lang="en-US"/>
              <a:t>Angela Fava | Fermilab Neutrino Seminar</a:t>
            </a:r>
            <a:endParaRPr lang="en-US" b="1" dirty="0"/>
          </a:p>
        </p:txBody>
      </p:sp>
      <p:sp>
        <p:nvSpPr>
          <p:cNvPr id="6" name="Slide Number Placeholder 5">
            <a:extLst>
              <a:ext uri="{FF2B5EF4-FFF2-40B4-BE49-F238E27FC236}">
                <a16:creationId xmlns:a16="http://schemas.microsoft.com/office/drawing/2014/main" id="{E2371C27-209F-E64B-A8BF-B2B08F616775}"/>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Content Placeholder 2">
            <a:extLst>
              <a:ext uri="{FF2B5EF4-FFF2-40B4-BE49-F238E27FC236}">
                <a16:creationId xmlns:a16="http://schemas.microsoft.com/office/drawing/2014/main" id="{8CA17812-B948-944D-91BA-C7ACC50801FD}"/>
              </a:ext>
            </a:extLst>
          </p:cNvPr>
          <p:cNvSpPr>
            <a:spLocks noGrp="1"/>
          </p:cNvSpPr>
          <p:nvPr>
            <p:ph idx="1"/>
          </p:nvPr>
        </p:nvSpPr>
        <p:spPr>
          <a:xfrm>
            <a:off x="57435" y="904773"/>
            <a:ext cx="8856635" cy="751826"/>
          </a:xfrm>
        </p:spPr>
        <p:txBody>
          <a:bodyPr/>
          <a:lstStyle/>
          <a:p>
            <a:pPr algn="just">
              <a:spcBef>
                <a:spcPts val="1200"/>
              </a:spcBef>
              <a:buSzPct val="100000"/>
              <a:buFont typeface="Courier New" panose="02070309020205020404" pitchFamily="49" charset="0"/>
              <a:buChar char="o"/>
            </a:pPr>
            <a:r>
              <a:rPr lang="en-US" sz="2000" dirty="0">
                <a:solidFill>
                  <a:srgbClr val="4E4E4E"/>
                </a:solidFill>
                <a:latin typeface="+mn-lt"/>
                <a:sym typeface="Wingdings" pitchFamily="2" charset="2"/>
              </a:rPr>
              <a:t>Update to TPC noise model in simulation to better match data, applying scale factors scale factors plane by plane. Much better agreement.</a:t>
            </a:r>
          </a:p>
          <a:p>
            <a:pPr marL="0" indent="0" algn="just">
              <a:spcBef>
                <a:spcPts val="1200"/>
              </a:spcBef>
              <a:buSzPct val="100000"/>
              <a:buNone/>
            </a:pPr>
            <a:endParaRPr lang="en-US" sz="2000" dirty="0">
              <a:solidFill>
                <a:srgbClr val="4E4E4E"/>
              </a:solidFill>
              <a:latin typeface="+mn-lt"/>
              <a:sym typeface="Wingdings" pitchFamily="2" charset="2"/>
            </a:endParaRPr>
          </a:p>
        </p:txBody>
      </p:sp>
      <p:pic>
        <p:nvPicPr>
          <p:cNvPr id="9" name="Picture 8">
            <a:extLst>
              <a:ext uri="{FF2B5EF4-FFF2-40B4-BE49-F238E27FC236}">
                <a16:creationId xmlns:a16="http://schemas.microsoft.com/office/drawing/2014/main" id="{D65A4ECF-7128-1349-95A7-9C7AA73011F8}"/>
              </a:ext>
            </a:extLst>
          </p:cNvPr>
          <p:cNvPicPr>
            <a:picLocks noChangeAspect="1"/>
          </p:cNvPicPr>
          <p:nvPr/>
        </p:nvPicPr>
        <p:blipFill rotWithShape="1">
          <a:blip r:embed="rId2"/>
          <a:srcRect l="53491" t="8084" r="22010" b="2179"/>
          <a:stretch/>
        </p:blipFill>
        <p:spPr>
          <a:xfrm>
            <a:off x="7302725" y="1825012"/>
            <a:ext cx="1833744" cy="4316105"/>
          </a:xfrm>
          <a:prstGeom prst="rect">
            <a:avLst/>
          </a:prstGeom>
        </p:spPr>
      </p:pic>
      <p:grpSp>
        <p:nvGrpSpPr>
          <p:cNvPr id="18" name="Group 17">
            <a:extLst>
              <a:ext uri="{FF2B5EF4-FFF2-40B4-BE49-F238E27FC236}">
                <a16:creationId xmlns:a16="http://schemas.microsoft.com/office/drawing/2014/main" id="{042FBC3C-00F1-AF44-9FC1-7AE9FFEB8548}"/>
              </a:ext>
            </a:extLst>
          </p:cNvPr>
          <p:cNvGrpSpPr/>
          <p:nvPr/>
        </p:nvGrpSpPr>
        <p:grpSpPr>
          <a:xfrm>
            <a:off x="8110428" y="3357857"/>
            <a:ext cx="1015108" cy="1124912"/>
            <a:chOff x="1402202" y="4482913"/>
            <a:chExt cx="965593" cy="1124912"/>
          </a:xfrm>
        </p:grpSpPr>
        <p:sp>
          <p:nvSpPr>
            <p:cNvPr id="15" name="TextBox 14">
              <a:extLst>
                <a:ext uri="{FF2B5EF4-FFF2-40B4-BE49-F238E27FC236}">
                  <a16:creationId xmlns:a16="http://schemas.microsoft.com/office/drawing/2014/main" id="{8F42C98A-DAEE-934B-9775-AB9C64891B81}"/>
                </a:ext>
              </a:extLst>
            </p:cNvPr>
            <p:cNvSpPr txBox="1"/>
            <p:nvPr/>
          </p:nvSpPr>
          <p:spPr>
            <a:xfrm>
              <a:off x="1402202" y="4482913"/>
              <a:ext cx="507885" cy="307777"/>
            </a:xfrm>
            <a:prstGeom prst="rect">
              <a:avLst/>
            </a:prstGeom>
            <a:noFill/>
          </p:spPr>
          <p:txBody>
            <a:bodyPr wrap="none" rtlCol="0">
              <a:spAutoFit/>
            </a:bodyPr>
            <a:lstStyle/>
            <a:p>
              <a:r>
                <a:rPr lang="en-US" sz="1400" b="1" dirty="0">
                  <a:solidFill>
                    <a:srgbClr val="00B0F0"/>
                  </a:solidFill>
                  <a:latin typeface="+mn-lt"/>
                </a:rPr>
                <a:t>Data</a:t>
              </a:r>
            </a:p>
          </p:txBody>
        </p:sp>
        <p:sp>
          <p:nvSpPr>
            <p:cNvPr id="16" name="TextBox 15">
              <a:extLst>
                <a:ext uri="{FF2B5EF4-FFF2-40B4-BE49-F238E27FC236}">
                  <a16:creationId xmlns:a16="http://schemas.microsoft.com/office/drawing/2014/main" id="{6BDF6BC1-1F62-7342-A3D7-EC9B161F1508}"/>
                </a:ext>
              </a:extLst>
            </p:cNvPr>
            <p:cNvSpPr txBox="1"/>
            <p:nvPr/>
          </p:nvSpPr>
          <p:spPr>
            <a:xfrm>
              <a:off x="1418682" y="4747006"/>
              <a:ext cx="823947" cy="441275"/>
            </a:xfrm>
            <a:prstGeom prst="rect">
              <a:avLst/>
            </a:prstGeom>
            <a:noFill/>
          </p:spPr>
          <p:txBody>
            <a:bodyPr wrap="none" rtlCol="0">
              <a:spAutoFit/>
            </a:bodyPr>
            <a:lstStyle/>
            <a:p>
              <a:pPr>
                <a:lnSpc>
                  <a:spcPct val="80000"/>
                </a:lnSpc>
              </a:pPr>
              <a:r>
                <a:rPr lang="en-US" sz="1400" b="1" dirty="0">
                  <a:solidFill>
                    <a:srgbClr val="00B050"/>
                  </a:solidFill>
                  <a:latin typeface="+mn-lt"/>
                </a:rPr>
                <a:t>MC after </a:t>
              </a:r>
              <a:br>
                <a:rPr lang="en-US" sz="1400" b="1" dirty="0">
                  <a:solidFill>
                    <a:srgbClr val="00B050"/>
                  </a:solidFill>
                  <a:latin typeface="+mn-lt"/>
                </a:rPr>
              </a:br>
              <a:r>
                <a:rPr lang="en-US" sz="1400" b="1" dirty="0">
                  <a:solidFill>
                    <a:srgbClr val="00B050"/>
                  </a:solidFill>
                  <a:latin typeface="+mn-lt"/>
                </a:rPr>
                <a:t>tuning</a:t>
              </a:r>
            </a:p>
          </p:txBody>
        </p:sp>
        <p:sp>
          <p:nvSpPr>
            <p:cNvPr id="17" name="TextBox 16">
              <a:extLst>
                <a:ext uri="{FF2B5EF4-FFF2-40B4-BE49-F238E27FC236}">
                  <a16:creationId xmlns:a16="http://schemas.microsoft.com/office/drawing/2014/main" id="{4ED5A613-A7B4-5B44-A4F9-77F3BAB9BCB1}"/>
                </a:ext>
              </a:extLst>
            </p:cNvPr>
            <p:cNvSpPr txBox="1"/>
            <p:nvPr/>
          </p:nvSpPr>
          <p:spPr>
            <a:xfrm>
              <a:off x="1414117" y="5166486"/>
              <a:ext cx="953678" cy="441339"/>
            </a:xfrm>
            <a:prstGeom prst="rect">
              <a:avLst/>
            </a:prstGeom>
            <a:noFill/>
          </p:spPr>
          <p:txBody>
            <a:bodyPr wrap="none" rtlCol="0">
              <a:spAutoFit/>
            </a:bodyPr>
            <a:lstStyle/>
            <a:p>
              <a:pPr>
                <a:lnSpc>
                  <a:spcPct val="80000"/>
                </a:lnSpc>
              </a:pPr>
              <a:r>
                <a:rPr lang="en-US" sz="1400" b="1" dirty="0">
                  <a:solidFill>
                    <a:srgbClr val="FFC000"/>
                  </a:solidFill>
                  <a:latin typeface="+mn-lt"/>
                </a:rPr>
                <a:t>MC before </a:t>
              </a:r>
              <a:br>
                <a:rPr lang="en-US" sz="1400" b="1" dirty="0">
                  <a:solidFill>
                    <a:srgbClr val="FFC000"/>
                  </a:solidFill>
                  <a:latin typeface="+mn-lt"/>
                </a:rPr>
              </a:br>
              <a:r>
                <a:rPr lang="en-US" sz="1400" b="1" dirty="0">
                  <a:solidFill>
                    <a:srgbClr val="FFC000"/>
                  </a:solidFill>
                  <a:latin typeface="+mn-lt"/>
                </a:rPr>
                <a:t>tuning</a:t>
              </a:r>
            </a:p>
          </p:txBody>
        </p:sp>
      </p:grpSp>
      <p:grpSp>
        <p:nvGrpSpPr>
          <p:cNvPr id="20" name="Group 19">
            <a:extLst>
              <a:ext uri="{FF2B5EF4-FFF2-40B4-BE49-F238E27FC236}">
                <a16:creationId xmlns:a16="http://schemas.microsoft.com/office/drawing/2014/main" id="{7F66B9D3-64DF-0641-86E7-A7152D616811}"/>
              </a:ext>
            </a:extLst>
          </p:cNvPr>
          <p:cNvGrpSpPr/>
          <p:nvPr/>
        </p:nvGrpSpPr>
        <p:grpSpPr>
          <a:xfrm>
            <a:off x="228600" y="3657550"/>
            <a:ext cx="3495698" cy="2636681"/>
            <a:chOff x="790304" y="3350131"/>
            <a:chExt cx="3969684" cy="2918210"/>
          </a:xfrm>
        </p:grpSpPr>
        <p:pic>
          <p:nvPicPr>
            <p:cNvPr id="21" name="Picture 20">
              <a:extLst>
                <a:ext uri="{FF2B5EF4-FFF2-40B4-BE49-F238E27FC236}">
                  <a16:creationId xmlns:a16="http://schemas.microsoft.com/office/drawing/2014/main" id="{2F8A1E17-69D6-E84C-9C03-12D573E346A7}"/>
                </a:ext>
              </a:extLst>
            </p:cNvPr>
            <p:cNvPicPr>
              <a:picLocks noChangeAspect="1"/>
            </p:cNvPicPr>
            <p:nvPr/>
          </p:nvPicPr>
          <p:blipFill rotWithShape="1">
            <a:blip r:embed="rId3"/>
            <a:srcRect t="7220"/>
            <a:stretch/>
          </p:blipFill>
          <p:spPr>
            <a:xfrm>
              <a:off x="790304" y="3669784"/>
              <a:ext cx="3969684" cy="2598557"/>
            </a:xfrm>
            <a:prstGeom prst="rect">
              <a:avLst/>
            </a:prstGeom>
          </p:spPr>
        </p:pic>
        <p:sp>
          <p:nvSpPr>
            <p:cNvPr id="22" name="Modules at the warehouse">
              <a:extLst>
                <a:ext uri="{FF2B5EF4-FFF2-40B4-BE49-F238E27FC236}">
                  <a16:creationId xmlns:a16="http://schemas.microsoft.com/office/drawing/2014/main" id="{05525E73-0C36-9944-9985-AC44DFD9C82C}"/>
                </a:ext>
              </a:extLst>
            </p:cNvPr>
            <p:cNvSpPr txBox="1"/>
            <p:nvPr/>
          </p:nvSpPr>
          <p:spPr>
            <a:xfrm>
              <a:off x="790304" y="3350131"/>
              <a:ext cx="3581004" cy="38605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b="1" dirty="0">
                  <a:solidFill>
                    <a:prstClr val="black"/>
                  </a:solidFill>
                  <a:latin typeface="Calibri" panose="020F0502020204030204"/>
                  <a:ea typeface="+mn-ea"/>
                  <a:cs typeface="+mn-cs"/>
                </a:rPr>
                <a:t>Collection wire signal response</a:t>
              </a:r>
              <a:endParaRPr sz="1600" b="1" dirty="0">
                <a:solidFill>
                  <a:prstClr val="black"/>
                </a:solidFill>
                <a:latin typeface="Calibri" panose="020F0502020204030204"/>
                <a:ea typeface="+mn-ea"/>
                <a:cs typeface="+mn-cs"/>
              </a:endParaRPr>
            </a:p>
          </p:txBody>
        </p:sp>
      </p:grpSp>
      <p:pic>
        <p:nvPicPr>
          <p:cNvPr id="24" name="Picture 23" descr="Chart&#10;&#10;Description automatically generated">
            <a:extLst>
              <a:ext uri="{FF2B5EF4-FFF2-40B4-BE49-F238E27FC236}">
                <a16:creationId xmlns:a16="http://schemas.microsoft.com/office/drawing/2014/main" id="{3A706466-2DAB-D747-8566-475B3615B13C}"/>
              </a:ext>
            </a:extLst>
          </p:cNvPr>
          <p:cNvPicPr>
            <a:picLocks noChangeAspect="1"/>
          </p:cNvPicPr>
          <p:nvPr/>
        </p:nvPicPr>
        <p:blipFill>
          <a:blip r:embed="rId4"/>
          <a:stretch>
            <a:fillRect/>
          </a:stretch>
        </p:blipFill>
        <p:spPr>
          <a:xfrm>
            <a:off x="3570165" y="3807470"/>
            <a:ext cx="3624409" cy="2497804"/>
          </a:xfrm>
          <a:prstGeom prst="rect">
            <a:avLst/>
          </a:prstGeom>
        </p:spPr>
      </p:pic>
      <p:sp>
        <p:nvSpPr>
          <p:cNvPr id="25" name="Modules at the warehouse">
            <a:extLst>
              <a:ext uri="{FF2B5EF4-FFF2-40B4-BE49-F238E27FC236}">
                <a16:creationId xmlns:a16="http://schemas.microsoft.com/office/drawing/2014/main" id="{86059545-D2AE-CB48-B513-8422199CA6C0}"/>
              </a:ext>
            </a:extLst>
          </p:cNvPr>
          <p:cNvSpPr txBox="1"/>
          <p:nvPr/>
        </p:nvSpPr>
        <p:spPr>
          <a:xfrm>
            <a:off x="3532276" y="3654916"/>
            <a:ext cx="3700185" cy="348813"/>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b="1" dirty="0">
                <a:solidFill>
                  <a:prstClr val="black"/>
                </a:solidFill>
                <a:latin typeface="Calibri" panose="020F0502020204030204"/>
                <a:ea typeface="+mn-ea"/>
                <a:cs typeface="+mn-cs"/>
              </a:rPr>
              <a:t>Space charge distortions in drift direction</a:t>
            </a:r>
            <a:endParaRPr sz="1600" b="1" dirty="0">
              <a:solidFill>
                <a:prstClr val="black"/>
              </a:solidFill>
              <a:latin typeface="Calibri" panose="020F0502020204030204"/>
              <a:ea typeface="+mn-ea"/>
              <a:cs typeface="+mn-cs"/>
            </a:endParaRPr>
          </a:p>
        </p:txBody>
      </p:sp>
      <p:sp>
        <p:nvSpPr>
          <p:cNvPr id="26" name="Modules at the warehouse">
            <a:extLst>
              <a:ext uri="{FF2B5EF4-FFF2-40B4-BE49-F238E27FC236}">
                <a16:creationId xmlns:a16="http://schemas.microsoft.com/office/drawing/2014/main" id="{5160DD49-37E8-F44B-B6E1-E013C4A586D1}"/>
              </a:ext>
            </a:extLst>
          </p:cNvPr>
          <p:cNvSpPr txBox="1"/>
          <p:nvPr/>
        </p:nvSpPr>
        <p:spPr>
          <a:xfrm>
            <a:off x="7302725" y="1531688"/>
            <a:ext cx="1833744" cy="348813"/>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b="1" dirty="0">
                <a:solidFill>
                  <a:prstClr val="black"/>
                </a:solidFill>
                <a:latin typeface="Calibri" panose="020F0502020204030204"/>
                <a:ea typeface="+mn-ea"/>
                <a:cs typeface="+mn-cs"/>
              </a:rPr>
              <a:t>TPC intrinsic noise</a:t>
            </a:r>
            <a:endParaRPr sz="1600" b="1" dirty="0">
              <a:solidFill>
                <a:prstClr val="black"/>
              </a:solidFill>
              <a:latin typeface="Calibri" panose="020F0502020204030204"/>
              <a:ea typeface="+mn-ea"/>
              <a:cs typeface="+mn-cs"/>
            </a:endParaRPr>
          </a:p>
        </p:txBody>
      </p:sp>
      <p:sp>
        <p:nvSpPr>
          <p:cNvPr id="27" name="Content Placeholder 2">
            <a:extLst>
              <a:ext uri="{FF2B5EF4-FFF2-40B4-BE49-F238E27FC236}">
                <a16:creationId xmlns:a16="http://schemas.microsoft.com/office/drawing/2014/main" id="{DB09F625-5F1E-1E45-8936-13CDDD63C770}"/>
              </a:ext>
            </a:extLst>
          </p:cNvPr>
          <p:cNvSpPr txBox="1">
            <a:spLocks/>
          </p:cNvSpPr>
          <p:nvPr/>
        </p:nvSpPr>
        <p:spPr>
          <a:xfrm>
            <a:off x="61504" y="1604795"/>
            <a:ext cx="6965598" cy="195347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buSzPct val="100000"/>
              <a:buFont typeface="Courier New" panose="02070309020205020404" pitchFamily="49" charset="0"/>
              <a:buChar char="o"/>
            </a:pPr>
            <a:r>
              <a:rPr lang="en-US" sz="2000" dirty="0">
                <a:solidFill>
                  <a:srgbClr val="4E4E4E"/>
                </a:solidFill>
                <a:latin typeface="+mn-lt"/>
                <a:sym typeface="Wingdings" pitchFamily="2" charset="2"/>
              </a:rPr>
              <a:t>Study of TPC wire response modeling on average waveform at the anode across many anode-cathode-crossing tracks.</a:t>
            </a:r>
          </a:p>
          <a:p>
            <a:pPr lvl="0" algn="just">
              <a:spcBef>
                <a:spcPts val="600"/>
              </a:spcBef>
              <a:buSzPct val="100000"/>
              <a:buFont typeface="Courier New" panose="02070309020205020404" pitchFamily="49" charset="0"/>
              <a:buChar char="o"/>
            </a:pPr>
            <a:r>
              <a:rPr lang="en-US" sz="2000" dirty="0">
                <a:solidFill>
                  <a:srgbClr val="50504E"/>
                </a:solidFill>
                <a:latin typeface="Calibri"/>
              </a:rPr>
              <a:t>Space charge effects (SCE) measured as spatial distortions in drift direction for anode-to-cathode cosmic </a:t>
            </a:r>
            <a:r>
              <a:rPr lang="el-GR" sz="2000" dirty="0">
                <a:solidFill>
                  <a:srgbClr val="4E4E4E"/>
                </a:solidFill>
                <a:latin typeface="Calibri" panose="020F0502020204030204"/>
              </a:rPr>
              <a:t>μ</a:t>
            </a:r>
            <a:r>
              <a:rPr lang="en-US" sz="2000" dirty="0">
                <a:solidFill>
                  <a:srgbClr val="50504E"/>
                </a:solidFill>
                <a:latin typeface="Calibri"/>
              </a:rPr>
              <a:t>. Good agreement with simulation, apart from one TPC where E field distortions associated with possible field cage short are being investigated.</a:t>
            </a:r>
          </a:p>
          <a:p>
            <a:pPr algn="just">
              <a:spcBef>
                <a:spcPts val="1200"/>
              </a:spcBef>
              <a:buSzPct val="100000"/>
              <a:buFont typeface="Courier New" panose="02070309020205020404" pitchFamily="49" charset="0"/>
              <a:buChar char="o"/>
            </a:pPr>
            <a:endParaRPr lang="en-US" sz="2000" dirty="0">
              <a:solidFill>
                <a:srgbClr val="4E4E4E"/>
              </a:solidFill>
              <a:latin typeface="+mn-lt"/>
              <a:sym typeface="Wingdings" pitchFamily="2" charset="2"/>
            </a:endParaRPr>
          </a:p>
          <a:p>
            <a:pPr marL="0" indent="0" algn="just">
              <a:spcBef>
                <a:spcPts val="1200"/>
              </a:spcBef>
              <a:buSzPct val="100000"/>
              <a:buFont typeface="Arial" charset="0"/>
              <a:buNone/>
            </a:pPr>
            <a:endParaRPr lang="en-US" sz="2000" dirty="0">
              <a:solidFill>
                <a:srgbClr val="4E4E4E"/>
              </a:solidFill>
              <a:latin typeface="+mn-lt"/>
              <a:sym typeface="Wingdings" pitchFamily="2" charset="2"/>
            </a:endParaRPr>
          </a:p>
        </p:txBody>
      </p:sp>
    </p:spTree>
    <p:extLst>
      <p:ext uri="{BB962C8B-B14F-4D97-AF65-F5344CB8AC3E}">
        <p14:creationId xmlns:p14="http://schemas.microsoft.com/office/powerpoint/2010/main" val="345191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E6C2C-6C58-2347-BBCB-3F0677A2C8B3}"/>
              </a:ext>
            </a:extLst>
          </p:cNvPr>
          <p:cNvSpPr>
            <a:spLocks noGrp="1"/>
          </p:cNvSpPr>
          <p:nvPr>
            <p:ph type="title"/>
          </p:nvPr>
        </p:nvSpPr>
        <p:spPr/>
        <p:txBody>
          <a:bodyPr/>
          <a:lstStyle/>
          <a:p>
            <a:pPr algn="ctr"/>
            <a:r>
              <a:rPr lang="en-US" dirty="0"/>
              <a:t>Track reconstruction: data/MC comparison</a:t>
            </a:r>
          </a:p>
        </p:txBody>
      </p:sp>
      <p:sp>
        <p:nvSpPr>
          <p:cNvPr id="4" name="Date Placeholder 3">
            <a:extLst>
              <a:ext uri="{FF2B5EF4-FFF2-40B4-BE49-F238E27FC236}">
                <a16:creationId xmlns:a16="http://schemas.microsoft.com/office/drawing/2014/main" id="{DC1B85C7-B12A-D142-9FED-660473F49919}"/>
              </a:ext>
            </a:extLst>
          </p:cNvPr>
          <p:cNvSpPr>
            <a:spLocks noGrp="1"/>
          </p:cNvSpPr>
          <p:nvPr>
            <p:ph type="dt" sz="half" idx="2"/>
          </p:nvPr>
        </p:nvSpPr>
        <p:spPr/>
        <p:txBody>
          <a:bodyPr/>
          <a:lstStyle/>
          <a:p>
            <a:pPr>
              <a:defRPr/>
            </a:pPr>
            <a:r>
              <a:rPr lang="en-US"/>
              <a:t>05/19/22</a:t>
            </a:r>
            <a:endParaRPr lang="en-US" dirty="0"/>
          </a:p>
        </p:txBody>
      </p:sp>
      <p:sp>
        <p:nvSpPr>
          <p:cNvPr id="5" name="Footer Placeholder 4">
            <a:extLst>
              <a:ext uri="{FF2B5EF4-FFF2-40B4-BE49-F238E27FC236}">
                <a16:creationId xmlns:a16="http://schemas.microsoft.com/office/drawing/2014/main" id="{3863EBC1-99C8-A34F-929F-E41F4EF9119E}"/>
              </a:ext>
            </a:extLst>
          </p:cNvPr>
          <p:cNvSpPr>
            <a:spLocks noGrp="1"/>
          </p:cNvSpPr>
          <p:nvPr>
            <p:ph type="ftr" sz="quarter" idx="3"/>
          </p:nvPr>
        </p:nvSpPr>
        <p:spPr/>
        <p:txBody>
          <a:bodyPr/>
          <a:lstStyle/>
          <a:p>
            <a:pPr>
              <a:defRPr/>
            </a:pPr>
            <a:r>
              <a:rPr lang="en-US"/>
              <a:t>Angela Fava | Fermilab Neutrino Seminar</a:t>
            </a:r>
            <a:endParaRPr lang="en-US" b="1" dirty="0"/>
          </a:p>
        </p:txBody>
      </p:sp>
      <p:sp>
        <p:nvSpPr>
          <p:cNvPr id="6" name="Slide Number Placeholder 5">
            <a:extLst>
              <a:ext uri="{FF2B5EF4-FFF2-40B4-BE49-F238E27FC236}">
                <a16:creationId xmlns:a16="http://schemas.microsoft.com/office/drawing/2014/main" id="{F34D709B-3FB1-2245-8B5D-678E71811A77}"/>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27" name="Rectangle 26">
            <a:extLst>
              <a:ext uri="{FF2B5EF4-FFF2-40B4-BE49-F238E27FC236}">
                <a16:creationId xmlns:a16="http://schemas.microsoft.com/office/drawing/2014/main" id="{39BEA857-3994-7E49-B973-8C4AC6B87EF4}"/>
              </a:ext>
            </a:extLst>
          </p:cNvPr>
          <p:cNvSpPr/>
          <p:nvPr/>
        </p:nvSpPr>
        <p:spPr>
          <a:xfrm>
            <a:off x="0" y="839532"/>
            <a:ext cx="9057503" cy="707886"/>
          </a:xfrm>
          <a:prstGeom prst="rect">
            <a:avLst/>
          </a:prstGeom>
        </p:spPr>
        <p:txBody>
          <a:bodyPr wrap="square">
            <a:spAutoFit/>
          </a:bodyPr>
          <a:lstStyle/>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Comparison of cosmic events reconstructed in data and MC. Several reconstructed quantities have been studied to understand the features of the reconstruction.</a:t>
            </a:r>
          </a:p>
        </p:txBody>
      </p:sp>
      <p:sp>
        <p:nvSpPr>
          <p:cNvPr id="28" name="Rectangle 27">
            <a:extLst>
              <a:ext uri="{FF2B5EF4-FFF2-40B4-BE49-F238E27FC236}">
                <a16:creationId xmlns:a16="http://schemas.microsoft.com/office/drawing/2014/main" id="{42B4D8E3-9297-144A-A6A4-6532D473D74D}"/>
              </a:ext>
            </a:extLst>
          </p:cNvPr>
          <p:cNvSpPr/>
          <p:nvPr/>
        </p:nvSpPr>
        <p:spPr>
          <a:xfrm>
            <a:off x="0" y="5053738"/>
            <a:ext cx="8915400" cy="1092607"/>
          </a:xfrm>
          <a:prstGeom prst="rect">
            <a:avLst/>
          </a:prstGeom>
        </p:spPr>
        <p:txBody>
          <a:bodyPr wrap="square">
            <a:spAutoFit/>
          </a:bodyPr>
          <a:lstStyle/>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Ongoing parallel study of shower reconstruction in cosmic rays for data and MC.</a:t>
            </a:r>
          </a:p>
          <a:p>
            <a:pPr marL="29210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Preliminary indications of good end to end processing chain for both data and simulation.</a:t>
            </a:r>
          </a:p>
        </p:txBody>
      </p:sp>
      <p:pic>
        <p:nvPicPr>
          <p:cNvPr id="7" name="Picture 6" descr="Chart&#10;&#10;Description automatically generated">
            <a:extLst>
              <a:ext uri="{FF2B5EF4-FFF2-40B4-BE49-F238E27FC236}">
                <a16:creationId xmlns:a16="http://schemas.microsoft.com/office/drawing/2014/main" id="{26F8847E-5DA9-DF4F-A772-1885FEAA45B9}"/>
              </a:ext>
            </a:extLst>
          </p:cNvPr>
          <p:cNvPicPr>
            <a:picLocks noChangeAspect="1"/>
          </p:cNvPicPr>
          <p:nvPr/>
        </p:nvPicPr>
        <p:blipFill rotWithShape="1">
          <a:blip r:embed="rId2"/>
          <a:srcRect t="11694" b="3671"/>
          <a:stretch/>
        </p:blipFill>
        <p:spPr>
          <a:xfrm>
            <a:off x="208395" y="1657805"/>
            <a:ext cx="4851574" cy="3267004"/>
          </a:xfrm>
          <a:prstGeom prst="rect">
            <a:avLst/>
          </a:prstGeom>
        </p:spPr>
      </p:pic>
      <p:pic>
        <p:nvPicPr>
          <p:cNvPr id="11" name="Picture 10" descr="Chart&#10;&#10;Description automatically generated">
            <a:extLst>
              <a:ext uri="{FF2B5EF4-FFF2-40B4-BE49-F238E27FC236}">
                <a16:creationId xmlns:a16="http://schemas.microsoft.com/office/drawing/2014/main" id="{A21DA8E3-0491-8B43-A5ED-30F3C2B7DE7F}"/>
              </a:ext>
            </a:extLst>
          </p:cNvPr>
          <p:cNvPicPr>
            <a:picLocks noChangeAspect="1"/>
          </p:cNvPicPr>
          <p:nvPr/>
        </p:nvPicPr>
        <p:blipFill>
          <a:blip r:embed="rId3"/>
          <a:stretch>
            <a:fillRect/>
          </a:stretch>
        </p:blipFill>
        <p:spPr>
          <a:xfrm>
            <a:off x="4752109" y="1575162"/>
            <a:ext cx="4305394" cy="3427036"/>
          </a:xfrm>
          <a:prstGeom prst="rect">
            <a:avLst/>
          </a:prstGeom>
        </p:spPr>
      </p:pic>
    </p:spTree>
    <p:extLst>
      <p:ext uri="{BB962C8B-B14F-4D97-AF65-F5344CB8AC3E}">
        <p14:creationId xmlns:p14="http://schemas.microsoft.com/office/powerpoint/2010/main" val="4269673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77878-8AAF-444F-8198-B387045653D0}"/>
              </a:ext>
            </a:extLst>
          </p:cNvPr>
          <p:cNvSpPr>
            <a:spLocks noGrp="1"/>
          </p:cNvSpPr>
          <p:nvPr>
            <p:ph type="title"/>
          </p:nvPr>
        </p:nvSpPr>
        <p:spPr>
          <a:xfrm>
            <a:off x="191529" y="251752"/>
            <a:ext cx="8816546" cy="427877"/>
          </a:xfrm>
        </p:spPr>
        <p:txBody>
          <a:bodyPr/>
          <a:lstStyle/>
          <a:p>
            <a:r>
              <a:rPr lang="en-US" dirty="0"/>
              <a:t>PMT-TPC association for cathode crossing </a:t>
            </a:r>
            <a:r>
              <a:rPr lang="en-US" dirty="0" err="1"/>
              <a:t>μ</a:t>
            </a:r>
            <a:r>
              <a:rPr lang="en-US" dirty="0"/>
              <a:t> in data</a:t>
            </a:r>
          </a:p>
        </p:txBody>
      </p:sp>
      <p:sp>
        <p:nvSpPr>
          <p:cNvPr id="4" name="Date Placeholder 3">
            <a:extLst>
              <a:ext uri="{FF2B5EF4-FFF2-40B4-BE49-F238E27FC236}">
                <a16:creationId xmlns:a16="http://schemas.microsoft.com/office/drawing/2014/main" id="{00804E3B-18A6-8347-BA28-B92D92943FA2}"/>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00675A2C-8332-EF47-89D8-8166FFB41268}"/>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667B15FC-AABC-EF41-857A-C6F5BA2BDA25}"/>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grpSp>
        <p:nvGrpSpPr>
          <p:cNvPr id="20" name="Group 19">
            <a:extLst>
              <a:ext uri="{FF2B5EF4-FFF2-40B4-BE49-F238E27FC236}">
                <a16:creationId xmlns:a16="http://schemas.microsoft.com/office/drawing/2014/main" id="{ACAE9656-74FB-B348-955B-BB78A942E4BA}"/>
              </a:ext>
            </a:extLst>
          </p:cNvPr>
          <p:cNvGrpSpPr/>
          <p:nvPr/>
        </p:nvGrpSpPr>
        <p:grpSpPr>
          <a:xfrm>
            <a:off x="4038341" y="679629"/>
            <a:ext cx="5105659" cy="2461106"/>
            <a:chOff x="3656856" y="548680"/>
            <a:chExt cx="5723950" cy="2197907"/>
          </a:xfrm>
        </p:grpSpPr>
        <p:grpSp>
          <p:nvGrpSpPr>
            <p:cNvPr id="21" name="Group 20">
              <a:extLst>
                <a:ext uri="{FF2B5EF4-FFF2-40B4-BE49-F238E27FC236}">
                  <a16:creationId xmlns:a16="http://schemas.microsoft.com/office/drawing/2014/main" id="{294988E9-BC0F-DF4C-8C00-5B60487527EE}"/>
                </a:ext>
              </a:extLst>
            </p:cNvPr>
            <p:cNvGrpSpPr/>
            <p:nvPr/>
          </p:nvGrpSpPr>
          <p:grpSpPr>
            <a:xfrm>
              <a:off x="3656856" y="548680"/>
              <a:ext cx="5723950" cy="2160240"/>
              <a:chOff x="1856656" y="1196752"/>
              <a:chExt cx="5723950" cy="1944216"/>
            </a:xfrm>
          </p:grpSpPr>
          <p:grpSp>
            <p:nvGrpSpPr>
              <p:cNvPr id="24" name="Group 23">
                <a:extLst>
                  <a:ext uri="{FF2B5EF4-FFF2-40B4-BE49-F238E27FC236}">
                    <a16:creationId xmlns:a16="http://schemas.microsoft.com/office/drawing/2014/main" id="{096ACE26-FD7B-B946-8737-2131A57A92EF}"/>
                  </a:ext>
                </a:extLst>
              </p:cNvPr>
              <p:cNvGrpSpPr/>
              <p:nvPr/>
            </p:nvGrpSpPr>
            <p:grpSpPr>
              <a:xfrm>
                <a:off x="1856656" y="1196752"/>
                <a:ext cx="5723950" cy="1944216"/>
                <a:chOff x="1856656" y="1196752"/>
                <a:chExt cx="5723950" cy="1944216"/>
              </a:xfrm>
            </p:grpSpPr>
            <p:pic>
              <p:nvPicPr>
                <p:cNvPr id="27" name="Picture 26">
                  <a:extLst>
                    <a:ext uri="{FF2B5EF4-FFF2-40B4-BE49-F238E27FC236}">
                      <a16:creationId xmlns:a16="http://schemas.microsoft.com/office/drawing/2014/main" id="{C578541D-258E-9747-859B-AFE85D0DA6E3}"/>
                    </a:ext>
                  </a:extLst>
                </p:cNvPr>
                <p:cNvPicPr>
                  <a:picLocks noChangeAspect="1"/>
                </p:cNvPicPr>
                <p:nvPr/>
              </p:nvPicPr>
              <p:blipFill>
                <a:blip r:embed="rId2"/>
                <a:stretch>
                  <a:fillRect/>
                </a:stretch>
              </p:blipFill>
              <p:spPr>
                <a:xfrm>
                  <a:off x="1856656" y="1196752"/>
                  <a:ext cx="5633494" cy="1944216"/>
                </a:xfrm>
                <a:prstGeom prst="rect">
                  <a:avLst/>
                </a:prstGeom>
              </p:spPr>
            </p:pic>
            <p:sp>
              <p:nvSpPr>
                <p:cNvPr id="28" name="TextBox 27">
                  <a:extLst>
                    <a:ext uri="{FF2B5EF4-FFF2-40B4-BE49-F238E27FC236}">
                      <a16:creationId xmlns:a16="http://schemas.microsoft.com/office/drawing/2014/main" id="{DFCBD304-3471-D54C-AA67-6D6B5FBDFC4B}"/>
                    </a:ext>
                  </a:extLst>
                </p:cNvPr>
                <p:cNvSpPr txBox="1"/>
                <p:nvPr/>
              </p:nvSpPr>
              <p:spPr>
                <a:xfrm>
                  <a:off x="6273004" y="2801339"/>
                  <a:ext cx="1307602" cy="272113"/>
                </a:xfrm>
                <a:prstGeom prst="rect">
                  <a:avLst/>
                </a:prstGeom>
                <a:noFill/>
              </p:spPr>
              <p:txBody>
                <a:bodyPr wrap="square" rtlCol="0">
                  <a:spAutoFit/>
                </a:bodyPr>
                <a:lstStyle/>
                <a:p>
                  <a:pPr defTabSz="914400" eaLnBrk="0" fontAlgn="base" hangingPunct="0">
                    <a:spcBef>
                      <a:spcPct val="0"/>
                    </a:spcBef>
                    <a:spcAft>
                      <a:spcPct val="0"/>
                    </a:spcAft>
                  </a:pPr>
                  <a:r>
                    <a:rPr lang="en-US" sz="1600" i="1" dirty="0">
                      <a:solidFill>
                        <a:srgbClr val="000000"/>
                      </a:solidFill>
                      <a:latin typeface="Comic Sans MS"/>
                      <a:ea typeface="ＭＳ Ｐゴシック" charset="-128"/>
                      <a:cs typeface="Comic Sans MS"/>
                    </a:rPr>
                    <a:t>Fired PMTs</a:t>
                  </a:r>
                </a:p>
              </p:txBody>
            </p:sp>
            <p:sp>
              <p:nvSpPr>
                <p:cNvPr id="29" name="TextBox 28">
                  <a:extLst>
                    <a:ext uri="{FF2B5EF4-FFF2-40B4-BE49-F238E27FC236}">
                      <a16:creationId xmlns:a16="http://schemas.microsoft.com/office/drawing/2014/main" id="{57E7044C-EEB1-2A4C-A3DA-2D7FADFDD97E}"/>
                    </a:ext>
                  </a:extLst>
                </p:cNvPr>
                <p:cNvSpPr txBox="1"/>
                <p:nvPr/>
              </p:nvSpPr>
              <p:spPr>
                <a:xfrm rot="21333810">
                  <a:off x="3000112" y="1569825"/>
                  <a:ext cx="2952329" cy="272113"/>
                </a:xfrm>
                <a:prstGeom prst="rect">
                  <a:avLst/>
                </a:prstGeom>
                <a:noFill/>
              </p:spPr>
              <p:txBody>
                <a:bodyPr wrap="square" rtlCol="0">
                  <a:spAutoFit/>
                </a:bodyPr>
                <a:lstStyle/>
                <a:p>
                  <a:pPr defTabSz="914400" eaLnBrk="0" fontAlgn="base" hangingPunct="0">
                    <a:spcBef>
                      <a:spcPct val="0"/>
                    </a:spcBef>
                    <a:spcAft>
                      <a:spcPct val="0"/>
                    </a:spcAft>
                  </a:pPr>
                  <a:r>
                    <a:rPr lang="en-US" sz="1600" i="1" dirty="0">
                      <a:solidFill>
                        <a:srgbClr val="FFFFFF"/>
                      </a:solidFill>
                      <a:latin typeface="Comic Sans MS"/>
                      <a:ea typeface="ＭＳ Ｐゴシック" charset="-128"/>
                      <a:cs typeface="Comic Sans MS"/>
                    </a:rPr>
                    <a:t>PMTs  (behind the wires)</a:t>
                  </a:r>
                </a:p>
              </p:txBody>
            </p:sp>
            <p:sp>
              <p:nvSpPr>
                <p:cNvPr id="30" name="TextBox 29">
                  <a:extLst>
                    <a:ext uri="{FF2B5EF4-FFF2-40B4-BE49-F238E27FC236}">
                      <a16:creationId xmlns:a16="http://schemas.microsoft.com/office/drawing/2014/main" id="{CDB21E3C-DBD8-3942-9859-7A14D5C82CBF}"/>
                    </a:ext>
                  </a:extLst>
                </p:cNvPr>
                <p:cNvSpPr txBox="1"/>
                <p:nvPr/>
              </p:nvSpPr>
              <p:spPr>
                <a:xfrm rot="21297011">
                  <a:off x="3298992" y="2041300"/>
                  <a:ext cx="2088232" cy="272113"/>
                </a:xfrm>
                <a:prstGeom prst="rect">
                  <a:avLst/>
                </a:prstGeom>
                <a:noFill/>
              </p:spPr>
              <p:txBody>
                <a:bodyPr wrap="square" rtlCol="0">
                  <a:spAutoFit/>
                </a:bodyPr>
                <a:lstStyle/>
                <a:p>
                  <a:pPr defTabSz="914400" eaLnBrk="0" fontAlgn="base" hangingPunct="0">
                    <a:spcBef>
                      <a:spcPct val="0"/>
                    </a:spcBef>
                    <a:spcAft>
                      <a:spcPct val="0"/>
                    </a:spcAft>
                  </a:pPr>
                  <a:r>
                    <a:rPr lang="en-US" sz="1600" i="1" dirty="0">
                      <a:solidFill>
                        <a:srgbClr val="FFFFFF"/>
                      </a:solidFill>
                      <a:latin typeface="Comic Sans MS"/>
                      <a:ea typeface="ＭＳ Ｐゴシック" charset="-128"/>
                      <a:cs typeface="Comic Sans MS"/>
                    </a:rPr>
                    <a:t>Central cathode</a:t>
                  </a:r>
                </a:p>
              </p:txBody>
            </p:sp>
            <p:sp>
              <p:nvSpPr>
                <p:cNvPr id="31" name="TextBox 30">
                  <a:extLst>
                    <a:ext uri="{FF2B5EF4-FFF2-40B4-BE49-F238E27FC236}">
                      <a16:creationId xmlns:a16="http://schemas.microsoft.com/office/drawing/2014/main" id="{659D318D-0BC2-5545-BDA2-EE54BC9149A3}"/>
                    </a:ext>
                  </a:extLst>
                </p:cNvPr>
                <p:cNvSpPr txBox="1"/>
                <p:nvPr/>
              </p:nvSpPr>
              <p:spPr>
                <a:xfrm rot="21333810">
                  <a:off x="2864767" y="2423772"/>
                  <a:ext cx="2952329" cy="272113"/>
                </a:xfrm>
                <a:prstGeom prst="rect">
                  <a:avLst/>
                </a:prstGeom>
                <a:noFill/>
              </p:spPr>
              <p:txBody>
                <a:bodyPr wrap="square" rtlCol="0">
                  <a:spAutoFit/>
                </a:bodyPr>
                <a:lstStyle/>
                <a:p>
                  <a:pPr defTabSz="914400" eaLnBrk="0" fontAlgn="base" hangingPunct="0">
                    <a:spcBef>
                      <a:spcPct val="0"/>
                    </a:spcBef>
                    <a:spcAft>
                      <a:spcPct val="0"/>
                    </a:spcAft>
                  </a:pPr>
                  <a:r>
                    <a:rPr lang="en-US" sz="1600" i="1" dirty="0">
                      <a:solidFill>
                        <a:srgbClr val="FFFFFF"/>
                      </a:solidFill>
                      <a:latin typeface="Comic Sans MS"/>
                      <a:ea typeface="ＭＳ Ｐゴシック" charset="-128"/>
                      <a:cs typeface="Comic Sans MS"/>
                    </a:rPr>
                    <a:t>PMTs  (behind the wires)</a:t>
                  </a:r>
                </a:p>
              </p:txBody>
            </p:sp>
            <p:sp>
              <p:nvSpPr>
                <p:cNvPr id="32" name="TextBox 31">
                  <a:extLst>
                    <a:ext uri="{FF2B5EF4-FFF2-40B4-BE49-F238E27FC236}">
                      <a16:creationId xmlns:a16="http://schemas.microsoft.com/office/drawing/2014/main" id="{58566A90-051F-A74D-853A-97C1692B7EC3}"/>
                    </a:ext>
                  </a:extLst>
                </p:cNvPr>
                <p:cNvSpPr txBox="1"/>
                <p:nvPr/>
              </p:nvSpPr>
              <p:spPr>
                <a:xfrm rot="17703862">
                  <a:off x="5406854" y="1778088"/>
                  <a:ext cx="1076487" cy="334823"/>
                </a:xfrm>
                <a:prstGeom prst="rect">
                  <a:avLst/>
                </a:prstGeom>
                <a:noFill/>
              </p:spPr>
              <p:txBody>
                <a:bodyPr wrap="none" rtlCol="0">
                  <a:spAutoFit/>
                </a:bodyPr>
                <a:lstStyle/>
                <a:p>
                  <a:pPr defTabSz="914400" eaLnBrk="0" fontAlgn="base" hangingPunct="0">
                    <a:spcBef>
                      <a:spcPct val="0"/>
                    </a:spcBef>
                    <a:spcAft>
                      <a:spcPct val="0"/>
                    </a:spcAft>
                  </a:pPr>
                  <a:r>
                    <a:rPr lang="en-US" sz="1600" i="1" dirty="0" err="1">
                      <a:solidFill>
                        <a:srgbClr val="FFFFFF"/>
                      </a:solidFill>
                      <a:latin typeface="Comic Sans MS"/>
                      <a:ea typeface="ＭＳ Ｐゴシック" charset="-128"/>
                      <a:cs typeface="Comic Sans MS"/>
                    </a:rPr>
                    <a:t>Muon</a:t>
                  </a:r>
                  <a:r>
                    <a:rPr lang="en-US" sz="1600" i="1" dirty="0">
                      <a:solidFill>
                        <a:srgbClr val="FFFFFF"/>
                      </a:solidFill>
                      <a:latin typeface="Comic Sans MS"/>
                      <a:ea typeface="ＭＳ Ｐゴシック" charset="-128"/>
                      <a:cs typeface="Comic Sans MS"/>
                    </a:rPr>
                    <a:t> track</a:t>
                  </a:r>
                </a:p>
              </p:txBody>
            </p:sp>
          </p:grpSp>
          <p:cxnSp>
            <p:nvCxnSpPr>
              <p:cNvPr id="25" name="Straight Arrow Connector 24">
                <a:extLst>
                  <a:ext uri="{FF2B5EF4-FFF2-40B4-BE49-F238E27FC236}">
                    <a16:creationId xmlns:a16="http://schemas.microsoft.com/office/drawing/2014/main" id="{CDB14F3D-C25A-4049-8320-ACA320BE6893}"/>
                  </a:ext>
                </a:extLst>
              </p:cNvPr>
              <p:cNvCxnSpPr>
                <a:cxnSpLocks/>
              </p:cNvCxnSpPr>
              <p:nvPr/>
            </p:nvCxnSpPr>
            <p:spPr bwMode="auto">
              <a:xfrm flipV="1">
                <a:off x="6608399" y="1484784"/>
                <a:ext cx="72794" cy="130349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26" name="Straight Arrow Connector 25">
                <a:extLst>
                  <a:ext uri="{FF2B5EF4-FFF2-40B4-BE49-F238E27FC236}">
                    <a16:creationId xmlns:a16="http://schemas.microsoft.com/office/drawing/2014/main" id="{B8DE9C44-D974-2846-8F65-1A97B16A8BC5}"/>
                  </a:ext>
                </a:extLst>
              </p:cNvPr>
              <p:cNvCxnSpPr>
                <a:cxnSpLocks/>
              </p:cNvCxnSpPr>
              <p:nvPr/>
            </p:nvCxnSpPr>
            <p:spPr bwMode="auto">
              <a:xfrm flipH="1" flipV="1">
                <a:off x="6033120" y="2492896"/>
                <a:ext cx="575279" cy="29538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cxnSp>
          <p:nvCxnSpPr>
            <p:cNvPr id="22" name="Straight Arrow Connector 21">
              <a:extLst>
                <a:ext uri="{FF2B5EF4-FFF2-40B4-BE49-F238E27FC236}">
                  <a16:creationId xmlns:a16="http://schemas.microsoft.com/office/drawing/2014/main" id="{89BEB8BF-C1F3-7945-87E9-AD2A16408A87}"/>
                </a:ext>
              </a:extLst>
            </p:cNvPr>
            <p:cNvCxnSpPr/>
            <p:nvPr/>
          </p:nvCxnSpPr>
          <p:spPr bwMode="auto">
            <a:xfrm rot="21120000" flipV="1">
              <a:off x="5889104" y="2514317"/>
              <a:ext cx="146351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3" name="TextBox 22">
              <a:extLst>
                <a:ext uri="{FF2B5EF4-FFF2-40B4-BE49-F238E27FC236}">
                  <a16:creationId xmlns:a16="http://schemas.microsoft.com/office/drawing/2014/main" id="{EBFE1743-4672-384D-B6E2-ABDC213217B1}"/>
                </a:ext>
              </a:extLst>
            </p:cNvPr>
            <p:cNvSpPr txBox="1"/>
            <p:nvPr/>
          </p:nvSpPr>
          <p:spPr>
            <a:xfrm rot="21120000">
              <a:off x="6162749" y="2444239"/>
              <a:ext cx="909919" cy="302348"/>
            </a:xfrm>
            <a:prstGeom prst="rect">
              <a:avLst/>
            </a:prstGeom>
            <a:solidFill>
              <a:srgbClr val="FFFFFF"/>
            </a:solidFill>
          </p:spPr>
          <p:txBody>
            <a:bodyPr wrap="square" rtlCol="0">
              <a:spAutoFit/>
            </a:bodyPr>
            <a:lstStyle/>
            <a:p>
              <a:pPr defTabSz="914400" eaLnBrk="0" fontAlgn="base" hangingPunct="0">
                <a:spcBef>
                  <a:spcPct val="0"/>
                </a:spcBef>
                <a:spcAft>
                  <a:spcPct val="0"/>
                </a:spcAft>
              </a:pPr>
              <a:r>
                <a:rPr lang="en-US" sz="1600" i="1" dirty="0">
                  <a:solidFill>
                    <a:srgbClr val="000000"/>
                  </a:solidFill>
                  <a:latin typeface="Comic Sans MS" charset="0"/>
                  <a:ea typeface="ＭＳ Ｐゴシック" charset="-128"/>
                  <a:cs typeface="ＭＳ Ｐゴシック" charset="-128"/>
                </a:rPr>
                <a:t>z axis </a:t>
              </a:r>
            </a:p>
          </p:txBody>
        </p:sp>
      </p:grpSp>
      <p:grpSp>
        <p:nvGrpSpPr>
          <p:cNvPr id="33" name="Group 32">
            <a:extLst>
              <a:ext uri="{FF2B5EF4-FFF2-40B4-BE49-F238E27FC236}">
                <a16:creationId xmlns:a16="http://schemas.microsoft.com/office/drawing/2014/main" id="{CBAA68EF-3FEB-CC49-8B6F-EBB965A18311}"/>
              </a:ext>
            </a:extLst>
          </p:cNvPr>
          <p:cNvGrpSpPr/>
          <p:nvPr/>
        </p:nvGrpSpPr>
        <p:grpSpPr>
          <a:xfrm>
            <a:off x="109762" y="3367563"/>
            <a:ext cx="4705263" cy="2920275"/>
            <a:chOff x="5348177" y="1105302"/>
            <a:chExt cx="4705263" cy="2920275"/>
          </a:xfrm>
        </p:grpSpPr>
        <p:grpSp>
          <p:nvGrpSpPr>
            <p:cNvPr id="34" name="Group 33">
              <a:extLst>
                <a:ext uri="{FF2B5EF4-FFF2-40B4-BE49-F238E27FC236}">
                  <a16:creationId xmlns:a16="http://schemas.microsoft.com/office/drawing/2014/main" id="{0071A734-147B-CA4B-B067-2BAEA74566C1}"/>
                </a:ext>
              </a:extLst>
            </p:cNvPr>
            <p:cNvGrpSpPr/>
            <p:nvPr/>
          </p:nvGrpSpPr>
          <p:grpSpPr>
            <a:xfrm>
              <a:off x="5627247" y="1105302"/>
              <a:ext cx="4426193" cy="2920275"/>
              <a:chOff x="5193441" y="1219050"/>
              <a:chExt cx="4860000" cy="2920275"/>
            </a:xfrm>
          </p:grpSpPr>
          <p:pic>
            <p:nvPicPr>
              <p:cNvPr id="48" name="Picture 47">
                <a:extLst>
                  <a:ext uri="{FF2B5EF4-FFF2-40B4-BE49-F238E27FC236}">
                    <a16:creationId xmlns:a16="http://schemas.microsoft.com/office/drawing/2014/main" id="{2FE99470-2583-904B-A574-A3E69DA59F74}"/>
                  </a:ext>
                </a:extLst>
              </p:cNvPr>
              <p:cNvPicPr>
                <a:picLocks noChangeAspect="1"/>
              </p:cNvPicPr>
              <p:nvPr/>
            </p:nvPicPr>
            <p:blipFill>
              <a:blip r:embed="rId3"/>
              <a:stretch>
                <a:fillRect/>
              </a:stretch>
            </p:blipFill>
            <p:spPr>
              <a:xfrm>
                <a:off x="5193441" y="1219050"/>
                <a:ext cx="4860000" cy="2781054"/>
              </a:xfrm>
              <a:prstGeom prst="rect">
                <a:avLst/>
              </a:prstGeom>
            </p:spPr>
          </p:pic>
          <p:sp>
            <p:nvSpPr>
              <p:cNvPr id="49" name="TextBox 48">
                <a:extLst>
                  <a:ext uri="{FF2B5EF4-FFF2-40B4-BE49-F238E27FC236}">
                    <a16:creationId xmlns:a16="http://schemas.microsoft.com/office/drawing/2014/main" id="{2912412A-2363-C84F-B28E-DDEDDF5DE7D8}"/>
                  </a:ext>
                </a:extLst>
              </p:cNvPr>
              <p:cNvSpPr txBox="1"/>
              <p:nvPr/>
            </p:nvSpPr>
            <p:spPr>
              <a:xfrm>
                <a:off x="5759065" y="1519045"/>
                <a:ext cx="1672682" cy="338554"/>
              </a:xfrm>
              <a:prstGeom prst="rect">
                <a:avLst/>
              </a:prstGeom>
              <a:noFill/>
            </p:spPr>
            <p:txBody>
              <a:bodyPr wrap="square" rtlCol="0">
                <a:spAutoFit/>
              </a:bodyPr>
              <a:lstStyle/>
              <a:p>
                <a:r>
                  <a:rPr lang="en-US" sz="1600" b="1" dirty="0">
                    <a:solidFill>
                      <a:srgbClr val="333333"/>
                    </a:solidFill>
                  </a:rPr>
                  <a:t>Cosmic </a:t>
                </a:r>
                <a:r>
                  <a:rPr lang="en-US" sz="1600" b="1" dirty="0" err="1">
                    <a:solidFill>
                      <a:srgbClr val="333333"/>
                    </a:solidFill>
                  </a:rPr>
                  <a:t>muons</a:t>
                </a:r>
                <a:r>
                  <a:rPr lang="en-US" sz="1600" b="1" dirty="0">
                    <a:solidFill>
                      <a:srgbClr val="333333"/>
                    </a:solidFill>
                  </a:rPr>
                  <a:t> </a:t>
                </a:r>
              </a:p>
            </p:txBody>
          </p:sp>
          <p:sp>
            <p:nvSpPr>
              <p:cNvPr id="50" name="TextBox 49">
                <a:extLst>
                  <a:ext uri="{FF2B5EF4-FFF2-40B4-BE49-F238E27FC236}">
                    <a16:creationId xmlns:a16="http://schemas.microsoft.com/office/drawing/2014/main" id="{A52AA368-EE65-2341-A21B-36ED59514254}"/>
                  </a:ext>
                </a:extLst>
              </p:cNvPr>
              <p:cNvSpPr txBox="1"/>
              <p:nvPr/>
            </p:nvSpPr>
            <p:spPr>
              <a:xfrm>
                <a:off x="8076940" y="3800771"/>
                <a:ext cx="1424282" cy="338554"/>
              </a:xfrm>
              <a:prstGeom prst="rect">
                <a:avLst/>
              </a:prstGeom>
              <a:noFill/>
            </p:spPr>
            <p:txBody>
              <a:bodyPr wrap="none" rtlCol="0">
                <a:spAutoFit/>
              </a:bodyPr>
              <a:lstStyle/>
              <a:p>
                <a:r>
                  <a:rPr lang="en-US" sz="1600" dirty="0" err="1"/>
                  <a:t>z</a:t>
                </a:r>
                <a:r>
                  <a:rPr lang="en-US" sz="1600" baseline="-25000" dirty="0" err="1"/>
                  <a:t>TPC</a:t>
                </a:r>
                <a:r>
                  <a:rPr lang="en-US" sz="1600" dirty="0" err="1"/>
                  <a:t>-z</a:t>
                </a:r>
                <a:r>
                  <a:rPr lang="en-US" sz="1600" baseline="-25000" dirty="0" err="1"/>
                  <a:t>PMT</a:t>
                </a:r>
                <a:r>
                  <a:rPr lang="en-US" sz="1600" dirty="0"/>
                  <a:t> (cm)</a:t>
                </a:r>
              </a:p>
            </p:txBody>
          </p:sp>
        </p:grpSp>
        <p:sp>
          <p:nvSpPr>
            <p:cNvPr id="45" name="TextBox 44">
              <a:extLst>
                <a:ext uri="{FF2B5EF4-FFF2-40B4-BE49-F238E27FC236}">
                  <a16:creationId xmlns:a16="http://schemas.microsoft.com/office/drawing/2014/main" id="{554CFADE-57E1-944E-9A4A-5F4692C96325}"/>
                </a:ext>
              </a:extLst>
            </p:cNvPr>
            <p:cNvSpPr txBox="1"/>
            <p:nvPr/>
          </p:nvSpPr>
          <p:spPr>
            <a:xfrm rot="16200000">
              <a:off x="5024370" y="1591207"/>
              <a:ext cx="986167" cy="338554"/>
            </a:xfrm>
            <a:prstGeom prst="rect">
              <a:avLst/>
            </a:prstGeom>
            <a:noFill/>
          </p:spPr>
          <p:txBody>
            <a:bodyPr wrap="none" rtlCol="0">
              <a:spAutoFit/>
            </a:bodyPr>
            <a:lstStyle/>
            <a:p>
              <a:r>
                <a:rPr lang="en-US" sz="1600" dirty="0"/>
                <a:t>#events</a:t>
              </a:r>
            </a:p>
          </p:txBody>
        </p:sp>
      </p:grpSp>
      <p:grpSp>
        <p:nvGrpSpPr>
          <p:cNvPr id="51" name="Group 50">
            <a:extLst>
              <a:ext uri="{FF2B5EF4-FFF2-40B4-BE49-F238E27FC236}">
                <a16:creationId xmlns:a16="http://schemas.microsoft.com/office/drawing/2014/main" id="{F590335C-BA09-ED44-9DFC-F68CBDE6C7F8}"/>
              </a:ext>
            </a:extLst>
          </p:cNvPr>
          <p:cNvGrpSpPr/>
          <p:nvPr/>
        </p:nvGrpSpPr>
        <p:grpSpPr>
          <a:xfrm>
            <a:off x="4571381" y="3341805"/>
            <a:ext cx="4572619" cy="2905359"/>
            <a:chOff x="5480821" y="3914538"/>
            <a:chExt cx="4572619" cy="2905359"/>
          </a:xfrm>
        </p:grpSpPr>
        <p:pic>
          <p:nvPicPr>
            <p:cNvPr id="52" name="Picture 51">
              <a:extLst>
                <a:ext uri="{FF2B5EF4-FFF2-40B4-BE49-F238E27FC236}">
                  <a16:creationId xmlns:a16="http://schemas.microsoft.com/office/drawing/2014/main" id="{A588F765-534B-FA48-B2D7-93D4C59A4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073" y="3914538"/>
              <a:ext cx="4447367" cy="2803297"/>
            </a:xfrm>
            <a:prstGeom prst="rect">
              <a:avLst/>
            </a:prstGeom>
          </p:spPr>
        </p:pic>
        <p:sp>
          <p:nvSpPr>
            <p:cNvPr id="53" name="TextBox 52">
              <a:extLst>
                <a:ext uri="{FF2B5EF4-FFF2-40B4-BE49-F238E27FC236}">
                  <a16:creationId xmlns:a16="http://schemas.microsoft.com/office/drawing/2014/main" id="{534EEDDB-D2A9-734B-B4EF-024FFABA8D60}"/>
                </a:ext>
              </a:extLst>
            </p:cNvPr>
            <p:cNvSpPr txBox="1"/>
            <p:nvPr/>
          </p:nvSpPr>
          <p:spPr>
            <a:xfrm>
              <a:off x="8139723" y="5116266"/>
              <a:ext cx="1190951" cy="338554"/>
            </a:xfrm>
            <a:prstGeom prst="rect">
              <a:avLst/>
            </a:prstGeom>
            <a:noFill/>
          </p:spPr>
          <p:txBody>
            <a:bodyPr wrap="none" rtlCol="0">
              <a:spAutoFit/>
            </a:bodyPr>
            <a:lstStyle/>
            <a:p>
              <a:r>
                <a:rPr lang="en-US" sz="1600" dirty="0" err="1"/>
                <a:t>rms</a:t>
              </a:r>
              <a:r>
                <a:rPr lang="en-US" sz="1600" dirty="0"/>
                <a:t>=41 cm</a:t>
              </a:r>
            </a:p>
          </p:txBody>
        </p:sp>
        <p:sp>
          <p:nvSpPr>
            <p:cNvPr id="55" name="TextBox 54">
              <a:extLst>
                <a:ext uri="{FF2B5EF4-FFF2-40B4-BE49-F238E27FC236}">
                  <a16:creationId xmlns:a16="http://schemas.microsoft.com/office/drawing/2014/main" id="{6099A297-1F72-5944-B740-BC865671CF74}"/>
                </a:ext>
              </a:extLst>
            </p:cNvPr>
            <p:cNvSpPr txBox="1"/>
            <p:nvPr/>
          </p:nvSpPr>
          <p:spPr>
            <a:xfrm>
              <a:off x="8481875" y="6481343"/>
              <a:ext cx="1281120" cy="338554"/>
            </a:xfrm>
            <a:prstGeom prst="rect">
              <a:avLst/>
            </a:prstGeom>
            <a:noFill/>
          </p:spPr>
          <p:txBody>
            <a:bodyPr wrap="none" rtlCol="0">
              <a:spAutoFit/>
            </a:bodyPr>
            <a:lstStyle/>
            <a:p>
              <a:r>
                <a:rPr lang="en-US" sz="1600" dirty="0" err="1"/>
                <a:t>z</a:t>
              </a:r>
              <a:r>
                <a:rPr lang="en-US" sz="1600" baseline="-25000" dirty="0" err="1">
                  <a:latin typeface="+mj-lt"/>
                  <a:cs typeface="Symbol" charset="2"/>
                </a:rPr>
                <a:t>TPC</a:t>
              </a:r>
              <a:r>
                <a:rPr lang="en-US" sz="1600" dirty="0" err="1"/>
                <a:t>-z</a:t>
              </a:r>
              <a:r>
                <a:rPr lang="en-US" sz="1600" baseline="-25000" dirty="0" err="1"/>
                <a:t>PMT</a:t>
              </a:r>
              <a:r>
                <a:rPr lang="en-US" sz="1600" baseline="-25000" dirty="0"/>
                <a:t> </a:t>
              </a:r>
              <a:r>
                <a:rPr lang="en-US" sz="1600" dirty="0"/>
                <a:t>(cm)</a:t>
              </a:r>
            </a:p>
          </p:txBody>
        </p:sp>
        <p:sp>
          <p:nvSpPr>
            <p:cNvPr id="56" name="TextBox 55">
              <a:extLst>
                <a:ext uri="{FF2B5EF4-FFF2-40B4-BE49-F238E27FC236}">
                  <a16:creationId xmlns:a16="http://schemas.microsoft.com/office/drawing/2014/main" id="{FFD40D58-ADD2-484F-A056-D448458AEDFA}"/>
                </a:ext>
              </a:extLst>
            </p:cNvPr>
            <p:cNvSpPr txBox="1"/>
            <p:nvPr/>
          </p:nvSpPr>
          <p:spPr>
            <a:xfrm rot="16200000">
              <a:off x="5157014" y="4437518"/>
              <a:ext cx="986167" cy="338554"/>
            </a:xfrm>
            <a:prstGeom prst="rect">
              <a:avLst/>
            </a:prstGeom>
            <a:noFill/>
          </p:spPr>
          <p:txBody>
            <a:bodyPr wrap="none" rtlCol="0">
              <a:spAutoFit/>
            </a:bodyPr>
            <a:lstStyle/>
            <a:p>
              <a:r>
                <a:rPr lang="en-US" sz="1600" dirty="0"/>
                <a:t>#events</a:t>
              </a:r>
            </a:p>
          </p:txBody>
        </p:sp>
        <p:sp>
          <p:nvSpPr>
            <p:cNvPr id="57" name="TextBox 56">
              <a:extLst>
                <a:ext uri="{FF2B5EF4-FFF2-40B4-BE49-F238E27FC236}">
                  <a16:creationId xmlns:a16="http://schemas.microsoft.com/office/drawing/2014/main" id="{8844CAC4-D135-BF44-8A8E-34D97D9290A7}"/>
                </a:ext>
              </a:extLst>
            </p:cNvPr>
            <p:cNvSpPr txBox="1"/>
            <p:nvPr/>
          </p:nvSpPr>
          <p:spPr>
            <a:xfrm>
              <a:off x="7665760" y="4265812"/>
              <a:ext cx="1998848" cy="338554"/>
            </a:xfrm>
            <a:prstGeom prst="rect">
              <a:avLst/>
            </a:prstGeom>
            <a:noFill/>
          </p:spPr>
          <p:txBody>
            <a:bodyPr wrap="square" rtlCol="0">
              <a:spAutoFit/>
            </a:bodyPr>
            <a:lstStyle/>
            <a:p>
              <a:r>
                <a:rPr lang="en-US" sz="1600" b="1" dirty="0">
                  <a:solidFill>
                    <a:srgbClr val="333333"/>
                  </a:solidFill>
                  <a:latin typeface="+mj-lt"/>
                </a:rPr>
                <a:t>BNB </a:t>
              </a:r>
              <a:r>
                <a:rPr lang="en-US" sz="1600" b="1" dirty="0">
                  <a:solidFill>
                    <a:srgbClr val="333333"/>
                  </a:solidFill>
                  <a:latin typeface="+mj-lt"/>
                  <a:cs typeface="Symbol" charset="2"/>
                </a:rPr>
                <a:t>𝜈</a:t>
              </a:r>
              <a:r>
                <a:rPr lang="en-US" sz="1600" b="1" baseline="-25000" dirty="0" err="1">
                  <a:solidFill>
                    <a:srgbClr val="333333"/>
                  </a:solidFill>
                  <a:latin typeface="+mj-lt"/>
                  <a:cs typeface="Symbol" charset="2"/>
                </a:rPr>
                <a:t>μ</a:t>
              </a:r>
              <a:r>
                <a:rPr lang="en-US" sz="1600" b="1" dirty="0" err="1">
                  <a:solidFill>
                    <a:srgbClr val="333333"/>
                  </a:solidFill>
                  <a:latin typeface="+mj-lt"/>
                  <a:cs typeface="Comic Sans MS"/>
                </a:rPr>
                <a:t>CC</a:t>
              </a:r>
              <a:r>
                <a:rPr lang="en-US" sz="1600" b="1" dirty="0">
                  <a:solidFill>
                    <a:srgbClr val="333333"/>
                  </a:solidFill>
                  <a:latin typeface="+mj-lt"/>
                </a:rPr>
                <a:t> candidates</a:t>
              </a:r>
            </a:p>
          </p:txBody>
        </p:sp>
      </p:grpSp>
      <p:sp>
        <p:nvSpPr>
          <p:cNvPr id="54" name="Rectangle 53">
            <a:extLst>
              <a:ext uri="{FF2B5EF4-FFF2-40B4-BE49-F238E27FC236}">
                <a16:creationId xmlns:a16="http://schemas.microsoft.com/office/drawing/2014/main" id="{2605A133-2979-654F-8ADF-F6E0FEE753C3}"/>
              </a:ext>
            </a:extLst>
          </p:cNvPr>
          <p:cNvSpPr/>
          <p:nvPr/>
        </p:nvSpPr>
        <p:spPr>
          <a:xfrm>
            <a:off x="22722" y="805963"/>
            <a:ext cx="3999955" cy="3262432"/>
          </a:xfrm>
          <a:prstGeom prst="rect">
            <a:avLst/>
          </a:prstGeom>
        </p:spPr>
        <p:txBody>
          <a:bodyPr wrap="square">
            <a:spAutoFit/>
          </a:bodyPr>
          <a:lstStyle/>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Simplified algorithm to compare track and light barycenter (</a:t>
            </a:r>
            <a:r>
              <a:rPr lang="en-US" sz="2000" dirty="0" err="1">
                <a:solidFill>
                  <a:srgbClr val="50504E"/>
                </a:solidFill>
                <a:latin typeface="Calibri"/>
              </a:rPr>
              <a:t>z</a:t>
            </a:r>
            <a:r>
              <a:rPr lang="en-US" sz="2000" baseline="-25000" dirty="0" err="1">
                <a:solidFill>
                  <a:srgbClr val="50504E"/>
                </a:solidFill>
                <a:latin typeface="Calibri"/>
              </a:rPr>
              <a:t>TPC</a:t>
            </a:r>
            <a:r>
              <a:rPr lang="en-US" sz="2000" dirty="0">
                <a:solidFill>
                  <a:srgbClr val="50504E"/>
                </a:solidFill>
                <a:latin typeface="Calibri"/>
              </a:rPr>
              <a:t>, </a:t>
            </a:r>
            <a:r>
              <a:rPr lang="en-US" sz="2000" dirty="0" err="1">
                <a:solidFill>
                  <a:srgbClr val="50504E"/>
                </a:solidFill>
                <a:latin typeface="Calibri"/>
              </a:rPr>
              <a:t>z</a:t>
            </a:r>
            <a:r>
              <a:rPr lang="en-US" sz="2000" baseline="-25000" dirty="0" err="1">
                <a:solidFill>
                  <a:srgbClr val="50504E"/>
                </a:solidFill>
                <a:latin typeface="Calibri"/>
              </a:rPr>
              <a:t>PMT</a:t>
            </a:r>
            <a:r>
              <a:rPr lang="en-US" sz="2000" dirty="0">
                <a:solidFill>
                  <a:srgbClr val="50504E"/>
                </a:solidFill>
                <a:latin typeface="Calibri"/>
              </a:rPr>
              <a:t>) along the longitudinal z axis. </a:t>
            </a:r>
          </a:p>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Validation on data </a:t>
            </a:r>
            <a:r>
              <a:rPr lang="en-US" sz="2000" dirty="0">
                <a:solidFill>
                  <a:srgbClr val="4E4E4E"/>
                </a:solidFill>
                <a:latin typeface="Calibri" panose="020F0502020204030204"/>
              </a:rPr>
              <a:t>from RUN-0: </a:t>
            </a:r>
            <a:r>
              <a:rPr lang="en-US" sz="2000" dirty="0">
                <a:solidFill>
                  <a:srgbClr val="50504E"/>
                </a:solidFill>
                <a:latin typeface="Calibri"/>
              </a:rPr>
              <a:t>cathode crossing cosmic </a:t>
            </a:r>
            <a:r>
              <a:rPr lang="el-GR" sz="2000" dirty="0">
                <a:solidFill>
                  <a:srgbClr val="4E4E4E"/>
                </a:solidFill>
                <a:latin typeface="Calibri" panose="020F0502020204030204"/>
              </a:rPr>
              <a:t>μ</a:t>
            </a:r>
            <a:r>
              <a:rPr lang="en-US" sz="2000" dirty="0">
                <a:solidFill>
                  <a:srgbClr val="4E4E4E"/>
                </a:solidFill>
                <a:latin typeface="Calibri" panose="020F0502020204030204"/>
              </a:rPr>
              <a:t> and </a:t>
            </a:r>
            <a:r>
              <a:rPr lang="en-US" sz="2000" dirty="0">
                <a:solidFill>
                  <a:srgbClr val="50504E"/>
                </a:solidFill>
                <a:latin typeface="Calibri"/>
              </a:rPr>
              <a:t>78 BNB </a:t>
            </a:r>
            <a:r>
              <a:rPr lang="en-US" sz="2000" dirty="0">
                <a:solidFill>
                  <a:srgbClr val="505050"/>
                </a:solidFill>
              </a:rPr>
              <a:t>𝜈</a:t>
            </a:r>
            <a:r>
              <a:rPr lang="en-US" sz="2000" baseline="-25000" dirty="0" err="1">
                <a:solidFill>
                  <a:srgbClr val="505050"/>
                </a:solidFill>
              </a:rPr>
              <a:t>μ</a:t>
            </a:r>
            <a:r>
              <a:rPr lang="en-US" sz="2000" dirty="0" err="1">
                <a:solidFill>
                  <a:srgbClr val="50504E"/>
                </a:solidFill>
                <a:latin typeface="Calibri"/>
              </a:rPr>
              <a:t>CC</a:t>
            </a:r>
            <a:r>
              <a:rPr lang="en-US" sz="2000" dirty="0">
                <a:solidFill>
                  <a:srgbClr val="50504E"/>
                </a:solidFill>
                <a:latin typeface="Calibri"/>
              </a:rPr>
              <a:t> candidates with </a:t>
            </a:r>
            <a:r>
              <a:rPr lang="en-US" sz="2000" dirty="0" err="1">
                <a:solidFill>
                  <a:srgbClr val="50504E"/>
                </a:solidFill>
                <a:latin typeface="Calibri"/>
              </a:rPr>
              <a:t>L</a:t>
            </a:r>
            <a:r>
              <a:rPr lang="en-US" sz="2000" baseline="-25000" dirty="0" err="1">
                <a:solidFill>
                  <a:srgbClr val="505050"/>
                </a:solidFill>
              </a:rPr>
              <a:t>μ</a:t>
            </a:r>
            <a:r>
              <a:rPr lang="en-US" sz="2000" baseline="-25000" dirty="0">
                <a:solidFill>
                  <a:srgbClr val="505050"/>
                </a:solidFill>
              </a:rPr>
              <a:t> </a:t>
            </a:r>
            <a:r>
              <a:rPr lang="en-US" sz="2000" dirty="0">
                <a:solidFill>
                  <a:srgbClr val="50504E"/>
                </a:solidFill>
                <a:latin typeface="Calibri"/>
              </a:rPr>
              <a:t>&gt; 50 cm identified by scanning</a:t>
            </a:r>
          </a:p>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Good association within Δz~1m.</a:t>
            </a:r>
          </a:p>
          <a:p>
            <a:pPr lvl="0" algn="just">
              <a:buClr>
                <a:srgbClr val="004C97"/>
              </a:buClr>
            </a:pPr>
            <a:endParaRPr lang="en-US" sz="1800" dirty="0">
              <a:solidFill>
                <a:srgbClr val="50504E"/>
              </a:solidFill>
              <a:latin typeface="Calibri"/>
            </a:endParaRPr>
          </a:p>
          <a:p>
            <a:pPr marL="292100" lvl="0" indent="-292100" algn="just">
              <a:buClr>
                <a:srgbClr val="004C97"/>
              </a:buClr>
              <a:buFont typeface="Courier New" panose="02070309020205020404" pitchFamily="49" charset="0"/>
              <a:buChar char="o"/>
            </a:pPr>
            <a:endParaRPr lang="en-US" sz="1800" dirty="0">
              <a:solidFill>
                <a:srgbClr val="50504E"/>
              </a:solidFill>
              <a:latin typeface="Calibri"/>
            </a:endParaRPr>
          </a:p>
        </p:txBody>
      </p:sp>
    </p:spTree>
    <p:extLst>
      <p:ext uri="{BB962C8B-B14F-4D97-AF65-F5344CB8AC3E}">
        <p14:creationId xmlns:p14="http://schemas.microsoft.com/office/powerpoint/2010/main" val="378274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373BE-A48F-AF4B-95EC-44DC6395B7D6}"/>
              </a:ext>
            </a:extLst>
          </p:cNvPr>
          <p:cNvSpPr>
            <a:spLocks noGrp="1"/>
          </p:cNvSpPr>
          <p:nvPr>
            <p:ph type="title"/>
          </p:nvPr>
        </p:nvSpPr>
        <p:spPr/>
        <p:txBody>
          <a:bodyPr/>
          <a:lstStyle/>
          <a:p>
            <a:pPr algn="ctr"/>
            <a:r>
              <a:rPr lang="en-US" dirty="0"/>
              <a:t>CRT timing</a:t>
            </a:r>
          </a:p>
        </p:txBody>
      </p:sp>
      <p:sp>
        <p:nvSpPr>
          <p:cNvPr id="4" name="Date Placeholder 3">
            <a:extLst>
              <a:ext uri="{FF2B5EF4-FFF2-40B4-BE49-F238E27FC236}">
                <a16:creationId xmlns:a16="http://schemas.microsoft.com/office/drawing/2014/main" id="{2F012664-5ED1-9949-840C-A59F76E3FE54}"/>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432DD3A8-6C29-7947-B13D-EE6D5DD71A76}"/>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4F14CC83-2D6D-3645-97C3-2D4D0D8F9F09}"/>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grpSp>
        <p:nvGrpSpPr>
          <p:cNvPr id="23" name="Group 22">
            <a:extLst>
              <a:ext uri="{FF2B5EF4-FFF2-40B4-BE49-F238E27FC236}">
                <a16:creationId xmlns:a16="http://schemas.microsoft.com/office/drawing/2014/main" id="{D0743600-A02F-2948-8D30-5272F6180F5D}"/>
              </a:ext>
            </a:extLst>
          </p:cNvPr>
          <p:cNvGrpSpPr/>
          <p:nvPr/>
        </p:nvGrpSpPr>
        <p:grpSpPr>
          <a:xfrm>
            <a:off x="736827" y="1236569"/>
            <a:ext cx="7214746" cy="3697959"/>
            <a:chOff x="1192427" y="1981293"/>
            <a:chExt cx="6759146" cy="2895413"/>
          </a:xfrm>
        </p:grpSpPr>
        <p:grpSp>
          <p:nvGrpSpPr>
            <p:cNvPr id="7" name="Group 6">
              <a:extLst>
                <a:ext uri="{FF2B5EF4-FFF2-40B4-BE49-F238E27FC236}">
                  <a16:creationId xmlns:a16="http://schemas.microsoft.com/office/drawing/2014/main" id="{0E322448-BFD4-554E-9723-DF6819F2FEA7}"/>
                </a:ext>
              </a:extLst>
            </p:cNvPr>
            <p:cNvGrpSpPr/>
            <p:nvPr/>
          </p:nvGrpSpPr>
          <p:grpSpPr>
            <a:xfrm>
              <a:off x="1192427" y="1981293"/>
              <a:ext cx="6759146" cy="2895413"/>
              <a:chOff x="0" y="960524"/>
              <a:chExt cx="9906000" cy="4735936"/>
            </a:xfrm>
          </p:grpSpPr>
          <p:grpSp>
            <p:nvGrpSpPr>
              <p:cNvPr id="8" name="Group 7">
                <a:extLst>
                  <a:ext uri="{FF2B5EF4-FFF2-40B4-BE49-F238E27FC236}">
                    <a16:creationId xmlns:a16="http://schemas.microsoft.com/office/drawing/2014/main" id="{98D5DE05-6AAE-9845-B6EB-764918013D89}"/>
                  </a:ext>
                </a:extLst>
              </p:cNvPr>
              <p:cNvGrpSpPr/>
              <p:nvPr/>
            </p:nvGrpSpPr>
            <p:grpSpPr>
              <a:xfrm>
                <a:off x="0" y="960524"/>
                <a:ext cx="9906000" cy="4735936"/>
                <a:chOff x="0" y="960524"/>
                <a:chExt cx="9906000" cy="4735936"/>
              </a:xfrm>
            </p:grpSpPr>
            <p:grpSp>
              <p:nvGrpSpPr>
                <p:cNvPr id="12" name="Group 11">
                  <a:extLst>
                    <a:ext uri="{FF2B5EF4-FFF2-40B4-BE49-F238E27FC236}">
                      <a16:creationId xmlns:a16="http://schemas.microsoft.com/office/drawing/2014/main" id="{80B02A74-189F-7447-879E-338766033612}"/>
                    </a:ext>
                  </a:extLst>
                </p:cNvPr>
                <p:cNvGrpSpPr/>
                <p:nvPr/>
              </p:nvGrpSpPr>
              <p:grpSpPr>
                <a:xfrm>
                  <a:off x="0" y="960524"/>
                  <a:ext cx="9906000" cy="4735936"/>
                  <a:chOff x="0" y="960524"/>
                  <a:chExt cx="9906000" cy="4735936"/>
                </a:xfrm>
              </p:grpSpPr>
              <p:pic>
                <p:nvPicPr>
                  <p:cNvPr id="17" name="Picture 16">
                    <a:extLst>
                      <a:ext uri="{FF2B5EF4-FFF2-40B4-BE49-F238E27FC236}">
                        <a16:creationId xmlns:a16="http://schemas.microsoft.com/office/drawing/2014/main" id="{92ED014A-71D6-6142-B22A-7E92F5473E3A}"/>
                      </a:ext>
                    </a:extLst>
                  </p:cNvPr>
                  <p:cNvPicPr>
                    <a:picLocks noChangeAspect="1"/>
                  </p:cNvPicPr>
                  <p:nvPr/>
                </p:nvPicPr>
                <p:blipFill>
                  <a:blip r:embed="rId2"/>
                  <a:stretch>
                    <a:fillRect/>
                  </a:stretch>
                </p:blipFill>
                <p:spPr>
                  <a:xfrm>
                    <a:off x="0" y="960524"/>
                    <a:ext cx="9906000" cy="4735936"/>
                  </a:xfrm>
                  <a:prstGeom prst="rect">
                    <a:avLst/>
                  </a:prstGeom>
                </p:spPr>
              </p:pic>
              <p:cxnSp>
                <p:nvCxnSpPr>
                  <p:cNvPr id="18" name="Straight Arrow Connector 17">
                    <a:extLst>
                      <a:ext uri="{FF2B5EF4-FFF2-40B4-BE49-F238E27FC236}">
                        <a16:creationId xmlns:a16="http://schemas.microsoft.com/office/drawing/2014/main" id="{086DD865-6244-344A-82C9-DAE9555A677F}"/>
                      </a:ext>
                    </a:extLst>
                  </p:cNvPr>
                  <p:cNvCxnSpPr/>
                  <p:nvPr/>
                </p:nvCxnSpPr>
                <p:spPr bwMode="auto">
                  <a:xfrm flipV="1">
                    <a:off x="1436932" y="4153333"/>
                    <a:ext cx="1045479" cy="3549"/>
                  </a:xfrm>
                  <a:prstGeom prst="straightConnector1">
                    <a:avLst/>
                  </a:prstGeom>
                  <a:solidFill>
                    <a:schemeClr val="accent1"/>
                  </a:solidFill>
                  <a:ln w="9525" cap="flat" cmpd="sng" algn="ctr">
                    <a:solidFill>
                      <a:srgbClr val="FF0000"/>
                    </a:solidFill>
                    <a:prstDash val="solid"/>
                    <a:round/>
                    <a:headEnd type="arrow"/>
                    <a:tailEnd type="arrow"/>
                  </a:ln>
                  <a:effectLst/>
                </p:spPr>
              </p:cxnSp>
            </p:grpSp>
            <p:sp>
              <p:nvSpPr>
                <p:cNvPr id="13" name="TextBox 12">
                  <a:extLst>
                    <a:ext uri="{FF2B5EF4-FFF2-40B4-BE49-F238E27FC236}">
                      <a16:creationId xmlns:a16="http://schemas.microsoft.com/office/drawing/2014/main" id="{04873AC7-06C0-0442-A98C-C6B6FEF1F730}"/>
                    </a:ext>
                  </a:extLst>
                </p:cNvPr>
                <p:cNvSpPr txBox="1"/>
                <p:nvPr/>
              </p:nvSpPr>
              <p:spPr>
                <a:xfrm>
                  <a:off x="986979" y="4255879"/>
                  <a:ext cx="2202785" cy="503421"/>
                </a:xfrm>
                <a:prstGeom prst="rect">
                  <a:avLst/>
                </a:prstGeom>
                <a:noFill/>
              </p:spPr>
              <p:txBody>
                <a:bodyPr wrap="square" rtlCol="0">
                  <a:spAutoFit/>
                </a:bodyPr>
                <a:lstStyle/>
                <a:p>
                  <a:pPr algn="ctr"/>
                  <a:r>
                    <a:rPr lang="en-US" sz="1400" dirty="0">
                      <a:solidFill>
                        <a:srgbClr val="000000"/>
                      </a:solidFill>
                      <a:latin typeface="+mn-lt"/>
                      <a:ea typeface="ＭＳ Ｐゴシック" charset="-128"/>
                      <a:cs typeface="ＭＳ Ｐゴシック" charset="-128"/>
                    </a:rPr>
                    <a:t>4 </a:t>
                  </a:r>
                  <a:r>
                    <a:rPr lang="en-US" sz="1400" dirty="0" err="1">
                      <a:solidFill>
                        <a:srgbClr val="000000"/>
                      </a:solidFill>
                      <a:latin typeface="+mn-lt"/>
                      <a:ea typeface="ＭＳ Ｐゴシック" charset="-128"/>
                      <a:cs typeface="Symbol" charset="2"/>
                    </a:rPr>
                    <a:t>μ</a:t>
                  </a:r>
                  <a:r>
                    <a:rPr lang="en-US" sz="1400" dirty="0" err="1">
                      <a:solidFill>
                        <a:srgbClr val="000000"/>
                      </a:solidFill>
                      <a:latin typeface="+mn-lt"/>
                      <a:ea typeface="ＭＳ Ｐゴシック" charset="-128"/>
                      <a:cs typeface="ＭＳ Ｐゴシック" charset="-128"/>
                    </a:rPr>
                    <a:t>s</a:t>
                  </a:r>
                  <a:r>
                    <a:rPr lang="en-US" sz="1400" dirty="0">
                      <a:solidFill>
                        <a:srgbClr val="000000"/>
                      </a:solidFill>
                      <a:latin typeface="+mn-lt"/>
                      <a:ea typeface="ＭＳ Ｐゴシック" charset="-128"/>
                      <a:cs typeface="ＭＳ Ｐゴシック" charset="-128"/>
                    </a:rPr>
                    <a:t> trigger gate </a:t>
                  </a:r>
                </a:p>
              </p:txBody>
            </p:sp>
            <p:sp>
              <p:nvSpPr>
                <p:cNvPr id="14" name="TextBox 13">
                  <a:extLst>
                    <a:ext uri="{FF2B5EF4-FFF2-40B4-BE49-F238E27FC236}">
                      <a16:creationId xmlns:a16="http://schemas.microsoft.com/office/drawing/2014/main" id="{50AC4594-EFC6-EB44-9700-0219BB50C035}"/>
                    </a:ext>
                  </a:extLst>
                </p:cNvPr>
                <p:cNvSpPr txBox="1"/>
                <p:nvPr/>
              </p:nvSpPr>
              <p:spPr>
                <a:xfrm>
                  <a:off x="2020637" y="2283314"/>
                  <a:ext cx="1548350" cy="1208209"/>
                </a:xfrm>
                <a:prstGeom prst="rect">
                  <a:avLst/>
                </a:prstGeom>
                <a:noFill/>
              </p:spPr>
              <p:txBody>
                <a:bodyPr wrap="square" rtlCol="0">
                  <a:spAutoFit/>
                </a:bodyPr>
                <a:lstStyle/>
                <a:p>
                  <a:pPr algn="ctr"/>
                  <a:r>
                    <a:rPr lang="en-US" sz="1400" dirty="0">
                      <a:solidFill>
                        <a:srgbClr val="000000"/>
                      </a:solidFill>
                      <a:latin typeface="+mn-lt"/>
                      <a:ea typeface="ＭＳ Ｐゴシック" charset="-128"/>
                      <a:cs typeface="ＭＳ Ｐゴシック" charset="-128"/>
                    </a:rPr>
                    <a:t>1.6 </a:t>
                  </a:r>
                  <a:r>
                    <a:rPr lang="en-US" sz="1400" dirty="0" err="1">
                      <a:solidFill>
                        <a:srgbClr val="000000"/>
                      </a:solidFill>
                      <a:ea typeface="ＭＳ Ｐゴシック" charset="-128"/>
                      <a:cs typeface="Symbol" charset="2"/>
                    </a:rPr>
                    <a:t>μ</a:t>
                  </a:r>
                  <a:r>
                    <a:rPr lang="en-US" sz="1400" dirty="0" err="1">
                      <a:solidFill>
                        <a:srgbClr val="000000"/>
                      </a:solidFill>
                      <a:latin typeface="+mn-lt"/>
                      <a:ea typeface="ＭＳ Ｐゴシック" charset="-128"/>
                      <a:cs typeface="ＭＳ Ｐゴシック" charset="-128"/>
                    </a:rPr>
                    <a:t>s</a:t>
                  </a:r>
                  <a:r>
                    <a:rPr lang="en-US" sz="1400" dirty="0">
                      <a:solidFill>
                        <a:srgbClr val="000000"/>
                      </a:solidFill>
                      <a:latin typeface="+mn-lt"/>
                      <a:ea typeface="ＭＳ Ｐゴシック" charset="-128"/>
                      <a:cs typeface="ＭＳ Ｐゴシック" charset="-128"/>
                    </a:rPr>
                    <a:t> </a:t>
                  </a:r>
                </a:p>
                <a:p>
                  <a:pPr algn="ctr"/>
                  <a:r>
                    <a:rPr lang="en-US" sz="1400" dirty="0">
                      <a:solidFill>
                        <a:srgbClr val="000000"/>
                      </a:solidFill>
                      <a:latin typeface="+mn-lt"/>
                      <a:ea typeface="ＭＳ Ｐゴシック" charset="-128"/>
                      <a:cs typeface="ＭＳ Ｐゴシック" charset="-128"/>
                    </a:rPr>
                    <a:t>BNB beam spill </a:t>
                  </a:r>
                </a:p>
              </p:txBody>
            </p:sp>
          </p:grpSp>
          <p:cxnSp>
            <p:nvCxnSpPr>
              <p:cNvPr id="9" name="Straight Arrow Connector 8">
                <a:extLst>
                  <a:ext uri="{FF2B5EF4-FFF2-40B4-BE49-F238E27FC236}">
                    <a16:creationId xmlns:a16="http://schemas.microsoft.com/office/drawing/2014/main" id="{194675E8-B75B-514F-8C41-71F2573A72F2}"/>
                  </a:ext>
                </a:extLst>
              </p:cNvPr>
              <p:cNvCxnSpPr/>
              <p:nvPr/>
            </p:nvCxnSpPr>
            <p:spPr bwMode="auto">
              <a:xfrm flipV="1">
                <a:off x="6764292" y="4171276"/>
                <a:ext cx="1265029" cy="3549"/>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10" name="Straight Arrow Connector 9">
                <a:extLst>
                  <a:ext uri="{FF2B5EF4-FFF2-40B4-BE49-F238E27FC236}">
                    <a16:creationId xmlns:a16="http://schemas.microsoft.com/office/drawing/2014/main" id="{03CB6003-2D14-8E42-9A83-3EC7BDEFD5EF}"/>
                  </a:ext>
                </a:extLst>
              </p:cNvPr>
              <p:cNvCxnSpPr/>
              <p:nvPr/>
            </p:nvCxnSpPr>
            <p:spPr bwMode="auto">
              <a:xfrm flipV="1">
                <a:off x="6780223" y="3282493"/>
                <a:ext cx="950435" cy="3549"/>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11" name="Straight Arrow Connector 10">
                <a:extLst>
                  <a:ext uri="{FF2B5EF4-FFF2-40B4-BE49-F238E27FC236}">
                    <a16:creationId xmlns:a16="http://schemas.microsoft.com/office/drawing/2014/main" id="{B2FE1833-D8CD-F24D-AFA8-68BDFDAE78D2}"/>
                  </a:ext>
                </a:extLst>
              </p:cNvPr>
              <p:cNvCxnSpPr/>
              <p:nvPr/>
            </p:nvCxnSpPr>
            <p:spPr bwMode="auto">
              <a:xfrm flipV="1">
                <a:off x="1749964" y="3086296"/>
                <a:ext cx="487723" cy="3549"/>
              </a:xfrm>
              <a:prstGeom prst="straightConnector1">
                <a:avLst/>
              </a:prstGeom>
              <a:solidFill>
                <a:schemeClr val="accent1"/>
              </a:solidFill>
              <a:ln w="9525" cap="flat" cmpd="sng" algn="ctr">
                <a:solidFill>
                  <a:srgbClr val="FF0000"/>
                </a:solidFill>
                <a:prstDash val="solid"/>
                <a:round/>
                <a:headEnd type="arrow"/>
                <a:tailEnd type="arrow"/>
              </a:ln>
              <a:effectLst/>
            </p:spPr>
          </p:cxnSp>
        </p:grpSp>
        <p:sp>
          <p:nvSpPr>
            <p:cNvPr id="19" name="TextBox 18">
              <a:extLst>
                <a:ext uri="{FF2B5EF4-FFF2-40B4-BE49-F238E27FC236}">
                  <a16:creationId xmlns:a16="http://schemas.microsoft.com/office/drawing/2014/main" id="{2163C069-200D-A149-BE47-7D5D8CF52229}"/>
                </a:ext>
              </a:extLst>
            </p:cNvPr>
            <p:cNvSpPr txBox="1"/>
            <p:nvPr/>
          </p:nvSpPr>
          <p:spPr>
            <a:xfrm>
              <a:off x="6380530" y="3031545"/>
              <a:ext cx="1056483" cy="738664"/>
            </a:xfrm>
            <a:prstGeom prst="rect">
              <a:avLst/>
            </a:prstGeom>
            <a:noFill/>
          </p:spPr>
          <p:txBody>
            <a:bodyPr wrap="square" rtlCol="0">
              <a:spAutoFit/>
            </a:bodyPr>
            <a:lstStyle/>
            <a:p>
              <a:pPr algn="ctr"/>
              <a:r>
                <a:rPr lang="en-US" sz="1400" dirty="0">
                  <a:solidFill>
                    <a:srgbClr val="000000"/>
                  </a:solidFill>
                  <a:latin typeface="+mn-lt"/>
                  <a:ea typeface="ＭＳ Ｐゴシック" charset="-128"/>
                  <a:cs typeface="ＭＳ Ｐゴシック" charset="-128"/>
                </a:rPr>
                <a:t>9.5 </a:t>
              </a:r>
              <a:r>
                <a:rPr lang="en-US" sz="1400" dirty="0" err="1">
                  <a:solidFill>
                    <a:srgbClr val="000000"/>
                  </a:solidFill>
                  <a:ea typeface="ＭＳ Ｐゴシック" charset="-128"/>
                  <a:cs typeface="Symbol" charset="2"/>
                </a:rPr>
                <a:t>μ</a:t>
              </a:r>
              <a:r>
                <a:rPr lang="en-US" sz="1400" dirty="0" err="1">
                  <a:solidFill>
                    <a:srgbClr val="000000"/>
                  </a:solidFill>
                  <a:latin typeface="+mn-lt"/>
                  <a:ea typeface="ＭＳ Ｐゴシック" charset="-128"/>
                  <a:cs typeface="ＭＳ Ｐゴシック" charset="-128"/>
                </a:rPr>
                <a:t>s</a:t>
              </a:r>
              <a:r>
                <a:rPr lang="en-US" sz="1400" dirty="0">
                  <a:solidFill>
                    <a:srgbClr val="000000"/>
                  </a:solidFill>
                  <a:latin typeface="+mn-lt"/>
                  <a:ea typeface="ＭＳ Ｐゴシック" charset="-128"/>
                  <a:cs typeface="ＭＳ Ｐゴシック" charset="-128"/>
                </a:rPr>
                <a:t> </a:t>
              </a:r>
            </a:p>
            <a:p>
              <a:pPr algn="ctr"/>
              <a:r>
                <a:rPr lang="en-US" sz="1400" dirty="0" err="1">
                  <a:solidFill>
                    <a:srgbClr val="000000"/>
                  </a:solidFill>
                  <a:latin typeface="+mn-lt"/>
                  <a:ea typeface="ＭＳ Ｐゴシック" charset="-128"/>
                  <a:cs typeface="ＭＳ Ｐゴシック" charset="-128"/>
                </a:rPr>
                <a:t>NuMI</a:t>
              </a:r>
              <a:r>
                <a:rPr lang="en-US" sz="1400" dirty="0">
                  <a:solidFill>
                    <a:srgbClr val="000000"/>
                  </a:solidFill>
                  <a:latin typeface="+mn-lt"/>
                  <a:ea typeface="ＭＳ Ｐゴシック" charset="-128"/>
                  <a:cs typeface="ＭＳ Ｐゴシック" charset="-128"/>
                </a:rPr>
                <a:t> beam spill </a:t>
              </a:r>
            </a:p>
          </p:txBody>
        </p:sp>
        <p:sp>
          <p:nvSpPr>
            <p:cNvPr id="20" name="TextBox 19">
              <a:extLst>
                <a:ext uri="{FF2B5EF4-FFF2-40B4-BE49-F238E27FC236}">
                  <a16:creationId xmlns:a16="http://schemas.microsoft.com/office/drawing/2014/main" id="{A657BDE0-83B4-9647-B0EA-176C22AE1289}"/>
                </a:ext>
              </a:extLst>
            </p:cNvPr>
            <p:cNvSpPr txBox="1"/>
            <p:nvPr/>
          </p:nvSpPr>
          <p:spPr>
            <a:xfrm>
              <a:off x="5493886" y="3995333"/>
              <a:ext cx="1503023" cy="307777"/>
            </a:xfrm>
            <a:prstGeom prst="rect">
              <a:avLst/>
            </a:prstGeom>
            <a:noFill/>
          </p:spPr>
          <p:txBody>
            <a:bodyPr wrap="square" rtlCol="0">
              <a:spAutoFit/>
            </a:bodyPr>
            <a:lstStyle/>
            <a:p>
              <a:pPr algn="ctr"/>
              <a:r>
                <a:rPr lang="en-US" sz="1400" dirty="0">
                  <a:solidFill>
                    <a:srgbClr val="000000"/>
                  </a:solidFill>
                  <a:latin typeface="+mn-lt"/>
                  <a:ea typeface="ＭＳ Ｐゴシック" charset="-128"/>
                  <a:cs typeface="ＭＳ Ｐゴシック" charset="-128"/>
                </a:rPr>
                <a:t>12 </a:t>
              </a:r>
              <a:r>
                <a:rPr lang="en-US" sz="1400" dirty="0" err="1">
                  <a:solidFill>
                    <a:srgbClr val="000000"/>
                  </a:solidFill>
                  <a:latin typeface="+mn-lt"/>
                  <a:ea typeface="ＭＳ Ｐゴシック" charset="-128"/>
                  <a:cs typeface="Symbol" charset="2"/>
                </a:rPr>
                <a:t>μ</a:t>
              </a:r>
              <a:r>
                <a:rPr lang="en-US" sz="1400" dirty="0" err="1">
                  <a:solidFill>
                    <a:srgbClr val="000000"/>
                  </a:solidFill>
                  <a:latin typeface="+mn-lt"/>
                  <a:ea typeface="ＭＳ Ｐゴシック" charset="-128"/>
                  <a:cs typeface="ＭＳ Ｐゴシック" charset="-128"/>
                </a:rPr>
                <a:t>s</a:t>
              </a:r>
              <a:r>
                <a:rPr lang="en-US" sz="1400" dirty="0">
                  <a:solidFill>
                    <a:srgbClr val="000000"/>
                  </a:solidFill>
                  <a:latin typeface="+mn-lt"/>
                  <a:ea typeface="ＭＳ Ｐゴシック" charset="-128"/>
                  <a:cs typeface="ＭＳ Ｐゴシック" charset="-128"/>
                </a:rPr>
                <a:t> trigger gate </a:t>
              </a:r>
            </a:p>
          </p:txBody>
        </p:sp>
      </p:grpSp>
      <p:sp>
        <p:nvSpPr>
          <p:cNvPr id="21" name="Rectangle 20">
            <a:extLst>
              <a:ext uri="{FF2B5EF4-FFF2-40B4-BE49-F238E27FC236}">
                <a16:creationId xmlns:a16="http://schemas.microsoft.com/office/drawing/2014/main" id="{B9C5923F-F758-F344-BD94-5595756B5473}"/>
              </a:ext>
            </a:extLst>
          </p:cNvPr>
          <p:cNvSpPr/>
          <p:nvPr/>
        </p:nvSpPr>
        <p:spPr>
          <a:xfrm>
            <a:off x="106297" y="798485"/>
            <a:ext cx="8745417" cy="400110"/>
          </a:xfrm>
          <a:prstGeom prst="rect">
            <a:avLst/>
          </a:prstGeom>
        </p:spPr>
        <p:txBody>
          <a:bodyPr wrap="square">
            <a:spAutoFit/>
          </a:bodyPr>
          <a:lstStyle/>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Side CRT time reconstruction relative to the gate start time </a:t>
            </a:r>
          </a:p>
        </p:txBody>
      </p:sp>
      <p:sp>
        <p:nvSpPr>
          <p:cNvPr id="24" name="Rectangle 23">
            <a:extLst>
              <a:ext uri="{FF2B5EF4-FFF2-40B4-BE49-F238E27FC236}">
                <a16:creationId xmlns:a16="http://schemas.microsoft.com/office/drawing/2014/main" id="{41C7B4D1-A52D-7A4C-947A-A1D9D9BC3106}"/>
              </a:ext>
            </a:extLst>
          </p:cNvPr>
          <p:cNvSpPr/>
          <p:nvPr/>
        </p:nvSpPr>
        <p:spPr>
          <a:xfrm>
            <a:off x="0" y="4893133"/>
            <a:ext cx="8901113" cy="1400383"/>
          </a:xfrm>
          <a:prstGeom prst="rect">
            <a:avLst/>
          </a:prstGeom>
        </p:spPr>
        <p:txBody>
          <a:bodyPr wrap="square">
            <a:spAutoFit/>
          </a:bodyPr>
          <a:lstStyle/>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Coincidence gate windows larger than beam gates: 4 </a:t>
            </a:r>
            <a:r>
              <a:rPr lang="en-US" sz="2000" dirty="0" err="1">
                <a:solidFill>
                  <a:srgbClr val="505050"/>
                </a:solidFill>
                <a:ea typeface="ＭＳ Ｐゴシック" charset="-128"/>
                <a:cs typeface="Symbol" charset="2"/>
              </a:rPr>
              <a:t>μ</a:t>
            </a:r>
            <a:r>
              <a:rPr lang="en-US" sz="2000" dirty="0" err="1">
                <a:solidFill>
                  <a:srgbClr val="50504E"/>
                </a:solidFill>
                <a:latin typeface="Calibri"/>
              </a:rPr>
              <a:t>s</a:t>
            </a:r>
            <a:r>
              <a:rPr lang="en-US" sz="2000" dirty="0">
                <a:solidFill>
                  <a:srgbClr val="50504E"/>
                </a:solidFill>
                <a:latin typeface="Calibri"/>
              </a:rPr>
              <a:t> (BNB) and 12 </a:t>
            </a:r>
            <a:r>
              <a:rPr lang="en-US" sz="2000" dirty="0" err="1">
                <a:solidFill>
                  <a:srgbClr val="505050"/>
                </a:solidFill>
                <a:ea typeface="ＭＳ Ｐゴシック" charset="-128"/>
                <a:cs typeface="Symbol" charset="2"/>
              </a:rPr>
              <a:t>μ</a:t>
            </a:r>
            <a:r>
              <a:rPr lang="en-US" sz="2000" dirty="0" err="1">
                <a:solidFill>
                  <a:srgbClr val="50504E"/>
                </a:solidFill>
                <a:latin typeface="Calibri"/>
              </a:rPr>
              <a:t>s</a:t>
            </a:r>
            <a:r>
              <a:rPr lang="en-US" sz="2000" dirty="0">
                <a:solidFill>
                  <a:srgbClr val="50504E"/>
                </a:solidFill>
                <a:latin typeface="Calibri"/>
              </a:rPr>
              <a:t> (</a:t>
            </a:r>
            <a:r>
              <a:rPr lang="en-US" sz="2000" dirty="0" err="1">
                <a:solidFill>
                  <a:srgbClr val="50504E"/>
                </a:solidFill>
                <a:latin typeface="Calibri"/>
              </a:rPr>
              <a:t>NuMI</a:t>
            </a:r>
            <a:r>
              <a:rPr lang="en-US" sz="2000" dirty="0">
                <a:solidFill>
                  <a:srgbClr val="50504E"/>
                </a:solidFill>
                <a:latin typeface="Calibri"/>
              </a:rPr>
              <a:t>). </a:t>
            </a:r>
          </a:p>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Excess of CRT activity during the gate is due to trigger bias, the beam activity is visible as a further activity during the 1.6 </a:t>
            </a:r>
            <a:r>
              <a:rPr lang="en-US" sz="2000" dirty="0" err="1">
                <a:solidFill>
                  <a:srgbClr val="505050"/>
                </a:solidFill>
                <a:ea typeface="ＭＳ Ｐゴシック" charset="-128"/>
                <a:cs typeface="Symbol" charset="2"/>
              </a:rPr>
              <a:t>μ</a:t>
            </a:r>
            <a:r>
              <a:rPr lang="en-US" sz="2000" dirty="0" err="1">
                <a:solidFill>
                  <a:srgbClr val="50504E"/>
                </a:solidFill>
                <a:latin typeface="Calibri"/>
              </a:rPr>
              <a:t>s</a:t>
            </a:r>
            <a:r>
              <a:rPr lang="en-US" sz="2000" dirty="0">
                <a:solidFill>
                  <a:srgbClr val="50504E"/>
                </a:solidFill>
                <a:latin typeface="Calibri"/>
              </a:rPr>
              <a:t>/9.5 </a:t>
            </a:r>
            <a:r>
              <a:rPr lang="en-US" sz="2000" dirty="0" err="1">
                <a:solidFill>
                  <a:srgbClr val="505050"/>
                </a:solidFill>
                <a:ea typeface="ＭＳ Ｐゴシック" charset="-128"/>
                <a:cs typeface="Symbol" charset="2"/>
              </a:rPr>
              <a:t>μ</a:t>
            </a:r>
            <a:r>
              <a:rPr lang="en-US" sz="2000" dirty="0" err="1">
                <a:solidFill>
                  <a:srgbClr val="50504E"/>
                </a:solidFill>
                <a:latin typeface="Calibri"/>
              </a:rPr>
              <a:t>s</a:t>
            </a:r>
            <a:r>
              <a:rPr lang="en-US" sz="2000" dirty="0">
                <a:solidFill>
                  <a:srgbClr val="50504E"/>
                </a:solidFill>
                <a:latin typeface="Calibri"/>
              </a:rPr>
              <a:t> beam spill arrival time for BNB/</a:t>
            </a:r>
            <a:r>
              <a:rPr lang="en-US" sz="2000" dirty="0" err="1">
                <a:solidFill>
                  <a:srgbClr val="50504E"/>
                </a:solidFill>
                <a:latin typeface="Calibri"/>
              </a:rPr>
              <a:t>NuMI</a:t>
            </a:r>
            <a:r>
              <a:rPr lang="en-US" sz="2000" dirty="0">
                <a:solidFill>
                  <a:srgbClr val="50504E"/>
                </a:solidFill>
                <a:latin typeface="Calibri"/>
              </a:rPr>
              <a:t>. </a:t>
            </a:r>
          </a:p>
        </p:txBody>
      </p:sp>
    </p:spTree>
    <p:extLst>
      <p:ext uri="{BB962C8B-B14F-4D97-AF65-F5344CB8AC3E}">
        <p14:creationId xmlns:p14="http://schemas.microsoft.com/office/powerpoint/2010/main" val="3073438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9836CE-15C2-FF43-8604-59033A1516B9}"/>
              </a:ext>
            </a:extLst>
          </p:cNvPr>
          <p:cNvSpPr>
            <a:spLocks noGrp="1"/>
          </p:cNvSpPr>
          <p:nvPr>
            <p:ph type="title"/>
          </p:nvPr>
        </p:nvSpPr>
        <p:spPr/>
        <p:txBody>
          <a:bodyPr/>
          <a:lstStyle/>
          <a:p>
            <a:pPr algn="ctr"/>
            <a:r>
              <a:rPr lang="en-US" dirty="0"/>
              <a:t>CRT reconstruction</a:t>
            </a:r>
          </a:p>
        </p:txBody>
      </p:sp>
      <p:sp>
        <p:nvSpPr>
          <p:cNvPr id="4" name="Date Placeholder 3">
            <a:extLst>
              <a:ext uri="{FF2B5EF4-FFF2-40B4-BE49-F238E27FC236}">
                <a16:creationId xmlns:a16="http://schemas.microsoft.com/office/drawing/2014/main" id="{0FF04002-B6AC-C641-9680-7981709F1D9A}"/>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2C0262E1-5D5D-DA44-BBEC-F2E55108B2A0}"/>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ABCC3B4E-4534-E846-84FA-11E17A9ECAF2}"/>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grpSp>
        <p:nvGrpSpPr>
          <p:cNvPr id="7" name="Group 6">
            <a:extLst>
              <a:ext uri="{FF2B5EF4-FFF2-40B4-BE49-F238E27FC236}">
                <a16:creationId xmlns:a16="http://schemas.microsoft.com/office/drawing/2014/main" id="{7FC703AA-59CB-D948-A3E9-EC29C617B49A}"/>
              </a:ext>
            </a:extLst>
          </p:cNvPr>
          <p:cNvGrpSpPr/>
          <p:nvPr/>
        </p:nvGrpSpPr>
        <p:grpSpPr>
          <a:xfrm>
            <a:off x="3198912" y="963975"/>
            <a:ext cx="5945088" cy="2438400"/>
            <a:chOff x="4038600" y="914400"/>
            <a:chExt cx="6019800" cy="2438400"/>
          </a:xfrm>
          <a:solidFill>
            <a:schemeClr val="bg1"/>
          </a:solidFill>
        </p:grpSpPr>
        <p:grpSp>
          <p:nvGrpSpPr>
            <p:cNvPr id="8" name="Group 7">
              <a:extLst>
                <a:ext uri="{FF2B5EF4-FFF2-40B4-BE49-F238E27FC236}">
                  <a16:creationId xmlns:a16="http://schemas.microsoft.com/office/drawing/2014/main" id="{FD6732E6-6482-A949-8A46-ADE59AF75BD0}"/>
                </a:ext>
              </a:extLst>
            </p:cNvPr>
            <p:cNvGrpSpPr/>
            <p:nvPr/>
          </p:nvGrpSpPr>
          <p:grpSpPr>
            <a:xfrm>
              <a:off x="4038600" y="914400"/>
              <a:ext cx="6019800" cy="2438400"/>
              <a:chOff x="0" y="2163125"/>
              <a:chExt cx="6864708" cy="2438400"/>
            </a:xfrm>
            <a:grpFill/>
          </p:grpSpPr>
          <p:pic>
            <p:nvPicPr>
              <p:cNvPr id="10" name="Picture 9">
                <a:extLst>
                  <a:ext uri="{FF2B5EF4-FFF2-40B4-BE49-F238E27FC236}">
                    <a16:creationId xmlns:a16="http://schemas.microsoft.com/office/drawing/2014/main" id="{3A1FDEC9-D19C-8443-BDB4-664A6714FB3F}"/>
                  </a:ext>
                </a:extLst>
              </p:cNvPr>
              <p:cNvPicPr>
                <a:picLocks noChangeAspect="1"/>
              </p:cNvPicPr>
              <p:nvPr/>
            </p:nvPicPr>
            <p:blipFill>
              <a:blip r:embed="rId2"/>
              <a:stretch>
                <a:fillRect/>
              </a:stretch>
            </p:blipFill>
            <p:spPr>
              <a:xfrm>
                <a:off x="0" y="2209800"/>
                <a:ext cx="6765932" cy="2315525"/>
              </a:xfrm>
              <a:prstGeom prst="rect">
                <a:avLst/>
              </a:prstGeom>
              <a:grpFill/>
              <a:ln>
                <a:noFill/>
              </a:ln>
            </p:spPr>
          </p:pic>
          <p:sp>
            <p:nvSpPr>
              <p:cNvPr id="11" name="TextBox 10">
                <a:extLst>
                  <a:ext uri="{FF2B5EF4-FFF2-40B4-BE49-F238E27FC236}">
                    <a16:creationId xmlns:a16="http://schemas.microsoft.com/office/drawing/2014/main" id="{55487E53-8480-104E-AF58-387F78726E19}"/>
                  </a:ext>
                </a:extLst>
              </p:cNvPr>
              <p:cNvSpPr txBox="1"/>
              <p:nvPr/>
            </p:nvSpPr>
            <p:spPr>
              <a:xfrm>
                <a:off x="260685" y="2163125"/>
                <a:ext cx="6604023" cy="307777"/>
              </a:xfrm>
              <a:prstGeom prst="rect">
                <a:avLst/>
              </a:prstGeom>
              <a:grpFill/>
              <a:ln>
                <a:noFill/>
              </a:ln>
            </p:spPr>
            <p:txBody>
              <a:bodyPr wrap="square" rtlCol="0">
                <a:spAutoFit/>
              </a:bodyPr>
              <a:lstStyle/>
              <a:p>
                <a:pPr defTabSz="914400" eaLnBrk="0" fontAlgn="base" hangingPunct="0">
                  <a:spcBef>
                    <a:spcPct val="0"/>
                  </a:spcBef>
                  <a:spcAft>
                    <a:spcPct val="0"/>
                  </a:spcAft>
                </a:pPr>
                <a:r>
                  <a:rPr lang="en-US" sz="1400" dirty="0">
                    <a:solidFill>
                      <a:srgbClr val="000000"/>
                    </a:solidFill>
                    <a:latin typeface="Comic Sans MS" charset="0"/>
                    <a:ea typeface="ＭＳ Ｐゴシック" charset="-128"/>
                    <a:cs typeface="ＭＳ Ｐゴシック" charset="-128"/>
                  </a:rPr>
                  <a:t>Geometrical distribution of cosmic rays detected by the TOP CRT </a:t>
                </a:r>
              </a:p>
            </p:txBody>
          </p:sp>
          <p:sp>
            <p:nvSpPr>
              <p:cNvPr id="12" name="TextBox 11">
                <a:extLst>
                  <a:ext uri="{FF2B5EF4-FFF2-40B4-BE49-F238E27FC236}">
                    <a16:creationId xmlns:a16="http://schemas.microsoft.com/office/drawing/2014/main" id="{A874C1B0-5D84-1140-93E9-F3F5C54E7886}"/>
                  </a:ext>
                </a:extLst>
              </p:cNvPr>
              <p:cNvSpPr txBox="1"/>
              <p:nvPr/>
            </p:nvSpPr>
            <p:spPr>
              <a:xfrm>
                <a:off x="4953017" y="4296725"/>
                <a:ext cx="955845" cy="304800"/>
              </a:xfrm>
              <a:prstGeom prst="rect">
                <a:avLst/>
              </a:prstGeom>
              <a:noFill/>
              <a:ln>
                <a:noFill/>
              </a:ln>
            </p:spPr>
            <p:txBody>
              <a:bodyPr wrap="square" rtlCol="0">
                <a:spAutoFit/>
              </a:bodyPr>
              <a:lstStyle/>
              <a:p>
                <a:pPr defTabSz="914400" eaLnBrk="0" fontAlgn="base" hangingPunct="0">
                  <a:spcBef>
                    <a:spcPct val="0"/>
                  </a:spcBef>
                  <a:spcAft>
                    <a:spcPct val="0"/>
                  </a:spcAft>
                </a:pPr>
                <a:r>
                  <a:rPr lang="en-US" sz="1400" dirty="0">
                    <a:solidFill>
                      <a:srgbClr val="000000"/>
                    </a:solidFill>
                    <a:latin typeface="Comic Sans MS" charset="0"/>
                    <a:ea typeface="ＭＳ Ｐゴシック" charset="-128"/>
                    <a:cs typeface="ＭＳ Ｐゴシック" charset="-128"/>
                  </a:rPr>
                  <a:t>z (cm)</a:t>
                </a:r>
              </a:p>
            </p:txBody>
          </p:sp>
          <p:sp>
            <p:nvSpPr>
              <p:cNvPr id="13" name="TextBox 12">
                <a:extLst>
                  <a:ext uri="{FF2B5EF4-FFF2-40B4-BE49-F238E27FC236}">
                    <a16:creationId xmlns:a16="http://schemas.microsoft.com/office/drawing/2014/main" id="{6AAB72F9-1F16-EF44-A249-C314AF363C03}"/>
                  </a:ext>
                </a:extLst>
              </p:cNvPr>
              <p:cNvSpPr txBox="1"/>
              <p:nvPr/>
            </p:nvSpPr>
            <p:spPr>
              <a:xfrm rot="16200000">
                <a:off x="-158415" y="2635339"/>
                <a:ext cx="838200" cy="350975"/>
              </a:xfrm>
              <a:prstGeom prst="rect">
                <a:avLst/>
              </a:prstGeom>
              <a:solidFill>
                <a:srgbClr val="FFFFFF"/>
              </a:solidFill>
              <a:ln>
                <a:noFill/>
              </a:ln>
            </p:spPr>
            <p:txBody>
              <a:bodyPr wrap="square" rtlCol="0">
                <a:spAutoFit/>
              </a:bodyPr>
              <a:lstStyle/>
              <a:p>
                <a:pPr defTabSz="914400" eaLnBrk="0" fontAlgn="base" hangingPunct="0">
                  <a:spcBef>
                    <a:spcPct val="0"/>
                  </a:spcBef>
                  <a:spcAft>
                    <a:spcPct val="0"/>
                  </a:spcAft>
                </a:pPr>
                <a:r>
                  <a:rPr lang="en-US" sz="1400" dirty="0">
                    <a:solidFill>
                      <a:srgbClr val="000000"/>
                    </a:solidFill>
                    <a:latin typeface="Comic Sans MS" charset="0"/>
                    <a:ea typeface="ＭＳ Ｐゴシック" charset="-128"/>
                    <a:cs typeface="ＭＳ Ｐゴシック" charset="-128"/>
                  </a:rPr>
                  <a:t>x (cm)</a:t>
                </a:r>
              </a:p>
            </p:txBody>
          </p:sp>
        </p:grpSp>
        <p:sp>
          <p:nvSpPr>
            <p:cNvPr id="9" name="Rectangle 8">
              <a:extLst>
                <a:ext uri="{FF2B5EF4-FFF2-40B4-BE49-F238E27FC236}">
                  <a16:creationId xmlns:a16="http://schemas.microsoft.com/office/drawing/2014/main" id="{B1D262CC-BD03-B747-A698-EF3356237F7E}"/>
                </a:ext>
              </a:extLst>
            </p:cNvPr>
            <p:cNvSpPr/>
            <p:nvPr/>
          </p:nvSpPr>
          <p:spPr bwMode="auto">
            <a:xfrm>
              <a:off x="8991600" y="3124200"/>
              <a:ext cx="457200" cy="1524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solidFill>
                  <a:srgbClr val="000000"/>
                </a:solidFill>
                <a:latin typeface="Comic Sans MS" pitchFamily="1" charset="0"/>
                <a:ea typeface="ＭＳ Ｐゴシック" charset="-128"/>
                <a:cs typeface="ＭＳ Ｐゴシック" charset="-128"/>
              </a:endParaRPr>
            </a:p>
          </p:txBody>
        </p:sp>
      </p:grpSp>
      <p:grpSp>
        <p:nvGrpSpPr>
          <p:cNvPr id="14" name="Group 13">
            <a:extLst>
              <a:ext uri="{FF2B5EF4-FFF2-40B4-BE49-F238E27FC236}">
                <a16:creationId xmlns:a16="http://schemas.microsoft.com/office/drawing/2014/main" id="{371C745F-2290-B64A-8339-BC644D423451}"/>
              </a:ext>
            </a:extLst>
          </p:cNvPr>
          <p:cNvGrpSpPr/>
          <p:nvPr/>
        </p:nvGrpSpPr>
        <p:grpSpPr>
          <a:xfrm>
            <a:off x="266146" y="3692612"/>
            <a:ext cx="4062115" cy="2535062"/>
            <a:chOff x="0" y="5029200"/>
            <a:chExt cx="4322330" cy="1382761"/>
          </a:xfrm>
        </p:grpSpPr>
        <p:grpSp>
          <p:nvGrpSpPr>
            <p:cNvPr id="15" name="Group 14">
              <a:extLst>
                <a:ext uri="{FF2B5EF4-FFF2-40B4-BE49-F238E27FC236}">
                  <a16:creationId xmlns:a16="http://schemas.microsoft.com/office/drawing/2014/main" id="{5982C647-3EDB-6E44-A0B2-A394843CD93A}"/>
                </a:ext>
              </a:extLst>
            </p:cNvPr>
            <p:cNvGrpSpPr/>
            <p:nvPr/>
          </p:nvGrpSpPr>
          <p:grpSpPr>
            <a:xfrm>
              <a:off x="0" y="5029200"/>
              <a:ext cx="4322330" cy="1316375"/>
              <a:chOff x="204437" y="2372321"/>
              <a:chExt cx="4322330" cy="1316375"/>
            </a:xfrm>
          </p:grpSpPr>
          <p:pic>
            <p:nvPicPr>
              <p:cNvPr id="17" name="Picture 16" descr="Screen Shot 2022-03-08 at 16.46.37.png">
                <a:extLst>
                  <a:ext uri="{FF2B5EF4-FFF2-40B4-BE49-F238E27FC236}">
                    <a16:creationId xmlns:a16="http://schemas.microsoft.com/office/drawing/2014/main" id="{6D8FD9B9-9E7F-C541-8B6A-6672B12F2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37" y="2372321"/>
                <a:ext cx="4322330" cy="1316375"/>
              </a:xfrm>
              <a:prstGeom prst="rect">
                <a:avLst/>
              </a:prstGeom>
            </p:spPr>
          </p:pic>
          <p:sp>
            <p:nvSpPr>
              <p:cNvPr id="18" name="TextBox 17">
                <a:extLst>
                  <a:ext uri="{FF2B5EF4-FFF2-40B4-BE49-F238E27FC236}">
                    <a16:creationId xmlns:a16="http://schemas.microsoft.com/office/drawing/2014/main" id="{B4907DE8-53F2-5D4F-9BDB-944DD084FE88}"/>
                  </a:ext>
                </a:extLst>
              </p:cNvPr>
              <p:cNvSpPr txBox="1"/>
              <p:nvPr/>
            </p:nvSpPr>
            <p:spPr>
              <a:xfrm>
                <a:off x="2091533" y="3226353"/>
                <a:ext cx="714684" cy="167878"/>
              </a:xfrm>
              <a:prstGeom prst="rect">
                <a:avLst/>
              </a:prstGeom>
              <a:solidFill>
                <a:srgbClr val="FFFFFF"/>
              </a:solidFill>
            </p:spPr>
            <p:txBody>
              <a:bodyPr wrap="none" rtlCol="0">
                <a:spAutoFit/>
              </a:bodyPr>
              <a:lstStyle/>
              <a:p>
                <a:r>
                  <a:rPr lang="en-US" sz="1400" dirty="0">
                    <a:solidFill>
                      <a:srgbClr val="000000"/>
                    </a:solidFill>
                    <a:latin typeface="Comic Sans MS"/>
                    <a:ea typeface="ＭＳ Ｐゴシック" charset="-128"/>
                    <a:cs typeface="ＭＳ Ｐゴシック" charset="-128"/>
                  </a:rPr>
                  <a:t>± 3 </a:t>
                </a:r>
                <a:r>
                  <a:rPr lang="en-US" sz="1400" dirty="0" err="1">
                    <a:solidFill>
                      <a:srgbClr val="000000"/>
                    </a:solidFill>
                    <a:latin typeface="Comic Sans MS"/>
                    <a:ea typeface="ＭＳ Ｐゴシック" charset="-128"/>
                    <a:cs typeface="ＭＳ Ｐゴシック" charset="-128"/>
                  </a:rPr>
                  <a:t>ms</a:t>
                </a:r>
                <a:endParaRPr lang="en-US" sz="1400" dirty="0">
                  <a:solidFill>
                    <a:srgbClr val="000000"/>
                  </a:solidFill>
                  <a:latin typeface="Comic Sans MS"/>
                  <a:ea typeface="ＭＳ Ｐゴシック" charset="-128"/>
                  <a:cs typeface="ＭＳ Ｐゴシック" charset="-128"/>
                </a:endParaRPr>
              </a:p>
            </p:txBody>
          </p:sp>
          <p:cxnSp>
            <p:nvCxnSpPr>
              <p:cNvPr id="19" name="Straight Arrow Connector 18">
                <a:extLst>
                  <a:ext uri="{FF2B5EF4-FFF2-40B4-BE49-F238E27FC236}">
                    <a16:creationId xmlns:a16="http://schemas.microsoft.com/office/drawing/2014/main" id="{EEDE12FE-E8C9-CE45-A164-3153988BCAED}"/>
                  </a:ext>
                </a:extLst>
              </p:cNvPr>
              <p:cNvCxnSpPr/>
              <p:nvPr/>
            </p:nvCxnSpPr>
            <p:spPr bwMode="auto">
              <a:xfrm flipV="1">
                <a:off x="1225611" y="3513331"/>
                <a:ext cx="2465182" cy="1936"/>
              </a:xfrm>
              <a:prstGeom prst="straightConnector1">
                <a:avLst/>
              </a:prstGeom>
              <a:solidFill>
                <a:schemeClr val="accent1"/>
              </a:solidFill>
              <a:ln w="9525" cap="flat" cmpd="sng" algn="ctr">
                <a:solidFill>
                  <a:srgbClr val="FF0000"/>
                </a:solidFill>
                <a:prstDash val="solid"/>
                <a:round/>
                <a:headEnd type="arrow"/>
                <a:tailEnd type="arrow"/>
              </a:ln>
              <a:effectLst/>
            </p:spPr>
          </p:cxnSp>
        </p:grpSp>
        <p:sp>
          <p:nvSpPr>
            <p:cNvPr id="16" name="TextBox 15">
              <a:extLst>
                <a:ext uri="{FF2B5EF4-FFF2-40B4-BE49-F238E27FC236}">
                  <a16:creationId xmlns:a16="http://schemas.microsoft.com/office/drawing/2014/main" id="{B0C36E37-1622-C74F-AF98-9C64D2B28F33}"/>
                </a:ext>
              </a:extLst>
            </p:cNvPr>
            <p:cNvSpPr txBox="1"/>
            <p:nvPr/>
          </p:nvSpPr>
          <p:spPr>
            <a:xfrm>
              <a:off x="1676400" y="6244083"/>
              <a:ext cx="1367519" cy="167878"/>
            </a:xfrm>
            <a:prstGeom prst="rect">
              <a:avLst/>
            </a:prstGeom>
            <a:solidFill>
              <a:schemeClr val="bg1"/>
            </a:solidFill>
          </p:spPr>
          <p:txBody>
            <a:bodyPr wrap="none" rtlCol="0">
              <a:spAutoFit/>
            </a:bodyPr>
            <a:lstStyle/>
            <a:p>
              <a:r>
                <a:rPr lang="en-US" sz="1400" dirty="0">
                  <a:solidFill>
                    <a:srgbClr val="000000"/>
                  </a:solidFill>
                  <a:latin typeface="Comic Sans MS"/>
                  <a:ea typeface="ＭＳ Ｐゴシック" charset="-128"/>
                  <a:cs typeface="ＭＳ Ｐゴシック" charset="-128"/>
                </a:rPr>
                <a:t>CRT Time (</a:t>
              </a:r>
              <a:r>
                <a:rPr lang="en-US" sz="1400" dirty="0" err="1">
                  <a:solidFill>
                    <a:srgbClr val="000000"/>
                  </a:solidFill>
                  <a:latin typeface="Symbol" charset="2"/>
                  <a:ea typeface="ＭＳ Ｐゴシック" charset="-128"/>
                  <a:cs typeface="Symbol" charset="2"/>
                </a:rPr>
                <a:t>m</a:t>
              </a:r>
              <a:r>
                <a:rPr lang="en-US" sz="1400" dirty="0" err="1">
                  <a:solidFill>
                    <a:srgbClr val="000000"/>
                  </a:solidFill>
                  <a:latin typeface="Comic Sans MS"/>
                  <a:ea typeface="ＭＳ Ｐゴシック" charset="-128"/>
                  <a:cs typeface="ＭＳ Ｐゴシック" charset="-128"/>
                </a:rPr>
                <a:t>s</a:t>
              </a:r>
              <a:r>
                <a:rPr lang="en-US" sz="1400" dirty="0">
                  <a:solidFill>
                    <a:srgbClr val="000000"/>
                  </a:solidFill>
                  <a:latin typeface="Comic Sans MS"/>
                  <a:ea typeface="ＭＳ Ｐゴシック" charset="-128"/>
                  <a:cs typeface="ＭＳ Ｐゴシック" charset="-128"/>
                </a:rPr>
                <a:t>)</a:t>
              </a:r>
            </a:p>
          </p:txBody>
        </p:sp>
      </p:grpSp>
      <p:grpSp>
        <p:nvGrpSpPr>
          <p:cNvPr id="20" name="Group 19">
            <a:extLst>
              <a:ext uri="{FF2B5EF4-FFF2-40B4-BE49-F238E27FC236}">
                <a16:creationId xmlns:a16="http://schemas.microsoft.com/office/drawing/2014/main" id="{2BE40D5E-712D-E843-95A5-A052DFC5C90A}"/>
              </a:ext>
            </a:extLst>
          </p:cNvPr>
          <p:cNvGrpSpPr/>
          <p:nvPr/>
        </p:nvGrpSpPr>
        <p:grpSpPr>
          <a:xfrm>
            <a:off x="4328261" y="3696165"/>
            <a:ext cx="4815739" cy="2556223"/>
            <a:chOff x="4495800" y="4267200"/>
            <a:chExt cx="5120790" cy="2556223"/>
          </a:xfrm>
        </p:grpSpPr>
        <p:grpSp>
          <p:nvGrpSpPr>
            <p:cNvPr id="21" name="Group 20">
              <a:extLst>
                <a:ext uri="{FF2B5EF4-FFF2-40B4-BE49-F238E27FC236}">
                  <a16:creationId xmlns:a16="http://schemas.microsoft.com/office/drawing/2014/main" id="{95C43F50-EF87-8D49-819D-B90136BE15E7}"/>
                </a:ext>
              </a:extLst>
            </p:cNvPr>
            <p:cNvGrpSpPr/>
            <p:nvPr/>
          </p:nvGrpSpPr>
          <p:grpSpPr>
            <a:xfrm>
              <a:off x="4495800" y="4267200"/>
              <a:ext cx="5120790" cy="2556223"/>
              <a:chOff x="4495800" y="4267200"/>
              <a:chExt cx="5120790" cy="2556223"/>
            </a:xfrm>
          </p:grpSpPr>
          <p:grpSp>
            <p:nvGrpSpPr>
              <p:cNvPr id="24" name="Group 23">
                <a:extLst>
                  <a:ext uri="{FF2B5EF4-FFF2-40B4-BE49-F238E27FC236}">
                    <a16:creationId xmlns:a16="http://schemas.microsoft.com/office/drawing/2014/main" id="{7E54055F-4578-B143-8813-3B181E65A93D}"/>
                  </a:ext>
                </a:extLst>
              </p:cNvPr>
              <p:cNvGrpSpPr/>
              <p:nvPr/>
            </p:nvGrpSpPr>
            <p:grpSpPr>
              <a:xfrm>
                <a:off x="4495800" y="4267200"/>
                <a:ext cx="5120790" cy="2556223"/>
                <a:chOff x="4495800" y="4267200"/>
                <a:chExt cx="5120790" cy="2556223"/>
              </a:xfrm>
            </p:grpSpPr>
            <p:pic>
              <p:nvPicPr>
                <p:cNvPr id="26" name="Picture 25" descr="Screen Shot 2022-03-08 at 16.48.40.png">
                  <a:extLst>
                    <a:ext uri="{FF2B5EF4-FFF2-40B4-BE49-F238E27FC236}">
                      <a16:creationId xmlns:a16="http://schemas.microsoft.com/office/drawing/2014/main" id="{AA45E590-FAB3-1149-BF8E-A0AC7D8D1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267200"/>
                  <a:ext cx="5120790" cy="2460607"/>
                </a:xfrm>
                <a:prstGeom prst="rect">
                  <a:avLst/>
                </a:prstGeom>
              </p:spPr>
            </p:pic>
            <p:sp>
              <p:nvSpPr>
                <p:cNvPr id="27" name="TextBox 26">
                  <a:extLst>
                    <a:ext uri="{FF2B5EF4-FFF2-40B4-BE49-F238E27FC236}">
                      <a16:creationId xmlns:a16="http://schemas.microsoft.com/office/drawing/2014/main" id="{78265C11-A30D-8A41-A8D6-D0C7C9E4EF6C}"/>
                    </a:ext>
                  </a:extLst>
                </p:cNvPr>
                <p:cNvSpPr txBox="1"/>
                <p:nvPr/>
              </p:nvSpPr>
              <p:spPr>
                <a:xfrm>
                  <a:off x="5462890" y="6484869"/>
                  <a:ext cx="3491661" cy="338554"/>
                </a:xfrm>
                <a:prstGeom prst="rect">
                  <a:avLst/>
                </a:prstGeom>
                <a:solidFill>
                  <a:schemeClr val="bg1"/>
                </a:solidFill>
              </p:spPr>
              <p:txBody>
                <a:bodyPr wrap="none" rtlCol="0">
                  <a:spAutoFit/>
                </a:bodyPr>
                <a:lstStyle/>
                <a:p>
                  <a:r>
                    <a:rPr lang="en-US" sz="1600" dirty="0">
                      <a:solidFill>
                        <a:srgbClr val="000000"/>
                      </a:solidFill>
                      <a:latin typeface="Comic Sans MS"/>
                      <a:ea typeface="ＭＳ Ｐゴシック" charset="-128"/>
                      <a:cs typeface="ＭＳ Ｐゴシック" charset="-128"/>
                    </a:rPr>
                    <a:t>CRT Time - Optical Flash time (</a:t>
                  </a:r>
                  <a:r>
                    <a:rPr lang="en-US" sz="1600" dirty="0" err="1">
                      <a:solidFill>
                        <a:srgbClr val="000000"/>
                      </a:solidFill>
                      <a:latin typeface="Symbol" charset="2"/>
                      <a:ea typeface="ＭＳ Ｐゴシック" charset="-128"/>
                      <a:cs typeface="Symbol" charset="2"/>
                    </a:rPr>
                    <a:t>m</a:t>
                  </a:r>
                  <a:r>
                    <a:rPr lang="en-US" sz="1600" dirty="0" err="1">
                      <a:solidFill>
                        <a:srgbClr val="000000"/>
                      </a:solidFill>
                      <a:latin typeface="Comic Sans MS"/>
                      <a:ea typeface="ＭＳ Ｐゴシック" charset="-128"/>
                      <a:cs typeface="ＭＳ Ｐゴシック" charset="-128"/>
                    </a:rPr>
                    <a:t>s</a:t>
                  </a:r>
                  <a:r>
                    <a:rPr lang="en-US" sz="1600" dirty="0">
                      <a:solidFill>
                        <a:srgbClr val="000000"/>
                      </a:solidFill>
                      <a:latin typeface="Comic Sans MS"/>
                      <a:ea typeface="ＭＳ Ｐゴシック" charset="-128"/>
                      <a:cs typeface="ＭＳ Ｐゴシック" charset="-128"/>
                    </a:rPr>
                    <a:t>)</a:t>
                  </a:r>
                </a:p>
              </p:txBody>
            </p:sp>
          </p:grpSp>
          <p:sp>
            <p:nvSpPr>
              <p:cNvPr id="25" name="TextBox 24">
                <a:extLst>
                  <a:ext uri="{FF2B5EF4-FFF2-40B4-BE49-F238E27FC236}">
                    <a16:creationId xmlns:a16="http://schemas.microsoft.com/office/drawing/2014/main" id="{F1411A04-2BF8-284C-B867-0A387FBD43AB}"/>
                  </a:ext>
                </a:extLst>
              </p:cNvPr>
              <p:cNvSpPr txBox="1"/>
              <p:nvPr/>
            </p:nvSpPr>
            <p:spPr>
              <a:xfrm>
                <a:off x="5272388" y="4653318"/>
                <a:ext cx="1089561" cy="338554"/>
              </a:xfrm>
              <a:prstGeom prst="rect">
                <a:avLst/>
              </a:prstGeom>
              <a:solidFill>
                <a:schemeClr val="bg1"/>
              </a:solidFill>
            </p:spPr>
            <p:txBody>
              <a:bodyPr wrap="none" rtlCol="0">
                <a:spAutoFit/>
              </a:bodyPr>
              <a:lstStyle/>
              <a:p>
                <a:r>
                  <a:rPr lang="en-US" sz="1600" dirty="0">
                    <a:solidFill>
                      <a:srgbClr val="000000"/>
                    </a:solidFill>
                    <a:latin typeface="Comic Sans MS"/>
                    <a:ea typeface="ＭＳ Ｐゴシック" charset="-128"/>
                    <a:cs typeface="ＭＳ Ｐゴシック" charset="-128"/>
                  </a:rPr>
                  <a:t>CRT-PMT </a:t>
                </a:r>
              </a:p>
            </p:txBody>
          </p:sp>
        </p:grpSp>
        <p:sp>
          <p:nvSpPr>
            <p:cNvPr id="22" name="TextBox 21">
              <a:extLst>
                <a:ext uri="{FF2B5EF4-FFF2-40B4-BE49-F238E27FC236}">
                  <a16:creationId xmlns:a16="http://schemas.microsoft.com/office/drawing/2014/main" id="{DF1F53C3-A74B-5949-A401-76731ABEC943}"/>
                </a:ext>
              </a:extLst>
            </p:cNvPr>
            <p:cNvSpPr txBox="1"/>
            <p:nvPr/>
          </p:nvSpPr>
          <p:spPr>
            <a:xfrm>
              <a:off x="6729870" y="6118020"/>
              <a:ext cx="714684" cy="307777"/>
            </a:xfrm>
            <a:prstGeom prst="rect">
              <a:avLst/>
            </a:prstGeom>
            <a:noFill/>
          </p:spPr>
          <p:txBody>
            <a:bodyPr wrap="none" rtlCol="0">
              <a:spAutoFit/>
            </a:bodyPr>
            <a:lstStyle/>
            <a:p>
              <a:r>
                <a:rPr lang="en-US" sz="1400" dirty="0">
                  <a:solidFill>
                    <a:srgbClr val="000000"/>
                  </a:solidFill>
                  <a:latin typeface="Comic Sans MS"/>
                  <a:ea typeface="ＭＳ Ｐゴシック" charset="-128"/>
                  <a:cs typeface="ＭＳ Ｐゴシック" charset="-128"/>
                </a:rPr>
                <a:t>± 3 </a:t>
              </a:r>
              <a:r>
                <a:rPr lang="en-US" sz="1400" dirty="0" err="1">
                  <a:solidFill>
                    <a:srgbClr val="000000"/>
                  </a:solidFill>
                  <a:latin typeface="Comic Sans MS"/>
                  <a:ea typeface="ＭＳ Ｐゴシック" charset="-128"/>
                  <a:cs typeface="ＭＳ Ｐゴシック" charset="-128"/>
                </a:rPr>
                <a:t>ms</a:t>
              </a:r>
              <a:endParaRPr lang="en-US" sz="1400" dirty="0">
                <a:solidFill>
                  <a:srgbClr val="000000"/>
                </a:solidFill>
                <a:latin typeface="Comic Sans MS"/>
                <a:ea typeface="ＭＳ Ｐゴシック" charset="-128"/>
                <a:cs typeface="ＭＳ Ｐゴシック" charset="-128"/>
              </a:endParaRPr>
            </a:p>
          </p:txBody>
        </p:sp>
        <p:cxnSp>
          <p:nvCxnSpPr>
            <p:cNvPr id="23" name="Straight Arrow Connector 22">
              <a:extLst>
                <a:ext uri="{FF2B5EF4-FFF2-40B4-BE49-F238E27FC236}">
                  <a16:creationId xmlns:a16="http://schemas.microsoft.com/office/drawing/2014/main" id="{7F0EBACB-CFA9-2248-BFD9-1F0FCC418EE8}"/>
                </a:ext>
              </a:extLst>
            </p:cNvPr>
            <p:cNvCxnSpPr/>
            <p:nvPr/>
          </p:nvCxnSpPr>
          <p:spPr bwMode="auto">
            <a:xfrm flipV="1">
              <a:off x="5638800" y="6400800"/>
              <a:ext cx="2982870" cy="3549"/>
            </a:xfrm>
            <a:prstGeom prst="straightConnector1">
              <a:avLst/>
            </a:prstGeom>
            <a:solidFill>
              <a:schemeClr val="accent1"/>
            </a:solidFill>
            <a:ln w="9525" cap="flat" cmpd="sng" algn="ctr">
              <a:solidFill>
                <a:srgbClr val="FF0000"/>
              </a:solidFill>
              <a:prstDash val="solid"/>
              <a:round/>
              <a:headEnd type="arrow"/>
              <a:tailEnd type="arrow"/>
            </a:ln>
            <a:effectLst/>
          </p:spPr>
        </p:cxnSp>
      </p:grpSp>
      <p:sp>
        <p:nvSpPr>
          <p:cNvPr id="29" name="Rectangle 28">
            <a:extLst>
              <a:ext uri="{FF2B5EF4-FFF2-40B4-BE49-F238E27FC236}">
                <a16:creationId xmlns:a16="http://schemas.microsoft.com/office/drawing/2014/main" id="{0B715C71-0348-2B4F-B8A2-371808951E17}"/>
              </a:ext>
            </a:extLst>
          </p:cNvPr>
          <p:cNvSpPr/>
          <p:nvPr/>
        </p:nvSpPr>
        <p:spPr>
          <a:xfrm>
            <a:off x="36893" y="843884"/>
            <a:ext cx="3198911" cy="2862322"/>
          </a:xfrm>
          <a:prstGeom prst="rect">
            <a:avLst/>
          </a:prstGeom>
        </p:spPr>
        <p:txBody>
          <a:bodyPr wrap="square">
            <a:spAutoFit/>
          </a:bodyPr>
          <a:lstStyle/>
          <a:p>
            <a:pPr marL="292100" lvl="0" indent="-292100" algn="just">
              <a:spcBef>
                <a:spcPts val="600"/>
              </a:spcBef>
              <a:buClr>
                <a:srgbClr val="004C97"/>
              </a:buClr>
              <a:buFont typeface="Courier New" panose="02070309020205020404" pitchFamily="49" charset="0"/>
              <a:buChar char="o"/>
            </a:pPr>
            <a:r>
              <a:rPr lang="en-US" sz="2000" dirty="0">
                <a:solidFill>
                  <a:srgbClr val="50504E"/>
                </a:solidFill>
                <a:latin typeface="Calibri"/>
              </a:rPr>
              <a:t>Validation of the time reconstructed by the CRT. Initial studies confirm the match of side CRT and PMT in events collected triggering only on the </a:t>
            </a:r>
            <a:r>
              <a:rPr lang="en-US" sz="2000" dirty="0" err="1">
                <a:solidFill>
                  <a:srgbClr val="50504E"/>
                </a:solidFill>
                <a:latin typeface="Calibri"/>
              </a:rPr>
              <a:t>NuMI</a:t>
            </a:r>
            <a:r>
              <a:rPr lang="en-US" sz="2000" dirty="0">
                <a:solidFill>
                  <a:srgbClr val="50504E"/>
                </a:solidFill>
                <a:latin typeface="Calibri"/>
              </a:rPr>
              <a:t> beam spill. The detailed study of the time resolution is ongoing.</a:t>
            </a:r>
          </a:p>
        </p:txBody>
      </p:sp>
    </p:spTree>
    <p:extLst>
      <p:ext uri="{BB962C8B-B14F-4D97-AF65-F5344CB8AC3E}">
        <p14:creationId xmlns:p14="http://schemas.microsoft.com/office/powerpoint/2010/main" val="328599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D669AC-62AA-A946-A41D-4D9988321AEA}"/>
              </a:ext>
            </a:extLst>
          </p:cNvPr>
          <p:cNvSpPr>
            <a:spLocks noGrp="1"/>
          </p:cNvSpPr>
          <p:nvPr>
            <p:ph type="title"/>
          </p:nvPr>
        </p:nvSpPr>
        <p:spPr>
          <a:xfrm>
            <a:off x="0" y="665111"/>
            <a:ext cx="9144000" cy="427877"/>
          </a:xfrm>
        </p:spPr>
        <p:txBody>
          <a:bodyPr/>
          <a:lstStyle/>
          <a:p>
            <a:pPr algn="ctr"/>
            <a:r>
              <a:rPr lang="en-US" dirty="0"/>
              <a:t>Strategy for assessing </a:t>
            </a:r>
            <a:br>
              <a:rPr lang="en-US" dirty="0"/>
            </a:br>
            <a:r>
              <a:rPr lang="en-US" dirty="0"/>
              <a:t>completeness of commissioning</a:t>
            </a:r>
          </a:p>
        </p:txBody>
      </p:sp>
      <p:sp>
        <p:nvSpPr>
          <p:cNvPr id="4" name="Date Placeholder 3">
            <a:extLst>
              <a:ext uri="{FF2B5EF4-FFF2-40B4-BE49-F238E27FC236}">
                <a16:creationId xmlns:a16="http://schemas.microsoft.com/office/drawing/2014/main" id="{9B43FC9F-4B63-7644-AE04-C75C32000DB5}"/>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FD2C7A04-59C5-2B42-9801-4445A3C78BD8}"/>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763D0C50-0F20-5345-8D25-8E767242D0C5}"/>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3" name="Content Placeholder 2">
            <a:extLst>
              <a:ext uri="{FF2B5EF4-FFF2-40B4-BE49-F238E27FC236}">
                <a16:creationId xmlns:a16="http://schemas.microsoft.com/office/drawing/2014/main" id="{D54923F2-6996-C543-A0D5-BCD34273092D}"/>
              </a:ext>
            </a:extLst>
          </p:cNvPr>
          <p:cNvSpPr txBox="1">
            <a:spLocks/>
          </p:cNvSpPr>
          <p:nvPr/>
        </p:nvSpPr>
        <p:spPr>
          <a:xfrm>
            <a:off x="228600" y="1624819"/>
            <a:ext cx="8552145" cy="5400098"/>
          </a:xfrm>
          <a:prstGeom prst="rect">
            <a:avLst/>
          </a:prstGeom>
        </p:spPr>
        <p:txBody>
          <a:bodyPr lIns="0" tIns="0" rIns="0" bIns="0">
            <a:noAutofit/>
          </a:bodyPr>
          <a:lstStyle>
            <a:lvl1pPr marL="342900" indent="-22860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Calibri" panose="020F0502020204030204" pitchFamily="34" charset="0"/>
                <a:ea typeface="Geneva" charset="0"/>
                <a:cs typeface="Calibri" panose="020F0502020204030204" pitchFamily="34" charset="0"/>
              </a:defRPr>
            </a:lvl1pPr>
            <a:lvl2pPr marL="5715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Calibri" panose="020F0502020204030204" pitchFamily="34" charset="0"/>
                <a:ea typeface="ＭＳ Ｐゴシック" charset="0"/>
                <a:cs typeface="Calibri" panose="020F0502020204030204" pitchFamily="34" charset="0"/>
              </a:defRPr>
            </a:lvl2pPr>
            <a:lvl3pPr marL="8001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Calibri" panose="020F0502020204030204" pitchFamily="34" charset="0"/>
                <a:ea typeface="ＭＳ Ｐゴシック" charset="0"/>
                <a:cs typeface="Calibri" panose="020F0502020204030204" pitchFamily="34" charset="0"/>
              </a:defRPr>
            </a:lvl3pPr>
            <a:lvl4pPr marL="10287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4pPr>
            <a:lvl5pPr marL="12573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1200"/>
              </a:spcBef>
            </a:pPr>
            <a:r>
              <a:rPr lang="en-US" sz="2000" dirty="0"/>
              <a:t>A </a:t>
            </a:r>
            <a:r>
              <a:rPr lang="en-US" sz="2000" dirty="0">
                <a:hlinkClick r:id="rId2"/>
              </a:rPr>
              <a:t>checklist</a:t>
            </a:r>
            <a:r>
              <a:rPr lang="en-US" sz="2000" dirty="0"/>
              <a:t> was prepared by the Technical Coordination team to survey the status of completion of the commissioning for all detector sub-components. </a:t>
            </a:r>
          </a:p>
          <a:p>
            <a:pPr algn="just">
              <a:spcBef>
                <a:spcPts val="1200"/>
              </a:spcBef>
            </a:pPr>
            <a:r>
              <a:rPr lang="en-US" sz="2000" dirty="0"/>
              <a:t>The assessment matrix contains the obtained performance compared to expectations, the stability and possible improvement plans for several operational parameters .</a:t>
            </a:r>
          </a:p>
          <a:p>
            <a:pPr algn="just">
              <a:spcBef>
                <a:spcPts val="1200"/>
              </a:spcBef>
            </a:pPr>
            <a:r>
              <a:rPr lang="en-US" sz="2000" dirty="0"/>
              <a:t>Each working group filled out the information on the sub-component they were responsible for. </a:t>
            </a:r>
          </a:p>
          <a:p>
            <a:pPr algn="just">
              <a:spcBef>
                <a:spcPts val="1200"/>
              </a:spcBef>
            </a:pPr>
            <a:r>
              <a:rPr lang="en-US" sz="2000" dirty="0"/>
              <a:t>The checklist was then discussed first in a dedicated meeting of the Technical Board (extended to the Run Coordinators and the Analysis Coordinators) on April 13</a:t>
            </a:r>
            <a:r>
              <a:rPr lang="en-US" sz="2000" baseline="30000" dirty="0"/>
              <a:t>th</a:t>
            </a:r>
            <a:r>
              <a:rPr lang="en-US" sz="2000" baseline="-25000" dirty="0"/>
              <a:t> </a:t>
            </a:r>
            <a:r>
              <a:rPr lang="en-US" sz="2000" dirty="0"/>
              <a:t>2022,</a:t>
            </a:r>
            <a:r>
              <a:rPr lang="en-US" sz="2000" baseline="-25000" dirty="0"/>
              <a:t> </a:t>
            </a:r>
            <a:r>
              <a:rPr lang="en-US" sz="2000" baseline="30000" dirty="0"/>
              <a:t> </a:t>
            </a:r>
            <a:r>
              <a:rPr lang="en-US" sz="2000" dirty="0"/>
              <a:t>and then in the ICARUS Collaboration Meeting on April 20</a:t>
            </a:r>
            <a:r>
              <a:rPr lang="en-US" sz="2000" baseline="30000" dirty="0"/>
              <a:t>th</a:t>
            </a:r>
            <a:r>
              <a:rPr lang="en-US" sz="2000" dirty="0"/>
              <a:t> 2022.</a:t>
            </a:r>
          </a:p>
        </p:txBody>
      </p:sp>
    </p:spTree>
    <p:extLst>
      <p:ext uri="{BB962C8B-B14F-4D97-AF65-F5344CB8AC3E}">
        <p14:creationId xmlns:p14="http://schemas.microsoft.com/office/powerpoint/2010/main" val="3355091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88D48-4BC4-7042-BBD7-F23F37D3EE5E}"/>
              </a:ext>
            </a:extLst>
          </p:cNvPr>
          <p:cNvSpPr>
            <a:spLocks noGrp="1"/>
          </p:cNvSpPr>
          <p:nvPr>
            <p:ph type="title"/>
          </p:nvPr>
        </p:nvSpPr>
        <p:spPr/>
        <p:txBody>
          <a:bodyPr/>
          <a:lstStyle/>
          <a:p>
            <a:r>
              <a:rPr lang="en-US" dirty="0"/>
              <a:t>Overview of the checklist (I)</a:t>
            </a:r>
          </a:p>
        </p:txBody>
      </p:sp>
      <p:sp>
        <p:nvSpPr>
          <p:cNvPr id="4" name="Date Placeholder 3">
            <a:extLst>
              <a:ext uri="{FF2B5EF4-FFF2-40B4-BE49-F238E27FC236}">
                <a16:creationId xmlns:a16="http://schemas.microsoft.com/office/drawing/2014/main" id="{5182E41F-11D6-5F41-9636-D50EF3A4D745}"/>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55B9D28D-904F-2347-8B64-C3F2540916EA}"/>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1ABA609C-58ED-4A46-8EAA-DC26ED02AA42}"/>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22" name="TextBox 21">
            <a:extLst>
              <a:ext uri="{FF2B5EF4-FFF2-40B4-BE49-F238E27FC236}">
                <a16:creationId xmlns:a16="http://schemas.microsoft.com/office/drawing/2014/main" id="{2DEF65E3-C0CC-3B4B-BE28-F06CC6A613F3}"/>
              </a:ext>
            </a:extLst>
          </p:cNvPr>
          <p:cNvSpPr txBox="1"/>
          <p:nvPr/>
        </p:nvSpPr>
        <p:spPr>
          <a:xfrm>
            <a:off x="60183" y="1753644"/>
            <a:ext cx="2395603" cy="3293209"/>
          </a:xfrm>
          <a:prstGeom prst="rect">
            <a:avLst/>
          </a:prstGeom>
          <a:noFill/>
        </p:spPr>
        <p:txBody>
          <a:bodyPr wrap="square" numCol="1" rtlCol="0">
            <a:spAutoFit/>
          </a:bodyPr>
          <a:lstStyle/>
          <a:p>
            <a:pPr marL="342900" indent="-342900">
              <a:buSzPct val="80000"/>
              <a:buFont typeface=".Apple Color Emoji UI"/>
              <a:buChar char="✅"/>
            </a:pPr>
            <a:r>
              <a:rPr lang="en-US" sz="2000" dirty="0" err="1">
                <a:solidFill>
                  <a:schemeClr val="accent6"/>
                </a:solidFill>
              </a:rPr>
              <a:t>LAr</a:t>
            </a:r>
            <a:r>
              <a:rPr lang="en-US" sz="2000" dirty="0">
                <a:solidFill>
                  <a:schemeClr val="accent6"/>
                </a:solidFill>
              </a:rPr>
              <a:t> purity</a:t>
            </a:r>
          </a:p>
          <a:p>
            <a:pPr marL="342900" indent="-342900">
              <a:buSzPct val="80000"/>
              <a:buFont typeface=".Apple Color Emoji UI"/>
              <a:buChar char="✅"/>
            </a:pPr>
            <a:r>
              <a:rPr lang="en-US" sz="2000" dirty="0">
                <a:solidFill>
                  <a:schemeClr val="accent6"/>
                </a:solidFill>
              </a:rPr>
              <a:t>Cryostat absolute pressure stability</a:t>
            </a:r>
          </a:p>
          <a:p>
            <a:pPr marL="342900" indent="-342900">
              <a:buSzPct val="80000"/>
              <a:buFont typeface=".Apple Color Emoji UI"/>
              <a:buChar char="✅"/>
            </a:pPr>
            <a:r>
              <a:rPr lang="en-US" sz="2000" dirty="0">
                <a:solidFill>
                  <a:schemeClr val="accent6"/>
                </a:solidFill>
              </a:rPr>
              <a:t>Temperature stability</a:t>
            </a: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dirty="0"/>
          </a:p>
          <a:p>
            <a:endParaRPr lang="en-US" dirty="0"/>
          </a:p>
        </p:txBody>
      </p:sp>
      <p:sp>
        <p:nvSpPr>
          <p:cNvPr id="24" name="TextBox 23">
            <a:extLst>
              <a:ext uri="{FF2B5EF4-FFF2-40B4-BE49-F238E27FC236}">
                <a16:creationId xmlns:a16="http://schemas.microsoft.com/office/drawing/2014/main" id="{A3EDCCDC-8D76-3442-BCC4-79013AF650C9}"/>
              </a:ext>
            </a:extLst>
          </p:cNvPr>
          <p:cNvSpPr txBox="1"/>
          <p:nvPr/>
        </p:nvSpPr>
        <p:spPr>
          <a:xfrm>
            <a:off x="2418287" y="1753644"/>
            <a:ext cx="2101282" cy="2985433"/>
          </a:xfrm>
          <a:prstGeom prst="rect">
            <a:avLst/>
          </a:prstGeom>
          <a:noFill/>
        </p:spPr>
        <p:txBody>
          <a:bodyPr wrap="square" numCol="1" rtlCol="0">
            <a:spAutoFit/>
          </a:bodyPr>
          <a:lstStyle/>
          <a:p>
            <a:pPr marL="342900" indent="-342900">
              <a:buSzPct val="80000"/>
              <a:buFont typeface=".Apple Color Emoji UI"/>
              <a:buChar char="✅"/>
            </a:pPr>
            <a:r>
              <a:rPr lang="en-US" sz="2000" dirty="0">
                <a:solidFill>
                  <a:schemeClr val="accent6"/>
                </a:solidFill>
              </a:rPr>
              <a:t>Dead channels</a:t>
            </a:r>
          </a:p>
          <a:p>
            <a:pPr marL="342900" indent="-342900">
              <a:buSzPct val="80000"/>
              <a:buFont typeface=".Apple Color Emoji UI"/>
              <a:buChar char="✅"/>
            </a:pPr>
            <a:r>
              <a:rPr lang="en-US" sz="2000" dirty="0">
                <a:solidFill>
                  <a:schemeClr val="accent6"/>
                </a:solidFill>
              </a:rPr>
              <a:t>Full noise </a:t>
            </a:r>
          </a:p>
          <a:p>
            <a:pPr marL="342900" indent="-342900">
              <a:buSzPct val="80000"/>
              <a:buFont typeface=".Apple Color Emoji UI"/>
              <a:buChar char="✅"/>
            </a:pPr>
            <a:r>
              <a:rPr lang="en-US" sz="2000" dirty="0">
                <a:solidFill>
                  <a:schemeClr val="accent6"/>
                </a:solidFill>
              </a:rPr>
              <a:t>Intrinsic noise</a:t>
            </a:r>
          </a:p>
          <a:p>
            <a:pPr marL="342900" indent="-342900">
              <a:buSzPct val="80000"/>
              <a:buFont typeface=".Apple Color Emoji UI"/>
              <a:buChar char="✅"/>
            </a:pPr>
            <a:r>
              <a:rPr lang="en-US" sz="2000" dirty="0">
                <a:solidFill>
                  <a:schemeClr val="accent6"/>
                </a:solidFill>
              </a:rPr>
              <a:t>Signal to noise</a:t>
            </a: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dirty="0"/>
          </a:p>
          <a:p>
            <a:endParaRPr lang="en-US" dirty="0"/>
          </a:p>
        </p:txBody>
      </p:sp>
      <p:sp>
        <p:nvSpPr>
          <p:cNvPr id="25" name="TextBox 24">
            <a:extLst>
              <a:ext uri="{FF2B5EF4-FFF2-40B4-BE49-F238E27FC236}">
                <a16:creationId xmlns:a16="http://schemas.microsoft.com/office/drawing/2014/main" id="{E087D3B5-097C-AD48-9029-772AA233A979}"/>
              </a:ext>
            </a:extLst>
          </p:cNvPr>
          <p:cNvSpPr txBox="1"/>
          <p:nvPr/>
        </p:nvSpPr>
        <p:spPr>
          <a:xfrm>
            <a:off x="4519569" y="1753644"/>
            <a:ext cx="2168648" cy="4524315"/>
          </a:xfrm>
          <a:prstGeom prst="rect">
            <a:avLst/>
          </a:prstGeom>
          <a:noFill/>
        </p:spPr>
        <p:txBody>
          <a:bodyPr wrap="square" numCol="1" rtlCol="0">
            <a:spAutoFit/>
          </a:bodyPr>
          <a:lstStyle/>
          <a:p>
            <a:pPr marL="342900" indent="-342900">
              <a:buSzPct val="80000"/>
              <a:buFont typeface=".Apple Color Emoji UI"/>
              <a:buChar char="✅"/>
            </a:pPr>
            <a:r>
              <a:rPr lang="en-US" sz="2000" dirty="0">
                <a:solidFill>
                  <a:schemeClr val="accent6"/>
                </a:solidFill>
              </a:rPr>
              <a:t>Dead channels</a:t>
            </a:r>
          </a:p>
          <a:p>
            <a:pPr marL="342900" indent="-342900">
              <a:buSzPct val="80000"/>
              <a:buFont typeface=".Apple Color Emoji UI"/>
              <a:buChar char="✅"/>
            </a:pPr>
            <a:r>
              <a:rPr lang="en-US" sz="2000" dirty="0">
                <a:solidFill>
                  <a:schemeClr val="accent6"/>
                </a:solidFill>
              </a:rPr>
              <a:t>Gain</a:t>
            </a:r>
          </a:p>
          <a:p>
            <a:pPr marL="342900" indent="-342900">
              <a:buSzPct val="80000"/>
              <a:buFont typeface=".Apple Color Emoji UI"/>
              <a:buChar char="✅"/>
            </a:pPr>
            <a:r>
              <a:rPr lang="en-US" sz="2000" dirty="0">
                <a:solidFill>
                  <a:schemeClr val="accent6"/>
                </a:solidFill>
              </a:rPr>
              <a:t>Time response</a:t>
            </a:r>
          </a:p>
          <a:p>
            <a:pPr marL="342900" indent="-342900">
              <a:buSzPct val="80000"/>
              <a:buFont typeface=".Apple Color Emoji UI"/>
              <a:buChar char="✅"/>
            </a:pPr>
            <a:r>
              <a:rPr lang="en-US" sz="2000" dirty="0">
                <a:solidFill>
                  <a:schemeClr val="accent6"/>
                </a:solidFill>
              </a:rPr>
              <a:t>Channel-to-channel time synchronization</a:t>
            </a:r>
          </a:p>
          <a:p>
            <a:pPr marL="342900" indent="-342900">
              <a:buSzPct val="80000"/>
              <a:buFont typeface=".Apple Color Emoji UI"/>
              <a:buChar char="✅"/>
            </a:pPr>
            <a:r>
              <a:rPr lang="en-US" sz="2000" dirty="0">
                <a:solidFill>
                  <a:schemeClr val="accent6"/>
                </a:solidFill>
              </a:rPr>
              <a:t>Rate</a:t>
            </a:r>
          </a:p>
          <a:p>
            <a:pPr marL="342900" indent="-342900">
              <a:buSzPct val="110000"/>
              <a:buBlip>
                <a:blip r:embed="rId2"/>
              </a:buBlip>
            </a:pPr>
            <a:r>
              <a:rPr lang="en-US" sz="2000" dirty="0">
                <a:solidFill>
                  <a:schemeClr val="accent6"/>
                </a:solidFill>
              </a:rPr>
              <a:t>Efficiency </a:t>
            </a: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dirty="0"/>
          </a:p>
          <a:p>
            <a:endParaRPr lang="en-US" dirty="0"/>
          </a:p>
        </p:txBody>
      </p:sp>
      <p:sp>
        <p:nvSpPr>
          <p:cNvPr id="26" name="TextBox 25">
            <a:extLst>
              <a:ext uri="{FF2B5EF4-FFF2-40B4-BE49-F238E27FC236}">
                <a16:creationId xmlns:a16="http://schemas.microsoft.com/office/drawing/2014/main" id="{90DD8A6A-8B8E-9540-BBAB-B27552BCDA95}"/>
              </a:ext>
            </a:extLst>
          </p:cNvPr>
          <p:cNvSpPr txBox="1"/>
          <p:nvPr/>
        </p:nvSpPr>
        <p:spPr>
          <a:xfrm>
            <a:off x="6621615" y="1753644"/>
            <a:ext cx="2522385" cy="4832092"/>
          </a:xfrm>
          <a:prstGeom prst="rect">
            <a:avLst/>
          </a:prstGeom>
          <a:noFill/>
        </p:spPr>
        <p:txBody>
          <a:bodyPr wrap="square" numCol="1" rtlCol="0">
            <a:spAutoFit/>
          </a:bodyPr>
          <a:lstStyle/>
          <a:p>
            <a:pPr marL="342900" indent="-342900">
              <a:buSzPct val="80000"/>
              <a:buFont typeface=".Apple Color Emoji UI"/>
              <a:buChar char="✅"/>
            </a:pPr>
            <a:r>
              <a:rPr lang="en-US" sz="2000" dirty="0">
                <a:solidFill>
                  <a:schemeClr val="accent6"/>
                </a:solidFill>
              </a:rPr>
              <a:t>Dead channels</a:t>
            </a:r>
          </a:p>
          <a:p>
            <a:pPr marL="342900" indent="-342900">
              <a:buSzPct val="80000"/>
              <a:buFont typeface=".Apple Color Emoji UI"/>
              <a:buChar char="✅"/>
            </a:pPr>
            <a:r>
              <a:rPr lang="en-US" sz="2000" dirty="0">
                <a:solidFill>
                  <a:schemeClr val="accent6"/>
                </a:solidFill>
              </a:rPr>
              <a:t>Rate (top, side)</a:t>
            </a:r>
          </a:p>
          <a:p>
            <a:pPr marL="342900" indent="-342900">
              <a:buSzPct val="110000"/>
              <a:buBlip>
                <a:blip r:embed="rId2"/>
              </a:buBlip>
            </a:pPr>
            <a:r>
              <a:rPr lang="en-US" sz="2000" dirty="0">
                <a:solidFill>
                  <a:schemeClr val="accent6"/>
                </a:solidFill>
              </a:rPr>
              <a:t>Rate (bottom)</a:t>
            </a:r>
          </a:p>
          <a:p>
            <a:pPr marL="342900" indent="-342900">
              <a:buSzPct val="80000"/>
              <a:buFont typeface=".Apple Color Emoji UI"/>
              <a:buChar char="✅"/>
            </a:pPr>
            <a:r>
              <a:rPr lang="en-US" sz="2000" dirty="0">
                <a:solidFill>
                  <a:schemeClr val="accent6"/>
                </a:solidFill>
              </a:rPr>
              <a:t>Efficiency</a:t>
            </a:r>
          </a:p>
          <a:p>
            <a:pPr marL="342900" indent="-342900">
              <a:buSzPct val="110000"/>
              <a:buBlip>
                <a:blip r:embed="rId2"/>
              </a:buBlip>
            </a:pPr>
            <a:r>
              <a:rPr lang="en-US" sz="2000" dirty="0">
                <a:solidFill>
                  <a:schemeClr val="accent6"/>
                </a:solidFill>
              </a:rPr>
              <a:t>Efficiency (bottom)</a:t>
            </a:r>
          </a:p>
          <a:p>
            <a:pPr marL="342900" indent="-342900">
              <a:buSzPct val="110000"/>
              <a:buBlip>
                <a:blip r:embed="rId2"/>
              </a:buBlip>
            </a:pPr>
            <a:r>
              <a:rPr lang="en-US" sz="2000" dirty="0">
                <a:solidFill>
                  <a:schemeClr val="accent6"/>
                </a:solidFill>
              </a:rPr>
              <a:t>Channel-to-channel time synchronization</a:t>
            </a:r>
          </a:p>
          <a:p>
            <a:pPr marL="342900" indent="-342900">
              <a:buSzPct val="110000"/>
              <a:buBlip>
                <a:blip r:embed="rId2"/>
              </a:buBlip>
            </a:pPr>
            <a:r>
              <a:rPr lang="en-US" sz="2000" dirty="0">
                <a:solidFill>
                  <a:schemeClr val="accent6"/>
                </a:solidFill>
              </a:rPr>
              <a:t>Timing </a:t>
            </a:r>
            <a:r>
              <a:rPr lang="en-US" sz="2000" dirty="0" err="1">
                <a:solidFill>
                  <a:schemeClr val="accent6"/>
                </a:solidFill>
              </a:rPr>
              <a:t>w.r.t.</a:t>
            </a:r>
            <a:r>
              <a:rPr lang="en-US" sz="2000" dirty="0">
                <a:solidFill>
                  <a:schemeClr val="accent6"/>
                </a:solidFill>
              </a:rPr>
              <a:t> PMT</a:t>
            </a: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dirty="0"/>
          </a:p>
          <a:p>
            <a:endParaRPr lang="en-US" dirty="0"/>
          </a:p>
        </p:txBody>
      </p:sp>
      <p:sp>
        <p:nvSpPr>
          <p:cNvPr id="27" name="TextBox 26">
            <a:extLst>
              <a:ext uri="{FF2B5EF4-FFF2-40B4-BE49-F238E27FC236}">
                <a16:creationId xmlns:a16="http://schemas.microsoft.com/office/drawing/2014/main" id="{D3C9EE15-46CC-0047-91E4-C8BC1070D502}"/>
              </a:ext>
            </a:extLst>
          </p:cNvPr>
          <p:cNvSpPr txBox="1"/>
          <p:nvPr/>
        </p:nvSpPr>
        <p:spPr>
          <a:xfrm>
            <a:off x="491524" y="1052431"/>
            <a:ext cx="1532920" cy="461665"/>
          </a:xfrm>
          <a:prstGeom prst="rect">
            <a:avLst/>
          </a:prstGeom>
          <a:gradFill>
            <a:gsLst>
              <a:gs pos="23000">
                <a:schemeClr val="accent1">
                  <a:lumMod val="50000"/>
                </a:schemeClr>
              </a:gs>
              <a:gs pos="100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t>Cryogenics</a:t>
            </a:r>
          </a:p>
        </p:txBody>
      </p:sp>
      <p:sp>
        <p:nvSpPr>
          <p:cNvPr id="28" name="TextBox 27">
            <a:extLst>
              <a:ext uri="{FF2B5EF4-FFF2-40B4-BE49-F238E27FC236}">
                <a16:creationId xmlns:a16="http://schemas.microsoft.com/office/drawing/2014/main" id="{3A174355-401D-A44B-BF30-09F676CA90AA}"/>
              </a:ext>
            </a:extLst>
          </p:cNvPr>
          <p:cNvSpPr txBox="1"/>
          <p:nvPr/>
        </p:nvSpPr>
        <p:spPr>
          <a:xfrm>
            <a:off x="2702468" y="1052430"/>
            <a:ext cx="1532919" cy="461665"/>
          </a:xfrm>
          <a:prstGeom prst="rect">
            <a:avLst/>
          </a:prstGeom>
          <a:gradFill>
            <a:gsLst>
              <a:gs pos="23000">
                <a:schemeClr val="accent1">
                  <a:lumMod val="50000"/>
                </a:schemeClr>
              </a:gs>
              <a:gs pos="100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TPC</a:t>
            </a:r>
          </a:p>
        </p:txBody>
      </p:sp>
      <p:sp>
        <p:nvSpPr>
          <p:cNvPr id="29" name="TextBox 28">
            <a:extLst>
              <a:ext uri="{FF2B5EF4-FFF2-40B4-BE49-F238E27FC236}">
                <a16:creationId xmlns:a16="http://schemas.microsoft.com/office/drawing/2014/main" id="{FAEFDC10-6627-7E45-83B5-A44AF026E522}"/>
              </a:ext>
            </a:extLst>
          </p:cNvPr>
          <p:cNvSpPr txBox="1"/>
          <p:nvPr/>
        </p:nvSpPr>
        <p:spPr>
          <a:xfrm>
            <a:off x="4845985" y="1052429"/>
            <a:ext cx="1532919" cy="461665"/>
          </a:xfrm>
          <a:prstGeom prst="rect">
            <a:avLst/>
          </a:prstGeom>
          <a:gradFill>
            <a:gsLst>
              <a:gs pos="23000">
                <a:schemeClr val="accent1">
                  <a:lumMod val="50000"/>
                </a:schemeClr>
              </a:gs>
              <a:gs pos="100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PMT</a:t>
            </a:r>
          </a:p>
        </p:txBody>
      </p:sp>
      <p:sp>
        <p:nvSpPr>
          <p:cNvPr id="30" name="TextBox 29">
            <a:extLst>
              <a:ext uri="{FF2B5EF4-FFF2-40B4-BE49-F238E27FC236}">
                <a16:creationId xmlns:a16="http://schemas.microsoft.com/office/drawing/2014/main" id="{2A344969-38ED-B14E-96FD-16A979C42079}"/>
              </a:ext>
            </a:extLst>
          </p:cNvPr>
          <p:cNvSpPr txBox="1"/>
          <p:nvPr/>
        </p:nvSpPr>
        <p:spPr>
          <a:xfrm>
            <a:off x="7056928" y="1052429"/>
            <a:ext cx="1532919" cy="461665"/>
          </a:xfrm>
          <a:prstGeom prst="rect">
            <a:avLst/>
          </a:prstGeom>
          <a:gradFill>
            <a:gsLst>
              <a:gs pos="23000">
                <a:schemeClr val="accent1">
                  <a:lumMod val="50000"/>
                </a:schemeClr>
              </a:gs>
              <a:gs pos="100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CRT</a:t>
            </a:r>
          </a:p>
        </p:txBody>
      </p:sp>
      <p:sp>
        <p:nvSpPr>
          <p:cNvPr id="34" name="Content Placeholder 2">
            <a:extLst>
              <a:ext uri="{FF2B5EF4-FFF2-40B4-BE49-F238E27FC236}">
                <a16:creationId xmlns:a16="http://schemas.microsoft.com/office/drawing/2014/main" id="{E8DD3AFB-CFD1-6640-BC8F-C5084192C46F}"/>
              </a:ext>
            </a:extLst>
          </p:cNvPr>
          <p:cNvSpPr txBox="1">
            <a:spLocks/>
          </p:cNvSpPr>
          <p:nvPr/>
        </p:nvSpPr>
        <p:spPr>
          <a:xfrm>
            <a:off x="98447" y="4781561"/>
            <a:ext cx="8802666" cy="1844087"/>
          </a:xfrm>
          <a:prstGeom prst="rect">
            <a:avLst/>
          </a:prstGeom>
        </p:spPr>
        <p:txBody>
          <a:bodyPr lIns="0" tIns="0" rIns="0" bIns="0">
            <a:noAutofit/>
          </a:bodyPr>
          <a:lstStyle>
            <a:lvl1pPr marL="342900" indent="-22860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Calibri" panose="020F0502020204030204" pitchFamily="34" charset="0"/>
                <a:ea typeface="Geneva" charset="0"/>
                <a:cs typeface="Calibri" panose="020F0502020204030204" pitchFamily="34" charset="0"/>
              </a:defRPr>
            </a:lvl1pPr>
            <a:lvl2pPr marL="5715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Calibri" panose="020F0502020204030204" pitchFamily="34" charset="0"/>
                <a:ea typeface="ＭＳ Ｐゴシック" charset="0"/>
                <a:cs typeface="Calibri" panose="020F0502020204030204" pitchFamily="34" charset="0"/>
              </a:defRPr>
            </a:lvl2pPr>
            <a:lvl3pPr marL="8001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Calibri" panose="020F0502020204030204" pitchFamily="34" charset="0"/>
                <a:ea typeface="ＭＳ Ｐゴシック" charset="0"/>
                <a:cs typeface="Calibri" panose="020F0502020204030204" pitchFamily="34" charset="0"/>
              </a:defRPr>
            </a:lvl3pPr>
            <a:lvl4pPr marL="10287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4pPr>
            <a:lvl5pPr marL="12573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1200"/>
              </a:spcBef>
            </a:pPr>
            <a:r>
              <a:rPr lang="en-US" sz="2000" dirty="0"/>
              <a:t>Improvement plans include:</a:t>
            </a:r>
          </a:p>
          <a:p>
            <a:pPr marL="684213" lvl="1" indent="-331788" algn="just">
              <a:lnSpc>
                <a:spcPts val="2300"/>
              </a:lnSpc>
              <a:spcBef>
                <a:spcPts val="0"/>
              </a:spcBef>
            </a:pPr>
            <a:r>
              <a:rPr lang="en-US" sz="2000" dirty="0"/>
              <a:t>CRYOGENICS leak search and filter regeneration</a:t>
            </a:r>
          </a:p>
          <a:p>
            <a:pPr marL="684213" lvl="1" indent="-331788" algn="just">
              <a:lnSpc>
                <a:spcPts val="2300"/>
              </a:lnSpc>
              <a:spcBef>
                <a:spcPts val="0"/>
              </a:spcBef>
            </a:pPr>
            <a:r>
              <a:rPr lang="en-US" dirty="0"/>
              <a:t>TPC s</a:t>
            </a:r>
            <a:r>
              <a:rPr lang="en-US" sz="2000" dirty="0"/>
              <a:t>urvey of full noise level and possible mitigations;</a:t>
            </a:r>
          </a:p>
          <a:p>
            <a:pPr marL="684213" lvl="1" indent="-331788" algn="just">
              <a:lnSpc>
                <a:spcPts val="2300"/>
              </a:lnSpc>
              <a:spcBef>
                <a:spcPts val="0"/>
              </a:spcBef>
            </a:pPr>
            <a:r>
              <a:rPr lang="en-US" dirty="0"/>
              <a:t>PMT possible improvement of the channel-to-channel time synchronization</a:t>
            </a:r>
            <a:endParaRPr lang="en-US" sz="2000" dirty="0"/>
          </a:p>
        </p:txBody>
      </p:sp>
      <p:sp>
        <p:nvSpPr>
          <p:cNvPr id="35" name="Rectangle 34">
            <a:extLst>
              <a:ext uri="{FF2B5EF4-FFF2-40B4-BE49-F238E27FC236}">
                <a16:creationId xmlns:a16="http://schemas.microsoft.com/office/drawing/2014/main" id="{2B447E18-3915-3C40-9B3D-9306A09BE99C}"/>
              </a:ext>
            </a:extLst>
          </p:cNvPr>
          <p:cNvSpPr/>
          <p:nvPr/>
        </p:nvSpPr>
        <p:spPr>
          <a:xfrm>
            <a:off x="7056928" y="111747"/>
            <a:ext cx="4572000" cy="707886"/>
          </a:xfrm>
          <a:prstGeom prst="rect">
            <a:avLst/>
          </a:prstGeom>
        </p:spPr>
        <p:txBody>
          <a:bodyPr>
            <a:spAutoFit/>
          </a:bodyPr>
          <a:lstStyle/>
          <a:p>
            <a:pPr marL="342900" indent="-342900">
              <a:buSzPct val="80000"/>
              <a:buFont typeface=".Apple Color Emoji UI"/>
              <a:buChar char="✅"/>
            </a:pPr>
            <a:r>
              <a:rPr lang="en-US" sz="2000" dirty="0">
                <a:solidFill>
                  <a:schemeClr val="accent6"/>
                </a:solidFill>
              </a:rPr>
              <a:t>Completed</a:t>
            </a:r>
          </a:p>
          <a:p>
            <a:pPr marL="342900" indent="-342900">
              <a:buSzPct val="110000"/>
              <a:buBlip>
                <a:blip r:embed="rId2"/>
              </a:buBlip>
            </a:pPr>
            <a:r>
              <a:rPr lang="en-US" sz="2000" dirty="0">
                <a:solidFill>
                  <a:schemeClr val="accent6"/>
                </a:solidFill>
              </a:rPr>
              <a:t>In </a:t>
            </a:r>
            <a:r>
              <a:rPr lang="en-US" sz="2000">
                <a:solidFill>
                  <a:schemeClr val="accent6"/>
                </a:solidFill>
              </a:rPr>
              <a:t>progress </a:t>
            </a:r>
            <a:endParaRPr lang="en-US" sz="2000" dirty="0">
              <a:solidFill>
                <a:schemeClr val="accent6"/>
              </a:solidFill>
            </a:endParaRPr>
          </a:p>
        </p:txBody>
      </p:sp>
    </p:spTree>
    <p:extLst>
      <p:ext uri="{BB962C8B-B14F-4D97-AF65-F5344CB8AC3E}">
        <p14:creationId xmlns:p14="http://schemas.microsoft.com/office/powerpoint/2010/main" val="51700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88D48-4BC4-7042-BBD7-F23F37D3EE5E}"/>
              </a:ext>
            </a:extLst>
          </p:cNvPr>
          <p:cNvSpPr>
            <a:spLocks noGrp="1"/>
          </p:cNvSpPr>
          <p:nvPr>
            <p:ph type="title"/>
          </p:nvPr>
        </p:nvSpPr>
        <p:spPr/>
        <p:txBody>
          <a:bodyPr/>
          <a:lstStyle/>
          <a:p>
            <a:r>
              <a:rPr lang="en-US" dirty="0"/>
              <a:t>Overview of the checklist (II)</a:t>
            </a:r>
          </a:p>
        </p:txBody>
      </p:sp>
      <p:sp>
        <p:nvSpPr>
          <p:cNvPr id="4" name="Date Placeholder 3">
            <a:extLst>
              <a:ext uri="{FF2B5EF4-FFF2-40B4-BE49-F238E27FC236}">
                <a16:creationId xmlns:a16="http://schemas.microsoft.com/office/drawing/2014/main" id="{5182E41F-11D6-5F41-9636-D50EF3A4D745}"/>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55B9D28D-904F-2347-8B64-C3F2540916EA}"/>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1ABA609C-58ED-4A46-8EAA-DC26ED02AA42}"/>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27" name="TextBox 26">
            <a:extLst>
              <a:ext uri="{FF2B5EF4-FFF2-40B4-BE49-F238E27FC236}">
                <a16:creationId xmlns:a16="http://schemas.microsoft.com/office/drawing/2014/main" id="{D3C9EE15-46CC-0047-91E4-C8BC1070D502}"/>
              </a:ext>
            </a:extLst>
          </p:cNvPr>
          <p:cNvSpPr txBox="1"/>
          <p:nvPr/>
        </p:nvSpPr>
        <p:spPr>
          <a:xfrm>
            <a:off x="200415" y="1118225"/>
            <a:ext cx="3047309" cy="461665"/>
          </a:xfrm>
          <a:prstGeom prst="rect">
            <a:avLst/>
          </a:prstGeom>
          <a:gradFill>
            <a:gsLst>
              <a:gs pos="23000">
                <a:schemeClr val="accent1">
                  <a:lumMod val="50000"/>
                </a:schemeClr>
              </a:gs>
              <a:gs pos="100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t>DAQ &amp; data processing</a:t>
            </a:r>
          </a:p>
        </p:txBody>
      </p:sp>
      <p:sp>
        <p:nvSpPr>
          <p:cNvPr id="28" name="TextBox 27">
            <a:extLst>
              <a:ext uri="{FF2B5EF4-FFF2-40B4-BE49-F238E27FC236}">
                <a16:creationId xmlns:a16="http://schemas.microsoft.com/office/drawing/2014/main" id="{3A174355-401D-A44B-BF30-09F676CA90AA}"/>
              </a:ext>
            </a:extLst>
          </p:cNvPr>
          <p:cNvSpPr txBox="1"/>
          <p:nvPr/>
        </p:nvSpPr>
        <p:spPr>
          <a:xfrm>
            <a:off x="3763248" y="1109184"/>
            <a:ext cx="2168648" cy="461665"/>
          </a:xfrm>
          <a:prstGeom prst="rect">
            <a:avLst/>
          </a:prstGeom>
          <a:gradFill>
            <a:gsLst>
              <a:gs pos="23000">
                <a:schemeClr val="accent1">
                  <a:lumMod val="50000"/>
                </a:schemeClr>
              </a:gs>
              <a:gs pos="100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Trigger &amp; timing</a:t>
            </a:r>
          </a:p>
        </p:txBody>
      </p:sp>
      <p:sp>
        <p:nvSpPr>
          <p:cNvPr id="29" name="TextBox 28">
            <a:extLst>
              <a:ext uri="{FF2B5EF4-FFF2-40B4-BE49-F238E27FC236}">
                <a16:creationId xmlns:a16="http://schemas.microsoft.com/office/drawing/2014/main" id="{FAEFDC10-6627-7E45-83B5-A44AF026E522}"/>
              </a:ext>
            </a:extLst>
          </p:cNvPr>
          <p:cNvSpPr txBox="1"/>
          <p:nvPr/>
        </p:nvSpPr>
        <p:spPr>
          <a:xfrm>
            <a:off x="6633552" y="1103552"/>
            <a:ext cx="2099502" cy="461665"/>
          </a:xfrm>
          <a:prstGeom prst="rect">
            <a:avLst/>
          </a:prstGeom>
          <a:gradFill>
            <a:gsLst>
              <a:gs pos="23000">
                <a:schemeClr val="accent1">
                  <a:lumMod val="50000"/>
                </a:schemeClr>
              </a:gs>
              <a:gs pos="100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Slow controls</a:t>
            </a:r>
          </a:p>
        </p:txBody>
      </p:sp>
      <p:sp>
        <p:nvSpPr>
          <p:cNvPr id="15" name="Rectangle 14">
            <a:extLst>
              <a:ext uri="{FF2B5EF4-FFF2-40B4-BE49-F238E27FC236}">
                <a16:creationId xmlns:a16="http://schemas.microsoft.com/office/drawing/2014/main" id="{489548B1-2A1C-D34D-93B5-0A94F5561658}"/>
              </a:ext>
            </a:extLst>
          </p:cNvPr>
          <p:cNvSpPr/>
          <p:nvPr/>
        </p:nvSpPr>
        <p:spPr>
          <a:xfrm>
            <a:off x="7056928" y="111747"/>
            <a:ext cx="4572000" cy="707886"/>
          </a:xfrm>
          <a:prstGeom prst="rect">
            <a:avLst/>
          </a:prstGeom>
        </p:spPr>
        <p:txBody>
          <a:bodyPr>
            <a:spAutoFit/>
          </a:bodyPr>
          <a:lstStyle/>
          <a:p>
            <a:pPr marL="342900" indent="-342900">
              <a:buSzPct val="80000"/>
              <a:buFont typeface=".Apple Color Emoji UI"/>
              <a:buChar char="✅"/>
            </a:pPr>
            <a:r>
              <a:rPr lang="en-US" sz="2000" dirty="0">
                <a:solidFill>
                  <a:schemeClr val="accent6"/>
                </a:solidFill>
              </a:rPr>
              <a:t>Completed</a:t>
            </a:r>
          </a:p>
          <a:p>
            <a:pPr marL="342900" indent="-342900">
              <a:buSzPct val="110000"/>
              <a:buBlip>
                <a:blip r:embed="rId2"/>
              </a:buBlip>
            </a:pPr>
            <a:r>
              <a:rPr lang="en-US" sz="2000" dirty="0">
                <a:solidFill>
                  <a:schemeClr val="accent6"/>
                </a:solidFill>
              </a:rPr>
              <a:t>In progress </a:t>
            </a:r>
          </a:p>
        </p:txBody>
      </p:sp>
      <p:sp>
        <p:nvSpPr>
          <p:cNvPr id="16" name="TextBox 15">
            <a:extLst>
              <a:ext uri="{FF2B5EF4-FFF2-40B4-BE49-F238E27FC236}">
                <a16:creationId xmlns:a16="http://schemas.microsoft.com/office/drawing/2014/main" id="{A63F05B4-8F4F-644E-B8CD-132A364B6E9C}"/>
              </a:ext>
            </a:extLst>
          </p:cNvPr>
          <p:cNvSpPr txBox="1"/>
          <p:nvPr/>
        </p:nvSpPr>
        <p:spPr>
          <a:xfrm>
            <a:off x="228600" y="1753644"/>
            <a:ext cx="3262698" cy="4524315"/>
          </a:xfrm>
          <a:prstGeom prst="rect">
            <a:avLst/>
          </a:prstGeom>
          <a:noFill/>
        </p:spPr>
        <p:txBody>
          <a:bodyPr wrap="square" numCol="1" rtlCol="0">
            <a:spAutoFit/>
          </a:bodyPr>
          <a:lstStyle/>
          <a:p>
            <a:pPr marL="342900" indent="-342900">
              <a:buSzPct val="110000"/>
              <a:buBlip>
                <a:blip r:embed="rId2"/>
              </a:buBlip>
            </a:pPr>
            <a:r>
              <a:rPr lang="en-US" sz="2000" dirty="0">
                <a:solidFill>
                  <a:schemeClr val="accent6"/>
                </a:solidFill>
              </a:rPr>
              <a:t>Integration of sub-components</a:t>
            </a:r>
          </a:p>
          <a:p>
            <a:pPr marL="342900" indent="-342900">
              <a:buSzPct val="80000"/>
              <a:buFont typeface=".Apple Color Emoji UI"/>
              <a:buChar char="✅"/>
            </a:pPr>
            <a:r>
              <a:rPr lang="en-US" sz="2000" dirty="0">
                <a:solidFill>
                  <a:schemeClr val="accent6"/>
                </a:solidFill>
              </a:rPr>
              <a:t>Uptime</a:t>
            </a:r>
          </a:p>
          <a:p>
            <a:pPr marL="342900" indent="-342900">
              <a:buSzPct val="80000"/>
              <a:buFont typeface=".Apple Color Emoji UI"/>
              <a:buChar char="✅"/>
            </a:pPr>
            <a:r>
              <a:rPr lang="en-US" sz="2000" dirty="0">
                <a:solidFill>
                  <a:schemeClr val="accent6"/>
                </a:solidFill>
              </a:rPr>
              <a:t>Event building efficiency</a:t>
            </a:r>
          </a:p>
          <a:p>
            <a:pPr marL="342900" indent="-342900">
              <a:buSzPct val="80000"/>
              <a:buFont typeface=".Apple Color Emoji UI"/>
              <a:buChar char="✅"/>
            </a:pPr>
            <a:r>
              <a:rPr lang="en-US" sz="2000" dirty="0">
                <a:solidFill>
                  <a:schemeClr val="accent6"/>
                </a:solidFill>
              </a:rPr>
              <a:t>Maximum rate</a:t>
            </a:r>
          </a:p>
          <a:p>
            <a:pPr marL="342900" indent="-342900">
              <a:buSzPct val="80000"/>
              <a:buFont typeface=".Apple Color Emoji UI"/>
              <a:buChar char="✅"/>
            </a:pPr>
            <a:r>
              <a:rPr lang="en-US" sz="2000" dirty="0">
                <a:solidFill>
                  <a:schemeClr val="accent6"/>
                </a:solidFill>
              </a:rPr>
              <a:t>Online storage</a:t>
            </a:r>
          </a:p>
          <a:p>
            <a:pPr marL="342900" indent="-342900">
              <a:buSzPct val="80000"/>
              <a:buFont typeface=".Apple Color Emoji UI"/>
              <a:buChar char="✅"/>
            </a:pPr>
            <a:r>
              <a:rPr lang="en-US" sz="2000" dirty="0">
                <a:solidFill>
                  <a:schemeClr val="accent6"/>
                </a:solidFill>
              </a:rPr>
              <a:t>Throughput to offline</a:t>
            </a:r>
          </a:p>
          <a:p>
            <a:pPr marL="342900" indent="-342900">
              <a:buSzPct val="80000"/>
              <a:buFont typeface=".Apple Color Emoji UI"/>
              <a:buChar char="✅"/>
            </a:pPr>
            <a:r>
              <a:rPr lang="en-US" sz="2000" dirty="0">
                <a:solidFill>
                  <a:schemeClr val="accent6"/>
                </a:solidFill>
              </a:rPr>
              <a:t>Throughput to CNAF</a:t>
            </a:r>
          </a:p>
          <a:p>
            <a:pPr marL="342900" indent="-342900">
              <a:buSzPct val="80000"/>
              <a:buFont typeface=".Apple Color Emoji UI"/>
              <a:buChar char="✅"/>
            </a:pPr>
            <a:r>
              <a:rPr lang="en-US" sz="2000" dirty="0">
                <a:solidFill>
                  <a:schemeClr val="accent6"/>
                </a:solidFill>
              </a:rPr>
              <a:t>Monitoring of metrics</a:t>
            </a: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dirty="0"/>
          </a:p>
          <a:p>
            <a:endParaRPr lang="en-US" dirty="0"/>
          </a:p>
        </p:txBody>
      </p:sp>
      <p:sp>
        <p:nvSpPr>
          <p:cNvPr id="17" name="TextBox 16">
            <a:extLst>
              <a:ext uri="{FF2B5EF4-FFF2-40B4-BE49-F238E27FC236}">
                <a16:creationId xmlns:a16="http://schemas.microsoft.com/office/drawing/2014/main" id="{626F2102-9660-5147-9C0F-42497A2CBD85}"/>
              </a:ext>
            </a:extLst>
          </p:cNvPr>
          <p:cNvSpPr txBox="1"/>
          <p:nvPr/>
        </p:nvSpPr>
        <p:spPr>
          <a:xfrm>
            <a:off x="3649770" y="1829212"/>
            <a:ext cx="2395603" cy="3600986"/>
          </a:xfrm>
          <a:prstGeom prst="rect">
            <a:avLst/>
          </a:prstGeom>
          <a:noFill/>
        </p:spPr>
        <p:txBody>
          <a:bodyPr wrap="square" numCol="1" rtlCol="0">
            <a:spAutoFit/>
          </a:bodyPr>
          <a:lstStyle/>
          <a:p>
            <a:pPr marL="342900" indent="-342900">
              <a:buSzPct val="80000"/>
              <a:buFont typeface=".Apple Color Emoji UI"/>
              <a:buChar char="✅"/>
            </a:pPr>
            <a:r>
              <a:rPr lang="en-US" sz="2000" dirty="0">
                <a:solidFill>
                  <a:schemeClr val="accent6"/>
                </a:solidFill>
              </a:rPr>
              <a:t>Sources of trigger</a:t>
            </a:r>
          </a:p>
          <a:p>
            <a:pPr marL="342900" indent="-342900">
              <a:buSzPct val="80000"/>
              <a:buFont typeface=".Apple Color Emoji UI"/>
              <a:buChar char="✅"/>
            </a:pPr>
            <a:r>
              <a:rPr lang="en-US" sz="2000" dirty="0">
                <a:solidFill>
                  <a:schemeClr val="accent6"/>
                </a:solidFill>
              </a:rPr>
              <a:t>Rate</a:t>
            </a:r>
          </a:p>
          <a:p>
            <a:pPr marL="342900" indent="-342900">
              <a:buSzPct val="110000"/>
              <a:buBlip>
                <a:blip r:embed="rId2"/>
              </a:buBlip>
            </a:pPr>
            <a:r>
              <a:rPr lang="en-US" sz="2000" dirty="0">
                <a:solidFill>
                  <a:schemeClr val="accent6"/>
                </a:solidFill>
              </a:rPr>
              <a:t>Efficiency </a:t>
            </a:r>
          </a:p>
          <a:p>
            <a:pPr marL="342900" indent="-342900">
              <a:buSzPct val="80000"/>
              <a:buFont typeface=".Apple Color Emoji UI"/>
              <a:buChar char="✅"/>
            </a:pPr>
            <a:r>
              <a:rPr lang="en-US" sz="2000" dirty="0">
                <a:solidFill>
                  <a:schemeClr val="accent6"/>
                </a:solidFill>
              </a:rPr>
              <a:t>Synchronization of beam signals</a:t>
            </a:r>
          </a:p>
          <a:p>
            <a:pPr marL="342900" indent="-342900">
              <a:buSzPct val="80000"/>
              <a:buFont typeface=".Apple Color Emoji UI"/>
              <a:buChar char="✅"/>
            </a:pPr>
            <a:r>
              <a:rPr lang="en-US" sz="2000" dirty="0">
                <a:solidFill>
                  <a:schemeClr val="accent6"/>
                </a:solidFill>
              </a:rPr>
              <a:t>Clock distribution</a:t>
            </a: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dirty="0"/>
          </a:p>
          <a:p>
            <a:endParaRPr lang="en-US" dirty="0"/>
          </a:p>
        </p:txBody>
      </p:sp>
      <p:sp>
        <p:nvSpPr>
          <p:cNvPr id="18" name="TextBox 17">
            <a:extLst>
              <a:ext uri="{FF2B5EF4-FFF2-40B4-BE49-F238E27FC236}">
                <a16:creationId xmlns:a16="http://schemas.microsoft.com/office/drawing/2014/main" id="{C4292F54-CEDF-C74D-BF8A-0A52B03670C3}"/>
              </a:ext>
            </a:extLst>
          </p:cNvPr>
          <p:cNvSpPr txBox="1"/>
          <p:nvPr/>
        </p:nvSpPr>
        <p:spPr>
          <a:xfrm>
            <a:off x="6461942" y="1753644"/>
            <a:ext cx="2880986" cy="4832092"/>
          </a:xfrm>
          <a:prstGeom prst="rect">
            <a:avLst/>
          </a:prstGeom>
          <a:noFill/>
        </p:spPr>
        <p:txBody>
          <a:bodyPr wrap="square" numCol="1" rtlCol="0">
            <a:spAutoFit/>
          </a:bodyPr>
          <a:lstStyle/>
          <a:p>
            <a:pPr marL="342900" indent="-342900">
              <a:buSzPct val="80000"/>
              <a:buFont typeface=".Apple Color Emoji UI"/>
              <a:buChar char="✅"/>
            </a:pPr>
            <a:r>
              <a:rPr lang="en-US" sz="2000" dirty="0" err="1">
                <a:solidFill>
                  <a:schemeClr val="accent6"/>
                </a:solidFill>
              </a:rPr>
              <a:t>Cryo</a:t>
            </a:r>
            <a:r>
              <a:rPr lang="en-US" sz="2000" dirty="0">
                <a:solidFill>
                  <a:schemeClr val="accent6"/>
                </a:solidFill>
              </a:rPr>
              <a:t> controls</a:t>
            </a:r>
          </a:p>
          <a:p>
            <a:pPr marL="342900" indent="-342900">
              <a:buSzPct val="80000"/>
              <a:buFont typeface=".Apple Color Emoji UI"/>
              <a:buChar char="✅"/>
            </a:pPr>
            <a:r>
              <a:rPr lang="en-US" sz="2000" dirty="0">
                <a:solidFill>
                  <a:schemeClr val="accent6"/>
                </a:solidFill>
              </a:rPr>
              <a:t>Cathode HV</a:t>
            </a:r>
          </a:p>
          <a:p>
            <a:pPr marL="342900" indent="-342900">
              <a:buSzPct val="80000"/>
              <a:buFont typeface=".Apple Color Emoji UI"/>
              <a:buChar char="✅"/>
            </a:pPr>
            <a:r>
              <a:rPr lang="en-US" sz="2000" dirty="0">
                <a:solidFill>
                  <a:schemeClr val="accent6"/>
                </a:solidFill>
              </a:rPr>
              <a:t>PMT HV</a:t>
            </a:r>
          </a:p>
          <a:p>
            <a:pPr marL="342900" indent="-342900">
              <a:buSzPct val="80000"/>
              <a:buFont typeface=".Apple Color Emoji UI"/>
              <a:buChar char="✅"/>
            </a:pPr>
            <a:r>
              <a:rPr lang="en-US" sz="2000" dirty="0">
                <a:solidFill>
                  <a:schemeClr val="accent6"/>
                </a:solidFill>
              </a:rPr>
              <a:t>PMT readout crates</a:t>
            </a:r>
          </a:p>
          <a:p>
            <a:pPr marL="342900" indent="-342900">
              <a:buSzPct val="80000"/>
              <a:buFont typeface=".Apple Color Emoji UI"/>
              <a:buChar char="✅"/>
            </a:pPr>
            <a:r>
              <a:rPr lang="en-US" sz="2000" dirty="0">
                <a:solidFill>
                  <a:schemeClr val="accent6"/>
                </a:solidFill>
              </a:rPr>
              <a:t>TPC wire bias</a:t>
            </a:r>
          </a:p>
          <a:p>
            <a:pPr marL="342900" indent="-342900">
              <a:buSzPct val="80000"/>
              <a:buFont typeface=".Apple Color Emoji UI"/>
              <a:buChar char="✅"/>
            </a:pPr>
            <a:r>
              <a:rPr lang="en-US" sz="2000" dirty="0">
                <a:solidFill>
                  <a:schemeClr val="accent6"/>
                </a:solidFill>
              </a:rPr>
              <a:t>TPC readout</a:t>
            </a:r>
          </a:p>
          <a:p>
            <a:pPr marL="342900" indent="-342900">
              <a:buSzPct val="80000"/>
              <a:buFont typeface=".Apple Color Emoji UI"/>
              <a:buChar char="✅"/>
            </a:pPr>
            <a:r>
              <a:rPr lang="en-US" sz="2000" dirty="0">
                <a:solidFill>
                  <a:schemeClr val="accent6"/>
                </a:solidFill>
              </a:rPr>
              <a:t>Impedance monitor</a:t>
            </a:r>
          </a:p>
          <a:p>
            <a:pPr marL="342900" indent="-342900">
              <a:buSzPct val="80000"/>
              <a:buFont typeface=".Apple Color Emoji UI"/>
              <a:buChar char="✅"/>
            </a:pPr>
            <a:r>
              <a:rPr lang="en-US" sz="2000" dirty="0">
                <a:solidFill>
                  <a:schemeClr val="accent6"/>
                </a:solidFill>
              </a:rPr>
              <a:t>CRT power supplies</a:t>
            </a:r>
          </a:p>
          <a:p>
            <a:pPr marL="342900" indent="-342900">
              <a:buSzPct val="110000"/>
              <a:buBlip>
                <a:blip r:embed="rId2"/>
              </a:buBlip>
            </a:pPr>
            <a:r>
              <a:rPr lang="en-US" sz="2000" dirty="0">
                <a:solidFill>
                  <a:schemeClr val="accent6"/>
                </a:solidFill>
              </a:rPr>
              <a:t>White rabbit</a:t>
            </a:r>
          </a:p>
          <a:p>
            <a:pPr marL="342900" indent="-342900">
              <a:buSzPct val="110000"/>
              <a:buBlip>
                <a:blip r:embed="rId2"/>
              </a:buBlip>
            </a:pPr>
            <a:r>
              <a:rPr lang="en-US" sz="2000" dirty="0">
                <a:solidFill>
                  <a:schemeClr val="accent6"/>
                </a:solidFill>
              </a:rPr>
              <a:t>PDU</a:t>
            </a: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sz="2000" dirty="0">
              <a:solidFill>
                <a:schemeClr val="accent6"/>
              </a:solidFill>
            </a:endParaRPr>
          </a:p>
          <a:p>
            <a:pPr marL="342900" indent="-342900">
              <a:buSzPct val="80000"/>
              <a:buFont typeface=".Apple Color Emoji UI"/>
              <a:buChar char="✅"/>
            </a:pPr>
            <a:endParaRPr lang="en-US" dirty="0"/>
          </a:p>
          <a:p>
            <a:endParaRPr lang="en-US" dirty="0"/>
          </a:p>
        </p:txBody>
      </p:sp>
      <p:sp>
        <p:nvSpPr>
          <p:cNvPr id="19" name="Content Placeholder 2">
            <a:extLst>
              <a:ext uri="{FF2B5EF4-FFF2-40B4-BE49-F238E27FC236}">
                <a16:creationId xmlns:a16="http://schemas.microsoft.com/office/drawing/2014/main" id="{A04E4BFD-605C-8F42-A368-1F30CF2DCAE0}"/>
              </a:ext>
            </a:extLst>
          </p:cNvPr>
          <p:cNvSpPr txBox="1">
            <a:spLocks/>
          </p:cNvSpPr>
          <p:nvPr/>
        </p:nvSpPr>
        <p:spPr>
          <a:xfrm>
            <a:off x="98447" y="5013913"/>
            <a:ext cx="8802666" cy="1844087"/>
          </a:xfrm>
          <a:prstGeom prst="rect">
            <a:avLst/>
          </a:prstGeom>
        </p:spPr>
        <p:txBody>
          <a:bodyPr lIns="0" tIns="0" rIns="0" bIns="0">
            <a:noAutofit/>
          </a:bodyPr>
          <a:lstStyle>
            <a:lvl1pPr marL="342900" indent="-22860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Calibri" panose="020F0502020204030204" pitchFamily="34" charset="0"/>
                <a:ea typeface="Geneva" charset="0"/>
                <a:cs typeface="Calibri" panose="020F0502020204030204" pitchFamily="34" charset="0"/>
              </a:defRPr>
            </a:lvl1pPr>
            <a:lvl2pPr marL="5715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Calibri" panose="020F0502020204030204" pitchFamily="34" charset="0"/>
                <a:ea typeface="ＭＳ Ｐゴシック" charset="0"/>
                <a:cs typeface="Calibri" panose="020F0502020204030204" pitchFamily="34" charset="0"/>
              </a:defRPr>
            </a:lvl2pPr>
            <a:lvl3pPr marL="8001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Calibri" panose="020F0502020204030204" pitchFamily="34" charset="0"/>
                <a:ea typeface="ＭＳ Ｐゴシック" charset="0"/>
                <a:cs typeface="Calibri" panose="020F0502020204030204" pitchFamily="34" charset="0"/>
              </a:defRPr>
            </a:lvl3pPr>
            <a:lvl4pPr marL="10287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4pPr>
            <a:lvl5pPr marL="12573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1200"/>
              </a:spcBef>
            </a:pPr>
            <a:r>
              <a:rPr lang="en-US" sz="2000" dirty="0"/>
              <a:t>Improvement plans include:</a:t>
            </a:r>
          </a:p>
          <a:p>
            <a:pPr marL="684213" lvl="1" indent="-331788" algn="just">
              <a:lnSpc>
                <a:spcPts val="2300"/>
              </a:lnSpc>
              <a:spcBef>
                <a:spcPts val="0"/>
              </a:spcBef>
            </a:pPr>
            <a:r>
              <a:rPr lang="en-US" sz="2000" dirty="0"/>
              <a:t>DAQ debug of occasional issues and integration of TPC compression firmware</a:t>
            </a:r>
          </a:p>
          <a:p>
            <a:pPr marL="684213" lvl="1" indent="-331788" algn="just">
              <a:lnSpc>
                <a:spcPts val="2300"/>
              </a:lnSpc>
              <a:spcBef>
                <a:spcPts val="0"/>
              </a:spcBef>
            </a:pPr>
            <a:r>
              <a:rPr lang="en-US" dirty="0"/>
              <a:t>TRIGGER tuning of configuration based on measurements of efficiency</a:t>
            </a:r>
          </a:p>
          <a:p>
            <a:pPr marL="684213" lvl="1" indent="-331788" algn="just">
              <a:lnSpc>
                <a:spcPts val="2300"/>
              </a:lnSpc>
              <a:spcBef>
                <a:spcPts val="0"/>
              </a:spcBef>
            </a:pPr>
            <a:r>
              <a:rPr lang="en-US" sz="2000" dirty="0"/>
              <a:t>SLOW CONTROLS adding control and alarm to TPC components</a:t>
            </a:r>
          </a:p>
        </p:txBody>
      </p:sp>
    </p:spTree>
    <p:extLst>
      <p:ext uri="{BB962C8B-B14F-4D97-AF65-F5344CB8AC3E}">
        <p14:creationId xmlns:p14="http://schemas.microsoft.com/office/powerpoint/2010/main" val="162883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E8447-EBAF-674A-8792-E06C34B1E259}"/>
              </a:ext>
            </a:extLst>
          </p:cNvPr>
          <p:cNvSpPr>
            <a:spLocks noGrp="1"/>
          </p:cNvSpPr>
          <p:nvPr>
            <p:ph type="title"/>
          </p:nvPr>
        </p:nvSpPr>
        <p:spPr/>
        <p:txBody>
          <a:bodyPr/>
          <a:lstStyle/>
          <a:p>
            <a:pPr algn="ctr"/>
            <a:r>
              <a:rPr lang="en-US" dirty="0"/>
              <a:t>Summary</a:t>
            </a:r>
          </a:p>
        </p:txBody>
      </p:sp>
      <p:sp>
        <p:nvSpPr>
          <p:cNvPr id="4" name="Date Placeholder 3">
            <a:extLst>
              <a:ext uri="{FF2B5EF4-FFF2-40B4-BE49-F238E27FC236}">
                <a16:creationId xmlns:a16="http://schemas.microsoft.com/office/drawing/2014/main" id="{35F2D1CE-B1B5-0940-A07A-972774E82BE2}"/>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3A4E28A7-9C76-5948-B6E1-ADB40FDA178A}"/>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10BD93AB-49B9-E44E-B8AA-FE11FED23991}"/>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7" name="Content Placeholder 2">
            <a:extLst>
              <a:ext uri="{FF2B5EF4-FFF2-40B4-BE49-F238E27FC236}">
                <a16:creationId xmlns:a16="http://schemas.microsoft.com/office/drawing/2014/main" id="{5D034B3E-FA0C-B142-B5F3-F39E8F2D05B0}"/>
              </a:ext>
            </a:extLst>
          </p:cNvPr>
          <p:cNvSpPr txBox="1">
            <a:spLocks/>
          </p:cNvSpPr>
          <p:nvPr/>
        </p:nvSpPr>
        <p:spPr>
          <a:xfrm>
            <a:off x="137786" y="989214"/>
            <a:ext cx="8777614" cy="5400098"/>
          </a:xfrm>
          <a:prstGeom prst="rect">
            <a:avLst/>
          </a:prstGeom>
        </p:spPr>
        <p:txBody>
          <a:bodyPr lIns="0" tIns="0" rIns="0" bIns="0">
            <a:noAutofit/>
          </a:bodyPr>
          <a:lstStyle>
            <a:lvl1pPr marL="342900" indent="-22860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Calibri" panose="020F0502020204030204" pitchFamily="34" charset="0"/>
                <a:ea typeface="Geneva" charset="0"/>
                <a:cs typeface="Calibri" panose="020F0502020204030204" pitchFamily="34" charset="0"/>
              </a:defRPr>
            </a:lvl1pPr>
            <a:lvl2pPr marL="5715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Calibri" panose="020F0502020204030204" pitchFamily="34" charset="0"/>
                <a:ea typeface="ＭＳ Ｐゴシック" charset="0"/>
                <a:cs typeface="Calibri" panose="020F0502020204030204" pitchFamily="34" charset="0"/>
              </a:defRPr>
            </a:lvl2pPr>
            <a:lvl3pPr marL="8001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Calibri" panose="020F0502020204030204" pitchFamily="34" charset="0"/>
                <a:ea typeface="ＭＳ Ｐゴシック" charset="0"/>
                <a:cs typeface="Calibri" panose="020F0502020204030204" pitchFamily="34" charset="0"/>
              </a:defRPr>
            </a:lvl3pPr>
            <a:lvl4pPr marL="10287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4pPr>
            <a:lvl5pPr marL="12573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1200"/>
              </a:spcBef>
            </a:pPr>
            <a:r>
              <a:rPr lang="en-US" sz="2000" dirty="0"/>
              <a:t>The ICARUS detector has continued to operate with excellent stability, taking data with BNB and </a:t>
            </a:r>
            <a:r>
              <a:rPr lang="en-US" sz="2000" dirty="0" err="1"/>
              <a:t>NuMI</a:t>
            </a:r>
            <a:r>
              <a:rPr lang="en-US" sz="2000" dirty="0"/>
              <a:t> beams part-time as installation/commissioning progressed.</a:t>
            </a:r>
          </a:p>
          <a:p>
            <a:pPr algn="just">
              <a:spcBef>
                <a:spcPts val="1200"/>
              </a:spcBef>
            </a:pPr>
            <a:r>
              <a:rPr lang="en-US" sz="2000" dirty="0"/>
              <a:t>From the technical point of view, all sub-components are in a steady operational state and have for the most part met, if not exceeded, the expected performance.</a:t>
            </a:r>
          </a:p>
          <a:p>
            <a:pPr algn="just">
              <a:spcBef>
                <a:spcPts val="1200"/>
              </a:spcBef>
            </a:pPr>
            <a:r>
              <a:rPr lang="en-US" sz="2000" dirty="0"/>
              <a:t>The most relevant pending tasks are:</a:t>
            </a:r>
          </a:p>
          <a:p>
            <a:pPr marL="684213" lvl="1" indent="-331788" algn="just">
              <a:lnSpc>
                <a:spcPts val="2300"/>
              </a:lnSpc>
              <a:spcBef>
                <a:spcPts val="0"/>
              </a:spcBef>
            </a:pPr>
            <a:r>
              <a:rPr lang="en-US" sz="2000" dirty="0"/>
              <a:t>integration of the bottom CRT in the data taking;</a:t>
            </a:r>
          </a:p>
          <a:p>
            <a:pPr marL="684213" lvl="1" indent="-331788" algn="just">
              <a:lnSpc>
                <a:spcPts val="2300"/>
              </a:lnSpc>
              <a:spcBef>
                <a:spcPts val="0"/>
              </a:spcBef>
            </a:pPr>
            <a:r>
              <a:rPr lang="en-US" dirty="0"/>
              <a:t>possible tuning of trigger configuration based on the output of the measurements of trigger efficiency on data samples;</a:t>
            </a:r>
            <a:endParaRPr lang="en-US" sz="2000" dirty="0"/>
          </a:p>
          <a:p>
            <a:pPr marL="684213" lvl="1" indent="-331788" algn="just">
              <a:lnSpc>
                <a:spcPts val="2300"/>
              </a:lnSpc>
              <a:spcBef>
                <a:spcPts val="0"/>
              </a:spcBef>
            </a:pPr>
            <a:r>
              <a:rPr lang="en-US" sz="2000" dirty="0"/>
              <a:t>re-assessment of the stability of the detector operation after completing the installation of the overburden.</a:t>
            </a:r>
          </a:p>
          <a:p>
            <a:pPr algn="just">
              <a:spcBef>
                <a:spcPts val="1200"/>
              </a:spcBef>
            </a:pPr>
            <a:r>
              <a:rPr lang="en-US" sz="2000" dirty="0">
                <a:solidFill>
                  <a:srgbClr val="4E4E4E"/>
                </a:solidFill>
                <a:latin typeface="Calibri"/>
                <a:sym typeface="Wingdings" pitchFamily="2" charset="2"/>
              </a:rPr>
              <a:t>The data collected so far with both cosmic rays and neutrinos from BNB and </a:t>
            </a:r>
            <a:r>
              <a:rPr lang="en-US" sz="2000" dirty="0" err="1">
                <a:solidFill>
                  <a:srgbClr val="4E4E4E"/>
                </a:solidFill>
                <a:latin typeface="Calibri"/>
                <a:sym typeface="Wingdings" pitchFamily="2" charset="2"/>
              </a:rPr>
              <a:t>NuMI</a:t>
            </a:r>
            <a:r>
              <a:rPr lang="en-US" sz="2000" dirty="0">
                <a:solidFill>
                  <a:srgbClr val="4E4E4E"/>
                </a:solidFill>
                <a:latin typeface="Calibri"/>
                <a:sym typeface="Wingdings" pitchFamily="2" charset="2"/>
              </a:rPr>
              <a:t> have been instrumental for calibrating the detector and tuning simulation and reconstructions tools.</a:t>
            </a:r>
          </a:p>
          <a:p>
            <a:pPr algn="just">
              <a:spcBef>
                <a:spcPts val="1200"/>
              </a:spcBef>
            </a:pPr>
            <a:r>
              <a:rPr lang="en-US" sz="2000" dirty="0">
                <a:solidFill>
                  <a:srgbClr val="4E4E4E"/>
                </a:solidFill>
                <a:latin typeface="Calibri"/>
                <a:sym typeface="Wingdings" pitchFamily="2" charset="2"/>
              </a:rPr>
              <a:t>The ICARUS detector is well on its way for intriguing physics searches in the SBN Program and beyond!</a:t>
            </a:r>
          </a:p>
        </p:txBody>
      </p:sp>
    </p:spTree>
    <p:extLst>
      <p:ext uri="{BB962C8B-B14F-4D97-AF65-F5344CB8AC3E}">
        <p14:creationId xmlns:p14="http://schemas.microsoft.com/office/powerpoint/2010/main" val="147256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432794-AB58-AB46-90B9-D5F69CEB0F10}"/>
              </a:ext>
            </a:extLst>
          </p:cNvPr>
          <p:cNvSpPr>
            <a:spLocks noGrp="1"/>
          </p:cNvSpPr>
          <p:nvPr>
            <p:ph type="title"/>
          </p:nvPr>
        </p:nvSpPr>
        <p:spPr>
          <a:xfrm>
            <a:off x="221456" y="186246"/>
            <a:ext cx="8686800" cy="427877"/>
          </a:xfrm>
        </p:spPr>
        <p:txBody>
          <a:bodyPr/>
          <a:lstStyle/>
          <a:p>
            <a:r>
              <a:rPr lang="en-US" dirty="0"/>
              <a:t>Timeline of ICARUS commissioning and operation</a:t>
            </a:r>
          </a:p>
        </p:txBody>
      </p:sp>
      <p:sp>
        <p:nvSpPr>
          <p:cNvPr id="4" name="Date Placeholder 3">
            <a:extLst>
              <a:ext uri="{FF2B5EF4-FFF2-40B4-BE49-F238E27FC236}">
                <a16:creationId xmlns:a16="http://schemas.microsoft.com/office/drawing/2014/main" id="{46DEB078-E794-114D-A6F9-2633C4DCF7F0}"/>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4F269B74-74B9-AE4E-A8B8-6B5730010439}"/>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12D2E242-0693-6D4D-AFE4-C210291640CC}"/>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7" name="Content Placeholder 7">
            <a:extLst>
              <a:ext uri="{FF2B5EF4-FFF2-40B4-BE49-F238E27FC236}">
                <a16:creationId xmlns:a16="http://schemas.microsoft.com/office/drawing/2014/main" id="{48F5D0F1-4BEA-2B4E-B75E-7C672A0C5F6A}"/>
              </a:ext>
            </a:extLst>
          </p:cNvPr>
          <p:cNvSpPr>
            <a:spLocks noGrp="1"/>
          </p:cNvSpPr>
          <p:nvPr>
            <p:ph idx="1"/>
          </p:nvPr>
        </p:nvSpPr>
        <p:spPr>
          <a:xfrm>
            <a:off x="150206" y="768692"/>
            <a:ext cx="8758049" cy="3396561"/>
          </a:xfrm>
        </p:spPr>
        <p:txBody>
          <a:bodyPr/>
          <a:lstStyle/>
          <a:p>
            <a:pPr algn="just">
              <a:buClr>
                <a:srgbClr val="004C97"/>
              </a:buClr>
              <a:buFont typeface="Courier New" panose="02070309020205020404" pitchFamily="49" charset="0"/>
              <a:buChar char="o"/>
            </a:pPr>
            <a:r>
              <a:rPr lang="en-US" sz="1800" dirty="0">
                <a:solidFill>
                  <a:srgbClr val="50504E"/>
                </a:solidFill>
                <a:latin typeface="+mn-lt"/>
              </a:rPr>
              <a:t>Detector in nominal operating conditions since August 28</a:t>
            </a:r>
            <a:r>
              <a:rPr lang="en-US" sz="1800" baseline="30000" dirty="0">
                <a:solidFill>
                  <a:srgbClr val="50504E"/>
                </a:solidFill>
                <a:latin typeface="+mn-lt"/>
              </a:rPr>
              <a:t>th</a:t>
            </a:r>
            <a:r>
              <a:rPr lang="en-US" sz="1800" dirty="0">
                <a:solidFill>
                  <a:srgbClr val="50504E"/>
                </a:solidFill>
                <a:latin typeface="+mn-lt"/>
              </a:rPr>
              <a:t> 2020, overall excellent stability.</a:t>
            </a:r>
          </a:p>
          <a:p>
            <a:pPr algn="just">
              <a:buClr>
                <a:srgbClr val="004C97"/>
              </a:buClr>
              <a:buFont typeface="Courier New" panose="02070309020205020404" pitchFamily="49" charset="0"/>
              <a:buChar char="o"/>
            </a:pPr>
            <a:r>
              <a:rPr lang="en-US" sz="1800" dirty="0">
                <a:solidFill>
                  <a:srgbClr val="50504E"/>
                </a:solidFill>
                <a:latin typeface="+mn-lt"/>
              </a:rPr>
              <a:t>24/7 shifts since February 14</a:t>
            </a:r>
            <a:r>
              <a:rPr lang="en-US" sz="1800" baseline="30000" dirty="0">
                <a:solidFill>
                  <a:srgbClr val="50504E"/>
                </a:solidFill>
                <a:latin typeface="+mn-lt"/>
              </a:rPr>
              <a:t>th</a:t>
            </a:r>
            <a:r>
              <a:rPr lang="en-US" sz="1800" dirty="0">
                <a:solidFill>
                  <a:srgbClr val="50504E"/>
                </a:solidFill>
                <a:latin typeface="+mn-lt"/>
              </a:rPr>
              <a:t> 2020, remote only since March 17</a:t>
            </a:r>
            <a:r>
              <a:rPr lang="en-US" sz="1800" baseline="30000" dirty="0">
                <a:solidFill>
                  <a:srgbClr val="50504E"/>
                </a:solidFill>
                <a:latin typeface="+mn-lt"/>
              </a:rPr>
              <a:t>th</a:t>
            </a:r>
            <a:r>
              <a:rPr lang="en-US" sz="1800" dirty="0">
                <a:solidFill>
                  <a:srgbClr val="50504E"/>
                </a:solidFill>
                <a:latin typeface="+mn-lt"/>
              </a:rPr>
              <a:t> 2020.</a:t>
            </a:r>
          </a:p>
          <a:p>
            <a:pPr marL="347663" indent="0" algn="just">
              <a:spcBef>
                <a:spcPts val="0"/>
              </a:spcBef>
              <a:buClr>
                <a:srgbClr val="004C97"/>
              </a:buClr>
              <a:buNone/>
            </a:pPr>
            <a:r>
              <a:rPr lang="en-US" sz="1800" dirty="0">
                <a:solidFill>
                  <a:srgbClr val="50504E"/>
                </a:solidFill>
                <a:latin typeface="+mn-lt"/>
              </a:rPr>
              <a:t>Run Coordinator and Deputy changing every 2 months; currently F. </a:t>
            </a:r>
            <a:r>
              <a:rPr lang="en-US" sz="1800" dirty="0" err="1">
                <a:solidFill>
                  <a:srgbClr val="50504E"/>
                </a:solidFill>
                <a:latin typeface="+mn-lt"/>
              </a:rPr>
              <a:t>Varanini</a:t>
            </a:r>
            <a:r>
              <a:rPr lang="en-US" sz="1800" dirty="0">
                <a:solidFill>
                  <a:srgbClr val="50504E"/>
                </a:solidFill>
                <a:latin typeface="+mn-lt"/>
              </a:rPr>
              <a:t> (INFN-Padova) and Valerio Pia (University of Bologna). Shift team includes also one remote expert per each subsystem, one remote shift operation expert and one onsite expert.</a:t>
            </a:r>
          </a:p>
          <a:p>
            <a:pPr algn="just">
              <a:buClr>
                <a:srgbClr val="004C97"/>
              </a:buClr>
              <a:buFont typeface="Courier New" panose="02070309020205020404" pitchFamily="49" charset="0"/>
              <a:buChar char="o"/>
            </a:pPr>
            <a:r>
              <a:rPr lang="en-US" sz="1800" dirty="0">
                <a:solidFill>
                  <a:srgbClr val="50504E"/>
                </a:solidFill>
                <a:latin typeface="Calibri"/>
              </a:rPr>
              <a:t>Part-time data taking with neutrino beams since mid-March 2020, aside of commissioning. </a:t>
            </a:r>
          </a:p>
          <a:p>
            <a:pPr algn="just">
              <a:buClr>
                <a:srgbClr val="004C97"/>
              </a:buClr>
              <a:buFont typeface="Courier New" panose="02070309020205020404" pitchFamily="49" charset="0"/>
              <a:buChar char="o"/>
            </a:pPr>
            <a:r>
              <a:rPr lang="en-US" sz="1800" dirty="0">
                <a:solidFill>
                  <a:srgbClr val="50504E"/>
                </a:solidFill>
                <a:latin typeface="Calibri"/>
              </a:rPr>
              <a:t>First BNB neutrino Full time (24/7) neutrino beam run May 31</a:t>
            </a:r>
            <a:r>
              <a:rPr lang="en-US" sz="1800" baseline="30000" dirty="0">
                <a:solidFill>
                  <a:srgbClr val="50504E"/>
                </a:solidFill>
                <a:latin typeface="Calibri"/>
              </a:rPr>
              <a:t>st</a:t>
            </a:r>
            <a:r>
              <a:rPr lang="en-US" sz="1800" dirty="0">
                <a:solidFill>
                  <a:srgbClr val="50504E"/>
                </a:solidFill>
                <a:latin typeface="Calibri"/>
              </a:rPr>
              <a:t> - June 27</a:t>
            </a:r>
            <a:r>
              <a:rPr lang="en-US" sz="1800" baseline="30000" dirty="0">
                <a:solidFill>
                  <a:srgbClr val="50504E"/>
                </a:solidFill>
                <a:latin typeface="Calibri"/>
              </a:rPr>
              <a:t>th </a:t>
            </a:r>
            <a:r>
              <a:rPr lang="en-US" sz="1800" dirty="0">
                <a:solidFill>
                  <a:srgbClr val="50504E"/>
                </a:solidFill>
                <a:latin typeface="Calibri"/>
              </a:rPr>
              <a:t>2021: “RUN-0”.</a:t>
            </a:r>
          </a:p>
          <a:p>
            <a:pPr lvl="0" algn="just">
              <a:buClr>
                <a:srgbClr val="004C97"/>
              </a:buClr>
              <a:buFont typeface="Courier New" panose="02070309020205020404" pitchFamily="49" charset="0"/>
              <a:buChar char="o"/>
            </a:pPr>
            <a:r>
              <a:rPr lang="en-US" sz="1800" dirty="0">
                <a:solidFill>
                  <a:srgbClr val="50504E"/>
                </a:solidFill>
                <a:latin typeface="Calibri"/>
              </a:rPr>
              <a:t>7 pm - 7 am weekdays and full weekends minimum time (~ 65%) dedicated to beam data collection since the restart of beams on Nov 5</a:t>
            </a:r>
            <a:r>
              <a:rPr lang="en-US" sz="1800" baseline="30000" dirty="0">
                <a:solidFill>
                  <a:srgbClr val="50504E"/>
                </a:solidFill>
                <a:latin typeface="Calibri"/>
              </a:rPr>
              <a:t>th</a:t>
            </a:r>
            <a:r>
              <a:rPr lang="en-US" sz="1800" dirty="0">
                <a:solidFill>
                  <a:srgbClr val="50504E"/>
                </a:solidFill>
                <a:latin typeface="Calibri"/>
              </a:rPr>
              <a:t>.</a:t>
            </a:r>
            <a:r>
              <a:rPr lang="en-US" sz="1800" baseline="30000" dirty="0">
                <a:solidFill>
                  <a:srgbClr val="50504E"/>
                </a:solidFill>
                <a:latin typeface="Calibri"/>
              </a:rPr>
              <a:t> </a:t>
            </a:r>
          </a:p>
          <a:p>
            <a:pPr lvl="0" algn="just">
              <a:buClr>
                <a:srgbClr val="004C97"/>
              </a:buClr>
              <a:buFont typeface="Courier New" panose="02070309020205020404" pitchFamily="49" charset="0"/>
              <a:buChar char="o"/>
            </a:pPr>
            <a:r>
              <a:rPr lang="en-US" sz="1800" dirty="0">
                <a:solidFill>
                  <a:srgbClr val="50504E"/>
                </a:solidFill>
                <a:latin typeface="Calibri"/>
              </a:rPr>
              <a:t>CRT installation completed on Dec 10</a:t>
            </a:r>
            <a:r>
              <a:rPr lang="en-US" sz="1800" baseline="30000" dirty="0">
                <a:solidFill>
                  <a:srgbClr val="50504E"/>
                </a:solidFill>
                <a:latin typeface="Calibri"/>
              </a:rPr>
              <a:t>th</a:t>
            </a:r>
            <a:r>
              <a:rPr lang="en-US" sz="1800" dirty="0">
                <a:solidFill>
                  <a:srgbClr val="50504E"/>
                </a:solidFill>
                <a:latin typeface="Calibri"/>
              </a:rPr>
              <a:t> 2021. CRT components in data since Feb 17</a:t>
            </a:r>
            <a:r>
              <a:rPr lang="en-US" sz="1800" baseline="30000" dirty="0">
                <a:solidFill>
                  <a:srgbClr val="50504E"/>
                </a:solidFill>
                <a:latin typeface="Calibri"/>
              </a:rPr>
              <a:t>th</a:t>
            </a:r>
            <a:r>
              <a:rPr lang="en-US" sz="1800" dirty="0">
                <a:solidFill>
                  <a:srgbClr val="50504E"/>
                </a:solidFill>
                <a:latin typeface="Calibri"/>
              </a:rPr>
              <a:t> 2022.</a:t>
            </a:r>
          </a:p>
          <a:p>
            <a:pPr lvl="0" algn="just">
              <a:buClr>
                <a:srgbClr val="004C97"/>
              </a:buClr>
              <a:buFont typeface="Courier New" panose="02070309020205020404" pitchFamily="49" charset="0"/>
              <a:buChar char="o"/>
            </a:pPr>
            <a:r>
              <a:rPr lang="en-US" sz="1800" dirty="0">
                <a:solidFill>
                  <a:srgbClr val="50504E"/>
                </a:solidFill>
                <a:latin typeface="Calibri"/>
              </a:rPr>
              <a:t>3m thick concrete overburden installation completed on June 7</a:t>
            </a:r>
            <a:r>
              <a:rPr lang="en-US" sz="1800" baseline="30000" dirty="0">
                <a:solidFill>
                  <a:srgbClr val="50504E"/>
                </a:solidFill>
                <a:latin typeface="Calibri"/>
              </a:rPr>
              <a:t>th</a:t>
            </a:r>
            <a:r>
              <a:rPr lang="en-US" sz="1800" dirty="0">
                <a:solidFill>
                  <a:srgbClr val="50504E"/>
                </a:solidFill>
                <a:latin typeface="Calibri"/>
              </a:rPr>
              <a:t> 2022.</a:t>
            </a:r>
            <a:endParaRPr lang="en-US" sz="1800" dirty="0">
              <a:solidFill>
                <a:srgbClr val="50504E"/>
              </a:solidFill>
            </a:endParaRPr>
          </a:p>
        </p:txBody>
      </p:sp>
      <p:grpSp>
        <p:nvGrpSpPr>
          <p:cNvPr id="97" name="Group 96">
            <a:extLst>
              <a:ext uri="{FF2B5EF4-FFF2-40B4-BE49-F238E27FC236}">
                <a16:creationId xmlns:a16="http://schemas.microsoft.com/office/drawing/2014/main" id="{255B1853-70B9-6941-B9E7-E0398112428E}"/>
              </a:ext>
            </a:extLst>
          </p:cNvPr>
          <p:cNvGrpSpPr/>
          <p:nvPr/>
        </p:nvGrpSpPr>
        <p:grpSpPr>
          <a:xfrm>
            <a:off x="80284" y="4280830"/>
            <a:ext cx="8864334" cy="1905133"/>
            <a:chOff x="0" y="4386495"/>
            <a:chExt cx="8864334" cy="1905133"/>
          </a:xfrm>
        </p:grpSpPr>
        <p:sp>
          <p:nvSpPr>
            <p:cNvPr id="20" name="Arrow: Chevron 55">
              <a:extLst>
                <a:ext uri="{FF2B5EF4-FFF2-40B4-BE49-F238E27FC236}">
                  <a16:creationId xmlns:a16="http://schemas.microsoft.com/office/drawing/2014/main" id="{D2B111C2-DDA4-A343-BEB0-F2741DA5497A}"/>
                </a:ext>
              </a:extLst>
            </p:cNvPr>
            <p:cNvSpPr/>
            <p:nvPr/>
          </p:nvSpPr>
          <p:spPr>
            <a:xfrm>
              <a:off x="506592" y="4386495"/>
              <a:ext cx="1823469" cy="405000"/>
            </a:xfrm>
            <a:prstGeom prst="chevron">
              <a:avLst/>
            </a:prstGeom>
            <a:solidFill>
              <a:schemeClr val="accent2"/>
            </a:solidFill>
            <a:ln>
              <a:noFill/>
            </a:ln>
            <a:effectLst>
              <a:outerShdw blurRad="635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b="1">
                <a:solidFill>
                  <a:schemeClr val="bg1"/>
                </a:solidFill>
              </a:endParaRPr>
            </a:p>
          </p:txBody>
        </p:sp>
        <p:cxnSp>
          <p:nvCxnSpPr>
            <p:cNvPr id="21" name="Straight Connector 20">
              <a:extLst>
                <a:ext uri="{FF2B5EF4-FFF2-40B4-BE49-F238E27FC236}">
                  <a16:creationId xmlns:a16="http://schemas.microsoft.com/office/drawing/2014/main" id="{96415BCA-C5E1-5F44-8A14-498E0EF85675}"/>
                </a:ext>
              </a:extLst>
            </p:cNvPr>
            <p:cNvCxnSpPr>
              <a:cxnSpLocks/>
            </p:cNvCxnSpPr>
            <p:nvPr/>
          </p:nvCxnSpPr>
          <p:spPr>
            <a:xfrm>
              <a:off x="506592" y="4791495"/>
              <a:ext cx="0" cy="438582"/>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Arrow: Chevron 57">
              <a:extLst>
                <a:ext uri="{FF2B5EF4-FFF2-40B4-BE49-F238E27FC236}">
                  <a16:creationId xmlns:a16="http://schemas.microsoft.com/office/drawing/2014/main" id="{9CCA950B-4CB3-F64A-902F-D84C8D10AA4E}"/>
                </a:ext>
              </a:extLst>
            </p:cNvPr>
            <p:cNvSpPr/>
            <p:nvPr/>
          </p:nvSpPr>
          <p:spPr>
            <a:xfrm>
              <a:off x="2248278" y="4391677"/>
              <a:ext cx="4639411" cy="405000"/>
            </a:xfrm>
            <a:prstGeom prst="chevron">
              <a:avLst/>
            </a:prstGeom>
            <a:solidFill>
              <a:schemeClr val="accent3"/>
            </a:solidFill>
            <a:ln>
              <a:noFill/>
            </a:ln>
            <a:effectLst>
              <a:outerShdw blurRad="635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b="1">
                <a:solidFill>
                  <a:schemeClr val="bg1"/>
                </a:solidFill>
              </a:endParaRPr>
            </a:p>
          </p:txBody>
        </p:sp>
        <p:sp>
          <p:nvSpPr>
            <p:cNvPr id="24" name="Arrow: Chevron 59">
              <a:extLst>
                <a:ext uri="{FF2B5EF4-FFF2-40B4-BE49-F238E27FC236}">
                  <a16:creationId xmlns:a16="http://schemas.microsoft.com/office/drawing/2014/main" id="{D52F6CBF-5CB2-CB41-9B42-99C98764D5C8}"/>
                </a:ext>
              </a:extLst>
            </p:cNvPr>
            <p:cNvSpPr/>
            <p:nvPr/>
          </p:nvSpPr>
          <p:spPr>
            <a:xfrm>
              <a:off x="6790189" y="4403217"/>
              <a:ext cx="2074145" cy="405000"/>
            </a:xfrm>
            <a:prstGeom prst="chevron">
              <a:avLst/>
            </a:prstGeom>
            <a:solidFill>
              <a:schemeClr val="accent4"/>
            </a:solidFill>
            <a:ln>
              <a:noFill/>
            </a:ln>
            <a:effectLst>
              <a:outerShdw blurRad="635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b="1" dirty="0">
                <a:solidFill>
                  <a:schemeClr val="bg1"/>
                </a:solidFill>
              </a:endParaRPr>
            </a:p>
          </p:txBody>
        </p:sp>
        <p:sp>
          <p:nvSpPr>
            <p:cNvPr id="31" name="TextBox 30">
              <a:extLst>
                <a:ext uri="{FF2B5EF4-FFF2-40B4-BE49-F238E27FC236}">
                  <a16:creationId xmlns:a16="http://schemas.microsoft.com/office/drawing/2014/main" id="{2B389BBA-CA0C-0E43-8BC5-87F843DFF488}"/>
                </a:ext>
              </a:extLst>
            </p:cNvPr>
            <p:cNvSpPr txBox="1"/>
            <p:nvPr/>
          </p:nvSpPr>
          <p:spPr>
            <a:xfrm>
              <a:off x="1142758" y="4432260"/>
              <a:ext cx="639919" cy="323165"/>
            </a:xfrm>
            <a:prstGeom prst="rect">
              <a:avLst/>
            </a:prstGeom>
            <a:noFill/>
            <a:effectLst/>
          </p:spPr>
          <p:txBody>
            <a:bodyPr wrap="none" rtlCol="0">
              <a:spAutoFit/>
            </a:bodyPr>
            <a:lstStyle/>
            <a:p>
              <a:pPr algn="ctr"/>
              <a:r>
                <a:rPr lang="en-US" sz="1500" b="1" dirty="0">
                  <a:solidFill>
                    <a:schemeClr val="bg1"/>
                  </a:solidFill>
                  <a:effectLst>
                    <a:outerShdw blurRad="50800" dist="38100" dir="8100000" algn="tr" rotWithShape="0">
                      <a:prstClr val="black">
                        <a:alpha val="53000"/>
                      </a:prstClr>
                    </a:outerShdw>
                  </a:effectLst>
                  <a:latin typeface="Cambria" panose="02040503050406030204" pitchFamily="18" charset="0"/>
                  <a:ea typeface="Cambria" panose="02040503050406030204" pitchFamily="18" charset="0"/>
                </a:rPr>
                <a:t>2020</a:t>
              </a:r>
              <a:endParaRPr lang="en-IN" sz="1500" b="1" dirty="0">
                <a:solidFill>
                  <a:schemeClr val="bg1"/>
                </a:solidFill>
                <a:effectLst>
                  <a:outerShdw blurRad="50800" dist="38100" dir="8100000" algn="tr" rotWithShape="0">
                    <a:prstClr val="black">
                      <a:alpha val="53000"/>
                    </a:prstClr>
                  </a:outerShdw>
                </a:effectLst>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EB7FB3D-D033-EC4E-AB30-1A318FAD20B9}"/>
                </a:ext>
              </a:extLst>
            </p:cNvPr>
            <p:cNvSpPr txBox="1"/>
            <p:nvPr/>
          </p:nvSpPr>
          <p:spPr>
            <a:xfrm>
              <a:off x="4209270" y="4432260"/>
              <a:ext cx="639919" cy="323165"/>
            </a:xfrm>
            <a:prstGeom prst="rect">
              <a:avLst/>
            </a:prstGeom>
            <a:noFill/>
            <a:effectLst/>
          </p:spPr>
          <p:txBody>
            <a:bodyPr wrap="none" rtlCol="0">
              <a:spAutoFit/>
            </a:bodyPr>
            <a:lstStyle/>
            <a:p>
              <a:pPr algn="ctr"/>
              <a:r>
                <a:rPr lang="en-US" sz="1500" b="1" dirty="0">
                  <a:solidFill>
                    <a:schemeClr val="bg1"/>
                  </a:solidFill>
                  <a:effectLst>
                    <a:outerShdw blurRad="50800" dist="38100" dir="8100000" algn="tr" rotWithShape="0">
                      <a:prstClr val="black">
                        <a:alpha val="53000"/>
                      </a:prstClr>
                    </a:outerShdw>
                  </a:effectLst>
                  <a:latin typeface="Cambria" panose="02040503050406030204" pitchFamily="18" charset="0"/>
                  <a:ea typeface="Cambria" panose="02040503050406030204" pitchFamily="18" charset="0"/>
                </a:rPr>
                <a:t>2021</a:t>
              </a:r>
              <a:endParaRPr lang="en-IN" sz="1500" b="1" dirty="0">
                <a:solidFill>
                  <a:schemeClr val="bg1"/>
                </a:solidFill>
                <a:effectLst>
                  <a:outerShdw blurRad="50800" dist="38100" dir="8100000" algn="tr" rotWithShape="0">
                    <a:prstClr val="black">
                      <a:alpha val="53000"/>
                    </a:prstClr>
                  </a:outerShdw>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44CB6FF3-B1B9-3F44-B3AC-CB87929F30F2}"/>
                </a:ext>
              </a:extLst>
            </p:cNvPr>
            <p:cNvSpPr txBox="1"/>
            <p:nvPr/>
          </p:nvSpPr>
          <p:spPr>
            <a:xfrm>
              <a:off x="7494698" y="4441946"/>
              <a:ext cx="639919" cy="323165"/>
            </a:xfrm>
            <a:prstGeom prst="rect">
              <a:avLst/>
            </a:prstGeom>
            <a:noFill/>
            <a:effectLst/>
          </p:spPr>
          <p:txBody>
            <a:bodyPr wrap="none" rtlCol="0">
              <a:spAutoFit/>
            </a:bodyPr>
            <a:lstStyle/>
            <a:p>
              <a:pPr algn="ctr"/>
              <a:r>
                <a:rPr lang="en-US" sz="1500" b="1" dirty="0">
                  <a:solidFill>
                    <a:schemeClr val="bg1"/>
                  </a:solidFill>
                  <a:effectLst>
                    <a:outerShdw blurRad="50800" dist="38100" dir="8100000" algn="tr" rotWithShape="0">
                      <a:prstClr val="black">
                        <a:alpha val="53000"/>
                      </a:prstClr>
                    </a:outerShdw>
                  </a:effectLst>
                  <a:latin typeface="Cambria" panose="02040503050406030204" pitchFamily="18" charset="0"/>
                  <a:ea typeface="Cambria" panose="02040503050406030204" pitchFamily="18" charset="0"/>
                </a:rPr>
                <a:t>2022</a:t>
              </a:r>
              <a:endParaRPr lang="en-IN" sz="1500" b="1" dirty="0">
                <a:solidFill>
                  <a:schemeClr val="bg1"/>
                </a:solidFill>
                <a:effectLst>
                  <a:outerShdw blurRad="50800" dist="38100" dir="8100000" algn="tr" rotWithShape="0">
                    <a:prstClr val="black">
                      <a:alpha val="53000"/>
                    </a:prstClr>
                  </a:outerShdw>
                </a:effectLst>
                <a:latin typeface="Cambria" panose="02040503050406030204" pitchFamily="18" charset="0"/>
                <a:ea typeface="Cambria" panose="02040503050406030204" pitchFamily="18" charset="0"/>
              </a:endParaRPr>
            </a:p>
          </p:txBody>
        </p:sp>
        <p:sp>
          <p:nvSpPr>
            <p:cNvPr id="58" name="Rectangle 57">
              <a:extLst>
                <a:ext uri="{FF2B5EF4-FFF2-40B4-BE49-F238E27FC236}">
                  <a16:creationId xmlns:a16="http://schemas.microsoft.com/office/drawing/2014/main" id="{D4442926-CC4D-D94C-BF06-7B96594D34D3}"/>
                </a:ext>
              </a:extLst>
            </p:cNvPr>
            <p:cNvSpPr/>
            <p:nvPr/>
          </p:nvSpPr>
          <p:spPr>
            <a:xfrm>
              <a:off x="0" y="5241952"/>
              <a:ext cx="1525582" cy="400110"/>
            </a:xfrm>
            <a:prstGeom prst="rect">
              <a:avLst/>
            </a:prstGeom>
          </p:spPr>
          <p:txBody>
            <a:bodyPr wrap="square">
              <a:spAutoFit/>
            </a:bodyPr>
            <a:lstStyle/>
            <a:p>
              <a:r>
                <a:rPr lang="en-US" sz="1000" dirty="0">
                  <a:solidFill>
                    <a:schemeClr val="bg1">
                      <a:lumMod val="50000"/>
                    </a:schemeClr>
                  </a:solidFill>
                  <a:latin typeface="Open Sans"/>
                </a:rPr>
                <a:t>Aug 28, 2020</a:t>
              </a:r>
            </a:p>
            <a:p>
              <a:r>
                <a:rPr lang="en-US" sz="1000" dirty="0">
                  <a:solidFill>
                    <a:schemeClr val="bg1">
                      <a:lumMod val="50000"/>
                    </a:schemeClr>
                  </a:solidFill>
                  <a:latin typeface="Open Sans"/>
                </a:rPr>
                <a:t>Detector activation</a:t>
              </a:r>
              <a:endParaRPr lang="en-US" sz="1000" dirty="0">
                <a:solidFill>
                  <a:schemeClr val="bg1">
                    <a:lumMod val="50000"/>
                  </a:schemeClr>
                </a:solidFill>
              </a:endParaRPr>
            </a:p>
          </p:txBody>
        </p:sp>
        <p:cxnSp>
          <p:nvCxnSpPr>
            <p:cNvPr id="75" name="Straight Connector 74">
              <a:extLst>
                <a:ext uri="{FF2B5EF4-FFF2-40B4-BE49-F238E27FC236}">
                  <a16:creationId xmlns:a16="http://schemas.microsoft.com/office/drawing/2014/main" id="{2CDD32A9-1CE1-5249-82F4-27700DBC4891}"/>
                </a:ext>
              </a:extLst>
            </p:cNvPr>
            <p:cNvCxnSpPr>
              <a:cxnSpLocks/>
            </p:cNvCxnSpPr>
            <p:nvPr/>
          </p:nvCxnSpPr>
          <p:spPr>
            <a:xfrm>
              <a:off x="1918787" y="4815246"/>
              <a:ext cx="0" cy="912572"/>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6" name="Rectangle 75">
              <a:extLst>
                <a:ext uri="{FF2B5EF4-FFF2-40B4-BE49-F238E27FC236}">
                  <a16:creationId xmlns:a16="http://schemas.microsoft.com/office/drawing/2014/main" id="{A7831EBE-43BF-8B4F-98B8-BFB94F5171DB}"/>
                </a:ext>
              </a:extLst>
            </p:cNvPr>
            <p:cNvSpPr/>
            <p:nvPr/>
          </p:nvSpPr>
          <p:spPr>
            <a:xfrm>
              <a:off x="1412195" y="5739693"/>
              <a:ext cx="1525582" cy="400110"/>
            </a:xfrm>
            <a:prstGeom prst="rect">
              <a:avLst/>
            </a:prstGeom>
          </p:spPr>
          <p:txBody>
            <a:bodyPr wrap="square">
              <a:spAutoFit/>
            </a:bodyPr>
            <a:lstStyle/>
            <a:p>
              <a:r>
                <a:rPr lang="en-US" sz="1000" dirty="0">
                  <a:solidFill>
                    <a:schemeClr val="bg1">
                      <a:lumMod val="50000"/>
                    </a:schemeClr>
                  </a:solidFill>
                  <a:latin typeface="Open Sans"/>
                </a:rPr>
                <a:t>Dec 9-11, 2020</a:t>
              </a:r>
            </a:p>
            <a:p>
              <a:r>
                <a:rPr lang="en-US" sz="1000" dirty="0">
                  <a:solidFill>
                    <a:schemeClr val="bg1">
                      <a:lumMod val="50000"/>
                    </a:schemeClr>
                  </a:solidFill>
                  <a:latin typeface="Open Sans"/>
                </a:rPr>
                <a:t>ORR</a:t>
              </a:r>
              <a:endParaRPr lang="en-US" sz="1000" dirty="0">
                <a:solidFill>
                  <a:schemeClr val="bg1">
                    <a:lumMod val="50000"/>
                  </a:schemeClr>
                </a:solidFill>
              </a:endParaRPr>
            </a:p>
          </p:txBody>
        </p:sp>
        <p:cxnSp>
          <p:nvCxnSpPr>
            <p:cNvPr id="78" name="Straight Connector 77">
              <a:extLst>
                <a:ext uri="{FF2B5EF4-FFF2-40B4-BE49-F238E27FC236}">
                  <a16:creationId xmlns:a16="http://schemas.microsoft.com/office/drawing/2014/main" id="{2B97BE2C-D800-1240-B16F-780D088F4019}"/>
                </a:ext>
              </a:extLst>
            </p:cNvPr>
            <p:cNvCxnSpPr>
              <a:cxnSpLocks/>
            </p:cNvCxnSpPr>
            <p:nvPr/>
          </p:nvCxnSpPr>
          <p:spPr>
            <a:xfrm>
              <a:off x="3246845" y="4827121"/>
              <a:ext cx="0" cy="40295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0" name="Rectangle 79">
              <a:extLst>
                <a:ext uri="{FF2B5EF4-FFF2-40B4-BE49-F238E27FC236}">
                  <a16:creationId xmlns:a16="http://schemas.microsoft.com/office/drawing/2014/main" id="{89A6B99F-D84C-3A4A-B1B2-07C094D187BE}"/>
                </a:ext>
              </a:extLst>
            </p:cNvPr>
            <p:cNvSpPr/>
            <p:nvPr/>
          </p:nvSpPr>
          <p:spPr>
            <a:xfrm>
              <a:off x="2885600" y="5212227"/>
              <a:ext cx="1525582" cy="400110"/>
            </a:xfrm>
            <a:prstGeom prst="rect">
              <a:avLst/>
            </a:prstGeom>
          </p:spPr>
          <p:txBody>
            <a:bodyPr wrap="square">
              <a:spAutoFit/>
            </a:bodyPr>
            <a:lstStyle/>
            <a:p>
              <a:r>
                <a:rPr lang="en-US" sz="1000" dirty="0">
                  <a:solidFill>
                    <a:schemeClr val="bg1">
                      <a:lumMod val="50000"/>
                    </a:schemeClr>
                  </a:solidFill>
                  <a:latin typeface="Open Sans"/>
                </a:rPr>
                <a:t>Mar 2021</a:t>
              </a:r>
            </a:p>
            <a:p>
              <a:r>
                <a:rPr lang="en-US" sz="1000" dirty="0">
                  <a:solidFill>
                    <a:schemeClr val="bg1">
                      <a:lumMod val="50000"/>
                    </a:schemeClr>
                  </a:solidFill>
                  <a:latin typeface="Open Sans"/>
                </a:rPr>
                <a:t>First neutrinos</a:t>
              </a:r>
              <a:endParaRPr lang="en-US" sz="1000" dirty="0">
                <a:solidFill>
                  <a:schemeClr val="bg1">
                    <a:lumMod val="50000"/>
                  </a:schemeClr>
                </a:solidFill>
              </a:endParaRPr>
            </a:p>
          </p:txBody>
        </p:sp>
        <p:cxnSp>
          <p:nvCxnSpPr>
            <p:cNvPr id="81" name="Straight Connector 80">
              <a:extLst>
                <a:ext uri="{FF2B5EF4-FFF2-40B4-BE49-F238E27FC236}">
                  <a16:creationId xmlns:a16="http://schemas.microsoft.com/office/drawing/2014/main" id="{CB209C6A-549D-7648-960E-02A7B6BAEF83}"/>
                </a:ext>
              </a:extLst>
            </p:cNvPr>
            <p:cNvCxnSpPr>
              <a:cxnSpLocks/>
            </p:cNvCxnSpPr>
            <p:nvPr/>
          </p:nvCxnSpPr>
          <p:spPr>
            <a:xfrm>
              <a:off x="4123640" y="4838996"/>
              <a:ext cx="0" cy="80306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Straight Connector 81">
              <a:extLst>
                <a:ext uri="{FF2B5EF4-FFF2-40B4-BE49-F238E27FC236}">
                  <a16:creationId xmlns:a16="http://schemas.microsoft.com/office/drawing/2014/main" id="{5839D106-1894-E34E-AD74-164051111849}"/>
                </a:ext>
              </a:extLst>
            </p:cNvPr>
            <p:cNvCxnSpPr>
              <a:cxnSpLocks/>
            </p:cNvCxnSpPr>
            <p:nvPr/>
          </p:nvCxnSpPr>
          <p:spPr>
            <a:xfrm>
              <a:off x="4572000" y="4815246"/>
              <a:ext cx="0" cy="7970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3" name="Straight Connector 82">
              <a:extLst>
                <a:ext uri="{FF2B5EF4-FFF2-40B4-BE49-F238E27FC236}">
                  <a16:creationId xmlns:a16="http://schemas.microsoft.com/office/drawing/2014/main" id="{511F623E-A7B1-4543-AB3D-D264C7DB03CF}"/>
                </a:ext>
              </a:extLst>
            </p:cNvPr>
            <p:cNvCxnSpPr>
              <a:cxnSpLocks/>
            </p:cNvCxnSpPr>
            <p:nvPr/>
          </p:nvCxnSpPr>
          <p:spPr>
            <a:xfrm>
              <a:off x="6102861" y="4809271"/>
              <a:ext cx="0" cy="93042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4" name="Straight Connector 83">
              <a:extLst>
                <a:ext uri="{FF2B5EF4-FFF2-40B4-BE49-F238E27FC236}">
                  <a16:creationId xmlns:a16="http://schemas.microsoft.com/office/drawing/2014/main" id="{1FE0194F-BF65-D94E-8526-AFCF5AC58FC4}"/>
                </a:ext>
              </a:extLst>
            </p:cNvPr>
            <p:cNvCxnSpPr>
              <a:cxnSpLocks/>
            </p:cNvCxnSpPr>
            <p:nvPr/>
          </p:nvCxnSpPr>
          <p:spPr>
            <a:xfrm>
              <a:off x="6469017" y="4815246"/>
              <a:ext cx="0" cy="40295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8" name="Left Brace 87">
              <a:extLst>
                <a:ext uri="{FF2B5EF4-FFF2-40B4-BE49-F238E27FC236}">
                  <a16:creationId xmlns:a16="http://schemas.microsoft.com/office/drawing/2014/main" id="{ED3B0D28-746B-454B-AD55-2F5CD5D98F16}"/>
                </a:ext>
              </a:extLst>
            </p:cNvPr>
            <p:cNvSpPr/>
            <p:nvPr/>
          </p:nvSpPr>
          <p:spPr>
            <a:xfrm rot="16200000">
              <a:off x="4324960" y="5429586"/>
              <a:ext cx="45719" cy="448359"/>
            </a:xfrm>
            <a:prstGeom prst="leftBrac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89" name="Rectangle 88">
              <a:extLst>
                <a:ext uri="{FF2B5EF4-FFF2-40B4-BE49-F238E27FC236}">
                  <a16:creationId xmlns:a16="http://schemas.microsoft.com/office/drawing/2014/main" id="{A692E49B-C505-A441-831F-7960E3EC7F3C}"/>
                </a:ext>
              </a:extLst>
            </p:cNvPr>
            <p:cNvSpPr/>
            <p:nvPr/>
          </p:nvSpPr>
          <p:spPr>
            <a:xfrm>
              <a:off x="3999901" y="5721843"/>
              <a:ext cx="1525582" cy="400110"/>
            </a:xfrm>
            <a:prstGeom prst="rect">
              <a:avLst/>
            </a:prstGeom>
          </p:spPr>
          <p:txBody>
            <a:bodyPr wrap="square">
              <a:spAutoFit/>
            </a:bodyPr>
            <a:lstStyle/>
            <a:p>
              <a:r>
                <a:rPr lang="en-US" sz="1000" dirty="0">
                  <a:solidFill>
                    <a:schemeClr val="bg1">
                      <a:lumMod val="50000"/>
                    </a:schemeClr>
                  </a:solidFill>
                  <a:latin typeface="Open Sans"/>
                </a:rPr>
                <a:t>June 2021</a:t>
              </a:r>
            </a:p>
            <a:p>
              <a:r>
                <a:rPr lang="en-US" sz="1000" dirty="0">
                  <a:solidFill>
                    <a:schemeClr val="bg1">
                      <a:lumMod val="50000"/>
                    </a:schemeClr>
                  </a:solidFill>
                  <a:latin typeface="Open Sans"/>
                </a:rPr>
                <a:t>RUN-0</a:t>
              </a:r>
              <a:endParaRPr lang="en-US" sz="1000" dirty="0">
                <a:solidFill>
                  <a:schemeClr val="bg1">
                    <a:lumMod val="50000"/>
                  </a:schemeClr>
                </a:solidFill>
              </a:endParaRPr>
            </a:p>
          </p:txBody>
        </p:sp>
        <p:sp>
          <p:nvSpPr>
            <p:cNvPr id="90" name="Rectangle 89">
              <a:extLst>
                <a:ext uri="{FF2B5EF4-FFF2-40B4-BE49-F238E27FC236}">
                  <a16:creationId xmlns:a16="http://schemas.microsoft.com/office/drawing/2014/main" id="{336E687A-8F5A-FC4F-8BC6-EF47039360D8}"/>
                </a:ext>
              </a:extLst>
            </p:cNvPr>
            <p:cNvSpPr/>
            <p:nvPr/>
          </p:nvSpPr>
          <p:spPr>
            <a:xfrm>
              <a:off x="5662855" y="5737630"/>
              <a:ext cx="1362200" cy="553998"/>
            </a:xfrm>
            <a:prstGeom prst="rect">
              <a:avLst/>
            </a:prstGeom>
          </p:spPr>
          <p:txBody>
            <a:bodyPr wrap="square">
              <a:spAutoFit/>
            </a:bodyPr>
            <a:lstStyle/>
            <a:p>
              <a:r>
                <a:rPr lang="en-US" sz="1000" dirty="0">
                  <a:solidFill>
                    <a:schemeClr val="bg1">
                      <a:lumMod val="50000"/>
                    </a:schemeClr>
                  </a:solidFill>
                  <a:latin typeface="Open Sans"/>
                </a:rPr>
                <a:t>Nov 5, 2021</a:t>
              </a:r>
            </a:p>
            <a:p>
              <a:r>
                <a:rPr lang="en-US" sz="1000" dirty="0">
                  <a:solidFill>
                    <a:schemeClr val="bg1">
                      <a:lumMod val="50000"/>
                    </a:schemeClr>
                  </a:solidFill>
                  <a:latin typeface="Open Sans"/>
                </a:rPr>
                <a:t>Beginning of second beam</a:t>
              </a:r>
              <a:endParaRPr lang="en-US" sz="1000" dirty="0">
                <a:solidFill>
                  <a:schemeClr val="bg1">
                    <a:lumMod val="50000"/>
                  </a:schemeClr>
                </a:solidFill>
              </a:endParaRPr>
            </a:p>
          </p:txBody>
        </p:sp>
        <p:sp>
          <p:nvSpPr>
            <p:cNvPr id="92" name="Rectangle 91">
              <a:extLst>
                <a:ext uri="{FF2B5EF4-FFF2-40B4-BE49-F238E27FC236}">
                  <a16:creationId xmlns:a16="http://schemas.microsoft.com/office/drawing/2014/main" id="{41060300-FF8E-6148-BAED-AB1351AFFA0E}"/>
                </a:ext>
              </a:extLst>
            </p:cNvPr>
            <p:cNvSpPr/>
            <p:nvPr/>
          </p:nvSpPr>
          <p:spPr>
            <a:xfrm>
              <a:off x="6187510" y="5201146"/>
              <a:ext cx="1525582" cy="553998"/>
            </a:xfrm>
            <a:prstGeom prst="rect">
              <a:avLst/>
            </a:prstGeom>
          </p:spPr>
          <p:txBody>
            <a:bodyPr wrap="square">
              <a:spAutoFit/>
            </a:bodyPr>
            <a:lstStyle/>
            <a:p>
              <a:r>
                <a:rPr lang="en-US" sz="1000" dirty="0">
                  <a:solidFill>
                    <a:schemeClr val="bg1">
                      <a:lumMod val="50000"/>
                    </a:schemeClr>
                  </a:solidFill>
                  <a:latin typeface="Open Sans"/>
                </a:rPr>
                <a:t>Dec 10, 2021</a:t>
              </a:r>
            </a:p>
            <a:p>
              <a:r>
                <a:rPr lang="en-US" sz="1000" dirty="0">
                  <a:solidFill>
                    <a:schemeClr val="bg1">
                      <a:lumMod val="50000"/>
                    </a:schemeClr>
                  </a:solidFill>
                  <a:latin typeface="Open Sans"/>
                </a:rPr>
                <a:t>CRT installation complete</a:t>
              </a:r>
              <a:endParaRPr lang="en-US" sz="1000" dirty="0">
                <a:solidFill>
                  <a:schemeClr val="bg1">
                    <a:lumMod val="50000"/>
                  </a:schemeClr>
                </a:solidFill>
              </a:endParaRPr>
            </a:p>
          </p:txBody>
        </p:sp>
        <p:cxnSp>
          <p:nvCxnSpPr>
            <p:cNvPr id="93" name="Straight Connector 92">
              <a:extLst>
                <a:ext uri="{FF2B5EF4-FFF2-40B4-BE49-F238E27FC236}">
                  <a16:creationId xmlns:a16="http://schemas.microsoft.com/office/drawing/2014/main" id="{7449D96F-D785-3443-ADD2-73A2025F801B}"/>
                </a:ext>
              </a:extLst>
            </p:cNvPr>
            <p:cNvCxnSpPr>
              <a:cxnSpLocks/>
            </p:cNvCxnSpPr>
            <p:nvPr/>
          </p:nvCxnSpPr>
          <p:spPr>
            <a:xfrm>
              <a:off x="7490295" y="4807208"/>
              <a:ext cx="0" cy="930422"/>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4" name="Rectangle 93">
              <a:extLst>
                <a:ext uri="{FF2B5EF4-FFF2-40B4-BE49-F238E27FC236}">
                  <a16:creationId xmlns:a16="http://schemas.microsoft.com/office/drawing/2014/main" id="{2BBB87EC-153C-A647-986A-98D45D5F5CE2}"/>
                </a:ext>
              </a:extLst>
            </p:cNvPr>
            <p:cNvSpPr/>
            <p:nvPr/>
          </p:nvSpPr>
          <p:spPr>
            <a:xfrm>
              <a:off x="7088078" y="5721843"/>
              <a:ext cx="1525582" cy="553998"/>
            </a:xfrm>
            <a:prstGeom prst="rect">
              <a:avLst/>
            </a:prstGeom>
          </p:spPr>
          <p:txBody>
            <a:bodyPr wrap="square">
              <a:spAutoFit/>
            </a:bodyPr>
            <a:lstStyle/>
            <a:p>
              <a:r>
                <a:rPr lang="en-US" sz="1000" dirty="0">
                  <a:solidFill>
                    <a:schemeClr val="bg1">
                      <a:lumMod val="50000"/>
                    </a:schemeClr>
                  </a:solidFill>
                  <a:latin typeface="Open Sans"/>
                </a:rPr>
                <a:t>Feb 17, 2022</a:t>
              </a:r>
            </a:p>
            <a:p>
              <a:r>
                <a:rPr lang="en-US" sz="1000" dirty="0">
                  <a:solidFill>
                    <a:schemeClr val="bg1">
                      <a:lumMod val="50000"/>
                    </a:schemeClr>
                  </a:solidFill>
                  <a:latin typeface="Open Sans"/>
                </a:rPr>
                <a:t>CRT components </a:t>
              </a:r>
            </a:p>
            <a:p>
              <a:r>
                <a:rPr lang="en-US" sz="1000" dirty="0">
                  <a:solidFill>
                    <a:schemeClr val="bg1">
                      <a:lumMod val="50000"/>
                    </a:schemeClr>
                  </a:solidFill>
                  <a:latin typeface="Open Sans"/>
                </a:rPr>
                <a:t>in data</a:t>
              </a:r>
              <a:endParaRPr lang="en-US" sz="1000" dirty="0">
                <a:solidFill>
                  <a:schemeClr val="bg1">
                    <a:lumMod val="50000"/>
                  </a:schemeClr>
                </a:solidFill>
              </a:endParaRPr>
            </a:p>
          </p:txBody>
        </p:sp>
        <p:sp>
          <p:nvSpPr>
            <p:cNvPr id="95" name="Left Brace 94">
              <a:extLst>
                <a:ext uri="{FF2B5EF4-FFF2-40B4-BE49-F238E27FC236}">
                  <a16:creationId xmlns:a16="http://schemas.microsoft.com/office/drawing/2014/main" id="{BA2FFA3F-C5CE-B446-B211-66F5C2D219A5}"/>
                </a:ext>
              </a:extLst>
            </p:cNvPr>
            <p:cNvSpPr/>
            <p:nvPr/>
          </p:nvSpPr>
          <p:spPr>
            <a:xfrm rot="16200000">
              <a:off x="5320811" y="4419098"/>
              <a:ext cx="45719" cy="1518376"/>
            </a:xfrm>
            <a:prstGeom prst="leftBrac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96" name="Rectangle 95">
              <a:extLst>
                <a:ext uri="{FF2B5EF4-FFF2-40B4-BE49-F238E27FC236}">
                  <a16:creationId xmlns:a16="http://schemas.microsoft.com/office/drawing/2014/main" id="{28A86337-EC5C-0143-ADCB-8DC60D33C302}"/>
                </a:ext>
              </a:extLst>
            </p:cNvPr>
            <p:cNvSpPr/>
            <p:nvPr/>
          </p:nvSpPr>
          <p:spPr>
            <a:xfrm>
              <a:off x="4797095" y="5210710"/>
              <a:ext cx="1163263" cy="400110"/>
            </a:xfrm>
            <a:prstGeom prst="rect">
              <a:avLst/>
            </a:prstGeom>
          </p:spPr>
          <p:txBody>
            <a:bodyPr wrap="square">
              <a:spAutoFit/>
            </a:bodyPr>
            <a:lstStyle/>
            <a:p>
              <a:r>
                <a:rPr lang="en-US" sz="1000" dirty="0">
                  <a:solidFill>
                    <a:schemeClr val="bg1">
                      <a:lumMod val="50000"/>
                    </a:schemeClr>
                  </a:solidFill>
                  <a:latin typeface="Open Sans"/>
                </a:rPr>
                <a:t>June - Oct 2021</a:t>
              </a:r>
            </a:p>
            <a:p>
              <a:r>
                <a:rPr lang="en-US" sz="1000" dirty="0">
                  <a:solidFill>
                    <a:schemeClr val="bg1">
                      <a:lumMod val="50000"/>
                    </a:schemeClr>
                  </a:solidFill>
                  <a:latin typeface="Open Sans"/>
                </a:rPr>
                <a:t>Beam shutdown</a:t>
              </a:r>
              <a:endParaRPr lang="en-US" sz="1000" dirty="0">
                <a:solidFill>
                  <a:schemeClr val="bg1">
                    <a:lumMod val="50000"/>
                  </a:schemeClr>
                </a:solidFill>
              </a:endParaRPr>
            </a:p>
          </p:txBody>
        </p:sp>
      </p:grpSp>
      <p:cxnSp>
        <p:nvCxnSpPr>
          <p:cNvPr id="34" name="Straight Connector 33">
            <a:extLst>
              <a:ext uri="{FF2B5EF4-FFF2-40B4-BE49-F238E27FC236}">
                <a16:creationId xmlns:a16="http://schemas.microsoft.com/office/drawing/2014/main" id="{1F7108C7-15E7-BD45-8346-4124009B4233}"/>
              </a:ext>
            </a:extLst>
          </p:cNvPr>
          <p:cNvCxnSpPr>
            <a:cxnSpLocks/>
          </p:cNvCxnSpPr>
          <p:nvPr/>
        </p:nvCxnSpPr>
        <p:spPr>
          <a:xfrm>
            <a:off x="8685542" y="4685830"/>
            <a:ext cx="0" cy="274477"/>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Rectangle 34">
            <a:extLst>
              <a:ext uri="{FF2B5EF4-FFF2-40B4-BE49-F238E27FC236}">
                <a16:creationId xmlns:a16="http://schemas.microsoft.com/office/drawing/2014/main" id="{2C8214ED-585B-2242-B0F9-7480C9FFAB90}"/>
              </a:ext>
            </a:extLst>
          </p:cNvPr>
          <p:cNvSpPr/>
          <p:nvPr/>
        </p:nvSpPr>
        <p:spPr>
          <a:xfrm>
            <a:off x="8051862" y="5028101"/>
            <a:ext cx="1044298" cy="553998"/>
          </a:xfrm>
          <a:prstGeom prst="rect">
            <a:avLst/>
          </a:prstGeom>
        </p:spPr>
        <p:txBody>
          <a:bodyPr wrap="square">
            <a:spAutoFit/>
          </a:bodyPr>
          <a:lstStyle/>
          <a:p>
            <a:r>
              <a:rPr lang="en-US" sz="1000" dirty="0">
                <a:solidFill>
                  <a:schemeClr val="bg1">
                    <a:lumMod val="50000"/>
                  </a:schemeClr>
                </a:solidFill>
                <a:latin typeface="Open Sans"/>
              </a:rPr>
              <a:t>June 7, 2022</a:t>
            </a:r>
          </a:p>
          <a:p>
            <a:r>
              <a:rPr lang="en-US" sz="1000" dirty="0">
                <a:solidFill>
                  <a:schemeClr val="bg1">
                    <a:lumMod val="50000"/>
                  </a:schemeClr>
                </a:solidFill>
                <a:latin typeface="Open Sans"/>
              </a:rPr>
              <a:t>Completion of</a:t>
            </a:r>
          </a:p>
          <a:p>
            <a:r>
              <a:rPr lang="en-US" sz="1000" dirty="0">
                <a:solidFill>
                  <a:schemeClr val="bg1">
                    <a:lumMod val="50000"/>
                  </a:schemeClr>
                </a:solidFill>
                <a:latin typeface="Open Sans"/>
              </a:rPr>
              <a:t>overburden</a:t>
            </a:r>
            <a:endParaRPr lang="en-US" sz="1000" dirty="0">
              <a:solidFill>
                <a:schemeClr val="bg1">
                  <a:lumMod val="50000"/>
                </a:schemeClr>
              </a:solidFill>
            </a:endParaRPr>
          </a:p>
        </p:txBody>
      </p:sp>
    </p:spTree>
    <p:extLst>
      <p:ext uri="{BB962C8B-B14F-4D97-AF65-F5344CB8AC3E}">
        <p14:creationId xmlns:p14="http://schemas.microsoft.com/office/powerpoint/2010/main" val="68460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52E98-1B2C-F443-B9C6-103F6D3F3937}"/>
              </a:ext>
            </a:extLst>
          </p:cNvPr>
          <p:cNvSpPr>
            <a:spLocks noGrp="1"/>
          </p:cNvSpPr>
          <p:nvPr>
            <p:ph type="title"/>
          </p:nvPr>
        </p:nvSpPr>
        <p:spPr/>
        <p:txBody>
          <a:bodyPr/>
          <a:lstStyle/>
          <a:p>
            <a:pPr algn="ctr"/>
            <a:r>
              <a:rPr lang="en-US" dirty="0"/>
              <a:t>Status of the cryogenic system</a:t>
            </a:r>
          </a:p>
        </p:txBody>
      </p:sp>
      <p:sp>
        <p:nvSpPr>
          <p:cNvPr id="4" name="Date Placeholder 3">
            <a:extLst>
              <a:ext uri="{FF2B5EF4-FFF2-40B4-BE49-F238E27FC236}">
                <a16:creationId xmlns:a16="http://schemas.microsoft.com/office/drawing/2014/main" id="{4A550BD1-627D-8445-B3AD-8BD51BA32681}"/>
              </a:ext>
            </a:extLst>
          </p:cNvPr>
          <p:cNvSpPr>
            <a:spLocks noGrp="1"/>
          </p:cNvSpPr>
          <p:nvPr>
            <p:ph type="dt" sz="half" idx="2"/>
          </p:nvPr>
        </p:nvSpPr>
        <p:spPr/>
        <p:txBody>
          <a:bodyPr/>
          <a:lstStyle/>
          <a:p>
            <a:pPr>
              <a:defRPr/>
            </a:pPr>
            <a:r>
              <a:rPr lang="en-US"/>
              <a:t>05/19/22</a:t>
            </a:r>
            <a:endParaRPr lang="en-US" dirty="0"/>
          </a:p>
        </p:txBody>
      </p:sp>
      <p:sp>
        <p:nvSpPr>
          <p:cNvPr id="5" name="Footer Placeholder 4">
            <a:extLst>
              <a:ext uri="{FF2B5EF4-FFF2-40B4-BE49-F238E27FC236}">
                <a16:creationId xmlns:a16="http://schemas.microsoft.com/office/drawing/2014/main" id="{74805480-3C10-674C-9114-87FAAB119236}"/>
              </a:ext>
            </a:extLst>
          </p:cNvPr>
          <p:cNvSpPr>
            <a:spLocks noGrp="1"/>
          </p:cNvSpPr>
          <p:nvPr>
            <p:ph type="ftr" sz="quarter" idx="3"/>
          </p:nvPr>
        </p:nvSpPr>
        <p:spPr/>
        <p:txBody>
          <a:bodyPr/>
          <a:lstStyle/>
          <a:p>
            <a:pPr>
              <a:defRPr/>
            </a:pPr>
            <a:r>
              <a:rPr lang="en-US"/>
              <a:t>Angela Fava | Fermilab Neutrino Seminar</a:t>
            </a:r>
            <a:endParaRPr lang="en-US" b="1" dirty="0"/>
          </a:p>
        </p:txBody>
      </p:sp>
      <p:sp>
        <p:nvSpPr>
          <p:cNvPr id="6" name="Slide Number Placeholder 5">
            <a:extLst>
              <a:ext uri="{FF2B5EF4-FFF2-40B4-BE49-F238E27FC236}">
                <a16:creationId xmlns:a16="http://schemas.microsoft.com/office/drawing/2014/main" id="{E4209C7F-B2C8-934A-9A74-F34E5E41FD05}"/>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9" name="Content Placeholder 7">
            <a:extLst>
              <a:ext uri="{FF2B5EF4-FFF2-40B4-BE49-F238E27FC236}">
                <a16:creationId xmlns:a16="http://schemas.microsoft.com/office/drawing/2014/main" id="{D553C50D-F66C-FF43-9C0E-F2D9F77557C7}"/>
              </a:ext>
            </a:extLst>
          </p:cNvPr>
          <p:cNvSpPr txBox="1">
            <a:spLocks/>
          </p:cNvSpPr>
          <p:nvPr/>
        </p:nvSpPr>
        <p:spPr>
          <a:xfrm>
            <a:off x="125492" y="805764"/>
            <a:ext cx="8789908" cy="159923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
                <a:srgbClr val="004C97"/>
              </a:buClr>
              <a:buFont typeface="Courier New" panose="02070309020205020404" pitchFamily="49" charset="0"/>
              <a:buChar char="o"/>
            </a:pPr>
            <a:r>
              <a:rPr lang="en-US" sz="2000" dirty="0">
                <a:solidFill>
                  <a:srgbClr val="50504E"/>
                </a:solidFill>
                <a:latin typeface="+mn-lt"/>
              </a:rPr>
              <a:t>Cryogenics/purification systems running steadily since detector activation. Some failures occurred with no impact on detector operation, thanks to the high level of redundancy. All functional parameters meet the design values. </a:t>
            </a:r>
          </a:p>
          <a:p>
            <a:pPr algn="just">
              <a:spcBef>
                <a:spcPts val="600"/>
              </a:spcBef>
              <a:buClr>
                <a:srgbClr val="004C97"/>
              </a:buClr>
              <a:buFont typeface="Courier New" panose="02070309020205020404" pitchFamily="49" charset="0"/>
              <a:buChar char="o"/>
            </a:pPr>
            <a:r>
              <a:rPr lang="en-US" sz="2000" dirty="0">
                <a:solidFill>
                  <a:srgbClr val="50504E"/>
                </a:solidFill>
                <a:latin typeface="Calibri"/>
              </a:rPr>
              <a:t>Free electrons lifetime 𝜏 ~ 3/5 </a:t>
            </a:r>
            <a:r>
              <a:rPr lang="en-US" sz="2000" dirty="0" err="1">
                <a:solidFill>
                  <a:srgbClr val="50504E"/>
                </a:solidFill>
                <a:latin typeface="Calibri"/>
              </a:rPr>
              <a:t>ms</a:t>
            </a:r>
            <a:r>
              <a:rPr lang="en-US" sz="2000" dirty="0">
                <a:solidFill>
                  <a:srgbClr val="50504E"/>
                </a:solidFill>
                <a:latin typeface="Calibri"/>
              </a:rPr>
              <a:t> in West/East cryostats. </a:t>
            </a:r>
          </a:p>
          <a:p>
            <a:pPr algn="just">
              <a:spcBef>
                <a:spcPts val="600"/>
              </a:spcBef>
              <a:buClr>
                <a:srgbClr val="004C97"/>
              </a:buClr>
              <a:buFont typeface="Courier New" panose="02070309020205020404" pitchFamily="49" charset="0"/>
              <a:buChar char="o"/>
              <a:tabLst>
                <a:tab pos="3933825" algn="l"/>
              </a:tabLst>
            </a:pPr>
            <a:r>
              <a:rPr lang="en-US" sz="2000" dirty="0">
                <a:solidFill>
                  <a:srgbClr val="50504E"/>
                </a:solidFill>
                <a:latin typeface="Calibri"/>
              </a:rPr>
              <a:t>Although better than initial values </a:t>
            </a:r>
          </a:p>
          <a:p>
            <a:pPr marL="347663" indent="0" algn="just">
              <a:spcBef>
                <a:spcPts val="0"/>
              </a:spcBef>
              <a:buClr>
                <a:srgbClr val="004C97"/>
              </a:buClr>
              <a:buNone/>
              <a:tabLst>
                <a:tab pos="3933825" algn="l"/>
              </a:tabLst>
            </a:pPr>
            <a:r>
              <a:rPr lang="en-US" sz="2000" dirty="0">
                <a:solidFill>
                  <a:srgbClr val="50504E"/>
                </a:solidFill>
                <a:latin typeface="Calibri"/>
              </a:rPr>
              <a:t>(𝜏 ≤ 1 </a:t>
            </a:r>
            <a:r>
              <a:rPr lang="en-US" sz="2000" dirty="0" err="1">
                <a:solidFill>
                  <a:srgbClr val="50504E"/>
                </a:solidFill>
                <a:latin typeface="Calibri"/>
              </a:rPr>
              <a:t>ms</a:t>
            </a:r>
            <a:r>
              <a:rPr lang="en-US" sz="2000" dirty="0">
                <a:solidFill>
                  <a:srgbClr val="50504E"/>
                </a:solidFill>
                <a:latin typeface="Calibri"/>
              </a:rPr>
              <a:t> in Sept 2020) and within </a:t>
            </a:r>
          </a:p>
          <a:p>
            <a:pPr marL="347663" indent="0" algn="just">
              <a:spcBef>
                <a:spcPts val="0"/>
              </a:spcBef>
              <a:buClr>
                <a:srgbClr val="004C97"/>
              </a:buClr>
              <a:buNone/>
              <a:tabLst>
                <a:tab pos="3933825" algn="l"/>
              </a:tabLst>
            </a:pPr>
            <a:r>
              <a:rPr lang="en-US" sz="2000" dirty="0">
                <a:solidFill>
                  <a:srgbClr val="50504E"/>
                </a:solidFill>
                <a:latin typeface="Calibri"/>
              </a:rPr>
              <a:t>the design, lower than past ICARUS </a:t>
            </a:r>
          </a:p>
          <a:p>
            <a:pPr marL="347663" indent="0" algn="just">
              <a:spcBef>
                <a:spcPts val="0"/>
              </a:spcBef>
              <a:buClr>
                <a:srgbClr val="004C97"/>
              </a:buClr>
              <a:buNone/>
              <a:tabLst>
                <a:tab pos="3933825" algn="l"/>
              </a:tabLst>
            </a:pPr>
            <a:r>
              <a:rPr lang="en-US" sz="2000" dirty="0">
                <a:solidFill>
                  <a:srgbClr val="50504E"/>
                </a:solidFill>
                <a:latin typeface="Calibri"/>
              </a:rPr>
              <a:t>operations at LNGS and unequal </a:t>
            </a:r>
          </a:p>
          <a:p>
            <a:pPr marL="347663" indent="0" algn="just">
              <a:spcBef>
                <a:spcPts val="0"/>
              </a:spcBef>
              <a:buClr>
                <a:srgbClr val="004C97"/>
              </a:buClr>
              <a:buNone/>
              <a:tabLst>
                <a:tab pos="3933825" algn="l"/>
              </a:tabLst>
            </a:pPr>
            <a:r>
              <a:rPr lang="en-US" sz="2000" dirty="0">
                <a:solidFill>
                  <a:srgbClr val="50504E"/>
                </a:solidFill>
                <a:latin typeface="Calibri"/>
              </a:rPr>
              <a:t>between the two cryostats. </a:t>
            </a:r>
          </a:p>
          <a:p>
            <a:pPr algn="just">
              <a:buClr>
                <a:srgbClr val="004C97"/>
              </a:buClr>
              <a:buFont typeface="Courier New" panose="02070309020205020404" pitchFamily="49" charset="0"/>
              <a:buChar char="o"/>
            </a:pPr>
            <a:endParaRPr lang="en-US" sz="2000" dirty="0">
              <a:solidFill>
                <a:srgbClr val="50504E"/>
              </a:solidFill>
              <a:latin typeface="+mn-lt"/>
            </a:endParaRPr>
          </a:p>
        </p:txBody>
      </p:sp>
      <p:sp>
        <p:nvSpPr>
          <p:cNvPr id="2" name="Rectangle 1">
            <a:extLst>
              <a:ext uri="{FF2B5EF4-FFF2-40B4-BE49-F238E27FC236}">
                <a16:creationId xmlns:a16="http://schemas.microsoft.com/office/drawing/2014/main" id="{5AAD2D30-33BE-914A-822B-77811744D0FF}"/>
              </a:ext>
            </a:extLst>
          </p:cNvPr>
          <p:cNvSpPr/>
          <p:nvPr/>
        </p:nvSpPr>
        <p:spPr>
          <a:xfrm>
            <a:off x="-25052" y="3746087"/>
            <a:ext cx="4256813" cy="1938992"/>
          </a:xfrm>
          <a:prstGeom prst="rect">
            <a:avLst/>
          </a:prstGeom>
        </p:spPr>
        <p:txBody>
          <a:bodyPr wrap="square">
            <a:spAutoFit/>
          </a:bodyPr>
          <a:lstStyle/>
          <a:p>
            <a:pPr marL="409575" lvl="0" indent="-347663" algn="just">
              <a:buClr>
                <a:srgbClr val="004C97"/>
              </a:buClr>
              <a:buFont typeface="Courier New" panose="02070309020205020404" pitchFamily="49" charset="0"/>
              <a:buChar char="o"/>
            </a:pPr>
            <a:r>
              <a:rPr lang="en-US" sz="2000" dirty="0">
                <a:solidFill>
                  <a:srgbClr val="50504E"/>
                </a:solidFill>
                <a:latin typeface="Calibri"/>
              </a:rPr>
              <a:t>During next summer shutdown regeneration of the liquid recirculation filters of the West module, possibly resulting in an improvement and equalization of the purity.</a:t>
            </a:r>
            <a:endParaRPr lang="en-US" sz="2000" dirty="0">
              <a:solidFill>
                <a:srgbClr val="50504E"/>
              </a:solidFill>
            </a:endParaRPr>
          </a:p>
        </p:txBody>
      </p:sp>
      <p:pic>
        <p:nvPicPr>
          <p:cNvPr id="8" name="Picture 7" descr="Chart&#10;&#10;Description automatically generated">
            <a:extLst>
              <a:ext uri="{FF2B5EF4-FFF2-40B4-BE49-F238E27FC236}">
                <a16:creationId xmlns:a16="http://schemas.microsoft.com/office/drawing/2014/main" id="{45535F25-C3C8-B14C-B10F-17EC2727EF05}"/>
              </a:ext>
            </a:extLst>
          </p:cNvPr>
          <p:cNvPicPr>
            <a:picLocks noChangeAspect="1"/>
          </p:cNvPicPr>
          <p:nvPr/>
        </p:nvPicPr>
        <p:blipFill>
          <a:blip r:embed="rId2"/>
          <a:stretch>
            <a:fillRect/>
          </a:stretch>
        </p:blipFill>
        <p:spPr>
          <a:xfrm>
            <a:off x="4256813" y="2267212"/>
            <a:ext cx="5135671" cy="3672517"/>
          </a:xfrm>
          <a:prstGeom prst="rect">
            <a:avLst/>
          </a:prstGeom>
        </p:spPr>
      </p:pic>
      <p:sp>
        <p:nvSpPr>
          <p:cNvPr id="12" name="Modules at the warehouse">
            <a:extLst>
              <a:ext uri="{FF2B5EF4-FFF2-40B4-BE49-F238E27FC236}">
                <a16:creationId xmlns:a16="http://schemas.microsoft.com/office/drawing/2014/main" id="{18B802A9-BFE5-9A48-BACE-71D0ABB889B8}"/>
              </a:ext>
            </a:extLst>
          </p:cNvPr>
          <p:cNvSpPr txBox="1"/>
          <p:nvPr/>
        </p:nvSpPr>
        <p:spPr>
          <a:xfrm>
            <a:off x="6137363" y="3412772"/>
            <a:ext cx="1374569"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dirty="0">
                <a:solidFill>
                  <a:schemeClr val="tx2">
                    <a:lumMod val="60000"/>
                    <a:lumOff val="40000"/>
                  </a:schemeClr>
                </a:solidFill>
                <a:latin typeface="Calibri" panose="020F0502020204030204"/>
                <a:ea typeface="+mn-ea"/>
                <a:cs typeface="+mn-cs"/>
              </a:rPr>
              <a:t>East cryostat</a:t>
            </a:r>
            <a:endParaRPr sz="1600" dirty="0">
              <a:solidFill>
                <a:schemeClr val="tx2">
                  <a:lumMod val="60000"/>
                  <a:lumOff val="40000"/>
                </a:schemeClr>
              </a:solidFill>
              <a:latin typeface="Calibri" panose="020F0502020204030204"/>
              <a:ea typeface="+mn-ea"/>
              <a:cs typeface="+mn-cs"/>
            </a:endParaRPr>
          </a:p>
        </p:txBody>
      </p:sp>
      <p:sp>
        <p:nvSpPr>
          <p:cNvPr id="13" name="Modules at the warehouse">
            <a:extLst>
              <a:ext uri="{FF2B5EF4-FFF2-40B4-BE49-F238E27FC236}">
                <a16:creationId xmlns:a16="http://schemas.microsoft.com/office/drawing/2014/main" id="{8D77985A-7E3E-5042-8C22-2550028C0B87}"/>
              </a:ext>
            </a:extLst>
          </p:cNvPr>
          <p:cNvSpPr txBox="1"/>
          <p:nvPr/>
        </p:nvSpPr>
        <p:spPr>
          <a:xfrm>
            <a:off x="6199993" y="4626146"/>
            <a:ext cx="1374569"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dirty="0">
                <a:solidFill>
                  <a:srgbClr val="FF0000"/>
                </a:solidFill>
                <a:latin typeface="Calibri" panose="020F0502020204030204"/>
                <a:ea typeface="+mn-ea"/>
                <a:cs typeface="+mn-cs"/>
              </a:rPr>
              <a:t>West cryostat</a:t>
            </a:r>
            <a:endParaRPr sz="16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199271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1F64D6-B85C-0049-A285-DA8E1B664E5F}"/>
              </a:ext>
            </a:extLst>
          </p:cNvPr>
          <p:cNvSpPr>
            <a:spLocks noGrp="1"/>
          </p:cNvSpPr>
          <p:nvPr>
            <p:ph type="title"/>
          </p:nvPr>
        </p:nvSpPr>
        <p:spPr/>
        <p:txBody>
          <a:bodyPr/>
          <a:lstStyle/>
          <a:p>
            <a:pPr algn="ctr"/>
            <a:r>
              <a:rPr lang="en-US" dirty="0"/>
              <a:t>Installation of the overburden</a:t>
            </a:r>
          </a:p>
        </p:txBody>
      </p:sp>
      <p:sp>
        <p:nvSpPr>
          <p:cNvPr id="4" name="Date Placeholder 3">
            <a:extLst>
              <a:ext uri="{FF2B5EF4-FFF2-40B4-BE49-F238E27FC236}">
                <a16:creationId xmlns:a16="http://schemas.microsoft.com/office/drawing/2014/main" id="{04D83E5C-9644-4D41-AB51-5223212BD534}"/>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0B5FE8A5-37C2-6541-8289-5BC509B0BDCF}"/>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1668F1E4-1997-FE48-B14C-155322FB5251}"/>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7" name="Content Placeholder 7">
            <a:extLst>
              <a:ext uri="{FF2B5EF4-FFF2-40B4-BE49-F238E27FC236}">
                <a16:creationId xmlns:a16="http://schemas.microsoft.com/office/drawing/2014/main" id="{60DD2584-0F1E-6048-956B-03648B1EAAA3}"/>
              </a:ext>
            </a:extLst>
          </p:cNvPr>
          <p:cNvSpPr txBox="1">
            <a:spLocks/>
          </p:cNvSpPr>
          <p:nvPr/>
        </p:nvSpPr>
        <p:spPr>
          <a:xfrm>
            <a:off x="125493" y="830816"/>
            <a:ext cx="6513302" cy="235952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
                <a:srgbClr val="004C97"/>
              </a:buClr>
              <a:buFont typeface="Courier New" panose="02070309020205020404" pitchFamily="49" charset="0"/>
              <a:buChar char="o"/>
            </a:pPr>
            <a:r>
              <a:rPr lang="en-US" sz="2000" dirty="0">
                <a:solidFill>
                  <a:srgbClr val="50504E"/>
                </a:solidFill>
                <a:latin typeface="+mn-lt"/>
              </a:rPr>
              <a:t>Installation of overburden completed on </a:t>
            </a:r>
            <a:r>
              <a:rPr lang="en-US" sz="2000">
                <a:solidFill>
                  <a:srgbClr val="50504E"/>
                </a:solidFill>
                <a:latin typeface="+mn-lt"/>
              </a:rPr>
              <a:t>June 7</a:t>
            </a:r>
            <a:r>
              <a:rPr lang="en-US" sz="2000" baseline="30000">
                <a:solidFill>
                  <a:srgbClr val="50504E"/>
                </a:solidFill>
                <a:latin typeface="+mn-lt"/>
              </a:rPr>
              <a:t>th</a:t>
            </a:r>
            <a:r>
              <a:rPr lang="en-US" sz="2000">
                <a:solidFill>
                  <a:srgbClr val="50504E"/>
                </a:solidFill>
                <a:latin typeface="+mn-lt"/>
              </a:rPr>
              <a:t> </a:t>
            </a:r>
            <a:r>
              <a:rPr lang="en-US" sz="2000" dirty="0">
                <a:solidFill>
                  <a:srgbClr val="50504E"/>
                </a:solidFill>
                <a:latin typeface="+mn-lt"/>
              </a:rPr>
              <a:t>2022. </a:t>
            </a:r>
          </a:p>
          <a:p>
            <a:pPr algn="just">
              <a:buClr>
                <a:srgbClr val="004C97"/>
              </a:buClr>
              <a:buFont typeface="Courier New" panose="02070309020205020404" pitchFamily="49" charset="0"/>
              <a:buChar char="o"/>
            </a:pPr>
            <a:r>
              <a:rPr lang="en-US" sz="2000" dirty="0">
                <a:solidFill>
                  <a:srgbClr val="50504E"/>
                </a:solidFill>
                <a:latin typeface="+mn-lt"/>
              </a:rPr>
              <a:t>2.85 m thickness of concrete in 3 layers, total mass 2.6 kt.</a:t>
            </a:r>
          </a:p>
          <a:p>
            <a:pPr algn="just">
              <a:buClr>
                <a:srgbClr val="004C97"/>
              </a:buClr>
              <a:buFont typeface="Courier New" panose="02070309020205020404" pitchFamily="49" charset="0"/>
              <a:buChar char="o"/>
            </a:pPr>
            <a:r>
              <a:rPr lang="en-US" sz="2000" dirty="0">
                <a:solidFill>
                  <a:srgbClr val="50504E"/>
                </a:solidFill>
                <a:latin typeface="+mn-lt"/>
              </a:rPr>
              <a:t>At the North end:</a:t>
            </a:r>
          </a:p>
          <a:p>
            <a:pPr marL="571500" indent="-223838" algn="just">
              <a:spcBef>
                <a:spcPts val="0"/>
              </a:spcBef>
              <a:buClr>
                <a:srgbClr val="004C97"/>
              </a:buClr>
              <a:buFontTx/>
              <a:buChar char="-"/>
            </a:pPr>
            <a:r>
              <a:rPr lang="en-US" sz="2000" dirty="0">
                <a:solidFill>
                  <a:srgbClr val="50504E"/>
                </a:solidFill>
                <a:latin typeface="+mn-lt"/>
              </a:rPr>
              <a:t>non-uniform empty gap between first layer and pit;</a:t>
            </a:r>
          </a:p>
          <a:p>
            <a:pPr marL="571500" indent="-223838" algn="just">
              <a:spcBef>
                <a:spcPts val="0"/>
              </a:spcBef>
              <a:buClr>
                <a:srgbClr val="004C97"/>
              </a:buClr>
              <a:buFontTx/>
              <a:buChar char="-"/>
            </a:pPr>
            <a:r>
              <a:rPr lang="en-US" sz="2000" dirty="0">
                <a:solidFill>
                  <a:srgbClr val="50504E"/>
                </a:solidFill>
                <a:latin typeface="+mn-lt"/>
              </a:rPr>
              <a:t>second and third layer 1 foot (30 cm) shorter than first.</a:t>
            </a:r>
          </a:p>
          <a:p>
            <a:pPr marL="347663" indent="0" algn="just">
              <a:spcBef>
                <a:spcPts val="0"/>
              </a:spcBef>
              <a:buClr>
                <a:srgbClr val="004C97"/>
              </a:buClr>
              <a:buNone/>
            </a:pPr>
            <a:r>
              <a:rPr lang="en-US" sz="2000" dirty="0">
                <a:solidFill>
                  <a:srgbClr val="50504E"/>
                </a:solidFill>
                <a:latin typeface="+mn-lt"/>
              </a:rPr>
              <a:t>Workarounds under investigation, yet negligible impact on physics (4 m beyond the end of the active volume).</a:t>
            </a:r>
          </a:p>
          <a:p>
            <a:pPr algn="just">
              <a:buClr>
                <a:srgbClr val="004C97"/>
              </a:buClr>
              <a:buFont typeface="Courier New" panose="02070309020205020404" pitchFamily="49" charset="0"/>
              <a:buChar char="o"/>
            </a:pPr>
            <a:endParaRPr lang="en-US" sz="2000" dirty="0">
              <a:solidFill>
                <a:srgbClr val="50504E"/>
              </a:solidFill>
              <a:latin typeface="+mn-lt"/>
            </a:endParaRPr>
          </a:p>
          <a:p>
            <a:pPr algn="just">
              <a:buClr>
                <a:srgbClr val="004C97"/>
              </a:buClr>
              <a:buFont typeface="Courier New" panose="02070309020205020404" pitchFamily="49" charset="0"/>
              <a:buChar char="o"/>
            </a:pPr>
            <a:endParaRPr lang="en-US" sz="2000" dirty="0">
              <a:solidFill>
                <a:srgbClr val="50504E"/>
              </a:solidFill>
              <a:latin typeface="+mn-lt"/>
            </a:endParaRPr>
          </a:p>
        </p:txBody>
      </p:sp>
      <p:pic>
        <p:nvPicPr>
          <p:cNvPr id="8" name="Picture 7">
            <a:extLst>
              <a:ext uri="{FF2B5EF4-FFF2-40B4-BE49-F238E27FC236}">
                <a16:creationId xmlns:a16="http://schemas.microsoft.com/office/drawing/2014/main" id="{0ACB5EBE-9876-E24F-B60B-E8A2F7554153}"/>
              </a:ext>
            </a:extLst>
          </p:cNvPr>
          <p:cNvPicPr>
            <a:picLocks noChangeAspect="1"/>
          </p:cNvPicPr>
          <p:nvPr/>
        </p:nvPicPr>
        <p:blipFill>
          <a:blip r:embed="rId2"/>
          <a:stretch>
            <a:fillRect/>
          </a:stretch>
        </p:blipFill>
        <p:spPr>
          <a:xfrm>
            <a:off x="6756145" y="1057090"/>
            <a:ext cx="2176213" cy="4844441"/>
          </a:xfrm>
          <a:prstGeom prst="rect">
            <a:avLst/>
          </a:prstGeom>
        </p:spPr>
      </p:pic>
      <p:sp>
        <p:nvSpPr>
          <p:cNvPr id="10" name="Rectangle 9">
            <a:extLst>
              <a:ext uri="{FF2B5EF4-FFF2-40B4-BE49-F238E27FC236}">
                <a16:creationId xmlns:a16="http://schemas.microsoft.com/office/drawing/2014/main" id="{FA4E41D0-E6B8-9446-BBC1-7CD12C553BFD}"/>
              </a:ext>
            </a:extLst>
          </p:cNvPr>
          <p:cNvSpPr/>
          <p:nvPr/>
        </p:nvSpPr>
        <p:spPr>
          <a:xfrm>
            <a:off x="1247131" y="5948377"/>
            <a:ext cx="4138569" cy="338554"/>
          </a:xfrm>
          <a:prstGeom prst="rect">
            <a:avLst/>
          </a:prstGeom>
        </p:spPr>
        <p:txBody>
          <a:bodyPr wrap="none">
            <a:spAutoFit/>
          </a:bodyPr>
          <a:lstStyle/>
          <a:p>
            <a:pPr lvl="0" algn="ctr" defTabSz="914400" fontAlgn="auto">
              <a:spcBef>
                <a:spcPts val="0"/>
              </a:spcBef>
              <a:spcAft>
                <a:spcPts val="0"/>
              </a:spcAft>
            </a:pPr>
            <a:r>
              <a:rPr lang="en-US" sz="1600" b="1" dirty="0">
                <a:solidFill>
                  <a:prstClr val="black"/>
                </a:solidFill>
                <a:latin typeface="Calibri" panose="020F0502020204030204"/>
                <a:cs typeface="+mn-cs"/>
              </a:rPr>
              <a:t>Installation of the last block of the overburden</a:t>
            </a:r>
          </a:p>
        </p:txBody>
      </p:sp>
      <p:sp>
        <p:nvSpPr>
          <p:cNvPr id="11" name="Rectangle 10">
            <a:extLst>
              <a:ext uri="{FF2B5EF4-FFF2-40B4-BE49-F238E27FC236}">
                <a16:creationId xmlns:a16="http://schemas.microsoft.com/office/drawing/2014/main" id="{74699B49-71B4-2840-835D-6CDB3E5B27F9}"/>
              </a:ext>
            </a:extLst>
          </p:cNvPr>
          <p:cNvSpPr/>
          <p:nvPr/>
        </p:nvSpPr>
        <p:spPr>
          <a:xfrm>
            <a:off x="6495737" y="5948377"/>
            <a:ext cx="2669129" cy="338554"/>
          </a:xfrm>
          <a:prstGeom prst="rect">
            <a:avLst/>
          </a:prstGeom>
        </p:spPr>
        <p:txBody>
          <a:bodyPr wrap="none">
            <a:spAutoFit/>
          </a:bodyPr>
          <a:lstStyle/>
          <a:p>
            <a:pPr lvl="0" algn="ctr" defTabSz="914400" fontAlgn="auto">
              <a:spcBef>
                <a:spcPts val="0"/>
              </a:spcBef>
              <a:spcAft>
                <a:spcPts val="0"/>
              </a:spcAft>
            </a:pPr>
            <a:r>
              <a:rPr lang="en-US" sz="1600" b="1" dirty="0">
                <a:solidFill>
                  <a:prstClr val="black"/>
                </a:solidFill>
                <a:latin typeface="Calibri" panose="020F0502020204030204"/>
                <a:cs typeface="+mn-cs"/>
              </a:rPr>
              <a:t>North-end of the overburden</a:t>
            </a:r>
          </a:p>
        </p:txBody>
      </p:sp>
      <p:pic>
        <p:nvPicPr>
          <p:cNvPr id="13" name="Picture 12" descr="A picture containing building&#10;&#10;Description automatically generated">
            <a:extLst>
              <a:ext uri="{FF2B5EF4-FFF2-40B4-BE49-F238E27FC236}">
                <a16:creationId xmlns:a16="http://schemas.microsoft.com/office/drawing/2014/main" id="{0C7A526F-7D21-7D4C-BF67-466FC22E6061}"/>
              </a:ext>
            </a:extLst>
          </p:cNvPr>
          <p:cNvPicPr>
            <a:picLocks noChangeAspect="1"/>
          </p:cNvPicPr>
          <p:nvPr/>
        </p:nvPicPr>
        <p:blipFill>
          <a:blip r:embed="rId3"/>
          <a:stretch>
            <a:fillRect/>
          </a:stretch>
        </p:blipFill>
        <p:spPr>
          <a:xfrm>
            <a:off x="739035" y="3162147"/>
            <a:ext cx="4960307" cy="2739384"/>
          </a:xfrm>
          <a:prstGeom prst="rect">
            <a:avLst/>
          </a:prstGeom>
        </p:spPr>
      </p:pic>
    </p:spTree>
    <p:extLst>
      <p:ext uri="{BB962C8B-B14F-4D97-AF65-F5344CB8AC3E}">
        <p14:creationId xmlns:p14="http://schemas.microsoft.com/office/powerpoint/2010/main" val="119648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50DD04-5748-D541-8417-32A825A5B5DC}"/>
              </a:ext>
            </a:extLst>
          </p:cNvPr>
          <p:cNvSpPr>
            <a:spLocks noGrp="1"/>
          </p:cNvSpPr>
          <p:nvPr>
            <p:ph type="title"/>
          </p:nvPr>
        </p:nvSpPr>
        <p:spPr/>
        <p:txBody>
          <a:bodyPr/>
          <a:lstStyle/>
          <a:p>
            <a:pPr algn="ctr"/>
            <a:r>
              <a:rPr lang="en-US" dirty="0"/>
              <a:t>TPC power supply temperatures</a:t>
            </a:r>
          </a:p>
        </p:txBody>
      </p:sp>
      <p:sp>
        <p:nvSpPr>
          <p:cNvPr id="4" name="Date Placeholder 3">
            <a:extLst>
              <a:ext uri="{FF2B5EF4-FFF2-40B4-BE49-F238E27FC236}">
                <a16:creationId xmlns:a16="http://schemas.microsoft.com/office/drawing/2014/main" id="{8354A6B8-C1DE-7542-81F3-59F081E1F0C3}"/>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2053BCE4-14BB-CF49-86EF-BC6C68BBD301}"/>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3E47B41B-F3B4-D245-B6AE-6D29663BD017}"/>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Content Placeholder 7">
            <a:extLst>
              <a:ext uri="{FF2B5EF4-FFF2-40B4-BE49-F238E27FC236}">
                <a16:creationId xmlns:a16="http://schemas.microsoft.com/office/drawing/2014/main" id="{1A7A7572-EC8A-F84C-99BB-9EA6344AD96D}"/>
              </a:ext>
            </a:extLst>
          </p:cNvPr>
          <p:cNvSpPr txBox="1">
            <a:spLocks/>
          </p:cNvSpPr>
          <p:nvPr/>
        </p:nvSpPr>
        <p:spPr>
          <a:xfrm>
            <a:off x="125494" y="830816"/>
            <a:ext cx="8893012" cy="64725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
                <a:srgbClr val="004C97"/>
              </a:buClr>
              <a:buFont typeface="Courier New" panose="02070309020205020404" pitchFamily="49" charset="0"/>
              <a:buChar char="o"/>
            </a:pPr>
            <a:r>
              <a:rPr lang="en-US" sz="2000" dirty="0">
                <a:solidFill>
                  <a:srgbClr val="50504E"/>
                </a:solidFill>
                <a:latin typeface="+mn-lt"/>
              </a:rPr>
              <a:t>High temperatures on TPC power supplies and front-end boards can impact noise and baseline, and/or force to switch off TPCs to avoid damage.</a:t>
            </a:r>
          </a:p>
          <a:p>
            <a:pPr algn="just">
              <a:buClr>
                <a:srgbClr val="004C97"/>
              </a:buClr>
              <a:buFont typeface="Courier New" panose="02070309020205020404" pitchFamily="49" charset="0"/>
              <a:buChar char="o"/>
            </a:pPr>
            <a:endParaRPr lang="en-US" sz="2000" dirty="0">
              <a:solidFill>
                <a:srgbClr val="50504E"/>
              </a:solidFill>
              <a:latin typeface="+mn-lt"/>
            </a:endParaRPr>
          </a:p>
        </p:txBody>
      </p:sp>
      <p:pic>
        <p:nvPicPr>
          <p:cNvPr id="9" name="Picture 8" descr="Chart&#10;&#10;Description automatically generated">
            <a:extLst>
              <a:ext uri="{FF2B5EF4-FFF2-40B4-BE49-F238E27FC236}">
                <a16:creationId xmlns:a16="http://schemas.microsoft.com/office/drawing/2014/main" id="{91BDD9F9-17A9-C14F-A014-6FF38A676E55}"/>
              </a:ext>
            </a:extLst>
          </p:cNvPr>
          <p:cNvPicPr>
            <a:picLocks noChangeAspect="1"/>
          </p:cNvPicPr>
          <p:nvPr/>
        </p:nvPicPr>
        <p:blipFill>
          <a:blip r:embed="rId2"/>
          <a:stretch>
            <a:fillRect/>
          </a:stretch>
        </p:blipFill>
        <p:spPr>
          <a:xfrm>
            <a:off x="5130140" y="2086684"/>
            <a:ext cx="3888366" cy="1592486"/>
          </a:xfrm>
          <a:prstGeom prst="rect">
            <a:avLst/>
          </a:prstGeom>
        </p:spPr>
      </p:pic>
      <p:pic>
        <p:nvPicPr>
          <p:cNvPr id="11" name="Picture 10" descr="Chart&#10;&#10;Description automatically generated">
            <a:extLst>
              <a:ext uri="{FF2B5EF4-FFF2-40B4-BE49-F238E27FC236}">
                <a16:creationId xmlns:a16="http://schemas.microsoft.com/office/drawing/2014/main" id="{8A9D1C22-9DB7-B342-A0C9-C854B10E24D5}"/>
              </a:ext>
            </a:extLst>
          </p:cNvPr>
          <p:cNvPicPr>
            <a:picLocks noChangeAspect="1"/>
          </p:cNvPicPr>
          <p:nvPr/>
        </p:nvPicPr>
        <p:blipFill>
          <a:blip r:embed="rId3"/>
          <a:stretch>
            <a:fillRect/>
          </a:stretch>
        </p:blipFill>
        <p:spPr>
          <a:xfrm>
            <a:off x="5130140" y="4358978"/>
            <a:ext cx="3895500" cy="1590233"/>
          </a:xfrm>
          <a:prstGeom prst="rect">
            <a:avLst/>
          </a:prstGeom>
        </p:spPr>
      </p:pic>
      <p:sp>
        <p:nvSpPr>
          <p:cNvPr id="12" name="TextBox 11">
            <a:extLst>
              <a:ext uri="{FF2B5EF4-FFF2-40B4-BE49-F238E27FC236}">
                <a16:creationId xmlns:a16="http://schemas.microsoft.com/office/drawing/2014/main" id="{0172139C-A966-2541-87DC-AF182F7B36A3}"/>
              </a:ext>
            </a:extLst>
          </p:cNvPr>
          <p:cNvSpPr txBox="1"/>
          <p:nvPr/>
        </p:nvSpPr>
        <p:spPr>
          <a:xfrm>
            <a:off x="5795525" y="1766220"/>
            <a:ext cx="2691250" cy="338554"/>
          </a:xfrm>
          <a:prstGeom prst="rect">
            <a:avLst/>
          </a:prstGeom>
          <a:noFill/>
        </p:spPr>
        <p:txBody>
          <a:bodyPr wrap="none" rtlCol="0">
            <a:spAutoFit/>
          </a:bodyPr>
          <a:lstStyle/>
          <a:p>
            <a:r>
              <a:rPr lang="en-US" sz="1600" b="1" dirty="0">
                <a:solidFill>
                  <a:schemeClr val="accent6">
                    <a:lumMod val="50000"/>
                  </a:schemeClr>
                </a:solidFill>
                <a:latin typeface="+mn-lt"/>
              </a:rPr>
              <a:t>TPC PS temperatures: </a:t>
            </a:r>
            <a:r>
              <a:rPr lang="en-IT" sz="1600" b="1">
                <a:solidFill>
                  <a:schemeClr val="accent6">
                    <a:lumMod val="50000"/>
                  </a:schemeClr>
                </a:solidFill>
                <a:latin typeface="+mn-lt"/>
              </a:rPr>
              <a:t>May </a:t>
            </a:r>
            <a:r>
              <a:rPr lang="en-IT" sz="1600" b="1" dirty="0">
                <a:solidFill>
                  <a:schemeClr val="accent6">
                    <a:lumMod val="50000"/>
                  </a:schemeClr>
                </a:solidFill>
                <a:latin typeface="+mn-lt"/>
              </a:rPr>
              <a:t>10</a:t>
            </a:r>
          </a:p>
        </p:txBody>
      </p:sp>
      <p:sp>
        <p:nvSpPr>
          <p:cNvPr id="14" name="TextBox 13">
            <a:extLst>
              <a:ext uri="{FF2B5EF4-FFF2-40B4-BE49-F238E27FC236}">
                <a16:creationId xmlns:a16="http://schemas.microsoft.com/office/drawing/2014/main" id="{03FF5022-3075-934B-ABD4-781132BBC7D1}"/>
              </a:ext>
            </a:extLst>
          </p:cNvPr>
          <p:cNvSpPr txBox="1"/>
          <p:nvPr/>
        </p:nvSpPr>
        <p:spPr>
          <a:xfrm>
            <a:off x="5795525" y="4041141"/>
            <a:ext cx="2691250" cy="338554"/>
          </a:xfrm>
          <a:prstGeom prst="rect">
            <a:avLst/>
          </a:prstGeom>
          <a:noFill/>
        </p:spPr>
        <p:txBody>
          <a:bodyPr wrap="none" rtlCol="0">
            <a:spAutoFit/>
          </a:bodyPr>
          <a:lstStyle/>
          <a:p>
            <a:r>
              <a:rPr lang="en-US" sz="1600" b="1" dirty="0">
                <a:solidFill>
                  <a:schemeClr val="accent6">
                    <a:lumMod val="50000"/>
                  </a:schemeClr>
                </a:solidFill>
                <a:latin typeface="+mn-lt"/>
              </a:rPr>
              <a:t>TPC PS temperatures: </a:t>
            </a:r>
            <a:r>
              <a:rPr lang="en-IT" sz="1600" b="1">
                <a:solidFill>
                  <a:schemeClr val="accent6">
                    <a:lumMod val="50000"/>
                  </a:schemeClr>
                </a:solidFill>
                <a:latin typeface="+mn-lt"/>
              </a:rPr>
              <a:t>May 1</a:t>
            </a:r>
            <a:r>
              <a:rPr lang="en-US" sz="1600" b="1" dirty="0">
                <a:solidFill>
                  <a:schemeClr val="accent6">
                    <a:lumMod val="50000"/>
                  </a:schemeClr>
                </a:solidFill>
                <a:latin typeface="+mn-lt"/>
              </a:rPr>
              <a:t>5</a:t>
            </a:r>
            <a:endParaRPr lang="en-IT" sz="1600" b="1" dirty="0">
              <a:solidFill>
                <a:schemeClr val="accent6">
                  <a:lumMod val="50000"/>
                </a:schemeClr>
              </a:solidFill>
              <a:latin typeface="+mn-lt"/>
            </a:endParaRPr>
          </a:p>
        </p:txBody>
      </p:sp>
      <p:sp>
        <p:nvSpPr>
          <p:cNvPr id="2" name="Rectangle 1">
            <a:extLst>
              <a:ext uri="{FF2B5EF4-FFF2-40B4-BE49-F238E27FC236}">
                <a16:creationId xmlns:a16="http://schemas.microsoft.com/office/drawing/2014/main" id="{4AB66EE7-D301-AF4C-813C-97F9D2C5073E}"/>
              </a:ext>
            </a:extLst>
          </p:cNvPr>
          <p:cNvSpPr/>
          <p:nvPr/>
        </p:nvSpPr>
        <p:spPr>
          <a:xfrm>
            <a:off x="26408" y="1492071"/>
            <a:ext cx="4996529" cy="4708981"/>
          </a:xfrm>
          <a:prstGeom prst="rect">
            <a:avLst/>
          </a:prstGeom>
        </p:spPr>
        <p:txBody>
          <a:bodyPr wrap="square">
            <a:spAutoFit/>
          </a:bodyPr>
          <a:lstStyle/>
          <a:p>
            <a:pPr marL="347663" lvl="0" indent="-336550" algn="just">
              <a:buClr>
                <a:srgbClr val="004C97"/>
              </a:buClr>
              <a:buFont typeface="Courier New" panose="02070309020205020404" pitchFamily="49" charset="0"/>
              <a:buChar char="o"/>
            </a:pPr>
            <a:r>
              <a:rPr lang="en-US" sz="2000" dirty="0">
                <a:solidFill>
                  <a:srgbClr val="50504E"/>
                </a:solidFill>
                <a:latin typeface="Calibri"/>
              </a:rPr>
              <a:t>After the installation of the top CRT and even more after the first overburden layer, air flow on the ICARUS top strongly decreased – combined with warmer weather – resulting in an increase of several degrees on the TPC-PS (up to 49°C).</a:t>
            </a:r>
          </a:p>
          <a:p>
            <a:pPr marL="347663" lvl="0" indent="-336550" algn="just">
              <a:buClr>
                <a:srgbClr val="004C97"/>
              </a:buClr>
              <a:buFont typeface="Courier New" panose="02070309020205020404" pitchFamily="49" charset="0"/>
              <a:buChar char="o"/>
            </a:pPr>
            <a:r>
              <a:rPr lang="en-US" sz="2000" dirty="0">
                <a:solidFill>
                  <a:srgbClr val="50504E"/>
                </a:solidFill>
                <a:latin typeface="Calibri"/>
              </a:rPr>
              <a:t>DAQ had to be stopped or ran without a complete TPC readout in several instances.</a:t>
            </a:r>
          </a:p>
          <a:p>
            <a:pPr marL="347663" lvl="0" indent="-336550" algn="just">
              <a:buClr>
                <a:srgbClr val="004C97"/>
              </a:buClr>
              <a:buFont typeface="Courier New" panose="02070309020205020404" pitchFamily="49" charset="0"/>
              <a:buChar char="o"/>
            </a:pPr>
            <a:r>
              <a:rPr lang="en-US" sz="2000" dirty="0">
                <a:solidFill>
                  <a:srgbClr val="50504E"/>
                </a:solidFill>
                <a:latin typeface="Calibri"/>
              </a:rPr>
              <a:t>Starting on May 12, situation greatly improved thanks to lab support (rebalancing of building HVAC and installation of fans). No temperature over 47°C observed since then.</a:t>
            </a:r>
          </a:p>
          <a:p>
            <a:pPr marL="347663" lvl="0" indent="-336550" algn="just">
              <a:buClr>
                <a:srgbClr val="004C97"/>
              </a:buClr>
              <a:buFont typeface="Courier New" panose="02070309020205020404" pitchFamily="49" charset="0"/>
              <a:buChar char="o"/>
            </a:pPr>
            <a:r>
              <a:rPr lang="en-US" sz="2000" dirty="0">
                <a:solidFill>
                  <a:srgbClr val="50504E"/>
                </a:solidFill>
                <a:latin typeface="Calibri"/>
              </a:rPr>
              <a:t>A more complete HVAC refurbishing will take place during summer shutdown.</a:t>
            </a:r>
          </a:p>
        </p:txBody>
      </p:sp>
    </p:spTree>
    <p:extLst>
      <p:ext uri="{BB962C8B-B14F-4D97-AF65-F5344CB8AC3E}">
        <p14:creationId xmlns:p14="http://schemas.microsoft.com/office/powerpoint/2010/main" val="2076440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242291E-2B20-414E-B755-8D5D856FD80F}"/>
              </a:ext>
            </a:extLst>
          </p:cNvPr>
          <p:cNvPicPr>
            <a:picLocks noChangeAspect="1"/>
          </p:cNvPicPr>
          <p:nvPr/>
        </p:nvPicPr>
        <p:blipFill>
          <a:blip r:embed="rId2"/>
          <a:stretch>
            <a:fillRect/>
          </a:stretch>
        </p:blipFill>
        <p:spPr>
          <a:xfrm>
            <a:off x="4700222" y="3283122"/>
            <a:ext cx="4432300" cy="3022600"/>
          </a:xfrm>
          <a:prstGeom prst="rect">
            <a:avLst/>
          </a:prstGeom>
        </p:spPr>
      </p:pic>
      <p:pic>
        <p:nvPicPr>
          <p:cNvPr id="18" name="Picture 17">
            <a:extLst>
              <a:ext uri="{FF2B5EF4-FFF2-40B4-BE49-F238E27FC236}">
                <a16:creationId xmlns:a16="http://schemas.microsoft.com/office/drawing/2014/main" id="{A8DBB40F-7922-B346-89E9-B8ADBD48631F}"/>
              </a:ext>
            </a:extLst>
          </p:cNvPr>
          <p:cNvPicPr>
            <a:picLocks noChangeAspect="1"/>
          </p:cNvPicPr>
          <p:nvPr/>
        </p:nvPicPr>
        <p:blipFill>
          <a:blip r:embed="rId3"/>
          <a:stretch>
            <a:fillRect/>
          </a:stretch>
        </p:blipFill>
        <p:spPr>
          <a:xfrm>
            <a:off x="467685" y="3298933"/>
            <a:ext cx="4432300" cy="3022600"/>
          </a:xfrm>
          <a:prstGeom prst="rect">
            <a:avLst/>
          </a:prstGeom>
        </p:spPr>
      </p:pic>
      <p:sp>
        <p:nvSpPr>
          <p:cNvPr id="3" name="Title 2">
            <a:extLst>
              <a:ext uri="{FF2B5EF4-FFF2-40B4-BE49-F238E27FC236}">
                <a16:creationId xmlns:a16="http://schemas.microsoft.com/office/drawing/2014/main" id="{4009D146-56F3-CF43-A826-D12617BFD685}"/>
              </a:ext>
            </a:extLst>
          </p:cNvPr>
          <p:cNvSpPr>
            <a:spLocks noGrp="1"/>
          </p:cNvSpPr>
          <p:nvPr>
            <p:ph type="title"/>
          </p:nvPr>
        </p:nvSpPr>
        <p:spPr/>
        <p:txBody>
          <a:bodyPr/>
          <a:lstStyle/>
          <a:p>
            <a:pPr algn="ctr"/>
            <a:r>
              <a:rPr lang="en-US" dirty="0"/>
              <a:t>Commissioning of the Cosmic Ray Tagger (CRT)</a:t>
            </a:r>
          </a:p>
        </p:txBody>
      </p:sp>
      <p:sp>
        <p:nvSpPr>
          <p:cNvPr id="4" name="Date Placeholder 3">
            <a:extLst>
              <a:ext uri="{FF2B5EF4-FFF2-40B4-BE49-F238E27FC236}">
                <a16:creationId xmlns:a16="http://schemas.microsoft.com/office/drawing/2014/main" id="{D59220E4-E1A9-CE42-AC9D-E255BB262B96}"/>
              </a:ext>
            </a:extLst>
          </p:cNvPr>
          <p:cNvSpPr>
            <a:spLocks noGrp="1"/>
          </p:cNvSpPr>
          <p:nvPr>
            <p:ph type="dt" sz="half" idx="2"/>
          </p:nvPr>
        </p:nvSpPr>
        <p:spPr/>
        <p:txBody>
          <a:bodyPr/>
          <a:lstStyle/>
          <a:p>
            <a:pPr>
              <a:defRPr/>
            </a:pPr>
            <a:r>
              <a:rPr lang="en-US"/>
              <a:t>05/19/22</a:t>
            </a:r>
            <a:endParaRPr lang="en-US" dirty="0"/>
          </a:p>
        </p:txBody>
      </p:sp>
      <p:sp>
        <p:nvSpPr>
          <p:cNvPr id="5" name="Footer Placeholder 4">
            <a:extLst>
              <a:ext uri="{FF2B5EF4-FFF2-40B4-BE49-F238E27FC236}">
                <a16:creationId xmlns:a16="http://schemas.microsoft.com/office/drawing/2014/main" id="{A07B1514-8B29-D34C-8146-163C6C08AE56}"/>
              </a:ext>
            </a:extLst>
          </p:cNvPr>
          <p:cNvSpPr>
            <a:spLocks noGrp="1"/>
          </p:cNvSpPr>
          <p:nvPr>
            <p:ph type="ftr" sz="quarter" idx="3"/>
          </p:nvPr>
        </p:nvSpPr>
        <p:spPr/>
        <p:txBody>
          <a:bodyPr/>
          <a:lstStyle/>
          <a:p>
            <a:pPr>
              <a:defRPr/>
            </a:pPr>
            <a:r>
              <a:rPr lang="en-US"/>
              <a:t>Angela Fava | Fermilab Neutrino Seminar</a:t>
            </a:r>
            <a:endParaRPr lang="en-US" b="1" dirty="0"/>
          </a:p>
        </p:txBody>
      </p:sp>
      <p:sp>
        <p:nvSpPr>
          <p:cNvPr id="6" name="Slide Number Placeholder 5">
            <a:extLst>
              <a:ext uri="{FF2B5EF4-FFF2-40B4-BE49-F238E27FC236}">
                <a16:creationId xmlns:a16="http://schemas.microsoft.com/office/drawing/2014/main" id="{37A3C0E8-E140-FE4F-BD35-AEC1543EA367}"/>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9" name="Modules at the warehouse">
            <a:extLst>
              <a:ext uri="{FF2B5EF4-FFF2-40B4-BE49-F238E27FC236}">
                <a16:creationId xmlns:a16="http://schemas.microsoft.com/office/drawing/2014/main" id="{F638096B-9160-8F40-9219-A2196BBC1A54}"/>
              </a:ext>
            </a:extLst>
          </p:cNvPr>
          <p:cNvSpPr txBox="1"/>
          <p:nvPr/>
        </p:nvSpPr>
        <p:spPr>
          <a:xfrm>
            <a:off x="178182" y="3117014"/>
            <a:ext cx="4748148" cy="348813"/>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b="1" dirty="0">
                <a:solidFill>
                  <a:prstClr val="black"/>
                </a:solidFill>
                <a:latin typeface="Calibri" panose="020F0502020204030204"/>
                <a:ea typeface="+mn-ea"/>
                <a:cs typeface="+mn-cs"/>
              </a:rPr>
              <a:t>Rates for horizontal modules of top CRT</a:t>
            </a:r>
            <a:endParaRPr sz="1600" b="1" dirty="0">
              <a:solidFill>
                <a:prstClr val="black"/>
              </a:solidFill>
              <a:latin typeface="Calibri" panose="020F0502020204030204"/>
              <a:ea typeface="+mn-ea"/>
              <a:cs typeface="+mn-cs"/>
            </a:endParaRPr>
          </a:p>
        </p:txBody>
      </p:sp>
      <p:cxnSp>
        <p:nvCxnSpPr>
          <p:cNvPr id="11" name="Connettore diritto 17">
            <a:extLst>
              <a:ext uri="{FF2B5EF4-FFF2-40B4-BE49-F238E27FC236}">
                <a16:creationId xmlns:a16="http://schemas.microsoft.com/office/drawing/2014/main" id="{185CCE3D-4368-FB41-B5DE-E763CF6924F0}"/>
              </a:ext>
            </a:extLst>
          </p:cNvPr>
          <p:cNvCxnSpPr>
            <a:cxnSpLocks/>
          </p:cNvCxnSpPr>
          <p:nvPr/>
        </p:nvCxnSpPr>
        <p:spPr>
          <a:xfrm>
            <a:off x="2457727" y="3835400"/>
            <a:ext cx="0" cy="217257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Connettore diritto 17">
            <a:extLst>
              <a:ext uri="{FF2B5EF4-FFF2-40B4-BE49-F238E27FC236}">
                <a16:creationId xmlns:a16="http://schemas.microsoft.com/office/drawing/2014/main" id="{261A6137-FD39-934E-A1DF-F7A003F49E59}"/>
              </a:ext>
            </a:extLst>
          </p:cNvPr>
          <p:cNvCxnSpPr>
            <a:cxnSpLocks/>
          </p:cNvCxnSpPr>
          <p:nvPr/>
        </p:nvCxnSpPr>
        <p:spPr>
          <a:xfrm>
            <a:off x="6681401" y="3835399"/>
            <a:ext cx="0" cy="217257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76214C7-9862-274C-B786-696261CB0987}"/>
              </a:ext>
            </a:extLst>
          </p:cNvPr>
          <p:cNvSpPr/>
          <p:nvPr/>
        </p:nvSpPr>
        <p:spPr>
          <a:xfrm>
            <a:off x="2743715" y="3807815"/>
            <a:ext cx="2147962" cy="584775"/>
          </a:xfrm>
          <a:prstGeom prst="rect">
            <a:avLst/>
          </a:prstGeom>
          <a:solidFill>
            <a:schemeClr val="bg1"/>
          </a:solidFill>
        </p:spPr>
        <p:txBody>
          <a:bodyPr wrap="square">
            <a:spAutoFit/>
          </a:bodyPr>
          <a:lstStyle/>
          <a:p>
            <a:r>
              <a:rPr lang="it-IT" sz="1600" dirty="0" err="1">
                <a:solidFill>
                  <a:srgbClr val="00B0F0"/>
                </a:solidFill>
                <a:latin typeface="Calibri" panose="020F0502020204030204"/>
              </a:rPr>
              <a:t>Beginning</a:t>
            </a:r>
            <a:r>
              <a:rPr lang="it-IT" sz="1600" dirty="0">
                <a:solidFill>
                  <a:srgbClr val="00B0F0"/>
                </a:solidFill>
                <a:latin typeface="Calibri" panose="020F0502020204030204"/>
              </a:rPr>
              <a:t> of </a:t>
            </a:r>
            <a:br>
              <a:rPr lang="it-IT" sz="1600" dirty="0">
                <a:solidFill>
                  <a:srgbClr val="00B0F0"/>
                </a:solidFill>
                <a:latin typeface="Calibri" panose="020F0502020204030204"/>
              </a:rPr>
            </a:br>
            <a:r>
              <a:rPr lang="it-IT" sz="1600" dirty="0" err="1">
                <a:solidFill>
                  <a:srgbClr val="00B0F0"/>
                </a:solidFill>
                <a:latin typeface="Calibri" panose="020F0502020204030204"/>
              </a:rPr>
              <a:t>overburden</a:t>
            </a:r>
            <a:r>
              <a:rPr lang="it-IT" sz="1600" dirty="0">
                <a:solidFill>
                  <a:srgbClr val="00B0F0"/>
                </a:solidFill>
                <a:latin typeface="Calibri" panose="020F0502020204030204"/>
              </a:rPr>
              <a:t> </a:t>
            </a:r>
            <a:r>
              <a:rPr lang="it-IT" sz="1600" dirty="0" err="1">
                <a:solidFill>
                  <a:srgbClr val="00B0F0"/>
                </a:solidFill>
                <a:latin typeface="Calibri" panose="020F0502020204030204"/>
              </a:rPr>
              <a:t>installation</a:t>
            </a:r>
            <a:endParaRPr lang="en-US" sz="1600" dirty="0">
              <a:solidFill>
                <a:srgbClr val="00B0F0"/>
              </a:solidFill>
            </a:endParaRPr>
          </a:p>
        </p:txBody>
      </p:sp>
      <p:sp>
        <p:nvSpPr>
          <p:cNvPr id="14" name="Content Placeholder 7">
            <a:extLst>
              <a:ext uri="{FF2B5EF4-FFF2-40B4-BE49-F238E27FC236}">
                <a16:creationId xmlns:a16="http://schemas.microsoft.com/office/drawing/2014/main" id="{FD9ADFED-6A49-0B4D-9818-EF926EE29717}"/>
              </a:ext>
            </a:extLst>
          </p:cNvPr>
          <p:cNvSpPr txBox="1">
            <a:spLocks/>
          </p:cNvSpPr>
          <p:nvPr/>
        </p:nvSpPr>
        <p:spPr>
          <a:xfrm>
            <a:off x="125492" y="805764"/>
            <a:ext cx="8882584" cy="235952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
                <a:srgbClr val="004C97"/>
              </a:buClr>
              <a:buFont typeface="Courier New" panose="02070309020205020404" pitchFamily="49" charset="0"/>
              <a:buChar char="o"/>
            </a:pPr>
            <a:r>
              <a:rPr lang="en-US" sz="2000" dirty="0">
                <a:solidFill>
                  <a:srgbClr val="50504E"/>
                </a:solidFill>
                <a:latin typeface="+mn-lt"/>
              </a:rPr>
              <a:t>Side and top CRT have been taking cosmic and neutrino data steadily with TPC and PMT systems, for one year for side CRT and three months for top CRT. Bottom CRT DAQ still needs to be integrated with the entire system.</a:t>
            </a:r>
          </a:p>
          <a:p>
            <a:pPr algn="just">
              <a:buClr>
                <a:srgbClr val="004C97"/>
              </a:buClr>
              <a:buFont typeface="Courier New" panose="02070309020205020404" pitchFamily="49" charset="0"/>
              <a:buChar char="o"/>
            </a:pPr>
            <a:r>
              <a:rPr lang="en-US" sz="2000" dirty="0">
                <a:solidFill>
                  <a:srgbClr val="50504E"/>
                </a:solidFill>
                <a:latin typeface="+mn-lt"/>
              </a:rPr>
              <a:t>Rates without overburden for top CRT: 260/610 Hz for side/top. For side CRT, rates ~ few kHz, except for higher 20 kHz rate for North module, due to interference with cryogenic pumps.</a:t>
            </a:r>
          </a:p>
          <a:p>
            <a:pPr algn="just">
              <a:buClr>
                <a:srgbClr val="004C97"/>
              </a:buClr>
              <a:buFont typeface="Courier New" panose="02070309020205020404" pitchFamily="49" charset="0"/>
              <a:buChar char="o"/>
            </a:pPr>
            <a:r>
              <a:rPr lang="en-US" sz="2000" dirty="0">
                <a:solidFill>
                  <a:srgbClr val="50504E"/>
                </a:solidFill>
                <a:latin typeface="+mn-lt"/>
              </a:rPr>
              <a:t>Rates for top CRT decreased to 180/330 Hz for side/top with 3 m overburden .</a:t>
            </a:r>
          </a:p>
        </p:txBody>
      </p:sp>
      <p:cxnSp>
        <p:nvCxnSpPr>
          <p:cNvPr id="16" name="Straight Connector 15">
            <a:extLst>
              <a:ext uri="{FF2B5EF4-FFF2-40B4-BE49-F238E27FC236}">
                <a16:creationId xmlns:a16="http://schemas.microsoft.com/office/drawing/2014/main" id="{E663D0D4-12D3-6A4C-A458-5BFAF480BD1F}"/>
              </a:ext>
            </a:extLst>
          </p:cNvPr>
          <p:cNvCxnSpPr>
            <a:cxnSpLocks/>
            <a:endCxn id="13" idx="1"/>
          </p:cNvCxnSpPr>
          <p:nvPr/>
        </p:nvCxnSpPr>
        <p:spPr>
          <a:xfrm>
            <a:off x="2486572" y="3877168"/>
            <a:ext cx="257143" cy="223035"/>
          </a:xfrm>
          <a:prstGeom prst="line">
            <a:avLst/>
          </a:prstGeom>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429DC4A5-7D57-F446-A60E-6D8605708222}"/>
              </a:ext>
            </a:extLst>
          </p:cNvPr>
          <p:cNvCxnSpPr>
            <a:cxnSpLocks/>
          </p:cNvCxnSpPr>
          <p:nvPr/>
        </p:nvCxnSpPr>
        <p:spPr>
          <a:xfrm flipH="1">
            <a:off x="4814024" y="3835399"/>
            <a:ext cx="1855901" cy="264803"/>
          </a:xfrm>
          <a:prstGeom prst="line">
            <a:avLst/>
          </a:prstGeom>
        </p:spPr>
        <p:style>
          <a:lnRef idx="1">
            <a:schemeClr val="accent5"/>
          </a:lnRef>
          <a:fillRef idx="0">
            <a:schemeClr val="accent5"/>
          </a:fillRef>
          <a:effectRef idx="0">
            <a:schemeClr val="accent5"/>
          </a:effectRef>
          <a:fontRef idx="minor">
            <a:schemeClr val="tx1"/>
          </a:fontRef>
        </p:style>
      </p:cxnSp>
      <p:sp>
        <p:nvSpPr>
          <p:cNvPr id="20" name="Modules at the warehouse">
            <a:extLst>
              <a:ext uri="{FF2B5EF4-FFF2-40B4-BE49-F238E27FC236}">
                <a16:creationId xmlns:a16="http://schemas.microsoft.com/office/drawing/2014/main" id="{19D5C673-A77C-0D47-9F91-8AD8FA9818E3}"/>
              </a:ext>
            </a:extLst>
          </p:cNvPr>
          <p:cNvSpPr txBox="1"/>
          <p:nvPr/>
        </p:nvSpPr>
        <p:spPr>
          <a:xfrm>
            <a:off x="4395852" y="3133780"/>
            <a:ext cx="4748148" cy="348813"/>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b="1" dirty="0">
                <a:solidFill>
                  <a:prstClr val="black"/>
                </a:solidFill>
                <a:latin typeface="Calibri" panose="020F0502020204030204"/>
                <a:ea typeface="+mn-ea"/>
                <a:cs typeface="+mn-cs"/>
              </a:rPr>
              <a:t>Rates for vertical modules of top CRT</a:t>
            </a:r>
            <a:endParaRPr sz="1600" b="1" dirty="0">
              <a:solidFill>
                <a:prstClr val="black"/>
              </a:solidFill>
              <a:latin typeface="Calibri" panose="020F0502020204030204"/>
              <a:ea typeface="+mn-ea"/>
              <a:cs typeface="+mn-cs"/>
            </a:endParaRPr>
          </a:p>
        </p:txBody>
      </p:sp>
      <p:cxnSp>
        <p:nvCxnSpPr>
          <p:cNvPr id="31" name="Connettore diritto 17">
            <a:extLst>
              <a:ext uri="{FF2B5EF4-FFF2-40B4-BE49-F238E27FC236}">
                <a16:creationId xmlns:a16="http://schemas.microsoft.com/office/drawing/2014/main" id="{237AE9FF-E4F7-7641-9F3E-68DCAFFF12C4}"/>
              </a:ext>
            </a:extLst>
          </p:cNvPr>
          <p:cNvCxnSpPr>
            <a:cxnSpLocks/>
          </p:cNvCxnSpPr>
          <p:nvPr/>
        </p:nvCxnSpPr>
        <p:spPr>
          <a:xfrm>
            <a:off x="3704962" y="4810233"/>
            <a:ext cx="0" cy="119773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Connettore diritto 17">
            <a:extLst>
              <a:ext uri="{FF2B5EF4-FFF2-40B4-BE49-F238E27FC236}">
                <a16:creationId xmlns:a16="http://schemas.microsoft.com/office/drawing/2014/main" id="{84BF1AB3-3C5E-F142-923D-110E7EF5427F}"/>
              </a:ext>
            </a:extLst>
          </p:cNvPr>
          <p:cNvCxnSpPr>
            <a:cxnSpLocks/>
          </p:cNvCxnSpPr>
          <p:nvPr/>
        </p:nvCxnSpPr>
        <p:spPr>
          <a:xfrm>
            <a:off x="7953373" y="4810233"/>
            <a:ext cx="0" cy="119773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789D381-8E9E-2D44-851A-052268AE30DD}"/>
              </a:ext>
            </a:extLst>
          </p:cNvPr>
          <p:cNvSpPr/>
          <p:nvPr/>
        </p:nvSpPr>
        <p:spPr>
          <a:xfrm>
            <a:off x="3957660" y="5607800"/>
            <a:ext cx="2147962" cy="338554"/>
          </a:xfrm>
          <a:prstGeom prst="rect">
            <a:avLst/>
          </a:prstGeom>
          <a:solidFill>
            <a:schemeClr val="bg1"/>
          </a:solidFill>
        </p:spPr>
        <p:txBody>
          <a:bodyPr wrap="square">
            <a:spAutoFit/>
          </a:bodyPr>
          <a:lstStyle/>
          <a:p>
            <a:r>
              <a:rPr lang="it-IT" sz="1600" dirty="0">
                <a:solidFill>
                  <a:srgbClr val="00B050"/>
                </a:solidFill>
                <a:latin typeface="Calibri" panose="020F0502020204030204"/>
              </a:rPr>
              <a:t>End of </a:t>
            </a:r>
            <a:r>
              <a:rPr lang="it-IT" sz="1600" dirty="0" err="1">
                <a:solidFill>
                  <a:srgbClr val="00B050"/>
                </a:solidFill>
                <a:latin typeface="Calibri" panose="020F0502020204030204"/>
              </a:rPr>
              <a:t>installation</a:t>
            </a:r>
            <a:endParaRPr lang="en-US" sz="1600" dirty="0">
              <a:solidFill>
                <a:srgbClr val="00B050"/>
              </a:solidFill>
            </a:endParaRPr>
          </a:p>
        </p:txBody>
      </p:sp>
      <p:cxnSp>
        <p:nvCxnSpPr>
          <p:cNvPr id="37" name="Straight Connector 36">
            <a:extLst>
              <a:ext uri="{FF2B5EF4-FFF2-40B4-BE49-F238E27FC236}">
                <a16:creationId xmlns:a16="http://schemas.microsoft.com/office/drawing/2014/main" id="{930C4A93-66EA-E047-AA26-C11CB2B3ED50}"/>
              </a:ext>
            </a:extLst>
          </p:cNvPr>
          <p:cNvCxnSpPr>
            <a:cxnSpLocks/>
          </p:cNvCxnSpPr>
          <p:nvPr/>
        </p:nvCxnSpPr>
        <p:spPr>
          <a:xfrm flipH="1" flipV="1">
            <a:off x="5599843" y="5785827"/>
            <a:ext cx="2337657" cy="24782"/>
          </a:xfrm>
          <a:prstGeom prst="line">
            <a:avLst/>
          </a:prstGeom>
          <a:ln>
            <a:solidFill>
              <a:srgbClr val="00B050"/>
            </a:solidFill>
          </a:ln>
        </p:spPr>
        <p:style>
          <a:lnRef idx="1">
            <a:schemeClr val="accent5"/>
          </a:lnRef>
          <a:fillRef idx="0">
            <a:schemeClr val="accent5"/>
          </a:fillRef>
          <a:effectRef idx="0">
            <a:schemeClr val="accent5"/>
          </a:effectRef>
          <a:fontRef idx="minor">
            <a:schemeClr val="tx1"/>
          </a:fontRef>
        </p:style>
      </p:cxnSp>
      <p:cxnSp>
        <p:nvCxnSpPr>
          <p:cNvPr id="39" name="Straight Connector 38">
            <a:extLst>
              <a:ext uri="{FF2B5EF4-FFF2-40B4-BE49-F238E27FC236}">
                <a16:creationId xmlns:a16="http://schemas.microsoft.com/office/drawing/2014/main" id="{230E8D74-A138-2F45-9D7C-6FDAB8C36EB9}"/>
              </a:ext>
            </a:extLst>
          </p:cNvPr>
          <p:cNvCxnSpPr>
            <a:cxnSpLocks/>
          </p:cNvCxnSpPr>
          <p:nvPr/>
        </p:nvCxnSpPr>
        <p:spPr>
          <a:xfrm flipH="1" flipV="1">
            <a:off x="3744329" y="5386588"/>
            <a:ext cx="213332" cy="388051"/>
          </a:xfrm>
          <a:prstGeom prst="line">
            <a:avLst/>
          </a:prstGeom>
          <a:ln>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62782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4568D-FC50-984C-A5AF-C0BED55A4D78}"/>
              </a:ext>
            </a:extLst>
          </p:cNvPr>
          <p:cNvSpPr>
            <a:spLocks noGrp="1"/>
          </p:cNvSpPr>
          <p:nvPr>
            <p:ph type="title"/>
          </p:nvPr>
        </p:nvSpPr>
        <p:spPr/>
        <p:txBody>
          <a:bodyPr/>
          <a:lstStyle/>
          <a:p>
            <a:pPr algn="ctr"/>
            <a:r>
              <a:rPr lang="en-US" dirty="0"/>
              <a:t>Data Quality Monitoring</a:t>
            </a:r>
          </a:p>
        </p:txBody>
      </p:sp>
      <p:sp>
        <p:nvSpPr>
          <p:cNvPr id="4" name="Date Placeholder 3">
            <a:extLst>
              <a:ext uri="{FF2B5EF4-FFF2-40B4-BE49-F238E27FC236}">
                <a16:creationId xmlns:a16="http://schemas.microsoft.com/office/drawing/2014/main" id="{6C6817F8-DCFC-6642-B6BA-3A6D47778B51}"/>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F66EEA4D-76F2-8E43-A466-52727B105603}"/>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8621CB2D-2ACE-B942-BC59-BDB5B9FD8EAE}"/>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Content Placeholder 7">
            <a:extLst>
              <a:ext uri="{FF2B5EF4-FFF2-40B4-BE49-F238E27FC236}">
                <a16:creationId xmlns:a16="http://schemas.microsoft.com/office/drawing/2014/main" id="{603F3FED-0453-C941-8C76-90931FF6016A}"/>
              </a:ext>
            </a:extLst>
          </p:cNvPr>
          <p:cNvSpPr txBox="1">
            <a:spLocks/>
          </p:cNvSpPr>
          <p:nvPr/>
        </p:nvSpPr>
        <p:spPr>
          <a:xfrm>
            <a:off x="125494" y="830816"/>
            <a:ext cx="4446505" cy="235952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
                <a:srgbClr val="004C97"/>
              </a:buClr>
              <a:buFont typeface="Courier New" panose="02070309020205020404" pitchFamily="49" charset="0"/>
              <a:buChar char="o"/>
            </a:pPr>
            <a:r>
              <a:rPr lang="en-US" sz="2000" dirty="0">
                <a:solidFill>
                  <a:srgbClr val="50504E"/>
                </a:solidFill>
                <a:latin typeface="+mn-lt"/>
              </a:rPr>
              <a:t>Real-time monitoring of data quality (DQM) from all subdetectors is crucial for physics.</a:t>
            </a:r>
          </a:p>
          <a:p>
            <a:pPr algn="just">
              <a:spcBef>
                <a:spcPts val="600"/>
              </a:spcBef>
              <a:buClr>
                <a:srgbClr val="004C97"/>
              </a:buClr>
              <a:buFont typeface="Courier New" panose="02070309020205020404" pitchFamily="49" charset="0"/>
              <a:buChar char="o"/>
            </a:pPr>
            <a:r>
              <a:rPr lang="en-US" sz="2000" dirty="0">
                <a:solidFill>
                  <a:srgbClr val="50504E"/>
                </a:solidFill>
                <a:latin typeface="+mn-lt"/>
              </a:rPr>
              <a:t>DQM receives data from DAQ, produces metrics from TPC/PMT/CRT and plots them on a front-end website:</a:t>
            </a:r>
          </a:p>
          <a:p>
            <a:pPr lvl="1" algn="just">
              <a:buClr>
                <a:srgbClr val="004C97"/>
              </a:buClr>
              <a:buFont typeface="Courier New" panose="02070309020205020404" pitchFamily="49" charset="0"/>
              <a:buChar char="o"/>
            </a:pPr>
            <a:r>
              <a:rPr lang="en-US" sz="1800" dirty="0">
                <a:solidFill>
                  <a:srgbClr val="50504E"/>
                </a:solidFill>
                <a:latin typeface="+mn-lt"/>
              </a:rPr>
              <a:t>Channel status</a:t>
            </a:r>
          </a:p>
          <a:p>
            <a:pPr lvl="1" algn="just">
              <a:buClr>
                <a:srgbClr val="004C97"/>
              </a:buClr>
              <a:buFont typeface="Courier New" panose="02070309020205020404" pitchFamily="49" charset="0"/>
              <a:buChar char="o"/>
            </a:pPr>
            <a:r>
              <a:rPr lang="en-US" sz="1800" dirty="0">
                <a:solidFill>
                  <a:srgbClr val="50504E"/>
                </a:solidFill>
                <a:latin typeface="+mn-lt"/>
              </a:rPr>
              <a:t>Noise RMS</a:t>
            </a:r>
          </a:p>
          <a:p>
            <a:pPr lvl="1" algn="just">
              <a:buClr>
                <a:srgbClr val="004C97"/>
              </a:buClr>
              <a:buFont typeface="Courier New" panose="02070309020205020404" pitchFamily="49" charset="0"/>
              <a:buChar char="o"/>
            </a:pPr>
            <a:r>
              <a:rPr lang="en-US" sz="1800" dirty="0">
                <a:solidFill>
                  <a:srgbClr val="50504E"/>
                </a:solidFill>
                <a:latin typeface="+mn-lt"/>
              </a:rPr>
              <a:t>Waveforms</a:t>
            </a:r>
          </a:p>
          <a:p>
            <a:pPr lvl="1" algn="just">
              <a:buClr>
                <a:srgbClr val="004C97"/>
              </a:buClr>
              <a:buFont typeface="Courier New" panose="02070309020205020404" pitchFamily="49" charset="0"/>
              <a:buChar char="o"/>
            </a:pPr>
            <a:r>
              <a:rPr lang="en-US" sz="1800" dirty="0">
                <a:solidFill>
                  <a:srgbClr val="50504E"/>
                </a:solidFill>
                <a:latin typeface="+mn-lt"/>
              </a:rPr>
              <a:t>Higher level (e.g. </a:t>
            </a:r>
            <a:r>
              <a:rPr lang="en-US" sz="1800" dirty="0" err="1">
                <a:solidFill>
                  <a:srgbClr val="50504E"/>
                </a:solidFill>
                <a:latin typeface="+mn-lt"/>
              </a:rPr>
              <a:t>LAr</a:t>
            </a:r>
            <a:r>
              <a:rPr lang="en-US" sz="1800" dirty="0">
                <a:solidFill>
                  <a:srgbClr val="50504E"/>
                </a:solidFill>
                <a:latin typeface="+mn-lt"/>
              </a:rPr>
              <a:t> purity, …)</a:t>
            </a:r>
            <a:endParaRPr lang="en-US" sz="2000" dirty="0">
              <a:solidFill>
                <a:srgbClr val="50504E"/>
              </a:solidFill>
              <a:latin typeface="+mn-lt"/>
            </a:endParaRPr>
          </a:p>
          <a:p>
            <a:pPr algn="just">
              <a:buClr>
                <a:srgbClr val="004C97"/>
              </a:buClr>
              <a:buFont typeface="Courier New" panose="02070309020205020404" pitchFamily="49" charset="0"/>
              <a:buChar char="o"/>
            </a:pPr>
            <a:endParaRPr lang="en-US" sz="2000" dirty="0">
              <a:solidFill>
                <a:srgbClr val="50504E"/>
              </a:solidFill>
              <a:latin typeface="+mn-lt"/>
            </a:endParaRPr>
          </a:p>
        </p:txBody>
      </p:sp>
      <p:pic>
        <p:nvPicPr>
          <p:cNvPr id="9" name="Picture 8" descr="Table&#10;&#10;Description automatically generated with medium confidence">
            <a:extLst>
              <a:ext uri="{FF2B5EF4-FFF2-40B4-BE49-F238E27FC236}">
                <a16:creationId xmlns:a16="http://schemas.microsoft.com/office/drawing/2014/main" id="{93C091C3-8429-0E4C-BABA-DCBA3B9C0238}"/>
              </a:ext>
            </a:extLst>
          </p:cNvPr>
          <p:cNvPicPr>
            <a:picLocks noChangeAspect="1"/>
          </p:cNvPicPr>
          <p:nvPr/>
        </p:nvPicPr>
        <p:blipFill>
          <a:blip r:embed="rId2"/>
          <a:stretch>
            <a:fillRect/>
          </a:stretch>
        </p:blipFill>
        <p:spPr>
          <a:xfrm>
            <a:off x="4433836" y="3891568"/>
            <a:ext cx="4605437" cy="2176958"/>
          </a:xfrm>
          <a:prstGeom prst="rect">
            <a:avLst/>
          </a:prstGeom>
        </p:spPr>
      </p:pic>
      <p:pic>
        <p:nvPicPr>
          <p:cNvPr id="11" name="Picture 10" descr="Chart, line chart&#10;&#10;Description automatically generated">
            <a:extLst>
              <a:ext uri="{FF2B5EF4-FFF2-40B4-BE49-F238E27FC236}">
                <a16:creationId xmlns:a16="http://schemas.microsoft.com/office/drawing/2014/main" id="{36867B22-F5BC-FB4C-9989-83A2008D33DE}"/>
              </a:ext>
            </a:extLst>
          </p:cNvPr>
          <p:cNvPicPr>
            <a:picLocks noChangeAspect="1"/>
          </p:cNvPicPr>
          <p:nvPr/>
        </p:nvPicPr>
        <p:blipFill>
          <a:blip r:embed="rId3"/>
          <a:stretch>
            <a:fillRect/>
          </a:stretch>
        </p:blipFill>
        <p:spPr>
          <a:xfrm>
            <a:off x="4571999" y="789474"/>
            <a:ext cx="4329113" cy="2639526"/>
          </a:xfrm>
          <a:prstGeom prst="rect">
            <a:avLst/>
          </a:prstGeom>
        </p:spPr>
      </p:pic>
      <p:sp>
        <p:nvSpPr>
          <p:cNvPr id="10" name="Modules at the warehouse">
            <a:extLst>
              <a:ext uri="{FF2B5EF4-FFF2-40B4-BE49-F238E27FC236}">
                <a16:creationId xmlns:a16="http://schemas.microsoft.com/office/drawing/2014/main" id="{5CCBCFD1-FEEB-D344-8071-C7D4EBB8E4B6}"/>
              </a:ext>
            </a:extLst>
          </p:cNvPr>
          <p:cNvSpPr txBox="1"/>
          <p:nvPr/>
        </p:nvSpPr>
        <p:spPr>
          <a:xfrm>
            <a:off x="4661662" y="3298029"/>
            <a:ext cx="4748148" cy="348813"/>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b="1" dirty="0">
                <a:solidFill>
                  <a:prstClr val="black"/>
                </a:solidFill>
                <a:latin typeface="Calibri" panose="020F0502020204030204"/>
              </a:rPr>
              <a:t>Example of DQM for TPC: rms of noise </a:t>
            </a:r>
          </a:p>
        </p:txBody>
      </p:sp>
      <p:sp>
        <p:nvSpPr>
          <p:cNvPr id="2" name="Rectangle 1">
            <a:extLst>
              <a:ext uri="{FF2B5EF4-FFF2-40B4-BE49-F238E27FC236}">
                <a16:creationId xmlns:a16="http://schemas.microsoft.com/office/drawing/2014/main" id="{EE358065-F2A0-9F41-B0E0-5A88E873F737}"/>
              </a:ext>
            </a:extLst>
          </p:cNvPr>
          <p:cNvSpPr/>
          <p:nvPr/>
        </p:nvSpPr>
        <p:spPr>
          <a:xfrm>
            <a:off x="125494" y="4132633"/>
            <a:ext cx="4308342" cy="2015936"/>
          </a:xfrm>
          <a:prstGeom prst="rect">
            <a:avLst/>
          </a:prstGeom>
        </p:spPr>
        <p:txBody>
          <a:bodyPr wrap="square">
            <a:spAutoFit/>
          </a:bodyPr>
          <a:lstStyle/>
          <a:p>
            <a:pPr marL="285750" lvl="0" indent="-285750" algn="just">
              <a:buClr>
                <a:srgbClr val="004C97"/>
              </a:buClr>
              <a:buFont typeface="Courier New" panose="02070309020205020404" pitchFamily="49" charset="0"/>
              <a:buChar char="o"/>
            </a:pPr>
            <a:r>
              <a:rPr lang="en-US" sz="2000" dirty="0">
                <a:solidFill>
                  <a:srgbClr val="50504E"/>
                </a:solidFill>
                <a:latin typeface="Calibri"/>
              </a:rPr>
              <a:t>This information is summarized as a “detector status” with corresponding alarms. </a:t>
            </a:r>
          </a:p>
          <a:p>
            <a:pPr marL="285750" lvl="0" indent="-285750" algn="just">
              <a:spcBef>
                <a:spcPts val="600"/>
              </a:spcBef>
              <a:buClr>
                <a:srgbClr val="004C97"/>
              </a:buClr>
              <a:buFont typeface="Courier New" panose="02070309020205020404" pitchFamily="49" charset="0"/>
              <a:buChar char="o"/>
            </a:pPr>
            <a:r>
              <a:rPr lang="en-US" sz="2000" dirty="0">
                <a:solidFill>
                  <a:srgbClr val="50504E"/>
                </a:solidFill>
                <a:latin typeface="Calibri"/>
              </a:rPr>
              <a:t>Recently fully integrated and made available to shifter for continuous monitoring.</a:t>
            </a:r>
          </a:p>
        </p:txBody>
      </p:sp>
    </p:spTree>
    <p:extLst>
      <p:ext uri="{BB962C8B-B14F-4D97-AF65-F5344CB8AC3E}">
        <p14:creationId xmlns:p14="http://schemas.microsoft.com/office/powerpoint/2010/main" val="2563348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432794-AB58-AB46-90B9-D5F69CEB0F10}"/>
              </a:ext>
            </a:extLst>
          </p:cNvPr>
          <p:cNvSpPr>
            <a:spLocks noGrp="1"/>
          </p:cNvSpPr>
          <p:nvPr>
            <p:ph type="title"/>
          </p:nvPr>
        </p:nvSpPr>
        <p:spPr>
          <a:xfrm>
            <a:off x="221456" y="186246"/>
            <a:ext cx="8686800" cy="427877"/>
          </a:xfrm>
        </p:spPr>
        <p:txBody>
          <a:bodyPr/>
          <a:lstStyle/>
          <a:p>
            <a:pPr algn="ctr"/>
            <a:r>
              <a:rPr lang="en-US" dirty="0"/>
              <a:t>Data taking with BNB and </a:t>
            </a:r>
            <a:r>
              <a:rPr lang="en-US" dirty="0" err="1"/>
              <a:t>NuMI</a:t>
            </a:r>
            <a:r>
              <a:rPr lang="en-US" dirty="0"/>
              <a:t> beams</a:t>
            </a:r>
          </a:p>
        </p:txBody>
      </p:sp>
      <p:sp>
        <p:nvSpPr>
          <p:cNvPr id="4" name="Date Placeholder 3">
            <a:extLst>
              <a:ext uri="{FF2B5EF4-FFF2-40B4-BE49-F238E27FC236}">
                <a16:creationId xmlns:a16="http://schemas.microsoft.com/office/drawing/2014/main" id="{46DEB078-E794-114D-A6F9-2633C4DCF7F0}"/>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4F269B74-74B9-AE4E-A8B8-6B5730010439}"/>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12D2E242-0693-6D4D-AFE4-C210291640CC}"/>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3" name="Content Placeholder 2">
            <a:extLst>
              <a:ext uri="{FF2B5EF4-FFF2-40B4-BE49-F238E27FC236}">
                <a16:creationId xmlns:a16="http://schemas.microsoft.com/office/drawing/2014/main" id="{D1A978A3-918F-A745-8ED3-D399DC52DA67}"/>
              </a:ext>
            </a:extLst>
          </p:cNvPr>
          <p:cNvSpPr>
            <a:spLocks noGrp="1"/>
          </p:cNvSpPr>
          <p:nvPr>
            <p:ph idx="1"/>
          </p:nvPr>
        </p:nvSpPr>
        <p:spPr>
          <a:xfrm>
            <a:off x="221456" y="3525461"/>
            <a:ext cx="8711029" cy="2661917"/>
          </a:xfrm>
        </p:spPr>
        <p:txBody>
          <a:bodyPr/>
          <a:lstStyle/>
          <a:p>
            <a:pPr algn="just">
              <a:spcBef>
                <a:spcPts val="600"/>
              </a:spcBef>
              <a:spcAft>
                <a:spcPts val="0"/>
              </a:spcAft>
              <a:buSzPct val="100000"/>
              <a:buFont typeface="Courier New" panose="02070309020205020404" pitchFamily="49" charset="0"/>
              <a:buChar char="o"/>
            </a:pPr>
            <a:r>
              <a:rPr lang="en-US" sz="2000" dirty="0">
                <a:solidFill>
                  <a:srgbClr val="50504E"/>
                </a:solidFill>
                <a:latin typeface="+mn-lt"/>
              </a:rPr>
              <a:t>Average repetition rate 4Hz. Short successful test at 5 Hz on June 3</a:t>
            </a:r>
            <a:r>
              <a:rPr lang="en-US" sz="2000" baseline="30000" dirty="0">
                <a:solidFill>
                  <a:srgbClr val="50504E"/>
                </a:solidFill>
                <a:latin typeface="+mn-lt"/>
              </a:rPr>
              <a:t>rd</a:t>
            </a:r>
            <a:r>
              <a:rPr lang="en-US" sz="2000" dirty="0">
                <a:solidFill>
                  <a:srgbClr val="50504E"/>
                </a:solidFill>
                <a:latin typeface="+mn-lt"/>
              </a:rPr>
              <a:t> 2022.</a:t>
            </a:r>
          </a:p>
          <a:p>
            <a:pPr algn="just">
              <a:spcBef>
                <a:spcPts val="600"/>
              </a:spcBef>
              <a:spcAft>
                <a:spcPts val="0"/>
              </a:spcAft>
              <a:buSzPct val="100000"/>
              <a:buFont typeface="Courier New" panose="02070309020205020404" pitchFamily="49" charset="0"/>
              <a:buChar char="o"/>
            </a:pPr>
            <a:r>
              <a:rPr lang="en-US" sz="2000" dirty="0">
                <a:solidFill>
                  <a:srgbClr val="50504E"/>
                </a:solidFill>
                <a:latin typeface="+mn-lt"/>
              </a:rPr>
              <a:t>Overall efficiency of beam data collection &gt;85%, despite part-time operation!</a:t>
            </a:r>
          </a:p>
          <a:p>
            <a:pPr algn="just">
              <a:spcBef>
                <a:spcPts val="600"/>
              </a:spcBef>
              <a:spcAft>
                <a:spcPts val="0"/>
              </a:spcAft>
              <a:buSzPct val="100000"/>
              <a:buFont typeface="Courier New" panose="02070309020205020404" pitchFamily="49" charset="0"/>
              <a:buChar char="o"/>
            </a:pPr>
            <a:r>
              <a:rPr lang="en-US" sz="2000" dirty="0">
                <a:solidFill>
                  <a:srgbClr val="50504E"/>
                </a:solidFill>
                <a:latin typeface="Calibri"/>
              </a:rPr>
              <a:t>Main trigger: majority of the discriminated pairs of PMT signals (LVDS) in coincidence with the spill gates of BNB (1.6 </a:t>
            </a:r>
            <a:r>
              <a:rPr lang="el-GR" sz="2000" dirty="0">
                <a:solidFill>
                  <a:srgbClr val="50504E"/>
                </a:solidFill>
                <a:latin typeface="Calibri"/>
              </a:rPr>
              <a:t>μ</a:t>
            </a:r>
            <a:r>
              <a:rPr lang="en-US" sz="2000" dirty="0">
                <a:solidFill>
                  <a:srgbClr val="50504E"/>
                </a:solidFill>
                <a:latin typeface="Calibri"/>
              </a:rPr>
              <a:t>s) and </a:t>
            </a:r>
            <a:r>
              <a:rPr lang="en-US" sz="2000" dirty="0" err="1">
                <a:solidFill>
                  <a:srgbClr val="50504E"/>
                </a:solidFill>
                <a:latin typeface="Calibri"/>
              </a:rPr>
              <a:t>NuMI</a:t>
            </a:r>
            <a:r>
              <a:rPr lang="en-US" sz="2000" dirty="0">
                <a:solidFill>
                  <a:srgbClr val="50504E"/>
                </a:solidFill>
                <a:latin typeface="Calibri"/>
              </a:rPr>
              <a:t> (9.5 </a:t>
            </a:r>
            <a:r>
              <a:rPr lang="el-GR" sz="2000" dirty="0">
                <a:solidFill>
                  <a:srgbClr val="50504E"/>
                </a:solidFill>
                <a:latin typeface="Calibri"/>
              </a:rPr>
              <a:t>μ</a:t>
            </a:r>
            <a:r>
              <a:rPr lang="en-US" sz="2000" dirty="0">
                <a:solidFill>
                  <a:srgbClr val="50504E"/>
                </a:solidFill>
                <a:latin typeface="Calibri"/>
              </a:rPr>
              <a:t>s). Additional triggers: without any request on the scintillation light for a subset of the beam spills (Min-Bias), and outside of the beam spills (Off-Beam).</a:t>
            </a:r>
          </a:p>
          <a:p>
            <a:pPr algn="just">
              <a:spcBef>
                <a:spcPts val="600"/>
              </a:spcBef>
              <a:spcAft>
                <a:spcPts val="0"/>
              </a:spcAft>
              <a:buSzPct val="100000"/>
              <a:buFont typeface="Courier New" panose="02070309020205020404" pitchFamily="49" charset="0"/>
              <a:buChar char="o"/>
            </a:pPr>
            <a:r>
              <a:rPr lang="en-US" sz="2000" dirty="0">
                <a:solidFill>
                  <a:srgbClr val="50504E"/>
                </a:solidFill>
                <a:latin typeface="Calibri"/>
              </a:rPr>
              <a:t>Data collected so far instrumental for calibrating the detector and tuning simulation and reconstructions tools.</a:t>
            </a:r>
          </a:p>
          <a:p>
            <a:pPr algn="just">
              <a:spcBef>
                <a:spcPts val="600"/>
              </a:spcBef>
              <a:spcAft>
                <a:spcPts val="0"/>
              </a:spcAft>
              <a:buSzPct val="100000"/>
              <a:buFont typeface="Courier New" panose="02070309020205020404" pitchFamily="49" charset="0"/>
              <a:buChar char="o"/>
            </a:pPr>
            <a:endParaRPr lang="en-US" sz="2000" dirty="0">
              <a:solidFill>
                <a:srgbClr val="50504E"/>
              </a:solidFill>
              <a:latin typeface="Calibri"/>
            </a:endParaRPr>
          </a:p>
          <a:p>
            <a:pPr algn="just">
              <a:spcBef>
                <a:spcPts val="600"/>
              </a:spcBef>
              <a:spcAft>
                <a:spcPts val="0"/>
              </a:spcAft>
              <a:buSzPct val="100000"/>
              <a:buFont typeface="Courier New" panose="02070309020205020404" pitchFamily="49" charset="0"/>
              <a:buChar char="o"/>
            </a:pPr>
            <a:endParaRPr lang="en-US" sz="2000" dirty="0">
              <a:solidFill>
                <a:srgbClr val="50504E"/>
              </a:solidFill>
              <a:latin typeface="Calibri"/>
            </a:endParaRPr>
          </a:p>
          <a:p>
            <a:pPr algn="just">
              <a:spcBef>
                <a:spcPts val="600"/>
              </a:spcBef>
              <a:spcAft>
                <a:spcPts val="0"/>
              </a:spcAft>
              <a:buSzPct val="100000"/>
              <a:buFont typeface="Courier New" panose="02070309020205020404" pitchFamily="49" charset="0"/>
              <a:buChar char="o"/>
            </a:pPr>
            <a:endParaRPr lang="en-US" sz="2000" dirty="0">
              <a:solidFill>
                <a:srgbClr val="50504E"/>
              </a:solidFill>
              <a:latin typeface="+mn-lt"/>
            </a:endParaRPr>
          </a:p>
          <a:p>
            <a:pPr algn="just">
              <a:spcBef>
                <a:spcPts val="600"/>
              </a:spcBef>
              <a:spcAft>
                <a:spcPts val="0"/>
              </a:spcAft>
              <a:buSzPct val="100000"/>
              <a:buFont typeface="Courier New" panose="02070309020205020404" pitchFamily="49" charset="0"/>
              <a:buChar char="o"/>
            </a:pPr>
            <a:endParaRPr lang="en-US" sz="2000" dirty="0">
              <a:solidFill>
                <a:srgbClr val="50504E"/>
              </a:solidFill>
              <a:latin typeface="+mn-lt"/>
            </a:endParaRPr>
          </a:p>
        </p:txBody>
      </p:sp>
      <p:sp>
        <p:nvSpPr>
          <p:cNvPr id="2" name="TextBox 1">
            <a:extLst>
              <a:ext uri="{FF2B5EF4-FFF2-40B4-BE49-F238E27FC236}">
                <a16:creationId xmlns:a16="http://schemas.microsoft.com/office/drawing/2014/main" id="{4A5C884E-9968-A34F-AB94-18D2432B28F5}"/>
              </a:ext>
            </a:extLst>
          </p:cNvPr>
          <p:cNvSpPr txBox="1"/>
          <p:nvPr/>
        </p:nvSpPr>
        <p:spPr>
          <a:xfrm>
            <a:off x="3632548" y="2029216"/>
            <a:ext cx="1163524" cy="461665"/>
          </a:xfrm>
          <a:prstGeom prst="rect">
            <a:avLst/>
          </a:prstGeom>
          <a:noFill/>
        </p:spPr>
        <p:txBody>
          <a:bodyPr wrap="none" rtlCol="0">
            <a:spAutoFit/>
          </a:bodyPr>
          <a:lstStyle/>
          <a:p>
            <a:r>
              <a:rPr lang="en-US" dirty="0">
                <a:solidFill>
                  <a:srgbClr val="FF0000"/>
                </a:solidFill>
              </a:rPr>
              <a:t>Replace</a:t>
            </a:r>
          </a:p>
        </p:txBody>
      </p:sp>
      <p:pic>
        <p:nvPicPr>
          <p:cNvPr id="10" name="Picture 9">
            <a:extLst>
              <a:ext uri="{FF2B5EF4-FFF2-40B4-BE49-F238E27FC236}">
                <a16:creationId xmlns:a16="http://schemas.microsoft.com/office/drawing/2014/main" id="{8EA65C4A-F729-2847-9A81-6ECF0D4CB269}"/>
              </a:ext>
            </a:extLst>
          </p:cNvPr>
          <p:cNvPicPr>
            <a:picLocks noChangeAspect="1"/>
          </p:cNvPicPr>
          <p:nvPr/>
        </p:nvPicPr>
        <p:blipFill rotWithShape="1">
          <a:blip r:embed="rId2"/>
          <a:srcRect t="6256" b="23241"/>
          <a:stretch/>
        </p:blipFill>
        <p:spPr>
          <a:xfrm>
            <a:off x="12526" y="1001182"/>
            <a:ext cx="9144000" cy="2417524"/>
          </a:xfrm>
          <a:prstGeom prst="rect">
            <a:avLst/>
          </a:prstGeom>
        </p:spPr>
      </p:pic>
    </p:spTree>
    <p:extLst>
      <p:ext uri="{BB962C8B-B14F-4D97-AF65-F5344CB8AC3E}">
        <p14:creationId xmlns:p14="http://schemas.microsoft.com/office/powerpoint/2010/main" val="3554923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0F3BA-37E8-C343-8DFD-9E5AB507BF07}"/>
              </a:ext>
            </a:extLst>
          </p:cNvPr>
          <p:cNvSpPr>
            <a:spLocks noGrp="1"/>
          </p:cNvSpPr>
          <p:nvPr>
            <p:ph type="title"/>
          </p:nvPr>
        </p:nvSpPr>
        <p:spPr/>
        <p:txBody>
          <a:bodyPr/>
          <a:lstStyle/>
          <a:p>
            <a:pPr algn="ctr"/>
            <a:r>
              <a:rPr lang="en-US" dirty="0"/>
              <a:t>Trigger performance</a:t>
            </a:r>
          </a:p>
        </p:txBody>
      </p:sp>
      <p:sp>
        <p:nvSpPr>
          <p:cNvPr id="4" name="Date Placeholder 3">
            <a:extLst>
              <a:ext uri="{FF2B5EF4-FFF2-40B4-BE49-F238E27FC236}">
                <a16:creationId xmlns:a16="http://schemas.microsoft.com/office/drawing/2014/main" id="{2AB94A0F-D700-1241-8175-BF3990ED7BBD}"/>
              </a:ext>
            </a:extLst>
          </p:cNvPr>
          <p:cNvSpPr>
            <a:spLocks noGrp="1"/>
          </p:cNvSpPr>
          <p:nvPr>
            <p:ph type="dt" sz="half" idx="2"/>
          </p:nvPr>
        </p:nvSpPr>
        <p:spPr/>
        <p:txBody>
          <a:bodyPr/>
          <a:lstStyle/>
          <a:p>
            <a:pPr>
              <a:defRPr/>
            </a:pPr>
            <a:r>
              <a:rPr lang="en-US"/>
              <a:t>06/10/22</a:t>
            </a:r>
            <a:endParaRPr lang="en-US" dirty="0"/>
          </a:p>
        </p:txBody>
      </p:sp>
      <p:sp>
        <p:nvSpPr>
          <p:cNvPr id="5" name="Footer Placeholder 4">
            <a:extLst>
              <a:ext uri="{FF2B5EF4-FFF2-40B4-BE49-F238E27FC236}">
                <a16:creationId xmlns:a16="http://schemas.microsoft.com/office/drawing/2014/main" id="{968150D0-E3BC-4645-BF5B-96BFCE12FC98}"/>
              </a:ext>
            </a:extLst>
          </p:cNvPr>
          <p:cNvSpPr>
            <a:spLocks noGrp="1"/>
          </p:cNvSpPr>
          <p:nvPr>
            <p:ph type="ftr" sz="quarter" idx="3"/>
          </p:nvPr>
        </p:nvSpPr>
        <p:spPr/>
        <p:txBody>
          <a:bodyPr/>
          <a:lstStyle/>
          <a:p>
            <a:pPr>
              <a:defRPr/>
            </a:pPr>
            <a:r>
              <a:rPr lang="en-US"/>
              <a:t>Angela Fava | SBN Oversight Board meeting</a:t>
            </a:r>
            <a:endParaRPr lang="en-US" b="1" dirty="0"/>
          </a:p>
        </p:txBody>
      </p:sp>
      <p:sp>
        <p:nvSpPr>
          <p:cNvPr id="6" name="Slide Number Placeholder 5">
            <a:extLst>
              <a:ext uri="{FF2B5EF4-FFF2-40B4-BE49-F238E27FC236}">
                <a16:creationId xmlns:a16="http://schemas.microsoft.com/office/drawing/2014/main" id="{5919F9CB-401F-064B-99E9-43DDC6351CAA}"/>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Content Placeholder 2">
            <a:extLst>
              <a:ext uri="{FF2B5EF4-FFF2-40B4-BE49-F238E27FC236}">
                <a16:creationId xmlns:a16="http://schemas.microsoft.com/office/drawing/2014/main" id="{96688AB8-0DE1-4844-B555-F8A2FE7B5A3D}"/>
              </a:ext>
            </a:extLst>
          </p:cNvPr>
          <p:cNvSpPr>
            <a:spLocks noGrp="1"/>
          </p:cNvSpPr>
          <p:nvPr>
            <p:ph idx="1"/>
          </p:nvPr>
        </p:nvSpPr>
        <p:spPr>
          <a:xfrm>
            <a:off x="123568" y="720835"/>
            <a:ext cx="8896864" cy="2199718"/>
          </a:xfrm>
        </p:spPr>
        <p:txBody>
          <a:bodyPr/>
          <a:lstStyle/>
          <a:p>
            <a:pPr algn="just">
              <a:spcBef>
                <a:spcPts val="600"/>
              </a:spcBef>
              <a:spcAft>
                <a:spcPts val="0"/>
              </a:spcAft>
              <a:buSzPct val="100000"/>
              <a:buFont typeface="Courier New" panose="02070309020205020404" pitchFamily="49" charset="0"/>
              <a:buChar char="o"/>
            </a:pPr>
            <a:r>
              <a:rPr lang="en-US" sz="2000" b="1" dirty="0">
                <a:solidFill>
                  <a:srgbClr val="50504E"/>
                </a:solidFill>
                <a:latin typeface="+mn-lt"/>
              </a:rPr>
              <a:t>Rates</a:t>
            </a:r>
            <a:r>
              <a:rPr lang="en-US" sz="2000" dirty="0">
                <a:solidFill>
                  <a:srgbClr val="50504E"/>
                </a:solidFill>
                <a:latin typeface="+mn-lt"/>
              </a:rPr>
              <a:t> for the main trigger (13 photoelectrons PMT threshold, majority of 5 PMT LVDS signals): 164/187 </a:t>
            </a:r>
            <a:r>
              <a:rPr lang="en-US" sz="2000" dirty="0" err="1">
                <a:solidFill>
                  <a:srgbClr val="50504E"/>
                </a:solidFill>
                <a:latin typeface="+mn-lt"/>
              </a:rPr>
              <a:t>mHz</a:t>
            </a:r>
            <a:r>
              <a:rPr lang="en-US" sz="2000" dirty="0">
                <a:solidFill>
                  <a:srgbClr val="50504E"/>
                </a:solidFill>
                <a:latin typeface="+mn-lt"/>
              </a:rPr>
              <a:t> for BNB/</a:t>
            </a:r>
            <a:r>
              <a:rPr lang="en-US" sz="2000" dirty="0" err="1">
                <a:solidFill>
                  <a:srgbClr val="50504E"/>
                </a:solidFill>
                <a:latin typeface="+mn-lt"/>
              </a:rPr>
              <a:t>NuMI</a:t>
            </a:r>
            <a:r>
              <a:rPr lang="en-US" sz="2000" dirty="0">
                <a:solidFill>
                  <a:srgbClr val="50504E"/>
                </a:solidFill>
                <a:latin typeface="+mn-lt"/>
              </a:rPr>
              <a:t>. </a:t>
            </a:r>
          </a:p>
          <a:p>
            <a:pPr marL="347663" indent="0" algn="just">
              <a:spcBef>
                <a:spcPts val="0"/>
              </a:spcBef>
              <a:spcAft>
                <a:spcPts val="0"/>
              </a:spcAft>
              <a:buSzPct val="100000"/>
              <a:buNone/>
            </a:pPr>
            <a:r>
              <a:rPr lang="en-US" sz="2000" dirty="0">
                <a:solidFill>
                  <a:srgbClr val="50504E"/>
                </a:solidFill>
                <a:latin typeface="+mn-lt"/>
              </a:rPr>
              <a:t>Corresponding </a:t>
            </a:r>
            <a:r>
              <a:rPr lang="en-US" sz="2000" dirty="0" err="1">
                <a:solidFill>
                  <a:srgbClr val="50504E"/>
                </a:solidFill>
                <a:latin typeface="+mn-lt"/>
              </a:rPr>
              <a:t>offbeam</a:t>
            </a:r>
            <a:r>
              <a:rPr lang="en-US" sz="2000" dirty="0">
                <a:solidFill>
                  <a:srgbClr val="50504E"/>
                </a:solidFill>
                <a:latin typeface="+mn-lt"/>
              </a:rPr>
              <a:t> rates 123/119 </a:t>
            </a:r>
            <a:r>
              <a:rPr lang="en-US" sz="2000" dirty="0" err="1">
                <a:solidFill>
                  <a:srgbClr val="50504E"/>
                </a:solidFill>
                <a:latin typeface="+mn-lt"/>
              </a:rPr>
              <a:t>mHz</a:t>
            </a:r>
            <a:r>
              <a:rPr lang="en-US" sz="2000" dirty="0">
                <a:solidFill>
                  <a:srgbClr val="50504E"/>
                </a:solidFill>
                <a:latin typeface="+mn-lt"/>
              </a:rPr>
              <a:t>, compatible with ~ 14 kHz cosmic rate. </a:t>
            </a:r>
          </a:p>
          <a:p>
            <a:pPr marL="347663" indent="0" algn="just">
              <a:spcBef>
                <a:spcPts val="0"/>
              </a:spcBef>
              <a:spcAft>
                <a:spcPts val="0"/>
              </a:spcAft>
              <a:buSzPct val="100000"/>
              <a:buNone/>
            </a:pPr>
            <a:r>
              <a:rPr lang="en-US" sz="2000" dirty="0">
                <a:solidFill>
                  <a:srgbClr val="50504E"/>
                </a:solidFill>
                <a:latin typeface="+mn-lt"/>
              </a:rPr>
              <a:t>Additional 0.2 Hz of minimum-bias triggers, for a </a:t>
            </a:r>
            <a:r>
              <a:rPr lang="en-US" sz="2000" b="1" dirty="0">
                <a:solidFill>
                  <a:srgbClr val="FF0000"/>
                </a:solidFill>
                <a:latin typeface="+mn-lt"/>
              </a:rPr>
              <a:t>total rate &lt; 1 Hz</a:t>
            </a:r>
            <a:r>
              <a:rPr lang="en-US" sz="2000" dirty="0">
                <a:solidFill>
                  <a:srgbClr val="50504E"/>
                </a:solidFill>
                <a:latin typeface="+mn-lt"/>
              </a:rPr>
              <a:t>.</a:t>
            </a:r>
          </a:p>
          <a:p>
            <a:pPr algn="just">
              <a:spcBef>
                <a:spcPts val="600"/>
              </a:spcBef>
              <a:spcAft>
                <a:spcPts val="0"/>
              </a:spcAft>
              <a:buSzPct val="100000"/>
              <a:buFont typeface="Courier New" panose="02070309020205020404" pitchFamily="49" charset="0"/>
              <a:buChar char="o"/>
            </a:pPr>
            <a:r>
              <a:rPr lang="en-US" sz="2000" b="1" dirty="0">
                <a:solidFill>
                  <a:srgbClr val="50504E"/>
                </a:solidFill>
                <a:latin typeface="+mn-lt"/>
              </a:rPr>
              <a:t>Efficiency</a:t>
            </a:r>
            <a:r>
              <a:rPr lang="en-US" sz="2000" dirty="0">
                <a:solidFill>
                  <a:srgbClr val="50504E"/>
                </a:solidFill>
                <a:latin typeface="+mn-lt"/>
              </a:rPr>
              <a:t>: </a:t>
            </a:r>
            <a:r>
              <a:rPr lang="en-US" sz="2000" dirty="0" err="1">
                <a:solidFill>
                  <a:srgbClr val="50504E"/>
                </a:solidFill>
                <a:latin typeface="+mn-lt"/>
              </a:rPr>
              <a:t>MonteCarlo</a:t>
            </a:r>
            <a:r>
              <a:rPr lang="en-US" sz="2000" dirty="0">
                <a:solidFill>
                  <a:srgbClr val="50504E"/>
                </a:solidFill>
                <a:latin typeface="+mn-lt"/>
              </a:rPr>
              <a:t> simulation predicts &gt; 97% for </a:t>
            </a:r>
            <a:r>
              <a:rPr lang="el-GR" sz="2000" dirty="0" err="1">
                <a:solidFill>
                  <a:srgbClr val="50504E"/>
                </a:solidFill>
                <a:latin typeface="+mn-lt"/>
              </a:rPr>
              <a:t>ν</a:t>
            </a:r>
            <a:r>
              <a:rPr lang="el-GR" sz="2000" baseline="-25000" dirty="0" err="1">
                <a:solidFill>
                  <a:srgbClr val="50504E"/>
                </a:solidFill>
                <a:latin typeface="+mn-lt"/>
              </a:rPr>
              <a:t>μ</a:t>
            </a:r>
            <a:r>
              <a:rPr lang="en-US" sz="2000" dirty="0">
                <a:solidFill>
                  <a:srgbClr val="50504E"/>
                </a:solidFill>
                <a:latin typeface="+mn-lt"/>
              </a:rPr>
              <a:t>CC with </a:t>
            </a:r>
            <a:r>
              <a:rPr lang="en-US" sz="2000" dirty="0" err="1">
                <a:solidFill>
                  <a:srgbClr val="50504E"/>
                </a:solidFill>
                <a:latin typeface="+mn-lt"/>
              </a:rPr>
              <a:t>E</a:t>
            </a:r>
            <a:r>
              <a:rPr lang="en-US" sz="2000" baseline="-25000" dirty="0" err="1">
                <a:solidFill>
                  <a:srgbClr val="50504E"/>
                </a:solidFill>
                <a:latin typeface="+mn-lt"/>
              </a:rPr>
              <a:t>dep</a:t>
            </a:r>
            <a:r>
              <a:rPr lang="en-US" sz="2000" dirty="0">
                <a:solidFill>
                  <a:srgbClr val="50504E"/>
                </a:solidFill>
                <a:latin typeface="+mn-lt"/>
              </a:rPr>
              <a:t> &gt; 300 MeV. </a:t>
            </a:r>
          </a:p>
          <a:p>
            <a:pPr marL="347663" indent="0" algn="just">
              <a:spcBef>
                <a:spcPts val="0"/>
              </a:spcBef>
              <a:spcAft>
                <a:spcPts val="0"/>
              </a:spcAft>
              <a:buSzPct val="100000"/>
              <a:buNone/>
            </a:pPr>
            <a:r>
              <a:rPr lang="en-US" sz="2000" dirty="0">
                <a:solidFill>
                  <a:srgbClr val="50504E"/>
                </a:solidFill>
                <a:latin typeface="+mn-lt"/>
              </a:rPr>
              <a:t>Measurement on </a:t>
            </a:r>
            <a:r>
              <a:rPr lang="en-US" sz="2000" dirty="0">
                <a:solidFill>
                  <a:srgbClr val="4E4E4E"/>
                </a:solidFill>
                <a:latin typeface="+mn-lt"/>
              </a:rPr>
              <a:t>cathode-crossing </a:t>
            </a:r>
            <a:r>
              <a:rPr lang="el-GR" sz="2000" dirty="0">
                <a:solidFill>
                  <a:srgbClr val="4E4E4E"/>
                </a:solidFill>
                <a:latin typeface="Calibri" panose="020F0502020204030204"/>
              </a:rPr>
              <a:t>μ</a:t>
            </a:r>
            <a:r>
              <a:rPr lang="en-US" sz="2000" dirty="0">
                <a:solidFill>
                  <a:srgbClr val="4E4E4E"/>
                </a:solidFill>
                <a:latin typeface="Calibri" panose="020F0502020204030204"/>
              </a:rPr>
              <a:t> tracks</a:t>
            </a:r>
            <a:r>
              <a:rPr lang="en-US" sz="2000" dirty="0">
                <a:solidFill>
                  <a:srgbClr val="50504E"/>
                </a:solidFill>
                <a:latin typeface="+mn-lt"/>
              </a:rPr>
              <a:t>: 97% efficiency reached at 300 MeV.</a:t>
            </a:r>
          </a:p>
          <a:p>
            <a:pPr marL="347663" indent="0" algn="just">
              <a:spcBef>
                <a:spcPts val="0"/>
              </a:spcBef>
              <a:spcAft>
                <a:spcPts val="0"/>
              </a:spcAft>
              <a:buSzPct val="100000"/>
              <a:buNone/>
            </a:pPr>
            <a:r>
              <a:rPr lang="en-US" sz="2000" dirty="0">
                <a:solidFill>
                  <a:srgbClr val="50504E"/>
                </a:solidFill>
                <a:latin typeface="+mn-lt"/>
              </a:rPr>
              <a:t>Data collected with minimum-bias trigger, software emulation of hardware trigger based on recorded PMT waveforms</a:t>
            </a:r>
          </a:p>
          <a:p>
            <a:pPr algn="just">
              <a:spcBef>
                <a:spcPts val="600"/>
              </a:spcBef>
              <a:spcAft>
                <a:spcPts val="0"/>
              </a:spcAft>
              <a:buSzPct val="100000"/>
              <a:buFont typeface="Courier New" panose="02070309020205020404" pitchFamily="49" charset="0"/>
              <a:buChar char="o"/>
            </a:pPr>
            <a:endParaRPr lang="en-US" sz="2000" dirty="0">
              <a:solidFill>
                <a:srgbClr val="50504E"/>
              </a:solidFill>
              <a:latin typeface="+mn-lt"/>
            </a:endParaRPr>
          </a:p>
        </p:txBody>
      </p:sp>
      <p:pic>
        <p:nvPicPr>
          <p:cNvPr id="9" name="Picture 8">
            <a:extLst>
              <a:ext uri="{FF2B5EF4-FFF2-40B4-BE49-F238E27FC236}">
                <a16:creationId xmlns:a16="http://schemas.microsoft.com/office/drawing/2014/main" id="{42565866-8546-AC4F-AF55-9EF2E29CEEE4}"/>
              </a:ext>
            </a:extLst>
          </p:cNvPr>
          <p:cNvPicPr>
            <a:picLocks noChangeAspect="1"/>
          </p:cNvPicPr>
          <p:nvPr/>
        </p:nvPicPr>
        <p:blipFill rotWithShape="1">
          <a:blip r:embed="rId2"/>
          <a:srcRect b="4230"/>
          <a:stretch/>
        </p:blipFill>
        <p:spPr>
          <a:xfrm>
            <a:off x="288288" y="3503142"/>
            <a:ext cx="4188941" cy="2786449"/>
          </a:xfrm>
          <a:prstGeom prst="rect">
            <a:avLst/>
          </a:prstGeom>
        </p:spPr>
      </p:pic>
      <p:pic>
        <p:nvPicPr>
          <p:cNvPr id="11" name="Picture 10">
            <a:extLst>
              <a:ext uri="{FF2B5EF4-FFF2-40B4-BE49-F238E27FC236}">
                <a16:creationId xmlns:a16="http://schemas.microsoft.com/office/drawing/2014/main" id="{DD12219C-3AFB-FF4E-88E4-A5D4BC1D2355}"/>
              </a:ext>
            </a:extLst>
          </p:cNvPr>
          <p:cNvPicPr>
            <a:picLocks noChangeAspect="1"/>
          </p:cNvPicPr>
          <p:nvPr/>
        </p:nvPicPr>
        <p:blipFill rotWithShape="1">
          <a:blip r:embed="rId3"/>
          <a:srcRect b="2648"/>
          <a:stretch/>
        </p:blipFill>
        <p:spPr>
          <a:xfrm>
            <a:off x="4641949" y="3503142"/>
            <a:ext cx="4188941" cy="2786449"/>
          </a:xfrm>
          <a:prstGeom prst="rect">
            <a:avLst/>
          </a:prstGeom>
        </p:spPr>
      </p:pic>
      <p:sp>
        <p:nvSpPr>
          <p:cNvPr id="12" name="Modules at the warehouse">
            <a:extLst>
              <a:ext uri="{FF2B5EF4-FFF2-40B4-BE49-F238E27FC236}">
                <a16:creationId xmlns:a16="http://schemas.microsoft.com/office/drawing/2014/main" id="{C29DDDE6-4259-824F-AA46-407859806B9D}"/>
              </a:ext>
            </a:extLst>
          </p:cNvPr>
          <p:cNvSpPr txBox="1"/>
          <p:nvPr/>
        </p:nvSpPr>
        <p:spPr>
          <a:xfrm>
            <a:off x="146470" y="3261456"/>
            <a:ext cx="4748148"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b="1" dirty="0">
                <a:solidFill>
                  <a:prstClr val="black"/>
                </a:solidFill>
                <a:latin typeface="Calibri" panose="020F0502020204030204"/>
                <a:ea typeface="+mn-ea"/>
                <a:cs typeface="+mn-cs"/>
              </a:rPr>
              <a:t>Trigger efficiency on </a:t>
            </a:r>
            <a:r>
              <a:rPr lang="el-GR" sz="1600" b="1" dirty="0" err="1">
                <a:solidFill>
                  <a:prstClr val="black"/>
                </a:solidFill>
                <a:latin typeface="Calibri" panose="020F0502020204030204"/>
                <a:ea typeface="+mn-ea"/>
                <a:cs typeface="+mn-cs"/>
              </a:rPr>
              <a:t>ν</a:t>
            </a:r>
            <a:r>
              <a:rPr lang="el-GR" sz="1600" b="1" baseline="-25000" dirty="0" err="1">
                <a:solidFill>
                  <a:prstClr val="black"/>
                </a:solidFill>
                <a:latin typeface="Calibri" panose="020F0502020204030204"/>
                <a:ea typeface="+mn-ea"/>
                <a:cs typeface="+mn-cs"/>
              </a:rPr>
              <a:t>μ</a:t>
            </a:r>
            <a:r>
              <a:rPr lang="en-US" sz="1600" b="1" dirty="0">
                <a:solidFill>
                  <a:prstClr val="black"/>
                </a:solidFill>
                <a:latin typeface="Calibri" panose="020F0502020204030204"/>
                <a:ea typeface="+mn-ea"/>
                <a:cs typeface="+mn-cs"/>
              </a:rPr>
              <a:t>CC from </a:t>
            </a:r>
            <a:r>
              <a:rPr lang="en-US" sz="1600" b="1" dirty="0" err="1">
                <a:solidFill>
                  <a:prstClr val="black"/>
                </a:solidFill>
                <a:latin typeface="Calibri" panose="020F0502020204030204"/>
                <a:ea typeface="+mn-ea"/>
                <a:cs typeface="+mn-cs"/>
              </a:rPr>
              <a:t>MonteCarlo</a:t>
            </a:r>
            <a:r>
              <a:rPr lang="en-US" sz="1600" b="1" dirty="0">
                <a:solidFill>
                  <a:prstClr val="black"/>
                </a:solidFill>
                <a:latin typeface="Calibri" panose="020F0502020204030204"/>
                <a:ea typeface="+mn-ea"/>
                <a:cs typeface="+mn-cs"/>
              </a:rPr>
              <a:t> </a:t>
            </a:r>
            <a:endParaRPr sz="1600" b="1" dirty="0">
              <a:solidFill>
                <a:prstClr val="black"/>
              </a:solidFill>
              <a:latin typeface="Calibri" panose="020F0502020204030204"/>
              <a:ea typeface="+mn-ea"/>
              <a:cs typeface="+mn-cs"/>
            </a:endParaRPr>
          </a:p>
        </p:txBody>
      </p:sp>
      <p:sp>
        <p:nvSpPr>
          <p:cNvPr id="13" name="Modules at the warehouse">
            <a:extLst>
              <a:ext uri="{FF2B5EF4-FFF2-40B4-BE49-F238E27FC236}">
                <a16:creationId xmlns:a16="http://schemas.microsoft.com/office/drawing/2014/main" id="{60F32A98-6EE7-8441-8EFD-82204B28BBE9}"/>
              </a:ext>
            </a:extLst>
          </p:cNvPr>
          <p:cNvSpPr txBox="1"/>
          <p:nvPr/>
        </p:nvSpPr>
        <p:spPr>
          <a:xfrm>
            <a:off x="4502708" y="3270354"/>
            <a:ext cx="4748148"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914400" fontAlgn="auto">
              <a:spcBef>
                <a:spcPts val="0"/>
              </a:spcBef>
              <a:spcAft>
                <a:spcPts val="0"/>
              </a:spcAft>
            </a:pPr>
            <a:r>
              <a:rPr lang="en-US" sz="1600" b="1" dirty="0">
                <a:solidFill>
                  <a:prstClr val="black"/>
                </a:solidFill>
                <a:latin typeface="Calibri" panose="020F0502020204030204"/>
                <a:ea typeface="+mn-ea"/>
                <a:cs typeface="+mn-cs"/>
              </a:rPr>
              <a:t>Trigger efficiency measured on crossing cosmic </a:t>
            </a:r>
            <a:r>
              <a:rPr lang="el-GR" sz="1600" b="1" dirty="0">
                <a:solidFill>
                  <a:prstClr val="black"/>
                </a:solidFill>
                <a:latin typeface="Calibri" panose="020F0502020204030204"/>
              </a:rPr>
              <a:t>μ</a:t>
            </a:r>
            <a:endParaRPr sz="1600" b="1"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169687850"/>
      </p:ext>
    </p:extLst>
  </p:cSld>
  <p:clrMapOvr>
    <a:masterClrMapping/>
  </p:clrMapOvr>
</p:sld>
</file>

<file path=ppt/theme/theme1.xml><?xml version="1.0" encoding="utf-8"?>
<a:theme xmlns:a="http://schemas.openxmlformats.org/drawingml/2006/main" name="Fermilab_PowerPoint_Template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14346</TotalTime>
  <Words>2105</Words>
  <Application>Microsoft Macintosh PowerPoint</Application>
  <PresentationFormat>On-screen Show (4:3)</PresentationFormat>
  <Paragraphs>301</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.Apple Color Emoji UI</vt:lpstr>
      <vt:lpstr>Arial</vt:lpstr>
      <vt:lpstr>Calibri</vt:lpstr>
      <vt:lpstr>Cambria</vt:lpstr>
      <vt:lpstr>Comic Sans MS</vt:lpstr>
      <vt:lpstr>Courier New</vt:lpstr>
      <vt:lpstr>Helvetica</vt:lpstr>
      <vt:lpstr>Open Sans</vt:lpstr>
      <vt:lpstr>Symbol</vt:lpstr>
      <vt:lpstr>Fermilab_PowerPoint_Template_090915</vt:lpstr>
      <vt:lpstr>ICARUS commissioning and operations</vt:lpstr>
      <vt:lpstr>Timeline of ICARUS commissioning and operation</vt:lpstr>
      <vt:lpstr>Status of the cryogenic system</vt:lpstr>
      <vt:lpstr>Installation of the overburden</vt:lpstr>
      <vt:lpstr>TPC power supply temperatures</vt:lpstr>
      <vt:lpstr>Commissioning of the Cosmic Ray Tagger (CRT)</vt:lpstr>
      <vt:lpstr>Data Quality Monitoring</vt:lpstr>
      <vt:lpstr>Data taking with BNB and NuMI beams</vt:lpstr>
      <vt:lpstr>Trigger performance</vt:lpstr>
      <vt:lpstr>Tuning of detector modeling</vt:lpstr>
      <vt:lpstr>Track reconstruction: data/MC comparison</vt:lpstr>
      <vt:lpstr>PMT-TPC association for cathode crossing μ in data</vt:lpstr>
      <vt:lpstr>CRT timing</vt:lpstr>
      <vt:lpstr>CRT reconstruction</vt:lpstr>
      <vt:lpstr>Strategy for assessing  completeness of commissioning</vt:lpstr>
      <vt:lpstr>Overview of the checklist (I)</vt:lpstr>
      <vt:lpstr>Overview of the checklist (II)</vt:lpstr>
      <vt:lpstr>Summary</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Angela Fava</cp:lastModifiedBy>
  <cp:revision>565</cp:revision>
  <cp:lastPrinted>2014-01-20T19:40:21Z</cp:lastPrinted>
  <dcterms:created xsi:type="dcterms:W3CDTF">2014-01-03T20:18:13Z</dcterms:created>
  <dcterms:modified xsi:type="dcterms:W3CDTF">2022-06-09T15:12:34Z</dcterms:modified>
</cp:coreProperties>
</file>