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61" r:id="rId2"/>
    <p:sldId id="264" r:id="rId3"/>
    <p:sldId id="266" r:id="rId4"/>
    <p:sldId id="267" r:id="rId5"/>
    <p:sldId id="272" r:id="rId6"/>
    <p:sldId id="273" r:id="rId7"/>
    <p:sldId id="274" r:id="rId8"/>
    <p:sldId id="265" r:id="rId9"/>
    <p:sldId id="268" r:id="rId10"/>
    <p:sldId id="269" r:id="rId11"/>
    <p:sldId id="270" r:id="rId12"/>
    <p:sldId id="27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6"/>
    <p:restoredTop sz="96197"/>
  </p:normalViewPr>
  <p:slideViewPr>
    <p:cSldViewPr snapToGrid="0" snapToObjects="1">
      <p:cViewPr varScale="1">
        <p:scale>
          <a:sx n="118" d="100"/>
          <a:sy n="118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6F661-0003-4DC5-BEB7-FCB16F28DD99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D0027-3445-41F3-B923-6E2EE2ECF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0A85-A77F-7C4F-A6E5-CDAA54520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606FA-F0A5-DB4A-9424-FEA13B51B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A285-EA31-9E4D-AF1C-501CA612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7C36-225C-4EE8-8890-E3EE1F25DC24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A8A95-78EF-A84D-A9ED-6ECBD7FB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C9DC6-00D5-FE48-A3CA-8E0B2506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0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55BA-7A44-5E41-AFFB-B9A00F9D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EEA38-6118-E84E-9331-859B17059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2A4D-21F9-C541-82A3-2F763140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61D4-8CF5-4A6E-9DA3-4C2BC635D1BA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4B724-742D-1F40-BA3C-F43E3F7E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C4914-6BC9-D442-B739-B02B2938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0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8AF843-6B30-054E-B611-2CB05EF59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AFEAD-B3D9-854A-966B-E45CE0280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3B459-1280-5941-B0DA-7F08ACF5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BE79-A21A-4088-B247-C5838F913015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3C461-901B-FC49-B11A-AC1AE908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2E754-53A9-C54F-891A-70609D57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12A2-87C9-2D49-ABEA-189272F3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BD780-8F27-4044-8FAA-DC11A1B57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94E4-D2D2-8842-BAA4-A13E9FBC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D960-8002-4031-B6C5-DEF4A56DADDB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7BA43-0CDF-1045-AEA7-F1730EEE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EF969-B6CA-1E4E-982D-82B0CC2E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0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C63E6-D5DC-0C46-B2EB-3BCD9F7E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3B72F-BBFB-9243-91B8-5AB054C5B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270BE-6FD6-0C4E-A832-54422C37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0664-2CF3-4BC8-A3DE-593F7BDECD54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EA386-3817-AA43-8692-2F291945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B48E-6CCE-0C4B-9AD2-44C90EEA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24C2-BDD2-6542-8DBA-CBF51539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96484-E7DC-F449-A926-C933815C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678A0-A9AF-3D4F-8956-648BE1588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373DB-2F9F-0748-884B-704DCD80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9B85-8F2D-44EB-9785-37D19B60BEE1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56679-4906-CB43-B5E8-79F5A705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B63EB-377E-6E49-B9A0-A04381A2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3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DB4E-40E9-7649-A60A-173D1B51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E5CCE-C501-5242-9823-51656691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37190-033E-9841-9B95-18EDD9EA7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7E20E-1674-9F46-B879-9D244AA41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8DFD4-6EF3-1C4B-B06D-299EC74E4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EFFBA-EBF1-F540-ADC1-E48646B1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2497-F090-49F5-9918-2D07E29B208D}" type="datetime1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55EEA-B81D-634D-8CE3-DD37F44D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EC796-AFF1-ED42-B85E-56C95154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2B53-3044-2140-81C7-60C7D774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527A5-4F5D-8B4D-8D8D-9FECABB3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10AD-EEEF-4508-8706-B468992E0A76}" type="datetime1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C91DA-CB49-C445-805F-F4F49A54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C0713-4607-2C4C-943A-DD5F50C7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3081C-5D60-7D45-B920-9BF1C05E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C4FB-43C4-43C0-9C2E-508B8C5FC720}" type="datetime1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22DAD1-9A8C-B847-99F2-F1CAA68B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F3F82-1BB4-C140-919C-A34E67AF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EE20-F8B2-1C4B-B011-F6D4D16A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F004C-67D6-6E4E-89C1-BDCEF1CA1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83D10-9C77-CF46-8B6F-687CEFD58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889C4-878E-7447-8C04-F29C398D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D465-473A-4F53-AB43-7E3D1021F98F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BE39A-0DB3-5347-97FF-E39A41B0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CAC4A-0A09-8B48-B990-0E59A8F0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3792-DDCB-234E-BE84-91582C5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CC855-1CC1-6541-A028-0EDC06A7E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C3608-3DE1-F643-A3F6-8126435D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ABBFB-A1A9-1C48-A91A-13203640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0CAD-2A40-4EAD-9983-00E40B99BFD4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F7B8E-0CDA-BE48-ADE0-1C3F98B0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75DEA-5D2B-DC4C-9F9E-B9D8E4CD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5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113406-CBF0-C64C-A595-00621772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B6848-82E7-2042-881D-4A7635744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FAF12-CC0D-804E-9BC5-E8ABD5028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ED86-9F25-4487-A30F-3519B22D0563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9BBE7-BB0A-5C49-8E2E-E080E709A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39D6B-F56C-4E41-8F2C-2DB44268A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5C42-6104-774B-9BBF-5AC915E0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0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B9C9-7056-6A4B-A4A3-841AEE102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Cable Tray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B3351-62CF-CD46-9479-BF03C4F66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117614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189C-1712-48A0-BE25-7DFDCD32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Tray Types: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0FB84-30B7-42F7-B3BE-745B87024A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Ladder cable trays typically used for vertical cabling applications</a:t>
            </a:r>
          </a:p>
          <a:p>
            <a:pPr lvl="1"/>
            <a:r>
              <a:rPr lang="en-US" dirty="0"/>
              <a:t>Provide stronger cross section for load bearing</a:t>
            </a:r>
          </a:p>
          <a:p>
            <a:pPr lvl="1"/>
            <a:r>
              <a:rPr lang="en-US" dirty="0"/>
              <a:t>Design may provide more options for interfacing with a PD sensor</a:t>
            </a:r>
          </a:p>
          <a:p>
            <a:r>
              <a:rPr lang="en-US" dirty="0"/>
              <a:t>Bracket could be designed to connect cable tray to cryostat support points</a:t>
            </a:r>
          </a:p>
          <a:p>
            <a:r>
              <a:rPr lang="en-US" dirty="0"/>
              <a:t>Manufacturers can provide expansion plates for thermal expansion/contraction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2F53B75-623C-4CF4-A814-096E766522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2421" y="883138"/>
            <a:ext cx="3815287" cy="2457862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3A7D7-B4B6-47BA-9119-DD590CE50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723" y="3676162"/>
            <a:ext cx="3238093" cy="2184738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DD9F217-8A4E-4B75-95A9-3CD29AB5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189C-1712-48A0-BE25-7DFDCD32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Tray Types: Wire Basket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0FB84-30B7-42F7-B3BE-745B87024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59400" cy="435133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Wire baskets not typically designed to handle large loads</a:t>
            </a:r>
          </a:p>
          <a:p>
            <a:pPr lvl="1"/>
            <a:r>
              <a:rPr lang="en-US" dirty="0"/>
              <a:t>360kg cable load likely to be an issue with this type of cable tray</a:t>
            </a:r>
          </a:p>
          <a:p>
            <a:pPr lvl="1"/>
            <a:r>
              <a:rPr lang="en-US" dirty="0"/>
              <a:t>Custom design might be needed</a:t>
            </a:r>
          </a:p>
          <a:p>
            <a:r>
              <a:rPr lang="en-US" dirty="0"/>
              <a:t> Custom solutions required to handle unique design challenges</a:t>
            </a:r>
          </a:p>
          <a:p>
            <a:pPr lvl="1"/>
            <a:r>
              <a:rPr lang="en-US" dirty="0"/>
              <a:t>Attachment of wire basket to cryostat support points</a:t>
            </a:r>
          </a:p>
          <a:p>
            <a:pPr lvl="1"/>
            <a:r>
              <a:rPr lang="en-US" dirty="0"/>
              <a:t>How to account for thermal contraction of wire basket due to </a:t>
            </a:r>
            <a:r>
              <a:rPr lang="en-US" dirty="0" err="1"/>
              <a:t>LAr</a:t>
            </a:r>
            <a:r>
              <a:rPr lang="en-US" dirty="0"/>
              <a:t> operating temperature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EBB9AA-56FA-43F9-9341-5738959B4C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7831" y="1950138"/>
            <a:ext cx="4610337" cy="410231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7D80C-4879-44D1-8224-949325D8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9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189C-1712-48A0-BE25-7DFDCD32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Tray Types: Truss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0FB84-30B7-42F7-B3BE-745B87024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594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Potential alternative to standard commercially available cable tray designs</a:t>
            </a:r>
          </a:p>
          <a:p>
            <a:pPr lvl="1"/>
            <a:r>
              <a:rPr lang="en-US" dirty="0"/>
              <a:t>Truss inner diagonals not typically designed to handle load </a:t>
            </a:r>
          </a:p>
          <a:p>
            <a:pPr lvl="1"/>
            <a:r>
              <a:rPr lang="en-US" dirty="0"/>
              <a:t>Effects of thermal contraction would need to be thoroughly analyzed</a:t>
            </a:r>
          </a:p>
          <a:p>
            <a:r>
              <a:rPr lang="en-US" dirty="0"/>
              <a:t>Pipes provide an easy surface to clamp to for supporting PD sensors</a:t>
            </a:r>
          </a:p>
          <a:p>
            <a:r>
              <a:rPr lang="en-US" dirty="0"/>
              <a:t>Bracket could be designed to connect truss to cryostat support points</a:t>
            </a:r>
          </a:p>
          <a:p>
            <a:pPr lvl="1"/>
            <a:r>
              <a:rPr lang="en-US" dirty="0"/>
              <a:t>Bolting plate options available at ends of truss could facilitate this attachment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EAA2E3-1222-4855-9C4F-B58A90CDD4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728540" cy="2550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698C-DB97-42E4-928D-5839391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0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7F3B-D410-DA41-8A31-4BB1C46D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Tray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58097-E72C-9249-A971-70538D457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budget allotted for cable trays: $55,000</a:t>
            </a:r>
          </a:p>
          <a:p>
            <a:pPr lvl="1"/>
            <a:r>
              <a:rPr lang="en-US" dirty="0"/>
              <a:t>$1,375.00 per cable tray (40 total trays required)</a:t>
            </a:r>
          </a:p>
          <a:p>
            <a:r>
              <a:rPr lang="en-US" dirty="0"/>
              <a:t>Major factors for cost:</a:t>
            </a:r>
          </a:p>
          <a:p>
            <a:pPr lvl="1"/>
            <a:r>
              <a:rPr lang="en-US" dirty="0"/>
              <a:t>Cable tray material</a:t>
            </a:r>
          </a:p>
          <a:p>
            <a:pPr lvl="1"/>
            <a:r>
              <a:rPr lang="en-US" dirty="0"/>
              <a:t>Cable tray size</a:t>
            </a:r>
          </a:p>
          <a:p>
            <a:pPr lvl="1"/>
            <a:r>
              <a:rPr lang="en-US" dirty="0"/>
              <a:t>Attachment bracket design</a:t>
            </a:r>
          </a:p>
          <a:p>
            <a:pPr lvl="1"/>
            <a:r>
              <a:rPr lang="en-US" dirty="0"/>
              <a:t>Design of thermal contraction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89DB6-B3F6-49CB-97E2-8F3950B1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9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054B-851F-7148-B47C-EC07708C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BC2B0-F1DE-CD4C-8560-A0206EF8F0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40 cable trays to be installed on the sides of the cryostat</a:t>
            </a:r>
          </a:p>
          <a:p>
            <a:r>
              <a:rPr lang="en-US" dirty="0"/>
              <a:t>Connections are limited to the support points at both the top and bottom of the cryostat</a:t>
            </a:r>
          </a:p>
          <a:p>
            <a:r>
              <a:rPr lang="en-US" dirty="0"/>
              <a:t>All materials to be </a:t>
            </a:r>
            <a:r>
              <a:rPr lang="en-US" dirty="0" err="1"/>
              <a:t>LAr</a:t>
            </a:r>
            <a:r>
              <a:rPr lang="en-US" dirty="0"/>
              <a:t> compatible and designed to withstand cryogenic operating temperatures</a:t>
            </a:r>
          </a:p>
          <a:p>
            <a:r>
              <a:rPr lang="en-US" dirty="0"/>
              <a:t>Each cable tray will need to support          8 cable bundles with a total cable mass of         360 kg per tray</a:t>
            </a:r>
          </a:p>
          <a:p>
            <a:r>
              <a:rPr lang="en-US" dirty="0"/>
              <a:t>Thermal contraction a significant design consideration</a:t>
            </a:r>
          </a:p>
          <a:p>
            <a:pPr lvl="1"/>
            <a:r>
              <a:rPr lang="en-US" dirty="0"/>
              <a:t>Different material properties will lead to differential contraction between the cable tray structure and the supported cables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A7C668-7330-46F5-8E2A-22280CCC6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077" y="4002833"/>
            <a:ext cx="4956646" cy="2429248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1B977A6-1851-44B5-8873-F2A1E8A2BE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29231" y="1257601"/>
            <a:ext cx="4124570" cy="2688293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A1F2E57-25B8-4B2E-BBE0-826585DEF6A3}"/>
              </a:ext>
            </a:extLst>
          </p:cNvPr>
          <p:cNvSpPr/>
          <p:nvPr/>
        </p:nvSpPr>
        <p:spPr>
          <a:xfrm>
            <a:off x="7424615" y="1359879"/>
            <a:ext cx="1266093" cy="1719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7F302B-46D9-4C81-8876-78971EB18337}"/>
              </a:ext>
            </a:extLst>
          </p:cNvPr>
          <p:cNvSpPr/>
          <p:nvPr/>
        </p:nvSpPr>
        <p:spPr>
          <a:xfrm>
            <a:off x="10191262" y="1911744"/>
            <a:ext cx="1039446" cy="1439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13C01C-6906-4668-9CE4-F8E88AE00F62}"/>
              </a:ext>
            </a:extLst>
          </p:cNvPr>
          <p:cNvSpPr/>
          <p:nvPr/>
        </p:nvSpPr>
        <p:spPr>
          <a:xfrm>
            <a:off x="7424615" y="4423517"/>
            <a:ext cx="1148862" cy="16803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4B83DC-4EE1-430E-A84E-B3D65778BB8D}"/>
              </a:ext>
            </a:extLst>
          </p:cNvPr>
          <p:cNvSpPr/>
          <p:nvPr/>
        </p:nvSpPr>
        <p:spPr>
          <a:xfrm>
            <a:off x="10066215" y="4124309"/>
            <a:ext cx="1164493" cy="1330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C3A5DD-40F8-4BC5-ABDA-7561D90B4FAC}"/>
              </a:ext>
            </a:extLst>
          </p:cNvPr>
          <p:cNvSpPr txBox="1"/>
          <p:nvPr/>
        </p:nvSpPr>
        <p:spPr>
          <a:xfrm>
            <a:off x="9089292" y="3541500"/>
            <a:ext cx="220393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of Cryostat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D38C4D-D187-4AAF-A235-6621445ECC8E}"/>
              </a:ext>
            </a:extLst>
          </p:cNvPr>
          <p:cNvSpPr txBox="1"/>
          <p:nvPr/>
        </p:nvSpPr>
        <p:spPr>
          <a:xfrm>
            <a:off x="9089292" y="5966859"/>
            <a:ext cx="240713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Bottom of Cryostat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F7B5312-B51E-4AA5-84D0-8F42DEF9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2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81FE-CF65-435D-9D27-8FA8EC62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FD2-VD Cryostat BDE Cold Cable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A1DF-AE60-4E28-A5CC-037F1FC0D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total cable trays required to supply 40 feedthroughs</a:t>
            </a:r>
          </a:p>
          <a:p>
            <a:pPr lvl="1"/>
            <a:r>
              <a:rPr lang="en-US" dirty="0"/>
              <a:t>Each feedthrough will supply cabling to 2 bottom CRP assemblies (80 total)</a:t>
            </a:r>
          </a:p>
          <a:p>
            <a:r>
              <a:rPr lang="en-US" dirty="0"/>
              <a:t>A bottom CRP has 24 FEMBs (CE boxes)</a:t>
            </a:r>
          </a:p>
          <a:p>
            <a:pPr lvl="1"/>
            <a:r>
              <a:rPr lang="en-US" dirty="0"/>
              <a:t>Each CE box will require 1 set of 25m long cables (power and data)</a:t>
            </a:r>
          </a:p>
          <a:p>
            <a:pPr lvl="1"/>
            <a:r>
              <a:rPr lang="en-US" dirty="0"/>
              <a:t>1 cable tray will need to carry 48 sets of cable</a:t>
            </a:r>
          </a:p>
          <a:p>
            <a:pPr lvl="2"/>
            <a:r>
              <a:rPr lang="en-US" dirty="0"/>
              <a:t>If divided into 8 bundles, each bundle would carry 6 sets of cable</a:t>
            </a:r>
          </a:p>
          <a:p>
            <a:pPr lvl="2"/>
            <a:r>
              <a:rPr lang="en-US" dirty="0"/>
              <a:t>A cable bundle is approximately 40mm in diameter and has a mass of 45kg</a:t>
            </a:r>
          </a:p>
          <a:p>
            <a:r>
              <a:rPr lang="en-US" dirty="0"/>
              <a:t>Each cable tray will carry 8 bundles of cable</a:t>
            </a:r>
          </a:p>
          <a:p>
            <a:pPr lvl="1"/>
            <a:r>
              <a:rPr lang="en-US" dirty="0"/>
              <a:t>360kg total mass of cables to be supported per cable tray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B3DB1-5051-4D2A-B55F-97BD6E03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6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81FE-CF65-435D-9D27-8FA8EC62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FD2-VD Cryostat Cold Cable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A1DF-AE60-4E28-A5CC-037F1FC0D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80077" cy="2402498"/>
          </a:xfrm>
        </p:spPr>
        <p:txBody>
          <a:bodyPr>
            <a:normAutofit/>
          </a:bodyPr>
          <a:lstStyle/>
          <a:p>
            <a:r>
              <a:rPr lang="en-US" dirty="0"/>
              <a:t>Cable tray width dependent on layout of cables</a:t>
            </a:r>
          </a:p>
          <a:p>
            <a:pPr lvl="1"/>
            <a:r>
              <a:rPr lang="en-US" dirty="0"/>
              <a:t>A single layer of cable bundles would likely need a 24” wide tray</a:t>
            </a:r>
          </a:p>
          <a:p>
            <a:pPr lvl="2"/>
            <a:r>
              <a:rPr lang="en-US" dirty="0"/>
              <a:t>24” allows for almost 6” of space on each side of cable tray</a:t>
            </a:r>
          </a:p>
          <a:p>
            <a:pPr lvl="2"/>
            <a:r>
              <a:rPr lang="en-US" dirty="0"/>
              <a:t>18” wide might be too narrow</a:t>
            </a:r>
          </a:p>
          <a:p>
            <a:pPr lvl="1"/>
            <a:r>
              <a:rPr lang="en-US" dirty="0"/>
              <a:t>16” for BDE cables and 8” for any PD fibers?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9E66DF-208F-46CC-82BE-EB9CA4BF56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8845" y="3993662"/>
            <a:ext cx="9321943" cy="24024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8C7D80-C60A-4C76-9B51-2758BC9F68CE}"/>
              </a:ext>
            </a:extLst>
          </p:cNvPr>
          <p:cNvSpPr/>
          <p:nvPr/>
        </p:nvSpPr>
        <p:spPr>
          <a:xfrm>
            <a:off x="5791200" y="5963138"/>
            <a:ext cx="1211385" cy="433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8351835-86CC-4DD7-BC68-0915D1F5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4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84BF-C267-4075-ABE5-A6DED1C5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FD2-VD Cryostat Cold Cable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BFC27C-2AFE-4661-9A59-186949A7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thermal properties based upon experimental results</a:t>
            </a:r>
          </a:p>
          <a:p>
            <a:pPr lvl="1"/>
            <a:r>
              <a:rPr lang="en-US" dirty="0"/>
              <a:t>A SAMTEC data cable was immersed in liquid nitrogen for 1 minute to simulate effect of thermal contraction</a:t>
            </a:r>
          </a:p>
          <a:p>
            <a:pPr lvl="2"/>
            <a:r>
              <a:rPr lang="en-US" dirty="0"/>
              <a:t>Original cable length at room temperature (20°C): 45 3/4” [1162.0mm]</a:t>
            </a:r>
          </a:p>
          <a:p>
            <a:pPr lvl="2"/>
            <a:r>
              <a:rPr lang="en-US" dirty="0"/>
              <a:t>Cable temperature at liquid nitrogen temperature (-196°C): 7/32” [5.6mm]</a:t>
            </a:r>
          </a:p>
          <a:p>
            <a:pPr lvl="1"/>
            <a:r>
              <a:rPr lang="en-US" dirty="0"/>
              <a:t>Shrinkage Rate</a:t>
            </a:r>
          </a:p>
          <a:p>
            <a:pPr lvl="2"/>
            <a:r>
              <a:rPr lang="en-US" dirty="0"/>
              <a:t>(0.21875”) / (45.75”) / {20°C - (-196°C)} = 2.2 e-5/°C</a:t>
            </a:r>
          </a:p>
          <a:p>
            <a:pPr lvl="3"/>
            <a:r>
              <a:rPr lang="en-US" dirty="0"/>
              <a:t>(0.21875”) / (45.75”)  = 0.00478 dL/L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6D5F0-8978-4C1A-B6C2-9C7304E8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DB29-0873-402E-8F59-F2F4EC97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Cable Tray Material Considerations</a:t>
            </a:r>
            <a:br>
              <a:rPr lang="en-US" dirty="0"/>
            </a:br>
            <a:r>
              <a:rPr lang="en-US" sz="3600" dirty="0"/>
              <a:t>(Data from Cryogenic Material Properties Database, NIST)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6B0BB089-B5C0-4505-A160-D5365EEB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6</a:t>
            </a:fld>
            <a:endParaRPr lang="en-US"/>
          </a:p>
        </p:txBody>
      </p:sp>
      <p:pic>
        <p:nvPicPr>
          <p:cNvPr id="31" name="Content Placeholder 24">
            <a:extLst>
              <a:ext uri="{FF2B5EF4-FFF2-40B4-BE49-F238E27FC236}">
                <a16:creationId xmlns:a16="http://schemas.microsoft.com/office/drawing/2014/main" id="{0FCEA65C-0F13-4FA5-AFD6-E713C7F95A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0837" y="1825625"/>
            <a:ext cx="5164326" cy="4351338"/>
          </a:xfr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086FF847-5C03-48E0-8F65-A4087D03EC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304 Stainless Steel</a:t>
            </a:r>
          </a:p>
          <a:p>
            <a:pPr lvl="1"/>
            <a:r>
              <a:rPr lang="en-US" dirty="0"/>
              <a:t>Linear expansion at 88K:                   -0.00272 dL/L</a:t>
            </a:r>
          </a:p>
          <a:p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9B27504-4DE6-4E7F-AC98-2B64E8245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34" y="3193440"/>
            <a:ext cx="4761889" cy="34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DB29-0873-402E-8F59-F2F4EC97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Cable Tray Material Considerations</a:t>
            </a:r>
            <a:br>
              <a:rPr lang="en-US" dirty="0"/>
            </a:br>
            <a:r>
              <a:rPr lang="en-US" sz="3600" dirty="0"/>
              <a:t>(Data from Cryogenic Material Properties Database, NIST)</a:t>
            </a:r>
            <a:endParaRPr lang="en-US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160B4517-1287-4507-BD98-428388B5D3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90970"/>
            <a:ext cx="5181600" cy="4020648"/>
          </a:xfr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6B0BB089-B5C0-4505-A160-D5365EEB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04012-A33E-4C8F-AD9D-6FAC4EFEA6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6061-T6 Aluminum</a:t>
            </a:r>
          </a:p>
          <a:p>
            <a:pPr lvl="1"/>
            <a:r>
              <a:rPr lang="en-US" dirty="0"/>
              <a:t>Linear expansion at 88K:                  -0.00378 dL/L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6CF749-2CBF-4468-8A97-1968C6B53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34" y="3169533"/>
            <a:ext cx="4761889" cy="34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1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054B-851F-7148-B47C-EC07708C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136525"/>
            <a:ext cx="5476630" cy="1325563"/>
          </a:xfrm>
        </p:spPr>
        <p:txBody>
          <a:bodyPr/>
          <a:lstStyle/>
          <a:p>
            <a:r>
              <a:rPr lang="en-US" dirty="0"/>
              <a:t>Cable Tray Installation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BC2B0-F1DE-CD4C-8560-A0206EF8F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76631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Does the cryostat membrane construction limit the maximum cable tray width?</a:t>
            </a:r>
          </a:p>
          <a:p>
            <a:pPr lvl="1"/>
            <a:r>
              <a:rPr lang="en-US" dirty="0"/>
              <a:t>If we intend to fit the cable tray between the “knuckles” of the membrane, the tray will need to be made deeper to support all 8 cable bundles</a:t>
            </a:r>
          </a:p>
          <a:p>
            <a:pPr lvl="2"/>
            <a:r>
              <a:rPr lang="en-US" dirty="0"/>
              <a:t>Max Clear gap is 26cm.</a:t>
            </a:r>
          </a:p>
          <a:p>
            <a:r>
              <a:rPr lang="en-US" dirty="0"/>
              <a:t>What are the limitations for cable placement?</a:t>
            </a:r>
          </a:p>
          <a:p>
            <a:pPr lvl="1"/>
            <a:r>
              <a:rPr lang="en-US" dirty="0"/>
              <a:t>How far from the membrane can the cables be?</a:t>
            </a:r>
          </a:p>
          <a:p>
            <a:pPr lvl="1"/>
            <a:r>
              <a:rPr lang="en-US" dirty="0"/>
              <a:t>What distance must the cables and cable tray maintain from the HV elements in the cryostat?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3A937451-293F-498D-AB04-9F24F7F7E4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5829" y="136525"/>
            <a:ext cx="5079430" cy="380957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D42DE3-7D95-4120-AA48-FDF239773E33}"/>
              </a:ext>
            </a:extLst>
          </p:cNvPr>
          <p:cNvCxnSpPr>
            <a:cxnSpLocks/>
          </p:cNvCxnSpPr>
          <p:nvPr/>
        </p:nvCxnSpPr>
        <p:spPr>
          <a:xfrm>
            <a:off x="7674706" y="1117342"/>
            <a:ext cx="2602624" cy="0"/>
          </a:xfrm>
          <a:prstGeom prst="straightConnector1">
            <a:avLst/>
          </a:prstGeom>
          <a:ln w="539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848BAC2-8BA6-4C18-BFAA-FF05EF3CF4BA}"/>
              </a:ext>
            </a:extLst>
          </p:cNvPr>
          <p:cNvSpPr txBox="1"/>
          <p:nvPr/>
        </p:nvSpPr>
        <p:spPr>
          <a:xfrm>
            <a:off x="7860424" y="376975"/>
            <a:ext cx="2231188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Maximum clear space</a:t>
            </a:r>
          </a:p>
          <a:p>
            <a:r>
              <a:rPr lang="en-US" dirty="0"/>
              <a:t>26cm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104E7D-8A94-45E4-8585-0408329F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C7A9B-9BBC-4747-A513-CD2F28F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9" r="36905"/>
          <a:stretch/>
        </p:blipFill>
        <p:spPr>
          <a:xfrm rot="5400000">
            <a:off x="7715760" y="2481987"/>
            <a:ext cx="3178613" cy="53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9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5B81-7F65-4235-9B64-BA59F283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of Cable Tray to Cryostat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8B3B1-7390-42AC-911A-482A5ED36C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Connections are limited to the support points at both the top and bottom of the cryostat</a:t>
            </a:r>
          </a:p>
          <a:p>
            <a:pPr lvl="1"/>
            <a:r>
              <a:rPr lang="en-US" dirty="0"/>
              <a:t>360kg per cable tray for BDE cables plus PD cables and sensors.</a:t>
            </a:r>
          </a:p>
          <a:p>
            <a:pPr lvl="1"/>
            <a:r>
              <a:rPr lang="en-US" dirty="0"/>
              <a:t>Connections will act as anchor points for thermal contraction</a:t>
            </a:r>
          </a:p>
          <a:p>
            <a:r>
              <a:rPr lang="en-US" dirty="0"/>
              <a:t>Cable tray width and placement to determine if one or two sets of attachment bolts are used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C076AA-47B6-44D7-BF13-DF89625AB5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78106"/>
            <a:ext cx="5181600" cy="3046375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FB654-23F3-44D0-9B75-FECC8C78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5C42-6104-774B-9BBF-5AC915E0C9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823</Words>
  <Application>Microsoft Macintosh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Cable Tray discussion</vt:lpstr>
      <vt:lpstr>Fundamental Design Considerations</vt:lpstr>
      <vt:lpstr>FD2-VD Cryostat BDE Cold Cable Information</vt:lpstr>
      <vt:lpstr>FD2-VD Cryostat Cold Cable Information</vt:lpstr>
      <vt:lpstr>FD2-VD Cryostat Cold Cable Information</vt:lpstr>
      <vt:lpstr>Cable Tray Material Considerations (Data from Cryogenic Material Properties Database, NIST)</vt:lpstr>
      <vt:lpstr>Cable Tray Material Considerations (Data from Cryogenic Material Properties Database, NIST)</vt:lpstr>
      <vt:lpstr>Cable Tray Installation Location</vt:lpstr>
      <vt:lpstr>Attachment of Cable Tray to Cryostat</vt:lpstr>
      <vt:lpstr>Cable Tray Types: Ladder</vt:lpstr>
      <vt:lpstr>Cable Tray Types: Wire Basket</vt:lpstr>
      <vt:lpstr>Cable Tray Types: Truss</vt:lpstr>
      <vt:lpstr>Cable Tray Budget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Cable Tray discussion</dc:title>
  <dc:creator>Stewart, James</dc:creator>
  <cp:lastModifiedBy>Stewart, James</cp:lastModifiedBy>
  <cp:revision>17</cp:revision>
  <dcterms:created xsi:type="dcterms:W3CDTF">2022-04-04T12:00:25Z</dcterms:created>
  <dcterms:modified xsi:type="dcterms:W3CDTF">2022-04-05T07:10:33Z</dcterms:modified>
</cp:coreProperties>
</file>