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4" r:id="rId2"/>
  </p:sldMasterIdLst>
  <p:notesMasterIdLst>
    <p:notesMasterId r:id="rId15"/>
  </p:notesMasterIdLst>
  <p:handoutMasterIdLst>
    <p:handoutMasterId r:id="rId16"/>
  </p:handoutMasterIdLst>
  <p:sldIdLst>
    <p:sldId id="294" r:id="rId3"/>
    <p:sldId id="305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FFFFFF"/>
    <a:srgbClr val="A7A8AA"/>
    <a:srgbClr val="FFFF99"/>
    <a:srgbClr val="264EF8"/>
    <a:srgbClr val="CC0000"/>
    <a:srgbClr val="50505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3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7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8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955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137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1" y="6504213"/>
            <a:ext cx="616187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0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972704"/>
            <a:ext cx="8499231" cy="1390219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endParaRPr lang="en-US" sz="1600" dirty="0"/>
          </a:p>
          <a:p>
            <a:r>
              <a:rPr lang="en-US" sz="1600" dirty="0"/>
              <a:t>Jonathan Jarvis</a:t>
            </a:r>
          </a:p>
          <a:p>
            <a:r>
              <a:rPr lang="en-US" sz="1600" dirty="0"/>
              <a:t>IOTA Run#4 preparations</a:t>
            </a:r>
          </a:p>
          <a:p>
            <a:r>
              <a:rPr lang="en-US" sz="1600" dirty="0"/>
              <a:t>04-01-2022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4178772"/>
            <a:ext cx="8020841" cy="1512727"/>
          </a:xfrm>
        </p:spPr>
        <p:txBody>
          <a:bodyPr>
            <a:noAutofit/>
          </a:bodyPr>
          <a:lstStyle/>
          <a:p>
            <a:r>
              <a:rPr lang="en-US" sz="3000" dirty="0"/>
              <a:t>CLARA</a:t>
            </a:r>
            <a:r>
              <a:rPr lang="en-US" sz="3000"/>
              <a:t>: </a:t>
            </a:r>
            <a:r>
              <a:rPr lang="en-US" sz="3000" dirty="0"/>
              <a:t>I</a:t>
            </a:r>
            <a:r>
              <a:rPr lang="en-US" sz="3000"/>
              <a:t>nitial </a:t>
            </a:r>
            <a:r>
              <a:rPr lang="en-US" sz="3000" dirty="0"/>
              <a:t>interference scans in SRW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757DBF-0DC3-4300-AAC6-85AFC1FD0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51" y="1451987"/>
            <a:ext cx="4977520" cy="37848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56C0D-1A69-406E-8DD6-88959AE4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spectrum from rescaling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027B-AF6A-4C0F-98AD-EDF78F64D9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E5B51-C626-47C8-96E8-5A4503324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DD68-2B11-4970-BB7C-3A1FC99AA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2C8FF3D-4147-4F93-8D07-C0DAE3936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71" y="1610327"/>
            <a:ext cx="3875497" cy="29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2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3E5AC2-00E3-4269-95A6-DDDB7F582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71" y="1221206"/>
            <a:ext cx="4439961" cy="41841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A06E4E-D073-4547-A4FA-72383ECE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4C42-4173-4419-85F5-1E63D15B97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0D06-8FA6-435F-9E20-B28BFAFF9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F715F-6D59-4F13-8E01-8FFF803A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0A1E2-8C12-4010-92C5-FCAD22DAA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417" y="1221206"/>
            <a:ext cx="4439961" cy="4184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36DDB8-E034-45A8-9AF2-DF4E3DBA746C}"/>
              </a:ext>
            </a:extLst>
          </p:cNvPr>
          <p:cNvSpPr txBox="1"/>
          <p:nvPr/>
        </p:nvSpPr>
        <p:spPr>
          <a:xfrm>
            <a:off x="636588" y="5462337"/>
            <a:ext cx="32752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“Full”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8E974-79DA-4F3A-9446-DED108918710}"/>
              </a:ext>
            </a:extLst>
          </p:cNvPr>
          <p:cNvSpPr txBox="1"/>
          <p:nvPr/>
        </p:nvSpPr>
        <p:spPr>
          <a:xfrm>
            <a:off x="5015188" y="5462337"/>
            <a:ext cx="3566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Center few pixels</a:t>
            </a:r>
          </a:p>
        </p:txBody>
      </p:sp>
    </p:spTree>
    <p:extLst>
      <p:ext uri="{BB962C8B-B14F-4D97-AF65-F5344CB8AC3E}">
        <p14:creationId xmlns:p14="http://schemas.microsoft.com/office/powerpoint/2010/main" val="356831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3A4E41-53FE-4535-8207-9DE73188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4" y="1088873"/>
            <a:ext cx="4421720" cy="31725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63129C-A1E7-412C-B679-8C5C421F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861258" cy="427877"/>
          </a:xfrm>
        </p:spPr>
        <p:txBody>
          <a:bodyPr/>
          <a:lstStyle/>
          <a:p>
            <a:r>
              <a:rPr lang="en-US" sz="2400" dirty="0"/>
              <a:t>Restricted spectrum result approaches that for central value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BB31B-5868-4906-A149-97BF4916DA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667C1-094F-4666-BD91-84F3D7951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A7DAE-6C78-4F59-A26A-451EB283C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B2760-0BC9-4BB3-A373-D3E3A4C8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303" y="1088873"/>
            <a:ext cx="4620697" cy="3172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92398-C1C1-490E-B76D-CCCEF9C450FB}"/>
              </a:ext>
            </a:extLst>
          </p:cNvPr>
          <p:cNvSpPr txBox="1"/>
          <p:nvPr/>
        </p:nvSpPr>
        <p:spPr>
          <a:xfrm>
            <a:off x="4973" y="4828837"/>
            <a:ext cx="9139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* Plan to redo the interference summation in the time domain, just to confirm expected behavior</a:t>
            </a:r>
          </a:p>
        </p:txBody>
      </p:sp>
    </p:spTree>
    <p:extLst>
      <p:ext uri="{BB962C8B-B14F-4D97-AF65-F5344CB8AC3E}">
        <p14:creationId xmlns:p14="http://schemas.microsoft.com/office/powerpoint/2010/main" val="30519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283FA5-1FDF-4B6A-9176-F48217BF8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779344"/>
            <a:ext cx="8672513" cy="349068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CA3811-55F1-42AD-A47E-F85C8E5E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setup of initial simulations: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A223-C5F3-466F-81B5-472E0EAC16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3B485-7BA6-47B8-BD6D-9F76D3C3D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89A5-3F02-47A0-84BE-064EDBE30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E9585-C687-4FC4-99B9-F8C479662B58}"/>
              </a:ext>
            </a:extLst>
          </p:cNvPr>
          <p:cNvSpPr txBox="1"/>
          <p:nvPr/>
        </p:nvSpPr>
        <p:spPr>
          <a:xfrm>
            <a:off x="4973" y="3858733"/>
            <a:ext cx="91390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200" dirty="0"/>
              <a:t>Beam energy shifted to 135 MeV to closely match the ongoing interferometer setup and testing.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Single f=1m lens at 3.5m from the undulator center.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500-800 nm bandpass filtering and R=20mm circular aperture at lens.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Detector in focal plane 1.4 m from the lens.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Mesh is rescaled (by 0.5x) four times while propagating to detector; this ends up clipping some long-wavelength content (see final slides) </a:t>
            </a:r>
          </a:p>
          <a:p>
            <a:pPr marL="457200" indent="-457200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38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96EB82-5DB0-4F19-9F83-5D8D0635C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041" y="971550"/>
            <a:ext cx="6653631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40B9C6-9759-4BB6-AE43-752D5DEE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135 MeV for max compatibility with interferometer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DDFC-D68D-4EE0-8355-68BFEFE54C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DC06-CE3D-4C9B-A226-065CDF8D2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EB683-7738-4F14-91B3-9E3DBAF7D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4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D581BA-2965-43E2-A11B-4CA450C8C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041" y="971550"/>
            <a:ext cx="6653631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DE4171-24F5-493D-85FF-1EB64CC9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808868" cy="427877"/>
          </a:xfrm>
        </p:spPr>
        <p:txBody>
          <a:bodyPr/>
          <a:lstStyle/>
          <a:p>
            <a:r>
              <a:rPr lang="en-US" dirty="0"/>
              <a:t>… with 500-800 nm bandpass; used for delay scans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4608-E289-467A-B358-299FD22197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4091-8AFF-4FC0-BB4A-80108E6AD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BAC0E-6156-4D43-960C-76A09BB7F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FD8124-467B-4A6F-B14D-02CB109BF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31" y="971550"/>
            <a:ext cx="7775250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C9F577-AC3A-411A-8247-DC2CF3C1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vs wavelength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C0C11-E00D-44E5-9E50-48F062465C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D996-4635-4026-99EB-BE2764453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DECE3-D952-4F4B-A5DB-A3B1767BC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E43FCE-4EA4-4839-BEBB-3209A904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19" y="1550206"/>
            <a:ext cx="4226473" cy="351304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49B30-5B59-4C15-8730-357A9ABC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of effective aperture due to bandpass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9604-F468-4CC1-9D37-8CA4950894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1337-396F-4206-8594-57F341A1B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52DCD-8398-4BF6-833C-F6403D307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155E3-4D5C-427E-8F48-12183D96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48" y="1549155"/>
            <a:ext cx="4226473" cy="3514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6B44A-BA5B-47B0-9B8E-C056051E501C}"/>
              </a:ext>
            </a:extLst>
          </p:cNvPr>
          <p:cNvSpPr txBox="1"/>
          <p:nvPr/>
        </p:nvSpPr>
        <p:spPr>
          <a:xfrm>
            <a:off x="861134" y="5256716"/>
            <a:ext cx="28761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Full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20529-CFE8-493B-95E1-9562FD539321}"/>
              </a:ext>
            </a:extLst>
          </p:cNvPr>
          <p:cNvSpPr txBox="1"/>
          <p:nvPr/>
        </p:nvSpPr>
        <p:spPr>
          <a:xfrm>
            <a:off x="5309961" y="5256716"/>
            <a:ext cx="25715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500-800 nm</a:t>
            </a:r>
          </a:p>
        </p:txBody>
      </p:sp>
    </p:spTree>
    <p:extLst>
      <p:ext uri="{BB962C8B-B14F-4D97-AF65-F5344CB8AC3E}">
        <p14:creationId xmlns:p14="http://schemas.microsoft.com/office/powerpoint/2010/main" val="32982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2F6DDD-6EF8-4590-B9F8-11F836B96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589" y="1789427"/>
            <a:ext cx="6333392" cy="45442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598C13-CF04-4016-8D12-0DFE656F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bandwidth restricts visibility at large delay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C168D-B016-4647-B63C-7236D9B2BA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D9E4E-7A2C-4221-B0B0-F5959096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DF4DC-4B9C-4262-9757-EF7B2CD97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E8C1E-B039-46C1-B674-A4698A08C229}"/>
              </a:ext>
            </a:extLst>
          </p:cNvPr>
          <p:cNvCxnSpPr>
            <a:cxnSpLocks/>
          </p:cNvCxnSpPr>
          <p:nvPr/>
        </p:nvCxnSpPr>
        <p:spPr>
          <a:xfrm flipH="1">
            <a:off x="2752077" y="2198722"/>
            <a:ext cx="1" cy="345838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9A424C-FEDC-4331-8EB3-6C2FCEFAA13F}"/>
              </a:ext>
            </a:extLst>
          </p:cNvPr>
          <p:cNvSpPr txBox="1"/>
          <p:nvPr/>
        </p:nvSpPr>
        <p:spPr>
          <a:xfrm>
            <a:off x="4973" y="724916"/>
            <a:ext cx="9139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200" dirty="0"/>
              <a:t>Simulated interference scan by summing E(</a:t>
            </a:r>
            <a:r>
              <a:rPr lang="en-US" sz="2200" dirty="0">
                <a:latin typeface="Symbol" panose="05050102010706020507" pitchFamily="18" charset="2"/>
              </a:rPr>
              <a:t>w</a:t>
            </a:r>
            <a:r>
              <a:rPr lang="en-US" sz="2200" dirty="0"/>
              <a:t>) with copy of itself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Each freq. component of the copy is rotated in the complex plane by appropriate phase advance to translate the entire pulse in time domain</a:t>
            </a:r>
          </a:p>
        </p:txBody>
      </p:sp>
    </p:spTree>
    <p:extLst>
      <p:ext uri="{BB962C8B-B14F-4D97-AF65-F5344CB8AC3E}">
        <p14:creationId xmlns:p14="http://schemas.microsoft.com/office/powerpoint/2010/main" val="297389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877E14-2A15-4418-AD00-2354EE4B5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2" y="1477546"/>
            <a:ext cx="4487323" cy="4228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1CE44D-B858-4124-AC71-96214387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bandwidth restricts visibility at large delay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62D0-14A4-4EC9-B804-E4C473186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04ED7-149F-4DAE-A82D-DADECCA69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8216-3032-4195-911D-4DFC3397E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8B4D2-81F3-43F2-9166-BC77B4BF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27" y="1477545"/>
            <a:ext cx="4487323" cy="42287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4BEB0A-B987-4C18-B1F5-8E9A6666CDFC}"/>
              </a:ext>
            </a:extLst>
          </p:cNvPr>
          <p:cNvCxnSpPr/>
          <p:nvPr/>
        </p:nvCxnSpPr>
        <p:spPr>
          <a:xfrm>
            <a:off x="949910" y="1784412"/>
            <a:ext cx="0" cy="35066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D60F8-3A04-49FE-A488-821AD7DB8858}"/>
              </a:ext>
            </a:extLst>
          </p:cNvPr>
          <p:cNvCxnSpPr/>
          <p:nvPr/>
        </p:nvCxnSpPr>
        <p:spPr>
          <a:xfrm>
            <a:off x="2112883" y="1784412"/>
            <a:ext cx="0" cy="35066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FC34D-AE45-48CF-80F9-916532732F16}"/>
              </a:ext>
            </a:extLst>
          </p:cNvPr>
          <p:cNvCxnSpPr/>
          <p:nvPr/>
        </p:nvCxnSpPr>
        <p:spPr>
          <a:xfrm>
            <a:off x="5495279" y="1784412"/>
            <a:ext cx="0" cy="35066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0F9F31-B139-4197-947A-EE7A1B7340FF}"/>
              </a:ext>
            </a:extLst>
          </p:cNvPr>
          <p:cNvCxnSpPr/>
          <p:nvPr/>
        </p:nvCxnSpPr>
        <p:spPr>
          <a:xfrm>
            <a:off x="6658251" y="1784412"/>
            <a:ext cx="0" cy="350667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05CC6D-6CC9-49F1-8AE1-EB52C6BB55FB}"/>
              </a:ext>
            </a:extLst>
          </p:cNvPr>
          <p:cNvSpPr txBox="1"/>
          <p:nvPr/>
        </p:nvSpPr>
        <p:spPr>
          <a:xfrm>
            <a:off x="429419" y="818598"/>
            <a:ext cx="8170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Previous plots are the sum of these maps along the vertical</a:t>
            </a:r>
          </a:p>
        </p:txBody>
      </p:sp>
    </p:spTree>
    <p:extLst>
      <p:ext uri="{BB962C8B-B14F-4D97-AF65-F5344CB8AC3E}">
        <p14:creationId xmlns:p14="http://schemas.microsoft.com/office/powerpoint/2010/main" val="406878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4E2FE7-E0FE-445D-BF48-8B4D0F266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21607"/>
            <a:ext cx="5051273" cy="40933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61640A-5239-4DCC-93AA-E3EDB17F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Refocused with single lens for scans at SPAD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4EEFD-2E56-43C4-AB85-3CD30B0DA9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11/02/21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CE8D-B851-4775-80F1-F3CA1A3F3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Jarvis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2118-3133-4AB5-A3F4-82A08AFFF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0AD1B-B1EE-4632-8222-72C909B9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14" y="2194649"/>
            <a:ext cx="3315808" cy="2684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FCF01-FEAB-42BB-B7C4-74D7407F9918}"/>
              </a:ext>
            </a:extLst>
          </p:cNvPr>
          <p:cNvSpPr txBox="1"/>
          <p:nvPr/>
        </p:nvSpPr>
        <p:spPr>
          <a:xfrm>
            <a:off x="429419" y="772958"/>
            <a:ext cx="7736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/>
              <a:t>Single lens 1-m focal length; do = 3.5m; di = 1.4m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Scaling mesh cuts off additional low-frequency (and 2</a:t>
            </a:r>
            <a:r>
              <a:rPr lang="en-US" sz="2000" baseline="30000" dirty="0"/>
              <a:t>nd</a:t>
            </a:r>
            <a:r>
              <a:rPr lang="en-US" sz="2000" dirty="0"/>
              <a:t> harmonic) content at large angles; ~same as </a:t>
            </a:r>
            <a:r>
              <a:rPr lang="en-US" sz="2000" dirty="0" err="1"/>
              <a:t>aperturing</a:t>
            </a:r>
            <a:r>
              <a:rPr lang="en-US" sz="2000" dirty="0"/>
              <a:t> at lens plane</a:t>
            </a:r>
          </a:p>
        </p:txBody>
      </p:sp>
    </p:spTree>
    <p:extLst>
      <p:ext uri="{BB962C8B-B14F-4D97-AF65-F5344CB8AC3E}">
        <p14:creationId xmlns:p14="http://schemas.microsoft.com/office/powerpoint/2010/main" val="4427974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45648</TotalTime>
  <Words>328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Symbol</vt:lpstr>
      <vt:lpstr>FNAL_PowerPoint_4x3_100716</vt:lpstr>
      <vt:lpstr>Fermilab_PPT_090815</vt:lpstr>
      <vt:lpstr>PowerPoint Presentation</vt:lpstr>
      <vt:lpstr>Basic setup of initial simulations:</vt:lpstr>
      <vt:lpstr>135 MeV for max compatibility with interferometer testing</vt:lpstr>
      <vt:lpstr>… with 500-800 nm bandpass; used for delay scans</vt:lpstr>
      <vt:lpstr>Spectrum vs wavelength</vt:lpstr>
      <vt:lpstr>Restriction of effective aperture due to bandpass</vt:lpstr>
      <vt:lpstr>Wide bandwidth restricts visibility at large delay</vt:lpstr>
      <vt:lpstr>Wide bandwidth restricts visibility at large delay</vt:lpstr>
      <vt:lpstr>Refocused with single lens for scans at SPAD</vt:lpstr>
      <vt:lpstr>Restricted spectrum from rescaling</vt:lpstr>
      <vt:lpstr>PowerPoint Presentation</vt:lpstr>
      <vt:lpstr>Restricted spectrum result approaches that for central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John Jarvis</cp:lastModifiedBy>
  <cp:revision>277</cp:revision>
  <cp:lastPrinted>2018-02-19T19:46:21Z</cp:lastPrinted>
  <dcterms:created xsi:type="dcterms:W3CDTF">2017-10-25T19:19:39Z</dcterms:created>
  <dcterms:modified xsi:type="dcterms:W3CDTF">2022-04-04T23:54:21Z</dcterms:modified>
</cp:coreProperties>
</file>