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8"/>
  </p:notesMasterIdLst>
  <p:sldIdLst>
    <p:sldId id="259" r:id="rId2"/>
    <p:sldId id="260" r:id="rId3"/>
    <p:sldId id="267" r:id="rId4"/>
    <p:sldId id="268" r:id="rId5"/>
    <p:sldId id="261" r:id="rId6"/>
    <p:sldId id="262" r:id="rId7"/>
    <p:sldId id="263" r:id="rId8"/>
    <p:sldId id="264" r:id="rId9"/>
    <p:sldId id="265" r:id="rId10"/>
    <p:sldId id="269" r:id="rId11"/>
    <p:sldId id="270" r:id="rId12"/>
    <p:sldId id="337" r:id="rId13"/>
    <p:sldId id="273" r:id="rId14"/>
    <p:sldId id="272" r:id="rId15"/>
    <p:sldId id="274" r:id="rId16"/>
    <p:sldId id="277" r:id="rId17"/>
    <p:sldId id="278" r:id="rId18"/>
    <p:sldId id="279" r:id="rId19"/>
    <p:sldId id="280" r:id="rId20"/>
    <p:sldId id="281" r:id="rId21"/>
    <p:sldId id="283" r:id="rId22"/>
    <p:sldId id="284" r:id="rId23"/>
    <p:sldId id="287" r:id="rId24"/>
    <p:sldId id="288" r:id="rId25"/>
    <p:sldId id="289" r:id="rId26"/>
    <p:sldId id="290" r:id="rId27"/>
    <p:sldId id="292" r:id="rId28"/>
    <p:sldId id="295" r:id="rId29"/>
    <p:sldId id="332" r:id="rId30"/>
    <p:sldId id="298" r:id="rId31"/>
    <p:sldId id="299" r:id="rId32"/>
    <p:sldId id="301" r:id="rId33"/>
    <p:sldId id="302" r:id="rId34"/>
    <p:sldId id="303" r:id="rId35"/>
    <p:sldId id="304" r:id="rId36"/>
    <p:sldId id="335" r:id="rId37"/>
    <p:sldId id="305" r:id="rId38"/>
    <p:sldId id="307" r:id="rId39"/>
    <p:sldId id="327" r:id="rId40"/>
    <p:sldId id="328" r:id="rId41"/>
    <p:sldId id="329" r:id="rId42"/>
    <p:sldId id="330" r:id="rId43"/>
    <p:sldId id="331" r:id="rId44"/>
    <p:sldId id="333" r:id="rId45"/>
    <p:sldId id="336" r:id="rId46"/>
    <p:sldId id="258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B0D5"/>
    <a:srgbClr val="5BC1E6"/>
    <a:srgbClr val="0089B5"/>
    <a:srgbClr val="005872"/>
    <a:srgbClr val="284579"/>
    <a:srgbClr val="386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F957F-2A8F-43C8-8465-3EE3FBAAABE1}" type="datetimeFigureOut">
              <a:rPr lang="en-GB" smtClean="0"/>
              <a:t>08/07/2012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73866-93E3-4E6F-8F05-941E89D0E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483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89FC-5F43-4A04-8EF3-F2FF6EEC627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247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5F909D-239B-894F-9126-C9B5B43DE5DF}" type="slidenum">
              <a:rPr lang="en-US"/>
              <a:pPr/>
              <a:t>21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E41936-67B2-9F46-AFDA-3307A54B4985}" type="slidenum">
              <a:rPr lang="en-US"/>
              <a:pPr/>
              <a:t>22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2011-10-04_logoHiLumi561px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4" y="1860419"/>
            <a:ext cx="4149834" cy="20003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310" y="1608069"/>
            <a:ext cx="3978489" cy="2506731"/>
          </a:xfrm>
        </p:spPr>
        <p:txBody>
          <a:bodyPr/>
          <a:lstStyle>
            <a:lvl1pPr algn="l">
              <a:lnSpc>
                <a:spcPct val="75000"/>
              </a:lnSpc>
              <a:defRPr b="1" i="0">
                <a:solidFill>
                  <a:srgbClr val="005872"/>
                </a:solidFill>
                <a:effectLst>
                  <a:outerShdw blurRad="63500" dist="3175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61279" y="1967225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87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5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>
                  <a:outerShdw blurRad="63500" dist="6350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12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3200"/>
            </a:lvl1pPr>
            <a:lvl2pPr marL="346075" indent="-228600">
              <a:defRPr sz="3200"/>
            </a:lvl2pPr>
            <a:lvl3pPr marL="452438" indent="-228600">
              <a:defRPr sz="2800"/>
            </a:lvl3pPr>
            <a:lvl4pPr marL="569913" indent="-228600">
              <a:defRPr sz="2800"/>
            </a:lvl4pPr>
            <a:lvl5pPr marL="685800" indent="-228600"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3200"/>
            </a:lvl1pPr>
            <a:lvl2pPr marL="346075" indent="-228600">
              <a:defRPr sz="3200"/>
            </a:lvl2pPr>
            <a:lvl3pPr marL="452438" indent="-228600">
              <a:defRPr sz="2800"/>
            </a:lvl3pPr>
            <a:lvl4pPr marL="569913" indent="-228600">
              <a:defRPr sz="2800"/>
            </a:lvl4pPr>
            <a:lvl5pPr marL="685800" indent="-228600"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44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9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274638"/>
            <a:ext cx="8229600" cy="6263639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>
                  <a:outerShdw blurRad="63500" dist="6350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7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51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8600" y="-228600"/>
            <a:ext cx="96012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8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5769864" y="3154680"/>
            <a:ext cx="6537962" cy="228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9 July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537960"/>
            <a:ext cx="41148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L.Rossi@LARP-DOEreview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37960"/>
            <a:ext cx="4572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19"/>
            <a:ext cx="8229600" cy="534924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 descr="2011-10-04_logoHiLumi561px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5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0" r:id="rId2"/>
    <p:sldLayoutId id="2147483659" r:id="rId3"/>
    <p:sldLayoutId id="2147483657" r:id="rId4"/>
    <p:sldLayoutId id="2147483654" r:id="rId5"/>
    <p:sldLayoutId id="2147483658" r:id="rId6"/>
    <p:sldLayoutId id="2147483655" r:id="rId7"/>
    <p:sldLayoutId id="2147483660" r:id="rId8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0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90000"/>
        </a:lnSpc>
        <a:spcBef>
          <a:spcPts val="600"/>
        </a:spcBef>
        <a:buClr>
          <a:srgbClr val="0089B5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90000"/>
        </a:lnSpc>
        <a:spcBef>
          <a:spcPts val="400"/>
        </a:spcBef>
        <a:buClr>
          <a:srgbClr val="0089B5"/>
        </a:buClr>
        <a:buSzPct val="95000"/>
        <a:buFont typeface="Arial"/>
        <a:buChar char="•"/>
        <a:defRPr sz="32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lnSpc>
          <a:spcPct val="9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lnSpc>
          <a:spcPct val="9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lnSpc>
          <a:spcPct val="90000"/>
        </a:lnSpc>
        <a:spcBef>
          <a:spcPts val="0"/>
        </a:spcBef>
        <a:buClr>
          <a:schemeClr val="bg1">
            <a:lumMod val="50000"/>
          </a:schemeClr>
        </a:buClr>
        <a:buSzPct val="90000"/>
        <a:buFont typeface="Arial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.jp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HL-LHC</a:t>
            </a:r>
            <a:br>
              <a:rPr lang="en-US" dirty="0" smtClean="0"/>
            </a:br>
            <a:r>
              <a:rPr lang="en-US" dirty="0" smtClean="0"/>
              <a:t>status and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Lucio Rossi</a:t>
            </a:r>
          </a:p>
          <a:p>
            <a:r>
              <a:rPr lang="en-US" dirty="0" smtClean="0"/>
              <a:t>HL-LHC project coordinator</a:t>
            </a:r>
          </a:p>
          <a:p>
            <a:endParaRPr lang="en-US" dirty="0" smtClean="0"/>
          </a:p>
          <a:p>
            <a:r>
              <a:rPr lang="en-US" dirty="0" smtClean="0"/>
              <a:t>With inputs from S. </a:t>
            </a:r>
            <a:r>
              <a:rPr lang="en-US" dirty="0"/>
              <a:t>M</a:t>
            </a:r>
            <a:r>
              <a:rPr lang="en-US" dirty="0" smtClean="0"/>
              <a:t>eyer and O. Bruning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0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Levelling</a:t>
            </a:r>
            <a:r>
              <a:rPr lang="fr-CH" dirty="0" smtClean="0"/>
              <a:t> : the </a:t>
            </a:r>
            <a:r>
              <a:rPr lang="fr-CH" dirty="0" err="1" smtClean="0"/>
              <a:t>principle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89038"/>
            <a:ext cx="4419600" cy="5348922"/>
          </a:xfrm>
        </p:spPr>
        <p:txBody>
          <a:bodyPr>
            <a:normAutofit/>
          </a:bodyPr>
          <a:lstStyle/>
          <a:p>
            <a:r>
              <a:rPr lang="fr-CH" sz="2000" dirty="0" err="1" smtClean="0">
                <a:effectLst/>
              </a:rPr>
              <a:t>Lumi</a:t>
            </a:r>
            <a:r>
              <a:rPr lang="fr-CH" sz="2000" dirty="0" smtClean="0">
                <a:effectLst/>
              </a:rPr>
              <a:t> </a:t>
            </a:r>
            <a:r>
              <a:rPr lang="fr-CH" sz="2000" dirty="0" err="1" smtClean="0">
                <a:effectLst/>
              </a:rPr>
              <a:t>decreases</a:t>
            </a:r>
            <a:r>
              <a:rPr lang="fr-CH" sz="2000" dirty="0" smtClean="0">
                <a:effectLst/>
              </a:rPr>
              <a:t> for proton </a:t>
            </a:r>
            <a:r>
              <a:rPr lang="fr-CH" sz="2000" dirty="0" err="1" smtClean="0">
                <a:effectLst/>
              </a:rPr>
              <a:t>burning</a:t>
            </a:r>
            <a:r>
              <a:rPr lang="fr-CH" sz="2000" dirty="0" smtClean="0">
                <a:effectLst/>
              </a:rPr>
              <a:t> (</a:t>
            </a:r>
            <a:r>
              <a:rPr lang="fr-CH" sz="2000" dirty="0" err="1" smtClean="0">
                <a:effectLst/>
              </a:rPr>
              <a:t>neglecting</a:t>
            </a:r>
            <a:r>
              <a:rPr lang="fr-CH" sz="2000" dirty="0" smtClean="0">
                <a:effectLst/>
              </a:rPr>
              <a:t> </a:t>
            </a:r>
            <a:r>
              <a:rPr lang="fr-CH" sz="2000" dirty="0" err="1" smtClean="0">
                <a:effectLst/>
              </a:rPr>
              <a:t>effects</a:t>
            </a:r>
            <a:r>
              <a:rPr lang="fr-CH" sz="2000" dirty="0" smtClean="0">
                <a:effectLst/>
              </a:rPr>
              <a:t> </a:t>
            </a:r>
            <a:r>
              <a:rPr lang="fr-CH" sz="2000" dirty="0" err="1" smtClean="0">
                <a:effectLst/>
              </a:rPr>
              <a:t>like</a:t>
            </a:r>
            <a:r>
              <a:rPr lang="fr-CH" sz="2000" dirty="0" smtClean="0">
                <a:effectLst/>
              </a:rPr>
              <a:t> emittance </a:t>
            </a:r>
            <a:r>
              <a:rPr lang="fr-CH" sz="2000" dirty="0" err="1" smtClean="0">
                <a:effectLst/>
              </a:rPr>
              <a:t>growth</a:t>
            </a:r>
            <a:r>
              <a:rPr lang="fr-CH" sz="2000" dirty="0" smtClean="0">
                <a:effectLst/>
              </a:rPr>
              <a:t> due to b-b, IBS, etc…)</a:t>
            </a:r>
          </a:p>
          <a:p>
            <a:r>
              <a:rPr lang="fr-CH" sz="2000" dirty="0">
                <a:effectLst/>
              </a:rPr>
              <a:t>T</a:t>
            </a:r>
            <a:r>
              <a:rPr lang="fr-CH" sz="2000" dirty="0" smtClean="0">
                <a:effectLst/>
              </a:rPr>
              <a:t>otal </a:t>
            </a:r>
            <a:r>
              <a:rPr lang="fr-CH" sz="2000" dirty="0" err="1" smtClean="0">
                <a:effectLst/>
              </a:rPr>
              <a:t>number</a:t>
            </a:r>
            <a:r>
              <a:rPr lang="fr-CH" sz="2000" dirty="0" smtClean="0">
                <a:effectLst/>
              </a:rPr>
              <a:t> of collisions </a:t>
            </a:r>
            <a:r>
              <a:rPr lang="fr-CH" sz="2000" b="1" dirty="0" smtClean="0">
                <a:effectLst/>
                <a:sym typeface="Symbol"/>
              </a:rPr>
              <a:t></a:t>
            </a:r>
            <a:r>
              <a:rPr lang="fr-CH" sz="2000" b="1" i="1" dirty="0" err="1" smtClean="0">
                <a:effectLst/>
                <a:sym typeface="Symbol"/>
              </a:rPr>
              <a:t>Ldt</a:t>
            </a:r>
            <a:r>
              <a:rPr lang="fr-CH" sz="2000" dirty="0" smtClean="0">
                <a:effectLst/>
              </a:rPr>
              <a:t> in a </a:t>
            </a:r>
            <a:r>
              <a:rPr lang="fr-CH" sz="2000" dirty="0" err="1" smtClean="0">
                <a:effectLst/>
              </a:rPr>
              <a:t>run</a:t>
            </a:r>
            <a:r>
              <a:rPr lang="fr-CH" sz="2000" dirty="0">
                <a:effectLst/>
              </a:rPr>
              <a:t> </a:t>
            </a:r>
            <a:r>
              <a:rPr lang="fr-CH" sz="2000" dirty="0" err="1" smtClean="0">
                <a:effectLst/>
              </a:rPr>
              <a:t>is</a:t>
            </a:r>
            <a:r>
              <a:rPr lang="fr-CH" sz="2000" dirty="0" smtClean="0">
                <a:effectLst/>
              </a:rPr>
              <a:t> </a:t>
            </a:r>
            <a:r>
              <a:rPr lang="fr-CH" sz="2000" dirty="0" err="1" smtClean="0">
                <a:effectLst/>
              </a:rPr>
              <a:t>limited</a:t>
            </a:r>
            <a:r>
              <a:rPr lang="fr-CH" sz="2000" dirty="0" smtClean="0">
                <a:effectLst/>
              </a:rPr>
              <a:t> by </a:t>
            </a:r>
            <a:r>
              <a:rPr lang="fr-CH" sz="2000" dirty="0" err="1" smtClean="0">
                <a:effectLst/>
              </a:rPr>
              <a:t>number</a:t>
            </a:r>
            <a:r>
              <a:rPr lang="fr-CH" sz="2000" dirty="0" smtClean="0">
                <a:effectLst/>
              </a:rPr>
              <a:t> of </a:t>
            </a:r>
            <a:r>
              <a:rPr lang="fr-CH" sz="2000" dirty="0" err="1" smtClean="0">
                <a:effectLst/>
              </a:rPr>
              <a:t>stored</a:t>
            </a:r>
            <a:r>
              <a:rPr lang="fr-CH" sz="2000" dirty="0" smtClean="0">
                <a:effectLst/>
              </a:rPr>
              <a:t> protons </a:t>
            </a:r>
          </a:p>
          <a:p>
            <a:r>
              <a:rPr lang="fr-CH" sz="2000" dirty="0" smtClean="0">
                <a:effectLst/>
                <a:sym typeface="Symbol"/>
              </a:rPr>
              <a:t> store a lot of protons but </a:t>
            </a:r>
            <a:r>
              <a:rPr lang="fr-CH" sz="2000" dirty="0" err="1" smtClean="0">
                <a:effectLst/>
                <a:sym typeface="Symbol"/>
              </a:rPr>
              <a:t>keep</a:t>
            </a:r>
            <a:r>
              <a:rPr lang="fr-CH" sz="2000" dirty="0" smtClean="0">
                <a:effectLst/>
                <a:sym typeface="Symbol"/>
              </a:rPr>
              <a:t> </a:t>
            </a:r>
            <a:r>
              <a:rPr lang="fr-CH" sz="2000" dirty="0" err="1" smtClean="0">
                <a:effectLst/>
                <a:sym typeface="Symbol"/>
              </a:rPr>
              <a:t>instantaneous</a:t>
            </a:r>
            <a:r>
              <a:rPr lang="fr-CH" sz="2000" dirty="0" smtClean="0">
                <a:effectLst/>
                <a:sym typeface="Symbol"/>
              </a:rPr>
              <a:t> </a:t>
            </a:r>
            <a:r>
              <a:rPr lang="fr-CH" sz="2000" dirty="0" err="1" smtClean="0">
                <a:effectLst/>
                <a:sym typeface="Symbol"/>
              </a:rPr>
              <a:t>lumi</a:t>
            </a:r>
            <a:r>
              <a:rPr lang="fr-CH" sz="2000" dirty="0" smtClean="0">
                <a:effectLst/>
                <a:sym typeface="Symbol"/>
              </a:rPr>
              <a:t> «</a:t>
            </a:r>
            <a:r>
              <a:rPr lang="fr-CH" sz="2000" dirty="0" err="1" smtClean="0">
                <a:effectLst/>
                <a:sym typeface="Symbol"/>
              </a:rPr>
              <a:t>low</a:t>
            </a:r>
            <a:r>
              <a:rPr lang="fr-CH" sz="2000" dirty="0" smtClean="0">
                <a:effectLst/>
                <a:sym typeface="Symbol"/>
              </a:rPr>
              <a:t>» by </a:t>
            </a:r>
            <a:r>
              <a:rPr lang="fr-CH" sz="2000" dirty="0" err="1" smtClean="0">
                <a:effectLst/>
                <a:sym typeface="Symbol"/>
              </a:rPr>
              <a:t>detuning</a:t>
            </a:r>
            <a:r>
              <a:rPr lang="fr-CH" sz="2000" dirty="0" smtClean="0">
                <a:effectLst/>
                <a:sym typeface="Symbol"/>
              </a:rPr>
              <a:t> one (or more)  </a:t>
            </a:r>
            <a:r>
              <a:rPr lang="fr-CH" sz="2000" dirty="0" err="1" smtClean="0">
                <a:effectLst/>
                <a:sym typeface="Symbol"/>
              </a:rPr>
              <a:t>parameter</a:t>
            </a:r>
            <a:r>
              <a:rPr lang="fr-CH" sz="2000" dirty="0" smtClean="0">
                <a:effectLst/>
                <a:sym typeface="Symbol"/>
              </a:rPr>
              <a:t>.</a:t>
            </a:r>
          </a:p>
          <a:p>
            <a:r>
              <a:rPr lang="fr-CH" sz="2000" dirty="0" smtClean="0">
                <a:effectLst/>
                <a:sym typeface="Symbol"/>
              </a:rPr>
              <a:t></a:t>
            </a:r>
            <a:r>
              <a:rPr lang="fr-CH" sz="2000" dirty="0" err="1" smtClean="0">
                <a:effectLst/>
                <a:sym typeface="Symbol"/>
              </a:rPr>
              <a:t>keep</a:t>
            </a:r>
            <a:r>
              <a:rPr lang="fr-CH" sz="2000" dirty="0" smtClean="0">
                <a:effectLst/>
                <a:sym typeface="Symbol"/>
              </a:rPr>
              <a:t> the </a:t>
            </a:r>
            <a:r>
              <a:rPr lang="fr-CH" sz="2000" dirty="0" err="1" smtClean="0">
                <a:effectLst/>
                <a:sym typeface="Symbol"/>
              </a:rPr>
              <a:t>lumi</a:t>
            </a:r>
            <a:r>
              <a:rPr lang="fr-CH" sz="2000" dirty="0" smtClean="0">
                <a:effectLst/>
                <a:sym typeface="Symbol"/>
              </a:rPr>
              <a:t> constant by </a:t>
            </a:r>
            <a:r>
              <a:rPr lang="fr-CH" sz="2000" dirty="0" err="1" smtClean="0">
                <a:effectLst/>
                <a:sym typeface="Symbol"/>
              </a:rPr>
              <a:t>re-tuning</a:t>
            </a:r>
            <a:r>
              <a:rPr lang="fr-CH" sz="2000" dirty="0" smtClean="0">
                <a:effectLst/>
                <a:sym typeface="Symbol"/>
              </a:rPr>
              <a:t> the </a:t>
            </a:r>
            <a:r>
              <a:rPr lang="fr-CH" sz="2000" dirty="0" err="1" smtClean="0">
                <a:effectLst/>
                <a:sym typeface="Symbol"/>
              </a:rPr>
              <a:t>paramter</a:t>
            </a:r>
            <a:r>
              <a:rPr lang="fr-CH" sz="2000" dirty="0" smtClean="0">
                <a:effectLst/>
                <a:sym typeface="Symbol"/>
              </a:rPr>
              <a:t>(s) to </a:t>
            </a:r>
            <a:r>
              <a:rPr lang="fr-CH" sz="2000" dirty="0" err="1" smtClean="0">
                <a:effectLst/>
                <a:sym typeface="Symbol"/>
              </a:rPr>
              <a:t>compensate</a:t>
            </a:r>
            <a:r>
              <a:rPr lang="fr-CH" sz="2000" dirty="0" smtClean="0">
                <a:effectLst/>
                <a:sym typeface="Symbol"/>
              </a:rPr>
              <a:t> proton </a:t>
            </a:r>
            <a:r>
              <a:rPr lang="fr-CH" sz="2000" dirty="0" err="1" smtClean="0">
                <a:effectLst/>
                <a:sym typeface="Symbol"/>
              </a:rPr>
              <a:t>loss</a:t>
            </a:r>
            <a:r>
              <a:rPr lang="fr-CH" sz="2000" dirty="0" smtClean="0">
                <a:effectLst/>
                <a:sym typeface="Symbol"/>
              </a:rPr>
              <a:t> (and </a:t>
            </a:r>
            <a:r>
              <a:rPr lang="fr-CH" sz="2000" dirty="0" err="1" smtClean="0">
                <a:effectLst/>
                <a:sym typeface="Symbol"/>
              </a:rPr>
              <a:t>possibly</a:t>
            </a:r>
            <a:r>
              <a:rPr lang="fr-CH" sz="2000" dirty="0" smtClean="0">
                <a:effectLst/>
                <a:sym typeface="Symbol"/>
              </a:rPr>
              <a:t> </a:t>
            </a:r>
            <a:r>
              <a:rPr lang="fr-CH" sz="2000" dirty="0" err="1" smtClean="0">
                <a:effectLst/>
                <a:sym typeface="Symbol"/>
              </a:rPr>
              <a:t>any</a:t>
            </a:r>
            <a:r>
              <a:rPr lang="fr-CH" sz="2000" dirty="0" smtClean="0">
                <a:effectLst/>
                <a:sym typeface="Symbol"/>
              </a:rPr>
              <a:t> </a:t>
            </a:r>
            <a:r>
              <a:rPr lang="fr-CH" sz="2000" dirty="0" err="1" smtClean="0">
                <a:effectLst/>
                <a:sym typeface="Symbol"/>
              </a:rPr>
              <a:t>other</a:t>
            </a:r>
            <a:r>
              <a:rPr lang="fr-CH" sz="2000" dirty="0" smtClean="0">
                <a:effectLst/>
                <a:sym typeface="Symbol"/>
              </a:rPr>
              <a:t> </a:t>
            </a:r>
            <a:r>
              <a:rPr lang="fr-CH" sz="2000" dirty="0" err="1" smtClean="0">
                <a:effectLst/>
                <a:sym typeface="Symbol"/>
              </a:rPr>
              <a:t>effect</a:t>
            </a:r>
            <a:r>
              <a:rPr lang="fr-CH" sz="2000" dirty="0" smtClean="0">
                <a:effectLst/>
                <a:sym typeface="Symbol"/>
              </a:rPr>
              <a:t>).</a:t>
            </a:r>
            <a:endParaRPr lang="en-GB" sz="2000" dirty="0"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974" y="1295421"/>
            <a:ext cx="4584026" cy="315478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561114"/>
            <a:ext cx="5694954" cy="193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9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HiLumi </a:t>
            </a:r>
            <a:r>
              <a:rPr lang="fr-CH" dirty="0" err="1" smtClean="0"/>
              <a:t>operation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levelling</a:t>
            </a:r>
            <a:r>
              <a:rPr lang="fr-CH" dirty="0" smtClean="0"/>
              <a:t> cycle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3" y="1215524"/>
            <a:ext cx="4599432" cy="2746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83" y="3878317"/>
            <a:ext cx="4518476" cy="2609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7605" y="1587062"/>
            <a:ext cx="38698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 smtClean="0"/>
              <a:t>The </a:t>
            </a:r>
            <a:r>
              <a:rPr lang="fr-CH" sz="2000" dirty="0" err="1" smtClean="0"/>
              <a:t>average</a:t>
            </a:r>
            <a:r>
              <a:rPr lang="fr-CH" sz="2000" dirty="0" smtClean="0"/>
              <a:t> collision rate </a:t>
            </a:r>
            <a:r>
              <a:rPr lang="fr-CH" sz="2000" dirty="0" err="1" smtClean="0"/>
              <a:t>is</a:t>
            </a:r>
            <a:r>
              <a:rPr lang="fr-CH" sz="2000" dirty="0" smtClean="0"/>
              <a:t> about the </a:t>
            </a:r>
            <a:r>
              <a:rPr lang="fr-CH" sz="2000" dirty="0" err="1" smtClean="0"/>
              <a:t>same</a:t>
            </a:r>
            <a:r>
              <a:rPr lang="fr-CH" sz="2000" dirty="0" smtClean="0"/>
              <a:t> but the «</a:t>
            </a:r>
            <a:r>
              <a:rPr lang="fr-CH" sz="2000" dirty="0" err="1" smtClean="0"/>
              <a:t>strain</a:t>
            </a:r>
            <a:r>
              <a:rPr lang="fr-CH" sz="2000" dirty="0" smtClean="0"/>
              <a:t>» on hardware </a:t>
            </a:r>
            <a:r>
              <a:rPr lang="fr-CH" sz="2000" dirty="0" err="1" smtClean="0"/>
              <a:t>is</a:t>
            </a:r>
            <a:r>
              <a:rPr lang="fr-CH" sz="2000" dirty="0" smtClean="0"/>
              <a:t> </a:t>
            </a:r>
            <a:r>
              <a:rPr lang="fr-CH" sz="2000" dirty="0" err="1" smtClean="0"/>
              <a:t>much</a:t>
            </a:r>
            <a:r>
              <a:rPr lang="fr-CH" sz="2000" dirty="0" smtClean="0"/>
              <a:t> </a:t>
            </a:r>
            <a:r>
              <a:rPr lang="fr-CH" sz="2000" dirty="0" err="1" smtClean="0"/>
              <a:t>less</a:t>
            </a:r>
            <a:r>
              <a:rPr lang="fr-CH" sz="2000" dirty="0" smtClean="0"/>
              <a:t> (design </a:t>
            </a:r>
            <a:r>
              <a:rPr lang="fr-CH" sz="2000" dirty="0" err="1" smtClean="0"/>
              <a:t>cost</a:t>
            </a:r>
            <a:r>
              <a:rPr lang="fr-CH" sz="2000" dirty="0" smtClean="0"/>
              <a:t>  </a:t>
            </a:r>
            <a:r>
              <a:rPr lang="fr-CH" sz="2000" dirty="0" smtClean="0">
                <a:sym typeface="Symbol"/>
              </a:rPr>
              <a:t> </a:t>
            </a:r>
            <a:r>
              <a:rPr lang="fr-CH" sz="2000" dirty="0" err="1" smtClean="0">
                <a:sym typeface="Symbol"/>
              </a:rPr>
              <a:t>peak</a:t>
            </a:r>
            <a:r>
              <a:rPr lang="fr-CH" sz="2000" dirty="0" smtClean="0">
                <a:sym typeface="Symbol"/>
              </a:rPr>
              <a:t> </a:t>
            </a:r>
            <a:r>
              <a:rPr lang="fr-CH" sz="2000" dirty="0" err="1" smtClean="0">
                <a:sym typeface="Symbol"/>
              </a:rPr>
              <a:t>lumi</a:t>
            </a:r>
            <a:r>
              <a:rPr lang="fr-CH" sz="2000" dirty="0" smtClean="0">
                <a:sym typeface="Symbol"/>
              </a:rPr>
              <a:t>) and </a:t>
            </a:r>
            <a:r>
              <a:rPr lang="fr-CH" sz="2000" dirty="0" err="1" smtClean="0">
                <a:sym typeface="Symbol"/>
              </a:rPr>
              <a:t>better</a:t>
            </a:r>
            <a:r>
              <a:rPr lang="fr-CH" sz="2000" dirty="0" smtClean="0">
                <a:sym typeface="Symbol"/>
              </a:rPr>
              <a:t> data </a:t>
            </a:r>
            <a:r>
              <a:rPr lang="fr-CH" sz="2000" dirty="0" err="1" smtClean="0">
                <a:sym typeface="Symbol"/>
              </a:rPr>
              <a:t>quality</a:t>
            </a:r>
            <a:r>
              <a:rPr lang="fr-CH" sz="2000" dirty="0" smtClean="0">
                <a:sym typeface="Symbol"/>
              </a:rPr>
              <a:t> for </a:t>
            </a:r>
            <a:r>
              <a:rPr lang="fr-CH" sz="2000" dirty="0" err="1" smtClean="0">
                <a:sym typeface="Symbol"/>
              </a:rPr>
              <a:t>exp</a:t>
            </a:r>
            <a:r>
              <a:rPr lang="fr-CH" sz="2000" dirty="0" smtClean="0">
                <a:sym typeface="Symbol"/>
              </a:rPr>
              <a:t>.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828801" y="5360062"/>
            <a:ext cx="2638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2000" dirty="0" err="1" smtClean="0"/>
              <a:t>We</a:t>
            </a:r>
            <a:r>
              <a:rPr lang="fr-CH" sz="2000" dirty="0" smtClean="0"/>
              <a:t> </a:t>
            </a:r>
            <a:r>
              <a:rPr lang="fr-CH" sz="2000" dirty="0" err="1" smtClean="0"/>
              <a:t>aim</a:t>
            </a:r>
            <a:r>
              <a:rPr lang="fr-CH" sz="2000" dirty="0" smtClean="0"/>
              <a:t> </a:t>
            </a:r>
            <a:r>
              <a:rPr lang="fr-CH" sz="2000" dirty="0" err="1" smtClean="0"/>
              <a:t>at</a:t>
            </a:r>
            <a:r>
              <a:rPr lang="fr-CH" sz="2000" dirty="0" smtClean="0"/>
              <a:t> 2 fb</a:t>
            </a:r>
            <a:r>
              <a:rPr lang="fr-CH" sz="2000" baseline="30000" dirty="0" smtClean="0"/>
              <a:t>-1</a:t>
            </a:r>
            <a:r>
              <a:rPr lang="fr-CH" sz="2000" dirty="0" smtClean="0"/>
              <a:t>/store, i.e. , 3.5 fb</a:t>
            </a:r>
            <a:r>
              <a:rPr lang="fr-CH" sz="2000" baseline="30000" dirty="0" smtClean="0"/>
              <a:t>-1</a:t>
            </a:r>
            <a:r>
              <a:rPr lang="fr-CH" sz="2000" dirty="0" smtClean="0"/>
              <a:t>/</a:t>
            </a:r>
            <a:r>
              <a:rPr lang="fr-CH" sz="2000" dirty="0" err="1" smtClean="0"/>
              <a:t>day</a:t>
            </a:r>
            <a:r>
              <a:rPr lang="fr-CH" sz="2000" dirty="0" smtClean="0"/>
              <a:t>!</a:t>
            </a:r>
            <a:endParaRPr lang="en-GB" sz="2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Target </a:t>
            </a:r>
            <a:r>
              <a:rPr lang="fr-CH" dirty="0" err="1" smtClean="0"/>
              <a:t>parameters</a:t>
            </a:r>
            <a:r>
              <a:rPr lang="fr-CH" dirty="0" smtClean="0"/>
              <a:t> for HL-LHC </a:t>
            </a:r>
            <a:r>
              <a:rPr lang="fr-CH" dirty="0" err="1" smtClean="0"/>
              <a:t>run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180696"/>
              </p:ext>
            </p:extLst>
          </p:nvPr>
        </p:nvGraphicFramePr>
        <p:xfrm>
          <a:off x="2383971" y="1316245"/>
          <a:ext cx="6651173" cy="5094505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184383"/>
                <a:gridCol w="1093358"/>
                <a:gridCol w="1093358"/>
                <a:gridCol w="1093358"/>
                <a:gridCol w="1093358"/>
                <a:gridCol w="1093358"/>
              </a:tblGrid>
              <a:tr h="915814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solidFill>
                            <a:schemeClr val="bg1"/>
                          </a:solidFill>
                          <a:effectLst/>
                        </a:rPr>
                        <a:t>Parameter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solidFill>
                            <a:schemeClr val="bg1"/>
                          </a:solidFill>
                          <a:effectLst/>
                        </a:rPr>
                        <a:t>Nom.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25 ns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solidFill>
                            <a:schemeClr val="bg1"/>
                          </a:solidFill>
                          <a:effectLst/>
                        </a:rPr>
                        <a:t>Stretched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25 ns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solidFill>
                            <a:schemeClr val="bg1"/>
                          </a:solidFill>
                          <a:effectLst/>
                        </a:rPr>
                        <a:t>Stretched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50 ns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solidFill>
                            <a:schemeClr val="bg1"/>
                          </a:solidFill>
                          <a:effectLst/>
                        </a:rPr>
                        <a:t>Baseline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25 ns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solidFill>
                            <a:schemeClr val="bg1"/>
                          </a:solidFill>
                          <a:effectLst/>
                        </a:rPr>
                        <a:t>Baseline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50 ns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</a:tr>
              <a:tr h="25206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err="1">
                          <a:effectLst/>
                        </a:rPr>
                        <a:t>N</a:t>
                      </a:r>
                      <a:r>
                        <a:rPr lang="en-GB" sz="1400" kern="800" baseline="-25000" dirty="0" err="1">
                          <a:effectLst/>
                        </a:rPr>
                        <a:t>b</a:t>
                      </a:r>
                      <a:r>
                        <a:rPr lang="en-GB" sz="1400" kern="800" dirty="0">
                          <a:effectLst/>
                        </a:rPr>
                        <a:t> [10</a:t>
                      </a:r>
                      <a:r>
                        <a:rPr lang="en-GB" sz="1400" kern="800" baseline="30000" dirty="0">
                          <a:effectLst/>
                        </a:rPr>
                        <a:t>11</a:t>
                      </a:r>
                      <a:r>
                        <a:rPr lang="en-GB" sz="1400" kern="800" dirty="0">
                          <a:effectLst/>
                        </a:rPr>
                        <a:t>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1.15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2.2 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3.5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2.0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3.3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err="1">
                          <a:effectLst/>
                        </a:rPr>
                        <a:t>n</a:t>
                      </a:r>
                      <a:r>
                        <a:rPr lang="en-GB" sz="1400" kern="800" baseline="-25000" dirty="0" err="1">
                          <a:effectLst/>
                        </a:rPr>
                        <a:t>b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2808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</a:t>
                      </a:r>
                      <a:r>
                        <a:rPr lang="it-IT" sz="1400" kern="800" dirty="0">
                          <a:effectLst/>
                        </a:rPr>
                        <a:t>808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1404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2808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1404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 dirty="0">
                          <a:effectLst/>
                        </a:rPr>
                        <a:t>I [A]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0.56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 dirty="0">
                          <a:effectLst/>
                        </a:rPr>
                        <a:t>1.12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0.89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1.02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0.84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  <a:sym typeface="Symbol"/>
                        </a:rPr>
                        <a:t></a:t>
                      </a:r>
                      <a:r>
                        <a:rPr lang="it-IT" sz="1400" kern="800" dirty="0">
                          <a:effectLst/>
                        </a:rPr>
                        <a:t>c [µ</a:t>
                      </a:r>
                      <a:r>
                        <a:rPr lang="it-IT" sz="1400" kern="800" dirty="0" err="1">
                          <a:effectLst/>
                        </a:rPr>
                        <a:t>rad</a:t>
                      </a:r>
                      <a:r>
                        <a:rPr lang="it-IT" sz="1400" kern="800" dirty="0">
                          <a:effectLst/>
                        </a:rPr>
                        <a:t>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 dirty="0">
                          <a:effectLst/>
                        </a:rPr>
                        <a:t>300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 dirty="0">
                          <a:effectLst/>
                        </a:rPr>
                        <a:t>590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590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590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590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 dirty="0">
                          <a:effectLst/>
                        </a:rPr>
                        <a:t>β</a:t>
                      </a:r>
                      <a:r>
                        <a:rPr lang="it-IT" sz="1400" kern="800" baseline="30000" dirty="0">
                          <a:effectLst/>
                          <a:sym typeface="Symbol"/>
                        </a:rPr>
                        <a:t></a:t>
                      </a:r>
                      <a:r>
                        <a:rPr lang="it-IT" sz="1400" kern="800" dirty="0">
                          <a:effectLst/>
                        </a:rPr>
                        <a:t> [m]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 dirty="0">
                          <a:effectLst/>
                        </a:rPr>
                        <a:t>0.55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 dirty="0">
                          <a:effectLst/>
                        </a:rPr>
                        <a:t>0.15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0.15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0.15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0.15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 dirty="0">
                          <a:effectLst/>
                          <a:sym typeface="Symbol"/>
                        </a:rPr>
                        <a:t></a:t>
                      </a:r>
                      <a:r>
                        <a:rPr lang="it-IT" sz="1400" kern="800" baseline="-25000" dirty="0">
                          <a:effectLst/>
                        </a:rPr>
                        <a:t>n</a:t>
                      </a:r>
                      <a:r>
                        <a:rPr lang="it-IT" sz="1400" kern="800" dirty="0">
                          <a:effectLst/>
                        </a:rPr>
                        <a:t> [µm]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 dirty="0">
                          <a:effectLst/>
                        </a:rPr>
                        <a:t>3.75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 dirty="0">
                          <a:effectLst/>
                        </a:rPr>
                        <a:t>2.5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3.0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2.5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3.0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 dirty="0">
                          <a:effectLst/>
                          <a:sym typeface="Symbol"/>
                        </a:rPr>
                        <a:t></a:t>
                      </a:r>
                      <a:r>
                        <a:rPr lang="it-IT" sz="1400" kern="800" baseline="-25000" dirty="0">
                          <a:effectLst/>
                        </a:rPr>
                        <a:t>s</a:t>
                      </a:r>
                      <a:r>
                        <a:rPr lang="it-IT" sz="1400" kern="800" dirty="0">
                          <a:effectLst/>
                        </a:rPr>
                        <a:t> [</a:t>
                      </a:r>
                      <a:r>
                        <a:rPr lang="it-IT" sz="1400" kern="800" dirty="0" err="1">
                          <a:effectLst/>
                        </a:rPr>
                        <a:t>eV</a:t>
                      </a:r>
                      <a:r>
                        <a:rPr lang="it-IT" sz="1400" kern="800" dirty="0">
                          <a:effectLst/>
                        </a:rPr>
                        <a:t> s]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 dirty="0">
                          <a:effectLst/>
                        </a:rPr>
                        <a:t>2.5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 dirty="0">
                          <a:effectLst/>
                        </a:rPr>
                        <a:t>2.5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2.5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2.5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800">
                          <a:effectLst/>
                        </a:rPr>
                        <a:t>2.5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IBS </a:t>
                      </a:r>
                      <a:r>
                        <a:rPr lang="en-GB" sz="1400" kern="800" dirty="0" err="1">
                          <a:effectLst/>
                        </a:rPr>
                        <a:t>hor</a:t>
                      </a:r>
                      <a:r>
                        <a:rPr lang="en-GB" sz="1400" kern="800" dirty="0">
                          <a:effectLst/>
                        </a:rPr>
                        <a:t> [h 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111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14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16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15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IBS long [h 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65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21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16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22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17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err="1">
                          <a:effectLst/>
                        </a:rPr>
                        <a:t>Piwinski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0.68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3.12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2.85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3.12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2.85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R </a:t>
                      </a:r>
                      <a:r>
                        <a:rPr lang="en-GB" sz="1400" kern="800" dirty="0" err="1">
                          <a:effectLst/>
                        </a:rPr>
                        <a:t>red.fact</a:t>
                      </a:r>
                      <a:r>
                        <a:rPr lang="en-GB" sz="1400" kern="800" dirty="0">
                          <a:effectLst/>
                        </a:rPr>
                        <a:t>.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0.81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0.31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0.33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0.31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0.33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b-b/IP[10</a:t>
                      </a:r>
                      <a:r>
                        <a:rPr lang="en-GB" sz="1400" kern="800" baseline="30000" dirty="0">
                          <a:effectLst/>
                        </a:rPr>
                        <a:t>-3</a:t>
                      </a:r>
                      <a:r>
                        <a:rPr lang="en-GB" sz="1400" kern="800" dirty="0">
                          <a:effectLst/>
                        </a:rPr>
                        <a:t>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3.1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3.3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4.7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3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4.5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err="1">
                          <a:effectLst/>
                        </a:rPr>
                        <a:t>L</a:t>
                      </a:r>
                      <a:r>
                        <a:rPr lang="en-GB" sz="1400" kern="800" baseline="-25000" dirty="0" err="1">
                          <a:effectLst/>
                        </a:rPr>
                        <a:t>peak</a:t>
                      </a:r>
                      <a:r>
                        <a:rPr lang="en-GB" sz="1400" kern="800" dirty="0">
                          <a:effectLst/>
                        </a:rPr>
                        <a:t> (no crab)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7.4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8.5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5.3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7.6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Crabbing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no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yes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yes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yes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yes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err="1">
                          <a:effectLst/>
                        </a:rPr>
                        <a:t>L</a:t>
                      </a:r>
                      <a:r>
                        <a:rPr lang="en-GB" sz="1400" kern="800" baseline="-25000" dirty="0" err="1">
                          <a:effectLst/>
                        </a:rPr>
                        <a:t>peak</a:t>
                      </a:r>
                      <a:r>
                        <a:rPr lang="en-GB" sz="1400" kern="800" baseline="-25000" dirty="0">
                          <a:effectLst/>
                        </a:rPr>
                        <a:t> virtual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24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26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20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23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err="1">
                          <a:effectLst/>
                        </a:rPr>
                        <a:t>Lumi</a:t>
                      </a:r>
                      <a:r>
                        <a:rPr lang="en-GB" sz="1400" kern="800" dirty="0">
                          <a:effectLst/>
                        </a:rPr>
                        <a:t> level 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=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2.5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5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2.5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Pileup </a:t>
                      </a:r>
                      <a:r>
                        <a:rPr lang="en-GB" sz="1400" kern="800" dirty="0" err="1">
                          <a:effectLst/>
                        </a:rPr>
                        <a:t>L</a:t>
                      </a:r>
                      <a:r>
                        <a:rPr lang="en-GB" sz="1400" kern="800" baseline="-25000" dirty="0" err="1">
                          <a:effectLst/>
                        </a:rPr>
                        <a:t>lev</a:t>
                      </a:r>
                      <a:r>
                        <a:rPr lang="en-GB" sz="1400" kern="800" dirty="0">
                          <a:effectLst/>
                        </a:rPr>
                        <a:t>=5L</a:t>
                      </a:r>
                      <a:r>
                        <a:rPr lang="en-GB" sz="1400" kern="800" baseline="-25000" dirty="0">
                          <a:effectLst/>
                        </a:rPr>
                        <a:t>0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19(27)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140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140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140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140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097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Eff.</a:t>
                      </a:r>
                      <a:r>
                        <a:rPr lang="en-GB" sz="1400" kern="800" baseline="30000" dirty="0">
                          <a:effectLst/>
                        </a:rPr>
                        <a:t>†</a:t>
                      </a:r>
                      <a:r>
                        <a:rPr lang="en-GB" sz="1400" kern="800" dirty="0">
                          <a:effectLst/>
                        </a:rPr>
                        <a:t>150 days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=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0.39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0.77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0.39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0.77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4517576" y="1210809"/>
            <a:ext cx="1219201" cy="5348923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10" name="Rectangle 9"/>
          <p:cNvSpPr/>
          <p:nvPr/>
        </p:nvSpPr>
        <p:spPr>
          <a:xfrm>
            <a:off x="25012" y="1446877"/>
            <a:ext cx="2315413" cy="4524315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Efficiency is defined as the ratio between the annual luminosity target of 250 fb</a:t>
            </a:r>
            <a:r>
              <a:rPr kumimoji="0" lang="en-GB" b="1" i="0" u="none" strike="noStrike" kern="0" cap="none" spc="0" normalizeH="0" baseline="30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over the potential luminosity that can be reached with an ideal cycle run time with no stop for 150 days: 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GB" b="1" i="0" u="none" strike="noStrike" kern="0" cap="none" spc="0" normalizeH="0" baseline="-2500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GB" b="1" i="0" u="none" strike="noStrike" kern="0" cap="none" spc="0" normalizeH="0" baseline="-2500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+t</a:t>
            </a:r>
            <a:r>
              <a:rPr kumimoji="0" lang="en-GB" b="1" i="0" u="none" strike="noStrike" kern="0" cap="none" spc="0" normalizeH="0" baseline="-2500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+t</a:t>
            </a:r>
            <a:r>
              <a:rPr kumimoji="0" lang="en-GB" b="1" i="0" u="none" strike="noStrike" kern="0" cap="none" spc="0" normalizeH="0" baseline="-2500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The turnaround time after a beam dump is taken as 5 hours, 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GB" b="1" i="0" u="none" strike="noStrike" kern="0" cap="none" spc="0" normalizeH="0" baseline="-2500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decay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3 h while 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GB" b="1" i="0" u="none" strike="noStrike" kern="0" cap="none" spc="0" normalizeH="0" baseline="-2500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depends on the total beam 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539342" y="2220910"/>
            <a:ext cx="696686" cy="260800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4539348" y="3180803"/>
            <a:ext cx="696686" cy="431075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539338" y="2667232"/>
            <a:ext cx="696686" cy="260800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4528463" y="5247139"/>
            <a:ext cx="696686" cy="260800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45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542" y="116632"/>
            <a:ext cx="6028347" cy="130100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CH" dirty="0" err="1" smtClean="0"/>
              <a:t>Changing</a:t>
            </a:r>
            <a:r>
              <a:rPr lang="fr-CH" dirty="0" smtClean="0"/>
              <a:t> 300x2 m </a:t>
            </a:r>
            <a:r>
              <a:rPr lang="fr-CH" u="sng" dirty="0" err="1" smtClean="0"/>
              <a:t>both</a:t>
            </a:r>
            <a:r>
              <a:rPr lang="fr-CH" u="sng" dirty="0" smtClean="0"/>
              <a:t> </a:t>
            </a:r>
            <a:r>
              <a:rPr lang="fr-CH" dirty="0" smtClean="0"/>
              <a:t>ATLAS &amp; CMS </a:t>
            </a:r>
            <a:r>
              <a:rPr lang="fr-CH" sz="3100" dirty="0" smtClean="0"/>
              <a:t>(+</a:t>
            </a:r>
            <a:r>
              <a:rPr lang="fr-CH" sz="3100" dirty="0" err="1" smtClean="0"/>
              <a:t>LHC-b</a:t>
            </a:r>
            <a:r>
              <a:rPr lang="fr-CH" sz="3100" dirty="0" smtClean="0"/>
              <a:t> &amp; Alice …)</a:t>
            </a:r>
            <a:endParaRPr lang="en-GB" sz="3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1628800"/>
            <a:ext cx="9266238" cy="48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5718447"/>
            <a:ext cx="230425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400" dirty="0" smtClean="0"/>
              <a:t>1.2 km of LHC !!</a:t>
            </a:r>
            <a:endParaRPr lang="en-GB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9A5F-C34B-499E-8384-0435015F7514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05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 smtClean="0"/>
              <a:t>Here</a:t>
            </a:r>
            <a:r>
              <a:rPr lang="fr-CH" dirty="0" smtClean="0"/>
              <a:t> the </a:t>
            </a:r>
            <a:r>
              <a:rPr lang="fr-CH" dirty="0" err="1" smtClean="0"/>
              <a:t>magnets</a:t>
            </a:r>
            <a:r>
              <a:rPr lang="fr-CH" dirty="0"/>
              <a:t> </a:t>
            </a:r>
            <a:r>
              <a:rPr lang="fr-CH" dirty="0" smtClean="0"/>
              <a:t>for </a:t>
            </a:r>
            <a:r>
              <a:rPr lang="fr-CH" dirty="0" smtClean="0"/>
              <a:t>the </a:t>
            </a:r>
            <a:r>
              <a:rPr lang="fr-CH" dirty="0" err="1" smtClean="0"/>
              <a:t>low</a:t>
            </a:r>
            <a:r>
              <a:rPr lang="fr-CH" dirty="0" smtClean="0"/>
              <a:t> </a:t>
            </a:r>
            <a:r>
              <a:rPr lang="fr-CH" dirty="0" smtClean="0">
                <a:sym typeface="Symbol"/>
              </a:rPr>
              <a:t> and </a:t>
            </a:r>
            <a:r>
              <a:rPr lang="fr-CH" dirty="0" err="1" smtClean="0">
                <a:sym typeface="Symbol"/>
              </a:rPr>
              <a:t>IRs</a:t>
            </a:r>
            <a:r>
              <a:rPr lang="fr-CH" dirty="0" smtClean="0">
                <a:sym typeface="Symbol"/>
              </a:rPr>
              <a:t/>
            </a:r>
            <a:br>
              <a:rPr lang="fr-CH" dirty="0" smtClean="0">
                <a:sym typeface="Symbol"/>
              </a:rPr>
            </a:br>
            <a:r>
              <a:rPr lang="fr-CH" dirty="0" smtClean="0">
                <a:sym typeface="Symbol"/>
              </a:rPr>
              <a:t>(</a:t>
            </a:r>
            <a:r>
              <a:rPr lang="fr-CH" dirty="0" err="1" smtClean="0">
                <a:sym typeface="Symbol"/>
              </a:rPr>
              <a:t>equipment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from</a:t>
            </a:r>
            <a:r>
              <a:rPr lang="fr-CH" dirty="0" smtClean="0">
                <a:sym typeface="Symbol"/>
              </a:rPr>
              <a:t> BNL, LBNL, </a:t>
            </a:r>
            <a:r>
              <a:rPr lang="fr-CH" dirty="0" err="1" smtClean="0">
                <a:sym typeface="Symbol"/>
              </a:rPr>
              <a:t>Fermilab</a:t>
            </a:r>
            <a:r>
              <a:rPr lang="fr-CH" dirty="0" smtClean="0">
                <a:sym typeface="Symbol"/>
              </a:rPr>
              <a:t>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4348"/>
            <a:ext cx="4133059" cy="27607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52935"/>
            <a:ext cx="389799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934" y="3501008"/>
            <a:ext cx="393547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54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988" y="86337"/>
            <a:ext cx="564640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HL-LHC installation all around the ring…</a:t>
            </a:r>
            <a:endParaRPr lang="en-US" dirty="0"/>
          </a:p>
        </p:txBody>
      </p:sp>
      <p:pic>
        <p:nvPicPr>
          <p:cNvPr id="18435" name="Object 1"/>
          <p:cNvPicPr>
            <a:picLocks noChangeAspect="1" noChangeArrowheads="1"/>
          </p:cNvPicPr>
          <p:nvPr/>
        </p:nvPicPr>
        <p:blipFill>
          <a:blip r:embed="rId2" cstate="print"/>
          <a:srcRect b="180"/>
          <a:stretch>
            <a:fillRect/>
          </a:stretch>
        </p:blipFill>
        <p:spPr bwMode="auto">
          <a:xfrm>
            <a:off x="2339752" y="1268760"/>
            <a:ext cx="4896544" cy="508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B18A-0892-4E4B-89DE-538B32965B9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27984" y="5157192"/>
            <a:ext cx="720080" cy="360040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05334" y="2060848"/>
            <a:ext cx="720080" cy="360040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0491458">
            <a:off x="5172764" y="5155513"/>
            <a:ext cx="357065" cy="286826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2219363">
            <a:off x="3685360" y="4937311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3019893">
            <a:off x="3310555" y="4569464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567102">
            <a:off x="4097137" y="5161753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6855689">
            <a:off x="6145641" y="3971304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4617877">
            <a:off x="6165571" y="3392661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6875212">
            <a:off x="3072300" y="3357609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4722320">
            <a:off x="3106888" y="3994794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449380">
            <a:off x="5170785" y="2220558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20491458">
            <a:off x="4025018" y="2220559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9" r="9346"/>
          <a:stretch/>
        </p:blipFill>
        <p:spPr bwMode="auto">
          <a:xfrm>
            <a:off x="971600" y="1124755"/>
            <a:ext cx="1584176" cy="167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1620" y="2807350"/>
            <a:ext cx="122413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 smtClean="0"/>
              <a:t>6.5 kW@4.5K  </a:t>
            </a:r>
            <a:r>
              <a:rPr lang="fr-CH" sz="1400" dirty="0" err="1" smtClean="0"/>
              <a:t>cryoplant</a:t>
            </a:r>
            <a:endParaRPr lang="en-GB" sz="1400" dirty="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22" y="5279241"/>
            <a:ext cx="1151527" cy="15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024" y="1289323"/>
            <a:ext cx="11525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395596" y="2473334"/>
            <a:ext cx="1017947" cy="23558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148064" y="5517232"/>
            <a:ext cx="2147270" cy="103054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148064" y="1725878"/>
            <a:ext cx="2147269" cy="43303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452320" y="3640058"/>
            <a:ext cx="158417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 smtClean="0"/>
              <a:t>2 x 18 kW @4.5K  </a:t>
            </a:r>
            <a:r>
              <a:rPr lang="fr-CH" sz="1400" dirty="0" err="1" smtClean="0"/>
              <a:t>cryoplants</a:t>
            </a:r>
            <a:r>
              <a:rPr lang="fr-CH" sz="1400" dirty="0" smtClean="0"/>
              <a:t> for </a:t>
            </a:r>
            <a:r>
              <a:rPr lang="fr-CH" sz="1400" dirty="0" err="1" smtClean="0"/>
              <a:t>IRs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7956376" y="2531168"/>
            <a:ext cx="676925" cy="108915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956376" y="4163278"/>
            <a:ext cx="779118" cy="117393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62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1" y="178701"/>
            <a:ext cx="6120680" cy="1143000"/>
          </a:xfrm>
        </p:spPr>
        <p:txBody>
          <a:bodyPr>
            <a:noAutofit/>
          </a:bodyPr>
          <a:lstStyle/>
          <a:p>
            <a:r>
              <a:rPr lang="fr-CH" sz="3600" dirty="0" err="1" smtClean="0"/>
              <a:t>Results</a:t>
            </a:r>
            <a:r>
              <a:rPr lang="fr-CH" sz="3600" dirty="0" smtClean="0"/>
              <a:t> LARP LQ - 2010</a:t>
            </a:r>
            <a:br>
              <a:rPr lang="fr-CH" sz="3600" dirty="0" smtClean="0"/>
            </a:br>
            <a:r>
              <a:rPr lang="fr-CH" sz="3600" dirty="0" smtClean="0"/>
              <a:t>(90 mm vs 70 mm LHC)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B141-1547-4E22-9593-D94868C4E68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053" y="1340768"/>
            <a:ext cx="7128791" cy="515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1907704" y="2996952"/>
            <a:ext cx="1872208" cy="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23728" y="2708920"/>
            <a:ext cx="1988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solidFill>
                  <a:srgbClr val="FF0000"/>
                </a:solidFill>
              </a:rPr>
              <a:t>LHC </a:t>
            </a:r>
            <a:r>
              <a:rPr lang="fr-CH" sz="1600" b="1" dirty="0" err="1" smtClean="0">
                <a:solidFill>
                  <a:srgbClr val="FF0000"/>
                </a:solidFill>
              </a:rPr>
              <a:t>equivalent</a:t>
            </a:r>
            <a:r>
              <a:rPr lang="fr-CH" sz="1600" b="1" dirty="0" smtClean="0">
                <a:solidFill>
                  <a:srgbClr val="FF0000"/>
                </a:solidFill>
              </a:rPr>
              <a:t> </a:t>
            </a:r>
            <a:r>
              <a:rPr lang="fr-CH" sz="1600" b="1" dirty="0" err="1" smtClean="0">
                <a:solidFill>
                  <a:srgbClr val="FF0000"/>
                </a:solidFill>
              </a:rPr>
              <a:t>today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9420" y="5147319"/>
            <a:ext cx="1658618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 smtClean="0"/>
              <a:t>G. Ambrosio, FNAL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7" y="330402"/>
            <a:ext cx="747737" cy="99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651641"/>
            <a:ext cx="21209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10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1044352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ＭＳ Ｐゴシック" pitchFamily="-108" charset="-128"/>
              </a:rPr>
              <a:t>LARP HQ (120 mm- 13 T) </a:t>
            </a:r>
          </a:p>
        </p:txBody>
      </p:sp>
      <p:sp>
        <p:nvSpPr>
          <p:cNvPr id="419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3A70AD7-3A29-4EA1-B281-969A208453BF}" type="slidenum">
              <a:rPr lang="en-US"/>
              <a:pPr/>
              <a:t>17</a:t>
            </a:fld>
            <a:endParaRPr lang="en-US"/>
          </a:p>
        </p:txBody>
      </p:sp>
      <p:pic>
        <p:nvPicPr>
          <p:cNvPr id="41988" name="Picture 2" descr="\\Thunder\Supercon\Collaborations\LARP_HQ\HQ Production Fabrication\Magnet Structures\Structural Hardware Pix\HQ-1_Coilpack\DSC072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232" t="3078"/>
          <a:stretch>
            <a:fillRect/>
          </a:stretch>
        </p:blipFill>
        <p:spPr>
          <a:xfrm>
            <a:off x="154344" y="1268760"/>
            <a:ext cx="3779314" cy="3026654"/>
          </a:xfrm>
        </p:spPr>
      </p:pic>
      <p:sp>
        <p:nvSpPr>
          <p:cNvPr id="41990" name="Footer Placeholder 7"/>
          <p:cNvSpPr txBox="1">
            <a:spLocks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 sz="1400" b="0">
              <a:solidFill>
                <a:schemeClr val="tx1"/>
              </a:solidFill>
              <a:cs typeface="Helvetica" pitchFamily="-10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39" y="4393984"/>
            <a:ext cx="2467724" cy="185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542" y="1340768"/>
            <a:ext cx="5099322" cy="410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95542" y="5661248"/>
            <a:ext cx="136854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 smtClean="0"/>
              <a:t>S. Caspi , LBNL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3" y="272723"/>
            <a:ext cx="620110" cy="82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6306207" y="5661248"/>
            <a:ext cx="2626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Not </a:t>
            </a:r>
            <a:r>
              <a:rPr lang="fr-CH" dirty="0" err="1" smtClean="0"/>
              <a:t>updated</a:t>
            </a:r>
            <a:r>
              <a:rPr lang="fr-CH" dirty="0" smtClean="0"/>
              <a:t>, </a:t>
            </a:r>
            <a:r>
              <a:rPr lang="fr-CH" dirty="0" err="1" smtClean="0"/>
              <a:t>results</a:t>
            </a:r>
            <a:r>
              <a:rPr lang="fr-CH" dirty="0" smtClean="0"/>
              <a:t>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627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579" y="274638"/>
            <a:ext cx="8261131" cy="1143000"/>
          </a:xfrm>
        </p:spPr>
        <p:txBody>
          <a:bodyPr>
            <a:normAutofit fontScale="90000"/>
          </a:bodyPr>
          <a:lstStyle/>
          <a:p>
            <a:r>
              <a:rPr lang="fr-CH" dirty="0" err="1" smtClean="0"/>
              <a:t>Improved</a:t>
            </a:r>
            <a:r>
              <a:rPr lang="fr-CH" dirty="0" smtClean="0"/>
              <a:t> Nb-Ti </a:t>
            </a:r>
            <a:r>
              <a:rPr lang="fr-CH" dirty="0" err="1" smtClean="0"/>
              <a:t>technology</a:t>
            </a:r>
            <a:r>
              <a:rPr lang="fr-CH" dirty="0" smtClean="0"/>
              <a:t> for</a:t>
            </a:r>
            <a:r>
              <a:rPr lang="en-US" dirty="0" smtClean="0">
                <a:ea typeface="ＭＳ Ｐゴシック" pitchFamily="-108" charset="-128"/>
                <a:sym typeface="Symbol"/>
              </a:rPr>
              <a:t> </a:t>
            </a:r>
            <a:r>
              <a:rPr lang="en-US" dirty="0">
                <a:ea typeface="ＭＳ Ｐゴシック" pitchFamily="-108" charset="-128"/>
                <a:sym typeface="Symbol"/>
              </a:rPr>
              <a:t>MS magnets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>and for </a:t>
            </a:r>
            <a:r>
              <a:rPr lang="en-US" dirty="0" smtClean="0">
                <a:ea typeface="ＭＳ Ｐゴシック" pitchFamily="-108" charset="-128"/>
              </a:rPr>
              <a:t>Low-</a:t>
            </a:r>
            <a:r>
              <a:rPr lang="en-US" dirty="0" smtClean="0">
                <a:ea typeface="ＭＳ Ｐゴシック" pitchFamily="-108" charset="-128"/>
                <a:sym typeface="Symbol"/>
              </a:rPr>
              <a:t> </a:t>
            </a:r>
            <a:r>
              <a:rPr lang="en-US" dirty="0">
                <a:ea typeface="ＭＳ Ｐゴシック" pitchFamily="-108" charset="-128"/>
                <a:sym typeface="Symbol"/>
              </a:rPr>
              <a:t>quads </a:t>
            </a:r>
            <a:r>
              <a:rPr lang="en-US" dirty="0" smtClean="0">
                <a:ea typeface="ＭＳ Ｐゴシック" pitchFamily="-108" charset="-128"/>
                <a:sym typeface="Symbol"/>
              </a:rPr>
              <a:t>back-up plan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B18A-0892-4E4B-89DE-538B32965B9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458966" cy="345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Content Placeholder 6" descr="3D CAD MQX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996953"/>
            <a:ext cx="2912253" cy="204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241"/>
          <a:stretch>
            <a:fillRect/>
          </a:stretch>
        </p:blipFill>
        <p:spPr bwMode="auto">
          <a:xfrm>
            <a:off x="4572000" y="1628800"/>
            <a:ext cx="3660932" cy="125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3568" y="5445224"/>
            <a:ext cx="8064896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new </a:t>
            </a:r>
            <a:r>
              <a:rPr lang="fr-CH" dirty="0" err="1" smtClean="0"/>
              <a:t>insulation</a:t>
            </a:r>
            <a:r>
              <a:rPr lang="fr-CH" dirty="0" smtClean="0"/>
              <a:t> </a:t>
            </a:r>
            <a:r>
              <a:rPr lang="fr-CH" dirty="0" err="1" smtClean="0"/>
              <a:t>scheme</a:t>
            </a:r>
            <a:r>
              <a:rPr lang="fr-CH" dirty="0" smtClean="0"/>
              <a:t>, more </a:t>
            </a:r>
            <a:r>
              <a:rPr lang="fr-CH" dirty="0" err="1" smtClean="0"/>
              <a:t>porous</a:t>
            </a:r>
            <a:r>
              <a:rPr lang="fr-CH" dirty="0" smtClean="0"/>
              <a:t> in the </a:t>
            </a:r>
            <a:r>
              <a:rPr lang="fr-CH" dirty="0" err="1" smtClean="0"/>
              <a:t>coils</a:t>
            </a:r>
            <a:r>
              <a:rPr lang="fr-CH" dirty="0" smtClean="0"/>
              <a:t> and in the structure</a:t>
            </a:r>
          </a:p>
          <a:p>
            <a:r>
              <a:rPr lang="fr-CH" dirty="0" err="1"/>
              <a:t>Higher</a:t>
            </a:r>
            <a:r>
              <a:rPr lang="fr-CH" dirty="0"/>
              <a:t> </a:t>
            </a:r>
            <a:r>
              <a:rPr lang="fr-CH" dirty="0" err="1"/>
              <a:t>heat</a:t>
            </a:r>
            <a:r>
              <a:rPr lang="fr-CH" dirty="0"/>
              <a:t> </a:t>
            </a:r>
            <a:r>
              <a:rPr lang="fr-CH" dirty="0" err="1" smtClean="0"/>
              <a:t>removal</a:t>
            </a:r>
            <a:r>
              <a:rPr lang="fr-CH" dirty="0" smtClean="0"/>
              <a:t> (</a:t>
            </a:r>
            <a:r>
              <a:rPr lang="fr-CH" dirty="0" err="1" smtClean="0"/>
              <a:t>matching</a:t>
            </a:r>
            <a:r>
              <a:rPr lang="fr-CH" dirty="0" smtClean="0"/>
              <a:t> the gap to </a:t>
            </a:r>
            <a:r>
              <a:rPr lang="fr-CH" dirty="0" err="1" smtClean="0"/>
              <a:t>NbSn</a:t>
            </a:r>
            <a:r>
              <a:rPr lang="fr-CH" dirty="0" smtClean="0"/>
              <a:t> ?)</a:t>
            </a:r>
          </a:p>
          <a:p>
            <a:r>
              <a:rPr lang="fr-CH" dirty="0" smtClean="0"/>
              <a:t>To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tested</a:t>
            </a:r>
            <a:r>
              <a:rPr lang="fr-CH" dirty="0" smtClean="0"/>
              <a:t> </a:t>
            </a:r>
            <a:r>
              <a:rPr lang="fr-CH" dirty="0" err="1" smtClean="0"/>
              <a:t>soon</a:t>
            </a:r>
            <a:endParaRPr lang="fr-CH" dirty="0" smtClean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7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 dirty="0" err="1" smtClean="0"/>
              <a:t>Avoid</a:t>
            </a:r>
            <a:r>
              <a:rPr lang="fr-CH" sz="3200" dirty="0" smtClean="0"/>
              <a:t>  off-</a:t>
            </a:r>
            <a:r>
              <a:rPr lang="fr-CH" sz="3200" dirty="0" err="1" smtClean="0"/>
              <a:t>momentum</a:t>
            </a:r>
            <a:r>
              <a:rPr lang="fr-CH" sz="3200" dirty="0" smtClean="0"/>
              <a:t> protons </a:t>
            </a:r>
            <a:br>
              <a:rPr lang="fr-CH" sz="3200" dirty="0" smtClean="0"/>
            </a:br>
            <a:r>
              <a:rPr lang="fr-CH" sz="3200" dirty="0" smtClean="0"/>
              <a:t>on SC </a:t>
            </a:r>
            <a:r>
              <a:rPr lang="fr-CH" sz="3200" dirty="0" err="1" smtClean="0"/>
              <a:t>dipoles</a:t>
            </a:r>
            <a:r>
              <a:rPr lang="fr-CH" sz="3200" dirty="0" smtClean="0"/>
              <a:t> (diffractive)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19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13176"/>
            <a:ext cx="7540625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17" y="1804878"/>
            <a:ext cx="71326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ryoCollAxon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19278"/>
            <a:ext cx="24368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139952" y="3350420"/>
            <a:ext cx="4876799" cy="1697037"/>
            <a:chOff x="228599" y="4606319"/>
            <a:chExt cx="4143374" cy="1783942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2057400" y="4953000"/>
              <a:ext cx="1600200" cy="8382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35343" y="5620946"/>
              <a:ext cx="4136630" cy="769315"/>
              <a:chOff x="234941" y="5698482"/>
              <a:chExt cx="4136503" cy="768122"/>
            </a:xfrm>
          </p:grpSpPr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 rot="-465453">
                <a:off x="317212" y="5900093"/>
                <a:ext cx="1468749" cy="363233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chemeClr val="lt1"/>
                    </a:solidFill>
                    <a:latin typeface="+mn-lt"/>
                    <a:ea typeface="+mn-ea"/>
                  </a:rPr>
                  <a:t>5.5 m Nb</a:t>
                </a:r>
                <a:r>
                  <a:rPr lang="en-US" baseline="-25000" dirty="0">
                    <a:solidFill>
                      <a:schemeClr val="lt1"/>
                    </a:solidFill>
                    <a:latin typeface="+mn-lt"/>
                    <a:ea typeface="+mn-ea"/>
                  </a:rPr>
                  <a:t>3</a:t>
                </a:r>
                <a:r>
                  <a:rPr lang="en-US" dirty="0">
                    <a:solidFill>
                      <a:schemeClr val="lt1"/>
                    </a:solidFill>
                    <a:latin typeface="+mn-lt"/>
                    <a:ea typeface="+mn-ea"/>
                  </a:rPr>
                  <a:t>Sn</a:t>
                </a:r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 rot="388096">
                <a:off x="2789404" y="5880099"/>
                <a:ext cx="1467400" cy="388227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chemeClr val="lt1"/>
                    </a:solidFill>
                    <a:latin typeface="+mn-lt"/>
                    <a:ea typeface="+mn-ea"/>
                  </a:rPr>
                  <a:t>5.5 m Nb</a:t>
                </a:r>
                <a:r>
                  <a:rPr lang="en-US" baseline="-25000" dirty="0">
                    <a:solidFill>
                      <a:schemeClr val="lt1"/>
                    </a:solidFill>
                    <a:latin typeface="+mn-lt"/>
                    <a:ea typeface="+mn-ea"/>
                  </a:rPr>
                  <a:t>3</a:t>
                </a:r>
                <a:r>
                  <a:rPr lang="en-US" dirty="0">
                    <a:solidFill>
                      <a:schemeClr val="lt1"/>
                    </a:solidFill>
                    <a:latin typeface="+mn-lt"/>
                    <a:ea typeface="+mn-ea"/>
                  </a:rPr>
                  <a:t>Sn</a:t>
                </a:r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1868232" y="5778460"/>
                <a:ext cx="852387" cy="38822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sz="1200" b="1" dirty="0">
                    <a:solidFill>
                      <a:schemeClr val="lt1"/>
                    </a:solidFill>
                    <a:latin typeface="+mn-lt"/>
                    <a:ea typeface="+mn-ea"/>
                  </a:rPr>
                  <a:t>3.5 m </a:t>
                </a:r>
                <a:r>
                  <a:rPr lang="en-US" sz="1200" b="1" dirty="0" err="1">
                    <a:solidFill>
                      <a:schemeClr val="lt1"/>
                    </a:solidFill>
                    <a:latin typeface="+mn-lt"/>
                    <a:ea typeface="+mn-ea"/>
                  </a:rPr>
                  <a:t>Collim</a:t>
                </a:r>
                <a:r>
                  <a:rPr lang="en-US" sz="1200" b="1" dirty="0">
                    <a:solidFill>
                      <a:schemeClr val="lt1"/>
                    </a:solidFill>
                    <a:latin typeface="+mn-lt"/>
                    <a:ea typeface="+mn-ea"/>
                  </a:rPr>
                  <a:t>.</a:t>
                </a:r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34941" y="5698482"/>
                <a:ext cx="4136503" cy="768122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228599" y="4606319"/>
              <a:ext cx="4136632" cy="765977"/>
              <a:chOff x="234547" y="4700402"/>
              <a:chExt cx="4136504" cy="764788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316819" y="4860358"/>
                <a:ext cx="1435031" cy="421550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chemeClr val="lt1"/>
                    </a:solidFill>
                    <a:latin typeface="+mn-lt"/>
                    <a:ea typeface="+mn-ea"/>
                  </a:rPr>
                  <a:t>5.5 m Nb</a:t>
                </a:r>
                <a:r>
                  <a:rPr lang="en-US" baseline="-25000" dirty="0">
                    <a:solidFill>
                      <a:schemeClr val="lt1"/>
                    </a:solidFill>
                    <a:latin typeface="+mn-lt"/>
                    <a:ea typeface="+mn-ea"/>
                  </a:rPr>
                  <a:t>3</a:t>
                </a:r>
                <a:r>
                  <a:rPr lang="en-US" dirty="0">
                    <a:solidFill>
                      <a:schemeClr val="lt1"/>
                    </a:solidFill>
                    <a:latin typeface="+mn-lt"/>
                    <a:ea typeface="+mn-ea"/>
                  </a:rPr>
                  <a:t>Sn</a:t>
                </a:r>
              </a:p>
            </p:txBody>
          </p:sp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1870536" y="4855359"/>
                <a:ext cx="878012" cy="37822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sz="1200" b="1" dirty="0">
                    <a:solidFill>
                      <a:schemeClr val="lt1"/>
                    </a:solidFill>
                    <a:latin typeface="+mn-lt"/>
                    <a:ea typeface="+mn-ea"/>
                  </a:rPr>
                  <a:t>3.5 m </a:t>
                </a:r>
                <a:r>
                  <a:rPr lang="en-US" sz="1200" b="1" dirty="0" err="1">
                    <a:solidFill>
                      <a:schemeClr val="lt1"/>
                    </a:solidFill>
                    <a:latin typeface="+mn-lt"/>
                    <a:ea typeface="+mn-ea"/>
                  </a:rPr>
                  <a:t>Collim</a:t>
                </a:r>
                <a:endParaRPr lang="en-US" sz="1200" b="1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234547" y="4700402"/>
                <a:ext cx="4136504" cy="764788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831697" y="4766518"/>
              <a:ext cx="1435075" cy="422205"/>
            </a:xfrm>
            <a:prstGeom prst="rect">
              <a:avLst/>
            </a:prstGeom>
            <a:solidFill>
              <a:srgbClr val="3333CC"/>
            </a:solidFill>
            <a:ln w="9525">
              <a:solidFill>
                <a:srgbClr val="00CC9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5.5 m Nb</a:t>
              </a:r>
              <a:r>
                <a:rPr lang="en-US" baseline="-25000" dirty="0">
                  <a:solidFill>
                    <a:schemeClr val="lt1"/>
                  </a:solidFill>
                  <a:latin typeface="+mn-lt"/>
                  <a:ea typeface="+mn-ea"/>
                </a:rPr>
                <a:t>3</a:t>
              </a: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Sn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806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19"/>
            <a:ext cx="4318840" cy="534924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Higgs is there !</a:t>
            </a:r>
            <a:r>
              <a:rPr lang="en-US" dirty="0" smtClean="0"/>
              <a:t> (and not </a:t>
            </a:r>
            <a:r>
              <a:rPr lang="en-US" dirty="0" err="1" smtClean="0"/>
              <a:t>not</a:t>
            </a:r>
            <a:r>
              <a:rPr lang="en-US" dirty="0" smtClean="0"/>
              <a:t> only </a:t>
            </a:r>
            <a:r>
              <a:rPr lang="en-US" dirty="0" err="1" smtClean="0"/>
              <a:t>Mr</a:t>
            </a:r>
            <a:r>
              <a:rPr lang="en-US" dirty="0" smtClean="0"/>
              <a:t> Higgs)</a:t>
            </a:r>
          </a:p>
          <a:p>
            <a:endParaRPr lang="en-US" dirty="0" smtClean="0"/>
          </a:p>
          <a:p>
            <a:r>
              <a:rPr lang="en-US" dirty="0"/>
              <a:t>B</a:t>
            </a:r>
            <a:r>
              <a:rPr lang="en-US" dirty="0" smtClean="0"/>
              <a:t>etter characterization (unexpected properties?) triggered a 3-months shift in the shutdown LS1: not yet included in the pictures and plots of the talk!</a:t>
            </a:r>
          </a:p>
          <a:p>
            <a:endParaRPr lang="en-US" dirty="0" smtClean="0"/>
          </a:p>
          <a:p>
            <a:r>
              <a:rPr lang="en-US" dirty="0" smtClean="0"/>
              <a:t>The possible LS1.5 mentioned “here and there” has been dropped (but 6 week longer Xmas break for CMS tracker, if required, at end 2016-beg.2017)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37" y="416484"/>
            <a:ext cx="4057484" cy="2846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40" y="3557376"/>
            <a:ext cx="4095212" cy="278474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42999"/>
            <a:ext cx="3168352" cy="27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71600" y="274638"/>
            <a:ext cx="6580837" cy="1066130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11 T-11 m </a:t>
            </a:r>
            <a:r>
              <a:rPr lang="fr-CH" dirty="0" err="1" smtClean="0"/>
              <a:t>dipole</a:t>
            </a:r>
            <a:r>
              <a:rPr lang="fr-CH" dirty="0" smtClean="0"/>
              <a:t> </a:t>
            </a:r>
            <a:br>
              <a:rPr lang="fr-CH" dirty="0" smtClean="0"/>
            </a:br>
            <a:r>
              <a:rPr lang="fr-CH" dirty="0" smtClean="0"/>
              <a:t>CERN-FNAL collaborations 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4608512" cy="4525963"/>
          </a:xfrm>
        </p:spPr>
        <p:txBody>
          <a:bodyPr>
            <a:normAutofit fontScale="70000" lnSpcReduction="20000"/>
          </a:bodyPr>
          <a:lstStyle/>
          <a:p>
            <a:r>
              <a:rPr lang="fr-CH" dirty="0" err="1" smtClean="0"/>
              <a:t>Series</a:t>
            </a:r>
            <a:r>
              <a:rPr lang="fr-CH" dirty="0" smtClean="0"/>
              <a:t> to LHC </a:t>
            </a:r>
            <a:r>
              <a:rPr lang="fr-CH" dirty="0" err="1" smtClean="0"/>
              <a:t>dipoles</a:t>
            </a:r>
            <a:r>
              <a:rPr lang="fr-CH" dirty="0" smtClean="0"/>
              <a:t>: BL/I =120Tm/11.85kA</a:t>
            </a:r>
          </a:p>
          <a:p>
            <a:pPr lvl="1"/>
            <a:r>
              <a:rPr lang="fr-CH" dirty="0" err="1" smtClean="0"/>
              <a:t>Cable</a:t>
            </a:r>
            <a:r>
              <a:rPr lang="fr-CH" dirty="0" smtClean="0"/>
              <a:t>, </a:t>
            </a:r>
            <a:r>
              <a:rPr lang="fr-CH" dirty="0" err="1" smtClean="0"/>
              <a:t>strand</a:t>
            </a:r>
            <a:r>
              <a:rPr lang="fr-CH" dirty="0" smtClean="0"/>
              <a:t> </a:t>
            </a:r>
            <a:r>
              <a:rPr lang="fr-CH" dirty="0" err="1" smtClean="0"/>
              <a:t>constrained</a:t>
            </a:r>
            <a:endParaRPr lang="fr-CH" dirty="0" smtClean="0"/>
          </a:p>
          <a:p>
            <a:pPr lvl="1"/>
            <a:r>
              <a:rPr lang="fr-CH" dirty="0" err="1"/>
              <a:t>N</a:t>
            </a:r>
            <a:r>
              <a:rPr lang="fr-CH" dirty="0" err="1" smtClean="0"/>
              <a:t>ested</a:t>
            </a:r>
            <a:r>
              <a:rPr lang="fr-CH" dirty="0" smtClean="0"/>
              <a:t> power </a:t>
            </a:r>
            <a:r>
              <a:rPr lang="fr-CH" dirty="0" err="1" smtClean="0"/>
              <a:t>supply</a:t>
            </a:r>
            <a:r>
              <a:rPr lang="fr-CH" dirty="0" smtClean="0"/>
              <a:t> </a:t>
            </a:r>
            <a:r>
              <a:rPr lang="fr-CH" dirty="0" smtClean="0">
                <a:sym typeface="Symbol"/>
              </a:rPr>
              <a:t></a:t>
            </a:r>
            <a:r>
              <a:rPr lang="fr-CH" dirty="0">
                <a:sym typeface="Symbol"/>
              </a:rPr>
              <a:t>3</a:t>
            </a:r>
            <a:r>
              <a:rPr lang="fr-CH" dirty="0" smtClean="0"/>
              <a:t>00 A</a:t>
            </a:r>
          </a:p>
          <a:p>
            <a:r>
              <a:rPr lang="fr-CH" dirty="0" smtClean="0"/>
              <a:t>Field </a:t>
            </a:r>
            <a:r>
              <a:rPr lang="fr-CH" dirty="0" err="1" smtClean="0"/>
              <a:t>quality</a:t>
            </a:r>
            <a:endParaRPr lang="fr-CH" dirty="0"/>
          </a:p>
          <a:p>
            <a:pPr lvl="1"/>
            <a:r>
              <a:rPr lang="fr-CH" dirty="0" smtClean="0"/>
              <a:t>Fe saturation 6.5</a:t>
            </a:r>
            <a:r>
              <a:rPr lang="fr-CH" dirty="0" smtClean="0">
                <a:sym typeface="Symbol"/>
              </a:rPr>
              <a:t>0.5</a:t>
            </a:r>
          </a:p>
          <a:p>
            <a:pPr lvl="1"/>
            <a:r>
              <a:rPr lang="fr-CH" dirty="0" smtClean="0">
                <a:sym typeface="Symbol"/>
              </a:rPr>
              <a:t>Pers. </a:t>
            </a:r>
            <a:r>
              <a:rPr lang="fr-CH" dirty="0" err="1" smtClean="0">
                <a:sym typeface="Symbol"/>
              </a:rPr>
              <a:t>Current</a:t>
            </a:r>
            <a:r>
              <a:rPr lang="fr-CH" dirty="0">
                <a:sym typeface="Symbol"/>
              </a:rPr>
              <a:t> </a:t>
            </a:r>
            <a:r>
              <a:rPr lang="fr-CH" dirty="0" smtClean="0">
                <a:sym typeface="Symbol"/>
              </a:rPr>
              <a:t>(40 m fil. Size): 44 2010? </a:t>
            </a:r>
            <a:r>
              <a:rPr lang="fr-CH" dirty="0" err="1" smtClean="0">
                <a:sym typeface="Symbol"/>
              </a:rPr>
              <a:t>Enough</a:t>
            </a:r>
            <a:r>
              <a:rPr lang="fr-CH" dirty="0" smtClean="0">
                <a:sym typeface="Symbol"/>
              </a:rPr>
              <a:t> (few </a:t>
            </a:r>
            <a:r>
              <a:rPr lang="fr-CH" dirty="0" err="1" smtClean="0">
                <a:sym typeface="Symbol"/>
              </a:rPr>
              <a:t>magnet</a:t>
            </a:r>
            <a:r>
              <a:rPr lang="fr-CH" dirty="0" smtClean="0">
                <a:sym typeface="Symbol"/>
              </a:rPr>
              <a:t>)</a:t>
            </a:r>
          </a:p>
          <a:p>
            <a:r>
              <a:rPr lang="fr-CH" dirty="0" smtClean="0">
                <a:sym typeface="Symbol"/>
              </a:rPr>
              <a:t>Forces, </a:t>
            </a:r>
            <a:r>
              <a:rPr lang="fr-CH" dirty="0" err="1" smtClean="0">
                <a:sym typeface="Symbol"/>
              </a:rPr>
              <a:t>energy</a:t>
            </a:r>
            <a:r>
              <a:rPr lang="fr-CH" dirty="0" smtClean="0">
                <a:sym typeface="Symbol"/>
              </a:rPr>
              <a:t>  70% </a:t>
            </a:r>
            <a:r>
              <a:rPr lang="fr-CH" dirty="0" err="1" smtClean="0">
                <a:sym typeface="Symbol"/>
              </a:rPr>
              <a:t>higher</a:t>
            </a:r>
            <a:r>
              <a:rPr lang="fr-CH" dirty="0" smtClean="0">
                <a:sym typeface="Symbol"/>
              </a:rPr>
              <a:t> in </a:t>
            </a:r>
            <a:r>
              <a:rPr lang="fr-CH" dirty="0" err="1" smtClean="0">
                <a:sym typeface="Symbol"/>
              </a:rPr>
              <a:t>same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envelope</a:t>
            </a:r>
            <a:r>
              <a:rPr lang="fr-CH" dirty="0" smtClean="0">
                <a:sym typeface="Symbol"/>
              </a:rPr>
              <a:t> </a:t>
            </a:r>
          </a:p>
          <a:p>
            <a:r>
              <a:rPr lang="fr-CH" dirty="0" err="1" smtClean="0">
                <a:sym typeface="Symbol"/>
              </a:rPr>
              <a:t>Demo</a:t>
            </a:r>
            <a:r>
              <a:rPr lang="fr-CH" dirty="0" smtClean="0">
                <a:sym typeface="Symbol"/>
              </a:rPr>
              <a:t> (single, 2 m) by 2012; Proto by 2013-14</a:t>
            </a:r>
          </a:p>
          <a:p>
            <a:r>
              <a:rPr lang="fr-CH" dirty="0" smtClean="0">
                <a:sym typeface="Symbol"/>
              </a:rPr>
              <a:t>1 unit = 2x5.5mstraight</a:t>
            </a:r>
          </a:p>
          <a:p>
            <a:r>
              <a:rPr lang="fr-CH" dirty="0">
                <a:sym typeface="Symbol"/>
              </a:rPr>
              <a:t>F</a:t>
            </a:r>
            <a:r>
              <a:rPr lang="fr-CH" dirty="0" smtClean="0">
                <a:sym typeface="Symbol"/>
              </a:rPr>
              <a:t>irst </a:t>
            </a:r>
            <a:r>
              <a:rPr lang="fr-CH" dirty="0" err="1" smtClean="0">
                <a:sym typeface="Symbol"/>
              </a:rPr>
              <a:t>NbSn</a:t>
            </a:r>
            <a:r>
              <a:rPr lang="fr-CH" dirty="0" smtClean="0">
                <a:sym typeface="Symbol"/>
              </a:rPr>
              <a:t> in </a:t>
            </a:r>
            <a:r>
              <a:rPr lang="fr-CH" dirty="0" err="1" smtClean="0">
                <a:sym typeface="Symbol"/>
              </a:rPr>
              <a:t>operation</a:t>
            </a:r>
            <a:r>
              <a:rPr lang="fr-CH" dirty="0" smtClean="0">
                <a:sym typeface="Symbol"/>
              </a:rPr>
              <a:t>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20</a:t>
            </a:fld>
            <a:endParaRPr lang="en-GB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249" y="3922424"/>
            <a:ext cx="3534815" cy="252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78064" y="2481858"/>
            <a:ext cx="72008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LHC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446197" y="4782818"/>
            <a:ext cx="58381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dirty="0" smtClean="0"/>
              <a:t>11 T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2" y="332656"/>
            <a:ext cx="632282" cy="63228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  <p:sp>
        <p:nvSpPr>
          <p:cNvPr id="3" name="Oval 2"/>
          <p:cNvSpPr/>
          <p:nvPr/>
        </p:nvSpPr>
        <p:spPr>
          <a:xfrm>
            <a:off x="179512" y="3524815"/>
            <a:ext cx="4896544" cy="648072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06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long term DOE NB3Sn basic program has </a:t>
            </a:r>
            <a:r>
              <a:rPr lang="en-US" dirty="0" err="1" smtClean="0"/>
              <a:t>opended</a:t>
            </a:r>
            <a:r>
              <a:rPr lang="en-US" dirty="0" smtClean="0"/>
              <a:t> the way to higher field</a:t>
            </a:r>
            <a:endParaRPr lang="en-US" dirty="0"/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2133600" y="2265363"/>
            <a:ext cx="4876800" cy="37338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996357" y="1905000"/>
            <a:ext cx="14316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J</a:t>
            </a:r>
            <a:r>
              <a:rPr lang="en-US" sz="2000" baseline="-25000" dirty="0"/>
              <a:t>C</a:t>
            </a:r>
            <a:r>
              <a:rPr lang="en-US" sz="2000" dirty="0"/>
              <a:t> (kA/mm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013330" y="5693186"/>
            <a:ext cx="10383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 err="1"/>
              <a:t>D</a:t>
            </a:r>
            <a:r>
              <a:rPr lang="en-US" sz="2000" baseline="-25000" dirty="0" err="1"/>
              <a:t>fil</a:t>
            </a:r>
            <a:r>
              <a:rPr lang="en-US" sz="2000" dirty="0"/>
              <a:t> (</a:t>
            </a:r>
            <a:r>
              <a:rPr lang="en-US" sz="2000" dirty="0">
                <a:latin typeface="Symbol" charset="0"/>
                <a:sym typeface="Symbol" charset="0"/>
              </a:rPr>
              <a:t></a:t>
            </a:r>
            <a:r>
              <a:rPr lang="en-US" sz="2000" dirty="0"/>
              <a:t>m)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061880" y="5661248"/>
            <a:ext cx="894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RRR (-)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V="1">
            <a:off x="4572000" y="2286000"/>
            <a:ext cx="0" cy="2514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sm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H="1">
            <a:off x="2133600" y="4800600"/>
            <a:ext cx="243840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sm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4572000" y="4800600"/>
            <a:ext cx="243840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sm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4724400" y="1584325"/>
            <a:ext cx="1981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/>
              <a:t>Performance</a:t>
            </a:r>
          </a:p>
          <a:p>
            <a:r>
              <a:rPr lang="en-US" sz="2000" dirty="0"/>
              <a:t>Peak field</a:t>
            </a:r>
          </a:p>
          <a:p>
            <a:r>
              <a:rPr lang="en-US" sz="2000" dirty="0"/>
              <a:t>Cost</a:t>
            </a: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7239000" y="6019800"/>
            <a:ext cx="1371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/>
              <a:t>Stability Protection</a:t>
            </a: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457200" y="4501569"/>
            <a:ext cx="1905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2000" dirty="0"/>
              <a:t>Magnetization Field Quality</a:t>
            </a:r>
          </a:p>
          <a:p>
            <a:pPr algn="r"/>
            <a:r>
              <a:rPr lang="en-US" sz="2000" dirty="0"/>
              <a:t>Stability</a:t>
            </a:r>
          </a:p>
        </p:txBody>
      </p:sp>
      <p:grpSp>
        <p:nvGrpSpPr>
          <p:cNvPr id="9229" name="Group 13"/>
          <p:cNvGrpSpPr>
            <a:grpSpLocks/>
          </p:cNvGrpSpPr>
          <p:nvPr/>
        </p:nvGrpSpPr>
        <p:grpSpPr bwMode="auto">
          <a:xfrm>
            <a:off x="4178300" y="2544763"/>
            <a:ext cx="431800" cy="2103437"/>
            <a:chOff x="4048" y="1584"/>
            <a:chExt cx="272" cy="1325"/>
          </a:xfrm>
        </p:grpSpPr>
        <p:sp>
          <p:nvSpPr>
            <p:cNvPr id="9230" name="Line 14"/>
            <p:cNvSpPr>
              <a:spLocks noChangeShapeType="1"/>
            </p:cNvSpPr>
            <p:nvPr/>
          </p:nvSpPr>
          <p:spPr bwMode="auto">
            <a:xfrm>
              <a:off x="4272" y="1680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4048" y="2160"/>
              <a:ext cx="24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2.5</a:t>
              </a:r>
            </a:p>
          </p:txBody>
        </p:sp>
        <p:sp>
          <p:nvSpPr>
            <p:cNvPr id="9232" name="Rectangle 16"/>
            <p:cNvSpPr>
              <a:spLocks noChangeArrowheads="1"/>
            </p:cNvSpPr>
            <p:nvPr/>
          </p:nvSpPr>
          <p:spPr bwMode="auto">
            <a:xfrm>
              <a:off x="4128" y="1968"/>
              <a:ext cx="1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2</a:t>
              </a:r>
            </a:p>
          </p:txBody>
        </p:sp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4048" y="1776"/>
              <a:ext cx="24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1.5</a:t>
              </a:r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4128" y="2352"/>
              <a:ext cx="1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3</a:t>
              </a:r>
            </a:p>
          </p:txBody>
        </p:sp>
        <p:sp>
          <p:nvSpPr>
            <p:cNvPr id="9235" name="Rectangle 19"/>
            <p:cNvSpPr>
              <a:spLocks noChangeArrowheads="1"/>
            </p:cNvSpPr>
            <p:nvPr/>
          </p:nvSpPr>
          <p:spPr bwMode="auto">
            <a:xfrm>
              <a:off x="4048" y="2544"/>
              <a:ext cx="24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3.5</a:t>
              </a:r>
            </a:p>
          </p:txBody>
        </p:sp>
        <p:sp>
          <p:nvSpPr>
            <p:cNvPr id="9236" name="Rectangle 20"/>
            <p:cNvSpPr>
              <a:spLocks noChangeArrowheads="1"/>
            </p:cNvSpPr>
            <p:nvPr/>
          </p:nvSpPr>
          <p:spPr bwMode="auto">
            <a:xfrm>
              <a:off x="4128" y="1584"/>
              <a:ext cx="1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1</a:t>
              </a:r>
            </a:p>
          </p:txBody>
        </p:sp>
        <p:sp>
          <p:nvSpPr>
            <p:cNvPr id="9237" name="Rectangle 21"/>
            <p:cNvSpPr>
              <a:spLocks noChangeArrowheads="1"/>
            </p:cNvSpPr>
            <p:nvPr/>
          </p:nvSpPr>
          <p:spPr bwMode="auto">
            <a:xfrm>
              <a:off x="4128" y="2736"/>
              <a:ext cx="1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4</a:t>
              </a:r>
            </a:p>
          </p:txBody>
        </p:sp>
        <p:sp>
          <p:nvSpPr>
            <p:cNvPr id="9238" name="Line 22"/>
            <p:cNvSpPr>
              <a:spLocks noChangeShapeType="1"/>
            </p:cNvSpPr>
            <p:nvPr/>
          </p:nvSpPr>
          <p:spPr bwMode="auto">
            <a:xfrm>
              <a:off x="4272" y="187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9" name="Line 23"/>
            <p:cNvSpPr>
              <a:spLocks noChangeShapeType="1"/>
            </p:cNvSpPr>
            <p:nvPr/>
          </p:nvSpPr>
          <p:spPr bwMode="auto">
            <a:xfrm>
              <a:off x="4272" y="2064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0" name="Line 24"/>
            <p:cNvSpPr>
              <a:spLocks noChangeShapeType="1"/>
            </p:cNvSpPr>
            <p:nvPr/>
          </p:nvSpPr>
          <p:spPr bwMode="auto">
            <a:xfrm>
              <a:off x="4272" y="225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1" name="Line 25"/>
            <p:cNvSpPr>
              <a:spLocks noChangeShapeType="1"/>
            </p:cNvSpPr>
            <p:nvPr/>
          </p:nvSpPr>
          <p:spPr bwMode="auto">
            <a:xfrm>
              <a:off x="4272" y="244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2" name="Line 26"/>
            <p:cNvSpPr>
              <a:spLocks noChangeShapeType="1"/>
            </p:cNvSpPr>
            <p:nvPr/>
          </p:nvSpPr>
          <p:spPr bwMode="auto">
            <a:xfrm>
              <a:off x="4272" y="2640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3" name="Line 27"/>
            <p:cNvSpPr>
              <a:spLocks noChangeShapeType="1"/>
            </p:cNvSpPr>
            <p:nvPr/>
          </p:nvSpPr>
          <p:spPr bwMode="auto">
            <a:xfrm>
              <a:off x="4272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44" name="Line 28"/>
          <p:cNvSpPr>
            <a:spLocks noChangeShapeType="1"/>
          </p:cNvSpPr>
          <p:nvPr/>
        </p:nvSpPr>
        <p:spPr bwMode="auto">
          <a:xfrm flipV="1">
            <a:off x="5486400" y="5105400"/>
            <a:ext cx="0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5" name="Line 29"/>
          <p:cNvSpPr>
            <a:spLocks noChangeShapeType="1"/>
          </p:cNvSpPr>
          <p:nvPr/>
        </p:nvSpPr>
        <p:spPr bwMode="auto">
          <a:xfrm flipV="1">
            <a:off x="4953000" y="4876800"/>
            <a:ext cx="0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9246" name="Group 30"/>
          <p:cNvGrpSpPr>
            <a:grpSpLocks/>
          </p:cNvGrpSpPr>
          <p:nvPr/>
        </p:nvGrpSpPr>
        <p:grpSpPr bwMode="auto">
          <a:xfrm>
            <a:off x="4895850" y="4705350"/>
            <a:ext cx="1905000" cy="1101725"/>
            <a:chOff x="3084" y="2964"/>
            <a:chExt cx="1200" cy="694"/>
          </a:xfrm>
        </p:grpSpPr>
        <p:sp>
          <p:nvSpPr>
            <p:cNvPr id="9247" name="Rectangle 31"/>
            <p:cNvSpPr>
              <a:spLocks noChangeArrowheads="1"/>
            </p:cNvSpPr>
            <p:nvPr/>
          </p:nvSpPr>
          <p:spPr bwMode="auto">
            <a:xfrm>
              <a:off x="3084" y="2964"/>
              <a:ext cx="2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200</a:t>
              </a:r>
            </a:p>
          </p:txBody>
        </p:sp>
        <p:sp>
          <p:nvSpPr>
            <p:cNvPr id="9248" name="Rectangle 32"/>
            <p:cNvSpPr>
              <a:spLocks noChangeArrowheads="1"/>
            </p:cNvSpPr>
            <p:nvPr/>
          </p:nvSpPr>
          <p:spPr bwMode="auto">
            <a:xfrm>
              <a:off x="3389" y="3134"/>
              <a:ext cx="2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150</a:t>
              </a:r>
            </a:p>
          </p:txBody>
        </p:sp>
        <p:sp>
          <p:nvSpPr>
            <p:cNvPr id="9249" name="Rectangle 33"/>
            <p:cNvSpPr>
              <a:spLocks noChangeArrowheads="1"/>
            </p:cNvSpPr>
            <p:nvPr/>
          </p:nvSpPr>
          <p:spPr bwMode="auto">
            <a:xfrm>
              <a:off x="3677" y="3284"/>
              <a:ext cx="2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100</a:t>
              </a:r>
            </a:p>
          </p:txBody>
        </p:sp>
        <p:sp>
          <p:nvSpPr>
            <p:cNvPr id="9250" name="Rectangle 34"/>
            <p:cNvSpPr>
              <a:spLocks noChangeArrowheads="1"/>
            </p:cNvSpPr>
            <p:nvPr/>
          </p:nvSpPr>
          <p:spPr bwMode="auto">
            <a:xfrm>
              <a:off x="4061" y="3463"/>
              <a:ext cx="22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50</a:t>
              </a:r>
            </a:p>
          </p:txBody>
        </p:sp>
        <p:sp>
          <p:nvSpPr>
            <p:cNvPr id="9251" name="Line 35"/>
            <p:cNvSpPr>
              <a:spLocks noChangeShapeType="1"/>
            </p:cNvSpPr>
            <p:nvPr/>
          </p:nvSpPr>
          <p:spPr bwMode="auto">
            <a:xfrm flipV="1">
              <a:off x="3094" y="3114"/>
              <a:ext cx="38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252" name="Line 36"/>
            <p:cNvSpPr>
              <a:spLocks noChangeShapeType="1"/>
            </p:cNvSpPr>
            <p:nvPr/>
          </p:nvSpPr>
          <p:spPr bwMode="auto">
            <a:xfrm flipV="1">
              <a:off x="3422" y="3277"/>
              <a:ext cx="38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253" name="Line 37"/>
            <p:cNvSpPr>
              <a:spLocks noChangeShapeType="1"/>
            </p:cNvSpPr>
            <p:nvPr/>
          </p:nvSpPr>
          <p:spPr bwMode="auto">
            <a:xfrm flipV="1">
              <a:off x="3751" y="3440"/>
              <a:ext cx="38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254" name="Line 38"/>
            <p:cNvSpPr>
              <a:spLocks noChangeShapeType="1"/>
            </p:cNvSpPr>
            <p:nvPr/>
          </p:nvSpPr>
          <p:spPr bwMode="auto">
            <a:xfrm flipV="1">
              <a:off x="4080" y="3604"/>
              <a:ext cx="38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255" name="Rectangle 39"/>
          <p:cNvSpPr>
            <a:spLocks noChangeArrowheads="1"/>
          </p:cNvSpPr>
          <p:nvPr/>
        </p:nvSpPr>
        <p:spPr bwMode="auto">
          <a:xfrm flipH="1">
            <a:off x="3962400" y="4683125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10</a:t>
            </a:r>
          </a:p>
        </p:txBody>
      </p:sp>
      <p:sp>
        <p:nvSpPr>
          <p:cNvPr id="9256" name="Rectangle 40"/>
          <p:cNvSpPr>
            <a:spLocks noChangeArrowheads="1"/>
          </p:cNvSpPr>
          <p:nvPr/>
        </p:nvSpPr>
        <p:spPr bwMode="auto">
          <a:xfrm flipH="1">
            <a:off x="3449638" y="4924425"/>
            <a:ext cx="354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20</a:t>
            </a:r>
          </a:p>
        </p:txBody>
      </p:sp>
      <p:sp>
        <p:nvSpPr>
          <p:cNvPr id="9257" name="Rectangle 41"/>
          <p:cNvSpPr>
            <a:spLocks noChangeArrowheads="1"/>
          </p:cNvSpPr>
          <p:nvPr/>
        </p:nvSpPr>
        <p:spPr bwMode="auto">
          <a:xfrm flipH="1">
            <a:off x="2792413" y="5229225"/>
            <a:ext cx="354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50</a:t>
            </a:r>
          </a:p>
        </p:txBody>
      </p:sp>
      <p:sp>
        <p:nvSpPr>
          <p:cNvPr id="9258" name="Rectangle 42"/>
          <p:cNvSpPr>
            <a:spLocks noChangeArrowheads="1"/>
          </p:cNvSpPr>
          <p:nvPr/>
        </p:nvSpPr>
        <p:spPr bwMode="auto">
          <a:xfrm flipH="1">
            <a:off x="2419350" y="5408613"/>
            <a:ext cx="438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100</a:t>
            </a:r>
          </a:p>
        </p:txBody>
      </p:sp>
      <p:sp>
        <p:nvSpPr>
          <p:cNvPr id="9259" name="Line 43"/>
          <p:cNvSpPr>
            <a:spLocks noChangeShapeType="1"/>
          </p:cNvSpPr>
          <p:nvPr/>
        </p:nvSpPr>
        <p:spPr bwMode="auto">
          <a:xfrm flipH="1" flipV="1">
            <a:off x="4246563" y="4911725"/>
            <a:ext cx="60325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260" name="Line 44"/>
          <p:cNvSpPr>
            <a:spLocks noChangeShapeType="1"/>
          </p:cNvSpPr>
          <p:nvPr/>
        </p:nvSpPr>
        <p:spPr bwMode="auto">
          <a:xfrm flipH="1" flipV="1">
            <a:off x="3725863" y="5170488"/>
            <a:ext cx="60325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261" name="Line 45"/>
          <p:cNvSpPr>
            <a:spLocks noChangeShapeType="1"/>
          </p:cNvSpPr>
          <p:nvPr/>
        </p:nvSpPr>
        <p:spPr bwMode="auto">
          <a:xfrm flipH="1" flipV="1">
            <a:off x="3051175" y="5495925"/>
            <a:ext cx="60325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262" name="Line 46"/>
          <p:cNvSpPr>
            <a:spLocks noChangeShapeType="1"/>
          </p:cNvSpPr>
          <p:nvPr/>
        </p:nvSpPr>
        <p:spPr bwMode="auto">
          <a:xfrm flipH="1" flipV="1">
            <a:off x="2681288" y="5689600"/>
            <a:ext cx="60325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263" name="Freeform 47"/>
          <p:cNvSpPr>
            <a:spLocks/>
          </p:cNvSpPr>
          <p:nvPr/>
        </p:nvSpPr>
        <p:spPr bwMode="auto">
          <a:xfrm>
            <a:off x="3768725" y="3911600"/>
            <a:ext cx="2212975" cy="1593850"/>
          </a:xfrm>
          <a:custGeom>
            <a:avLst/>
            <a:gdLst>
              <a:gd name="T0" fmla="*/ 502 w 1394"/>
              <a:gd name="T1" fmla="*/ 0 h 1004"/>
              <a:gd name="T2" fmla="*/ 0 w 1394"/>
              <a:gd name="T3" fmla="*/ 813 h 1004"/>
              <a:gd name="T4" fmla="*/ 1394 w 1394"/>
              <a:gd name="T5" fmla="*/ 1004 h 1004"/>
              <a:gd name="T6" fmla="*/ 502 w 1394"/>
              <a:gd name="T7" fmla="*/ 0 h 1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94" h="1004">
                <a:moveTo>
                  <a:pt x="502" y="0"/>
                </a:moveTo>
                <a:lnTo>
                  <a:pt x="0" y="813"/>
                </a:lnTo>
                <a:lnTo>
                  <a:pt x="1394" y="1004"/>
                </a:lnTo>
                <a:lnTo>
                  <a:pt x="502" y="0"/>
                </a:lnTo>
                <a:close/>
              </a:path>
            </a:pathLst>
          </a:custGeom>
          <a:solidFill>
            <a:schemeClr val="accent1">
              <a:alpha val="28999"/>
            </a:schemeClr>
          </a:solidFill>
          <a:ln w="95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264" name="Rectangle 48"/>
          <p:cNvSpPr>
            <a:spLocks noChangeArrowheads="1"/>
          </p:cNvSpPr>
          <p:nvPr/>
        </p:nvSpPr>
        <p:spPr bwMode="auto">
          <a:xfrm>
            <a:off x="4725988" y="3524250"/>
            <a:ext cx="658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i="1">
                <a:solidFill>
                  <a:schemeClr val="hlink"/>
                </a:solidFill>
              </a:rPr>
              <a:t>PIT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9265" name="Rectangle 49"/>
          <p:cNvSpPr>
            <a:spLocks noChangeArrowheads="1"/>
          </p:cNvSpPr>
          <p:nvPr/>
        </p:nvSpPr>
        <p:spPr bwMode="auto">
          <a:xfrm>
            <a:off x="3484025" y="5548944"/>
            <a:ext cx="5693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RRP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266" name="Rectangle 50"/>
          <p:cNvSpPr>
            <a:spLocks noChangeArrowheads="1"/>
          </p:cNvSpPr>
          <p:nvPr/>
        </p:nvSpPr>
        <p:spPr bwMode="auto">
          <a:xfrm>
            <a:off x="5003800" y="4167188"/>
            <a:ext cx="96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i="1">
                <a:solidFill>
                  <a:srgbClr val="008040"/>
                </a:solidFill>
              </a:rPr>
              <a:t>target</a:t>
            </a:r>
          </a:p>
        </p:txBody>
      </p:sp>
      <p:sp>
        <p:nvSpPr>
          <p:cNvPr id="9267" name="Freeform 51"/>
          <p:cNvSpPr>
            <a:spLocks/>
          </p:cNvSpPr>
          <p:nvPr/>
        </p:nvSpPr>
        <p:spPr bwMode="auto">
          <a:xfrm>
            <a:off x="3302000" y="3525838"/>
            <a:ext cx="2154238" cy="1900237"/>
          </a:xfrm>
          <a:custGeom>
            <a:avLst/>
            <a:gdLst>
              <a:gd name="T0" fmla="*/ 806 w 1357"/>
              <a:gd name="T1" fmla="*/ 0 h 1197"/>
              <a:gd name="T2" fmla="*/ 0 w 1357"/>
              <a:gd name="T3" fmla="*/ 1197 h 1197"/>
              <a:gd name="T4" fmla="*/ 1357 w 1357"/>
              <a:gd name="T5" fmla="*/ 1075 h 1197"/>
              <a:gd name="T6" fmla="*/ 806 w 1357"/>
              <a:gd name="T7" fmla="*/ 0 h 1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57" h="1197">
                <a:moveTo>
                  <a:pt x="806" y="0"/>
                </a:moveTo>
                <a:lnTo>
                  <a:pt x="0" y="1197"/>
                </a:lnTo>
                <a:lnTo>
                  <a:pt x="1357" y="1075"/>
                </a:lnTo>
                <a:lnTo>
                  <a:pt x="806" y="0"/>
                </a:lnTo>
                <a:close/>
              </a:path>
            </a:pathLst>
          </a:custGeom>
          <a:noFill/>
          <a:ln w="1905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68" name="Freeform 52"/>
          <p:cNvSpPr>
            <a:spLocks/>
          </p:cNvSpPr>
          <p:nvPr/>
        </p:nvSpPr>
        <p:spPr bwMode="auto">
          <a:xfrm>
            <a:off x="2844800" y="4146550"/>
            <a:ext cx="2632075" cy="1512888"/>
          </a:xfrm>
          <a:custGeom>
            <a:avLst/>
            <a:gdLst>
              <a:gd name="T0" fmla="*/ 1088 w 1658"/>
              <a:gd name="T1" fmla="*/ 0 h 953"/>
              <a:gd name="T2" fmla="*/ 0 w 1658"/>
              <a:gd name="T3" fmla="*/ 953 h 953"/>
              <a:gd name="T4" fmla="*/ 1658 w 1658"/>
              <a:gd name="T5" fmla="*/ 684 h 953"/>
              <a:gd name="T6" fmla="*/ 1088 w 1658"/>
              <a:gd name="T7" fmla="*/ 0 h 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58" h="953">
                <a:moveTo>
                  <a:pt x="1088" y="0"/>
                </a:moveTo>
                <a:lnTo>
                  <a:pt x="0" y="953"/>
                </a:lnTo>
                <a:lnTo>
                  <a:pt x="1658" y="684"/>
                </a:lnTo>
                <a:lnTo>
                  <a:pt x="1088" y="0"/>
                </a:ln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69" name="Rectangle 53"/>
          <p:cNvSpPr>
            <a:spLocks noChangeArrowheads="1"/>
          </p:cNvSpPr>
          <p:nvPr/>
        </p:nvSpPr>
        <p:spPr bwMode="auto">
          <a:xfrm>
            <a:off x="5551831" y="2780928"/>
            <a:ext cx="319663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/>
            <a:r>
              <a:rPr lang="en-US" sz="2800" dirty="0">
                <a:solidFill>
                  <a:srgbClr val="008040"/>
                </a:solidFill>
              </a:rPr>
              <a:t>Target </a:t>
            </a:r>
            <a:r>
              <a:rPr lang="en-US" sz="2800" dirty="0" smtClean="0">
                <a:solidFill>
                  <a:srgbClr val="008040"/>
                </a:solidFill>
              </a:rPr>
              <a:t>performance:</a:t>
            </a:r>
            <a:endParaRPr lang="en-US" sz="2800" dirty="0">
              <a:solidFill>
                <a:srgbClr val="008040"/>
              </a:solidFill>
            </a:endParaRPr>
          </a:p>
          <a:p>
            <a:pPr algn="r"/>
            <a:r>
              <a:rPr lang="en-US" sz="2800" dirty="0" err="1">
                <a:solidFill>
                  <a:srgbClr val="008040"/>
                </a:solidFill>
              </a:rPr>
              <a:t>Jc</a:t>
            </a:r>
            <a:r>
              <a:rPr lang="en-US" sz="2800" dirty="0">
                <a:solidFill>
                  <a:srgbClr val="008040"/>
                </a:solidFill>
              </a:rPr>
              <a:t> &gt; 3 kA/mm</a:t>
            </a:r>
            <a:r>
              <a:rPr lang="en-US" sz="2800" baseline="30000" dirty="0">
                <a:solidFill>
                  <a:srgbClr val="008040"/>
                </a:solidFill>
              </a:rPr>
              <a:t>2</a:t>
            </a:r>
            <a:endParaRPr lang="en-US" sz="2800" baseline="-25000" dirty="0">
              <a:solidFill>
                <a:srgbClr val="008040"/>
              </a:solidFill>
            </a:endParaRPr>
          </a:p>
          <a:p>
            <a:pPr algn="r"/>
            <a:r>
              <a:rPr lang="en-US" sz="2800" dirty="0" err="1">
                <a:solidFill>
                  <a:srgbClr val="008040"/>
                </a:solidFill>
              </a:rPr>
              <a:t>D</a:t>
            </a:r>
            <a:r>
              <a:rPr lang="en-US" sz="2800" baseline="-25000" dirty="0" err="1">
                <a:solidFill>
                  <a:srgbClr val="008040"/>
                </a:solidFill>
              </a:rPr>
              <a:t>fil</a:t>
            </a:r>
            <a:r>
              <a:rPr lang="en-US" sz="2800" dirty="0">
                <a:solidFill>
                  <a:srgbClr val="008040"/>
                </a:solidFill>
              </a:rPr>
              <a:t> &lt; 20 </a:t>
            </a:r>
            <a:r>
              <a:rPr lang="en-US" sz="2800" dirty="0">
                <a:solidFill>
                  <a:srgbClr val="008040"/>
                </a:solidFill>
                <a:latin typeface="Symbol" charset="0"/>
                <a:sym typeface="Symbol" charset="0"/>
              </a:rPr>
              <a:t></a:t>
            </a:r>
            <a:r>
              <a:rPr lang="en-US" sz="2800" dirty="0">
                <a:solidFill>
                  <a:srgbClr val="008040"/>
                </a:solidFill>
              </a:rPr>
              <a:t>m</a:t>
            </a:r>
          </a:p>
          <a:p>
            <a:pPr algn="r"/>
            <a:r>
              <a:rPr lang="en-US" sz="2800" dirty="0">
                <a:solidFill>
                  <a:srgbClr val="008040"/>
                </a:solidFill>
              </a:rPr>
              <a:t>RRR &gt; 100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21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83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37" name="Rectangle 69"/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b="1" dirty="0" smtClean="0"/>
              <a:t>The EU FP6-FP7 and the CERN program is coming  but still 20-25% behind! CERN/CEA  is purchasing USA wire  </a:t>
            </a:r>
            <a:endParaRPr lang="en-US" sz="2800" b="1" dirty="0"/>
          </a:p>
        </p:txBody>
      </p:sp>
      <p:pic>
        <p:nvPicPr>
          <p:cNvPr id="2" name="Picture 1" descr="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4343518" cy="3262000"/>
          </a:xfrm>
          <a:prstGeom prst="rect">
            <a:avLst/>
          </a:prstGeom>
        </p:spPr>
      </p:pic>
      <p:pic>
        <p:nvPicPr>
          <p:cNvPr id="3" name="Picture 2" descr="Round Su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92" y="1628800"/>
            <a:ext cx="4394404" cy="326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5248490"/>
            <a:ext cx="4343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 is on-going on </a:t>
            </a:r>
            <a:r>
              <a:rPr lang="en-US" b="1" dirty="0" smtClean="0"/>
              <a:t>a new strand architecture (169 stack) </a:t>
            </a:r>
            <a:r>
              <a:rPr lang="en-US" dirty="0" smtClean="0"/>
              <a:t>to reduce the filament diameter to 52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at 1 mm strand diameter, and 35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at 0.7 mm strand diameter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92978" y="5248490"/>
            <a:ext cx="4343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R&amp;D started for an alternative architecture with filaments of </a:t>
            </a:r>
            <a:r>
              <a:rPr lang="en-US" b="1" dirty="0" smtClean="0"/>
              <a:t>30 </a:t>
            </a:r>
            <a:r>
              <a:rPr lang="en-US" b="1" dirty="0" smtClean="0">
                <a:latin typeface="Symbol" charset="2"/>
                <a:cs typeface="Symbol" charset="2"/>
              </a:rPr>
              <a:t>m</a:t>
            </a:r>
            <a:r>
              <a:rPr lang="en-US" b="1" dirty="0" smtClean="0"/>
              <a:t>m at 0.7 mm </a:t>
            </a:r>
            <a:r>
              <a:rPr lang="en-US" dirty="0" smtClean="0"/>
              <a:t>strand diameter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982" y="1268760"/>
            <a:ext cx="453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0.7 mm, 108/127 stack RRP from </a:t>
            </a:r>
            <a:r>
              <a:rPr lang="en-US" b="1" dirty="0" smtClean="0"/>
              <a:t>Oxford 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2092" y="1268760"/>
            <a:ext cx="434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mm, 192 tubes PIT from </a:t>
            </a:r>
            <a:r>
              <a:rPr lang="en-US" b="1" dirty="0" err="1" smtClean="0"/>
              <a:t>Bruker</a:t>
            </a:r>
            <a:r>
              <a:rPr lang="en-US" b="1" dirty="0" smtClean="0"/>
              <a:t> EAS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22</a:t>
            </a:fld>
            <a:endParaRPr lang="en-GB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260648"/>
            <a:ext cx="6840760" cy="1140505"/>
          </a:xfrm>
        </p:spPr>
        <p:txBody>
          <a:bodyPr>
            <a:noAutofit/>
          </a:bodyPr>
          <a:lstStyle/>
          <a:p>
            <a:r>
              <a:rPr lang="fr-CH" sz="3600" dirty="0" err="1" smtClean="0"/>
              <a:t>Crab</a:t>
            </a:r>
            <a:r>
              <a:rPr lang="fr-CH" sz="3600" dirty="0" smtClean="0"/>
              <a:t> </a:t>
            </a:r>
            <a:r>
              <a:rPr lang="fr-CH" sz="3600" dirty="0" err="1" smtClean="0"/>
              <a:t>Cavity</a:t>
            </a:r>
            <a:r>
              <a:rPr lang="fr-CH" sz="3600" dirty="0" smtClean="0"/>
              <a:t>, for p-</a:t>
            </a:r>
            <a:r>
              <a:rPr lang="fr-CH" sz="3600" dirty="0" err="1" smtClean="0"/>
              <a:t>beam</a:t>
            </a:r>
            <a:r>
              <a:rPr lang="fr-CH" sz="3600" dirty="0" smtClean="0"/>
              <a:t> </a:t>
            </a:r>
            <a:br>
              <a:rPr lang="fr-CH" sz="3600" dirty="0" smtClean="0"/>
            </a:br>
            <a:r>
              <a:rPr lang="fr-CH" sz="3600" dirty="0" smtClean="0"/>
              <a:t>rotation  </a:t>
            </a:r>
            <a:r>
              <a:rPr lang="fr-CH" sz="3600" b="1" dirty="0" err="1" smtClean="0">
                <a:solidFill>
                  <a:srgbClr val="C00000"/>
                </a:solidFill>
              </a:rPr>
              <a:t>at</a:t>
            </a:r>
            <a:r>
              <a:rPr lang="fr-CH" sz="3600" b="1" dirty="0" smtClean="0">
                <a:solidFill>
                  <a:srgbClr val="C00000"/>
                </a:solidFill>
              </a:rPr>
              <a:t> </a:t>
            </a:r>
            <a:r>
              <a:rPr lang="fr-CH" sz="3600" b="1" dirty="0" err="1" smtClean="0">
                <a:solidFill>
                  <a:srgbClr val="C00000"/>
                </a:solidFill>
              </a:rPr>
              <a:t>fs</a:t>
            </a:r>
            <a:r>
              <a:rPr lang="fr-CH" sz="3600" b="1" dirty="0" smtClean="0">
                <a:solidFill>
                  <a:srgbClr val="C00000"/>
                </a:solidFill>
              </a:rPr>
              <a:t> </a:t>
            </a:r>
            <a:r>
              <a:rPr lang="fr-CH" sz="3600" b="1" dirty="0" err="1" smtClean="0">
                <a:solidFill>
                  <a:srgbClr val="C00000"/>
                </a:solidFill>
              </a:rPr>
              <a:t>level</a:t>
            </a:r>
            <a:r>
              <a:rPr lang="fr-CH" sz="3600" b="1" dirty="0" smtClean="0">
                <a:solidFill>
                  <a:srgbClr val="C00000"/>
                </a:solidFill>
              </a:rPr>
              <a:t>!</a:t>
            </a:r>
            <a:endParaRPr lang="en-GB" sz="3600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7" y="1334926"/>
            <a:ext cx="6953434" cy="220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92" y="3481769"/>
            <a:ext cx="4737741" cy="318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3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Effect</a:t>
            </a:r>
            <a:r>
              <a:rPr lang="fr-CH" dirty="0" smtClean="0"/>
              <a:t> of the </a:t>
            </a:r>
            <a:r>
              <a:rPr lang="fr-CH" dirty="0" err="1" smtClean="0"/>
              <a:t>crab</a:t>
            </a:r>
            <a:r>
              <a:rPr lang="fr-CH" dirty="0" smtClean="0"/>
              <a:t> </a:t>
            </a:r>
            <a:r>
              <a:rPr lang="fr-CH" dirty="0" err="1" smtClean="0"/>
              <a:t>cavity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89" y="1743219"/>
            <a:ext cx="4451712" cy="263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202" y="1652009"/>
            <a:ext cx="4677798" cy="273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587154"/>
            <a:ext cx="9144000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66688" indent="-1666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latin typeface="Calibri"/>
              </a:rPr>
              <a:t>RF crab cavity deflects head and tail in opposite direction so that collision is effectively “head on” </a:t>
            </a:r>
            <a:r>
              <a:rPr lang="en-US" sz="2000" b="1" dirty="0" smtClean="0">
                <a:latin typeface="Calibri"/>
              </a:rPr>
              <a:t>and then luminosity is maximized</a:t>
            </a:r>
          </a:p>
          <a:p>
            <a:pPr marL="166688" indent="-1666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i="1" dirty="0" smtClean="0">
                <a:latin typeface="Calibri"/>
              </a:rPr>
              <a:t>Crab cavity </a:t>
            </a:r>
            <a:r>
              <a:rPr lang="en-US" sz="2000" b="1" i="1" dirty="0" err="1" smtClean="0">
                <a:latin typeface="Calibri"/>
              </a:rPr>
              <a:t>maximzes</a:t>
            </a:r>
            <a:r>
              <a:rPr lang="en-US" sz="2000" b="1" i="1" dirty="0" smtClean="0">
                <a:latin typeface="Calibri"/>
              </a:rPr>
              <a:t> the </a:t>
            </a:r>
            <a:r>
              <a:rPr lang="en-US" sz="2000" b="1" i="1" dirty="0" err="1" smtClean="0">
                <a:latin typeface="Calibri"/>
              </a:rPr>
              <a:t>lumi</a:t>
            </a:r>
            <a:r>
              <a:rPr lang="en-US" sz="2000" b="1" i="1" dirty="0" smtClean="0">
                <a:latin typeface="Calibri"/>
              </a:rPr>
              <a:t> and can be used also for </a:t>
            </a:r>
            <a:r>
              <a:rPr lang="en-US" sz="2000" b="1" i="1" dirty="0" err="1" smtClean="0">
                <a:latin typeface="Calibri"/>
              </a:rPr>
              <a:t>lumimosity</a:t>
            </a:r>
            <a:r>
              <a:rPr lang="en-US" sz="2000" b="1" i="1" dirty="0" smtClean="0">
                <a:latin typeface="Calibri"/>
              </a:rPr>
              <a:t> </a:t>
            </a:r>
            <a:r>
              <a:rPr lang="en-US" sz="2000" b="1" i="1" dirty="0" err="1" smtClean="0">
                <a:latin typeface="Calibri"/>
              </a:rPr>
              <a:t>levelling</a:t>
            </a:r>
            <a:r>
              <a:rPr lang="en-US" sz="2000" b="1" i="1" dirty="0" smtClean="0">
                <a:latin typeface="Calibri"/>
              </a:rPr>
              <a:t>:  if the </a:t>
            </a:r>
            <a:r>
              <a:rPr lang="en-US" sz="2000" b="1" i="1" dirty="0" err="1" smtClean="0">
                <a:latin typeface="Calibri"/>
              </a:rPr>
              <a:t>lumi</a:t>
            </a:r>
            <a:r>
              <a:rPr lang="en-US" sz="2000" b="1" i="1" dirty="0" smtClean="0">
                <a:latin typeface="Calibri"/>
              </a:rPr>
              <a:t> is too high, initially you don’t use it, so </a:t>
            </a:r>
            <a:r>
              <a:rPr lang="en-US" sz="2000" b="1" i="1" dirty="0" err="1" smtClean="0">
                <a:latin typeface="Calibri"/>
              </a:rPr>
              <a:t>lumi</a:t>
            </a:r>
            <a:r>
              <a:rPr lang="en-US" sz="2000" b="1" i="1" dirty="0" smtClean="0">
                <a:latin typeface="Calibri"/>
              </a:rPr>
              <a:t> is reduced by the geometrical factor. Then they are slowly turned on to compensate the proton burning</a:t>
            </a:r>
            <a:endParaRPr lang="en-US" sz="2000" b="1" i="1" dirty="0"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24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98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Crab</a:t>
            </a:r>
            <a:r>
              <a:rPr lang="fr-CH" dirty="0" smtClean="0"/>
              <a:t> </a:t>
            </a:r>
            <a:r>
              <a:rPr lang="fr-CH" dirty="0" err="1" smtClean="0"/>
              <a:t>Cavity</a:t>
            </a:r>
            <a:r>
              <a:rPr lang="fr-CH" dirty="0" smtClean="0"/>
              <a:t>: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3" y="1412776"/>
            <a:ext cx="8457001" cy="4525963"/>
          </a:xfrm>
        </p:spPr>
        <p:txBody>
          <a:bodyPr/>
          <a:lstStyle/>
          <a:p>
            <a:r>
              <a:rPr lang="fr-CH" dirty="0" smtClean="0"/>
              <a:t>Effort </a:t>
            </a:r>
            <a:r>
              <a:rPr lang="fr-CH" dirty="0" err="1" smtClean="0"/>
              <a:t>going</a:t>
            </a:r>
            <a:r>
              <a:rPr lang="fr-CH" dirty="0" smtClean="0"/>
              <a:t> on </a:t>
            </a:r>
            <a:r>
              <a:rPr lang="fr-CH" dirty="0" err="1" smtClean="0"/>
              <a:t>at</a:t>
            </a:r>
            <a:r>
              <a:rPr lang="fr-CH" dirty="0" smtClean="0"/>
              <a:t> SLAC-ODO/</a:t>
            </a:r>
            <a:r>
              <a:rPr lang="fr-CH" dirty="0" err="1" smtClean="0"/>
              <a:t>Jlab</a:t>
            </a:r>
            <a:r>
              <a:rPr lang="fr-CH" dirty="0" smtClean="0"/>
              <a:t> and in BNL, USA</a:t>
            </a:r>
          </a:p>
          <a:p>
            <a:r>
              <a:rPr lang="fr-CH" dirty="0" smtClean="0"/>
              <a:t>Effort </a:t>
            </a:r>
            <a:r>
              <a:rPr lang="fr-CH" dirty="0" err="1" smtClean="0"/>
              <a:t>going</a:t>
            </a:r>
            <a:r>
              <a:rPr lang="fr-CH" dirty="0" smtClean="0"/>
              <a:t> on in </a:t>
            </a:r>
            <a:r>
              <a:rPr lang="fr-CH" dirty="0" err="1" smtClean="0"/>
              <a:t>Daresbury</a:t>
            </a:r>
            <a:r>
              <a:rPr lang="fr-CH" dirty="0" smtClean="0"/>
              <a:t> (Cockcroft Institute and STCF) </a:t>
            </a:r>
            <a:r>
              <a:rPr lang="fr-CH" dirty="0" err="1" smtClean="0"/>
              <a:t>with</a:t>
            </a:r>
            <a:r>
              <a:rPr lang="fr-CH" dirty="0" smtClean="0"/>
              <a:t> CERN.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3288425"/>
            <a:ext cx="4213597" cy="316019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25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6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886" y="274638"/>
            <a:ext cx="8455161" cy="1143000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Progress in SC </a:t>
            </a:r>
            <a:r>
              <a:rPr lang="fr-CH" dirty="0" err="1" smtClean="0"/>
              <a:t>Crab</a:t>
            </a:r>
            <a:r>
              <a:rPr lang="fr-CH" dirty="0" smtClean="0"/>
              <a:t> </a:t>
            </a:r>
            <a:r>
              <a:rPr lang="fr-CH" dirty="0" err="1" smtClean="0"/>
              <a:t>Cavities</a:t>
            </a:r>
            <a:r>
              <a:rPr lang="fr-CH" dirty="0" smtClean="0"/>
              <a:t>: </a:t>
            </a:r>
            <a:r>
              <a:rPr lang="fr-CH" dirty="0" err="1" smtClean="0"/>
              <a:t>downselection</a:t>
            </a:r>
            <a:r>
              <a:rPr lang="fr-CH" dirty="0" smtClean="0"/>
              <a:t> </a:t>
            </a:r>
            <a:r>
              <a:rPr lang="fr-CH" dirty="0" err="1" smtClean="0"/>
              <a:t>needed</a:t>
            </a:r>
            <a:r>
              <a:rPr lang="fr-CH" dirty="0" smtClean="0"/>
              <a:t> (in USA and </a:t>
            </a:r>
            <a:r>
              <a:rPr lang="fr-CH" dirty="0" err="1" smtClean="0"/>
              <a:t>then</a:t>
            </a:r>
            <a:r>
              <a:rPr lang="fr-CH" dirty="0" smtClean="0"/>
              <a:t> </a:t>
            </a:r>
            <a:r>
              <a:rPr lang="fr-CH" dirty="0" err="1" smtClean="0"/>
              <a:t>globally</a:t>
            </a:r>
            <a:r>
              <a:rPr lang="fr-CH" dirty="0" smtClean="0"/>
              <a:t>)</a:t>
            </a:r>
            <a:endParaRPr lang="en-GB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52" y="2004279"/>
            <a:ext cx="3365754" cy="155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30910"/>
            <a:ext cx="3029179" cy="227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503184" y="3673100"/>
            <a:ext cx="2433551" cy="2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23000"/>
              </a:lnSpc>
            </a:pPr>
            <a:r>
              <a:rPr lang="en-US" sz="1600" dirty="0">
                <a:latin typeface="LMSans10" pitchFamily="32" charset="0"/>
              </a:rPr>
              <a:t>Finished cavity at </a:t>
            </a:r>
            <a:r>
              <a:rPr lang="en-US" sz="1600" dirty="0" err="1">
                <a:latin typeface="LMSans10" pitchFamily="32" charset="0"/>
              </a:rPr>
              <a:t>Niowave</a:t>
            </a:r>
            <a:endParaRPr lang="en-US" sz="1600" dirty="0">
              <a:latin typeface="LMSans10" pitchFamily="32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161" y="4474464"/>
            <a:ext cx="946451" cy="7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12" y="5350926"/>
            <a:ext cx="965500" cy="80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99" y="4474464"/>
            <a:ext cx="1542243" cy="165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11108" y="3919044"/>
            <a:ext cx="1242105" cy="38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23000"/>
              </a:lnSpc>
            </a:pPr>
            <a:r>
              <a:rPr lang="en-US" sz="2200" dirty="0">
                <a:latin typeface="LMSans10" pitchFamily="32" charset="0"/>
              </a:rPr>
              <a:t>Jan 2012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40" y="4198811"/>
            <a:ext cx="2838907" cy="212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439673" y="3919044"/>
            <a:ext cx="735184" cy="44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23000"/>
              </a:lnSpc>
            </a:pPr>
            <a:r>
              <a:rPr lang="en-US" sz="2200" dirty="0">
                <a:latin typeface="LMSans10" pitchFamily="32" charset="0"/>
              </a:rPr>
              <a:t>May 2012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3378612" y="4204595"/>
            <a:ext cx="1025876" cy="0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4174833" y="1439371"/>
            <a:ext cx="156696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dirty="0" smtClean="0"/>
              <a:t>UK - Cockcroft 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969142" y="4684266"/>
            <a:ext cx="120571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dirty="0" smtClean="0"/>
              <a:t>USA (ODU)</a:t>
            </a:r>
            <a:endParaRPr lang="en-GB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3526971" y="5914348"/>
            <a:ext cx="229688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BNL proto </a:t>
            </a:r>
            <a:r>
              <a:rPr lang="fr-CH" b="1" dirty="0" err="1" smtClean="0"/>
              <a:t>under</a:t>
            </a:r>
            <a:r>
              <a:rPr lang="fr-CH" b="1" dirty="0" smtClean="0"/>
              <a:t> </a:t>
            </a:r>
            <a:r>
              <a:rPr lang="fr-CH" b="1" dirty="0" err="1" smtClean="0"/>
              <a:t>way</a:t>
            </a:r>
            <a:r>
              <a:rPr lang="fr-CH" b="1" dirty="0" smtClean="0"/>
              <a:t>, few </a:t>
            </a:r>
            <a:r>
              <a:rPr lang="fr-CH" b="1" dirty="0" err="1" smtClean="0"/>
              <a:t>months</a:t>
            </a:r>
            <a:r>
              <a:rPr lang="fr-CH" b="1" dirty="0" smtClean="0"/>
              <a:t> </a:t>
            </a:r>
            <a:r>
              <a:rPr lang="fr-CH" b="1" dirty="0" err="1" smtClean="0"/>
              <a:t>behind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25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6629400" y="457200"/>
            <a:ext cx="76200" cy="304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76200" y="1334869"/>
            <a:ext cx="8923414" cy="3707587"/>
            <a:chOff x="76200" y="1018401"/>
            <a:chExt cx="8923414" cy="3707587"/>
          </a:xfrm>
        </p:grpSpPr>
        <p:cxnSp>
          <p:nvCxnSpPr>
            <p:cNvPr id="5" name="Straight Arrow Connector 4"/>
            <p:cNvCxnSpPr/>
            <p:nvPr/>
          </p:nvCxnSpPr>
          <p:spPr>
            <a:xfrm rot="5400000">
              <a:off x="6095206" y="2819400"/>
              <a:ext cx="762794" cy="794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rot="5400000">
              <a:off x="6476206" y="2819400"/>
              <a:ext cx="762794" cy="794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>
              <a:off x="1447800" y="2819400"/>
              <a:ext cx="762000" cy="1588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69"/>
            <p:cNvGrpSpPr/>
            <p:nvPr/>
          </p:nvGrpSpPr>
          <p:grpSpPr>
            <a:xfrm>
              <a:off x="76200" y="1371600"/>
              <a:ext cx="8923414" cy="2819400"/>
              <a:chOff x="76200" y="1371600"/>
              <a:chExt cx="8923414" cy="2819400"/>
            </a:xfrm>
          </p:grpSpPr>
          <p:grpSp>
            <p:nvGrpSpPr>
              <p:cNvPr id="15" name="Group 66"/>
              <p:cNvGrpSpPr/>
              <p:nvPr/>
            </p:nvGrpSpPr>
            <p:grpSpPr>
              <a:xfrm>
                <a:off x="76200" y="1371600"/>
                <a:ext cx="8923414" cy="2819400"/>
                <a:chOff x="0" y="76200"/>
                <a:chExt cx="8923414" cy="2819400"/>
              </a:xfrm>
            </p:grpSpPr>
            <p:grpSp>
              <p:nvGrpSpPr>
                <p:cNvPr id="19" name="Group 58"/>
                <p:cNvGrpSpPr/>
                <p:nvPr/>
              </p:nvGrpSpPr>
              <p:grpSpPr>
                <a:xfrm>
                  <a:off x="152400" y="76200"/>
                  <a:ext cx="8771014" cy="2819400"/>
                  <a:chOff x="152400" y="228600"/>
                  <a:chExt cx="8771014" cy="2819400"/>
                </a:xfrm>
              </p:grpSpPr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8437384" y="2136577"/>
                    <a:ext cx="48603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IP1</a:t>
                    </a:r>
                    <a:endParaRPr lang="en-US" b="1" dirty="0"/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6858000" y="2060377"/>
                    <a:ext cx="990600" cy="685800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 5"/>
                  <p:cNvSpPr/>
                  <p:nvPr/>
                </p:nvSpPr>
                <p:spPr>
                  <a:xfrm>
                    <a:off x="6400800" y="2060377"/>
                    <a:ext cx="381000" cy="6858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5943600" y="2060377"/>
                    <a:ext cx="381000" cy="685800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4876800" y="2060377"/>
                    <a:ext cx="381000" cy="685800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4267200" y="2060377"/>
                    <a:ext cx="381000" cy="685800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3352800" y="2060377"/>
                    <a:ext cx="381000" cy="685800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2514600" y="2060377"/>
                    <a:ext cx="381000" cy="685800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>
                    <a:off x="2514600" y="612577"/>
                    <a:ext cx="381000" cy="6858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/>
                  <p:cNvSpPr/>
                  <p:nvPr/>
                </p:nvSpPr>
                <p:spPr>
                  <a:xfrm>
                    <a:off x="1752600" y="2060377"/>
                    <a:ext cx="533400" cy="6858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6858000" y="1569423"/>
                    <a:ext cx="92204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/>
                      <a:t>Q3,Q2,Q1</a:t>
                    </a:r>
                    <a:endParaRPr lang="en-US" sz="1400" b="1" dirty="0"/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6281752" y="1603177"/>
                    <a:ext cx="57624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/>
                      <a:t>DFBX</a:t>
                    </a:r>
                    <a:endParaRPr lang="en-US" sz="1400" b="1" dirty="0"/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5867400" y="1603177"/>
                    <a:ext cx="38985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/>
                      <a:t>D1</a:t>
                    </a:r>
                    <a:endParaRPr lang="en-US" sz="1400" b="1" dirty="0"/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4648200" y="1603177"/>
                    <a:ext cx="65114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/>
                      <a:t>Q4,D2</a:t>
                    </a:r>
                    <a:endParaRPr lang="en-US" sz="1400" b="1" dirty="0"/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4191000" y="1603177"/>
                    <a:ext cx="39946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/>
                      <a:t>Q5</a:t>
                    </a:r>
                    <a:endParaRPr lang="en-US" sz="1400" b="1" dirty="0"/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3276600" y="1603177"/>
                    <a:ext cx="39946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/>
                      <a:t>Q6</a:t>
                    </a:r>
                    <a:endParaRPr lang="en-US" sz="1400" b="1" dirty="0"/>
                  </a:p>
                </p:txBody>
              </p:sp>
              <p:sp>
                <p:nvSpPr>
                  <p:cNvPr id="41" name="Rectangle 40"/>
                  <p:cNvSpPr/>
                  <p:nvPr/>
                </p:nvSpPr>
                <p:spPr>
                  <a:xfrm>
                    <a:off x="8001000" y="2212777"/>
                    <a:ext cx="152400" cy="381000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/>
                  <p:cNvSpPr/>
                  <p:nvPr/>
                </p:nvSpPr>
                <p:spPr>
                  <a:xfrm>
                    <a:off x="5410200" y="2212777"/>
                    <a:ext cx="152400" cy="381000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/>
                  <p:cNvSpPr/>
                  <p:nvPr/>
                </p:nvSpPr>
                <p:spPr>
                  <a:xfrm>
                    <a:off x="152400" y="2060377"/>
                    <a:ext cx="1447800" cy="685800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2362200" y="228600"/>
                    <a:ext cx="55656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/>
                      <a:t>DFBL</a:t>
                    </a:r>
                    <a:endParaRPr lang="en-US" sz="1400" b="1" dirty="0"/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1752600" y="1603177"/>
                    <a:ext cx="58849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/>
                      <a:t>DFBA</a:t>
                    </a:r>
                    <a:endParaRPr lang="en-US" sz="1400" b="1" dirty="0"/>
                  </a:p>
                </p:txBody>
              </p:sp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6629400" y="2819400"/>
                    <a:ext cx="1219200" cy="228600"/>
                    <a:chOff x="6629400" y="2819400"/>
                    <a:chExt cx="1219200" cy="228600"/>
                  </a:xfrm>
                </p:grpSpPr>
                <p:cxnSp>
                  <p:nvCxnSpPr>
                    <p:cNvPr id="53" name="Straight Connector 52"/>
                    <p:cNvCxnSpPr/>
                    <p:nvPr/>
                  </p:nvCxnSpPr>
                  <p:spPr>
                    <a:xfrm rot="5400000">
                      <a:off x="6515100" y="2933700"/>
                      <a:ext cx="228600" cy="0"/>
                    </a:xfrm>
                    <a:prstGeom prst="line">
                      <a:avLst/>
                    </a:prstGeom>
                    <a:ln w="25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/>
                    <p:cNvCxnSpPr/>
                    <p:nvPr/>
                  </p:nvCxnSpPr>
                  <p:spPr>
                    <a:xfrm>
                      <a:off x="6629400" y="3048000"/>
                      <a:ext cx="1219200" cy="0"/>
                    </a:xfrm>
                    <a:prstGeom prst="line">
                      <a:avLst/>
                    </a:prstGeom>
                    <a:ln w="25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Group 50"/>
                  <p:cNvGrpSpPr/>
                  <p:nvPr/>
                </p:nvGrpSpPr>
                <p:grpSpPr>
                  <a:xfrm>
                    <a:off x="228600" y="2819400"/>
                    <a:ext cx="1828800" cy="228600"/>
                    <a:chOff x="228600" y="2819400"/>
                    <a:chExt cx="1828800" cy="228600"/>
                  </a:xfrm>
                </p:grpSpPr>
                <p:cxnSp>
                  <p:nvCxnSpPr>
                    <p:cNvPr id="51" name="Straight Connector 46"/>
                    <p:cNvCxnSpPr/>
                    <p:nvPr/>
                  </p:nvCxnSpPr>
                  <p:spPr>
                    <a:xfrm rot="5400000">
                      <a:off x="1943100" y="2933700"/>
                      <a:ext cx="228600" cy="0"/>
                    </a:xfrm>
                    <a:prstGeom prst="line">
                      <a:avLst/>
                    </a:prstGeom>
                    <a:ln w="25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Connector 51"/>
                    <p:cNvCxnSpPr/>
                    <p:nvPr/>
                  </p:nvCxnSpPr>
                  <p:spPr>
                    <a:xfrm rot="10800000">
                      <a:off x="228600" y="3048000"/>
                      <a:ext cx="1828800" cy="0"/>
                    </a:xfrm>
                    <a:prstGeom prst="line">
                      <a:avLst/>
                    </a:prstGeom>
                    <a:ln w="25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8" name="Group 57"/>
                  <p:cNvGrpSpPr/>
                  <p:nvPr/>
                </p:nvGrpSpPr>
                <p:grpSpPr>
                  <a:xfrm>
                    <a:off x="2667000" y="1371600"/>
                    <a:ext cx="2590800" cy="228600"/>
                    <a:chOff x="2667000" y="1371600"/>
                    <a:chExt cx="2590800" cy="228600"/>
                  </a:xfrm>
                </p:grpSpPr>
                <p:cxnSp>
                  <p:nvCxnSpPr>
                    <p:cNvPr id="49" name="Straight Connector 48"/>
                    <p:cNvCxnSpPr/>
                    <p:nvPr/>
                  </p:nvCxnSpPr>
                  <p:spPr>
                    <a:xfrm rot="5400000">
                      <a:off x="2552700" y="1485900"/>
                      <a:ext cx="228600" cy="0"/>
                    </a:xfrm>
                    <a:prstGeom prst="line">
                      <a:avLst/>
                    </a:prstGeom>
                    <a:ln w="25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Connector 49"/>
                    <p:cNvCxnSpPr/>
                    <p:nvPr/>
                  </p:nvCxnSpPr>
                  <p:spPr>
                    <a:xfrm>
                      <a:off x="2667000" y="1600200"/>
                      <a:ext cx="2590800" cy="0"/>
                    </a:xfrm>
                    <a:prstGeom prst="line">
                      <a:avLst/>
                    </a:prstGeom>
                    <a:ln w="25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0" name="TextBox 19"/>
                <p:cNvSpPr txBox="1"/>
                <p:nvPr/>
              </p:nvSpPr>
              <p:spPr>
                <a:xfrm>
                  <a:off x="228600" y="1600200"/>
                  <a:ext cx="12266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Q11, Q10…Q7</a:t>
                  </a:r>
                  <a:endParaRPr lang="en-US" sz="1400" b="1" dirty="0"/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>
                <a:xfrm rot="10800000" flipV="1">
                  <a:off x="0" y="2272100"/>
                  <a:ext cx="152400" cy="139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/>
                <p:cNvSpPr txBox="1"/>
                <p:nvPr/>
              </p:nvSpPr>
              <p:spPr>
                <a:xfrm>
                  <a:off x="76200" y="2133600"/>
                  <a:ext cx="42191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IP 8</a:t>
                  </a:r>
                  <a:endParaRPr lang="en-US" sz="1200" b="1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7848600" y="1811179"/>
                  <a:ext cx="53340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dirty="0" smtClean="0"/>
                    <a:t>TAS</a:t>
                  </a:r>
                  <a:endParaRPr lang="en-US" sz="1000" b="1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334000" y="1828800"/>
                  <a:ext cx="53340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dirty="0" smtClean="0"/>
                    <a:t>TAN</a:t>
                  </a:r>
                  <a:endParaRPr lang="en-US" sz="1000" b="1" dirty="0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1600200" y="2209800"/>
                <a:ext cx="5036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4.5 K</a:t>
                </a:r>
                <a:endParaRPr lang="en-US" sz="12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172200" y="2209800"/>
                <a:ext cx="5036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4.5 K</a:t>
                </a:r>
                <a:endParaRPr lang="en-US" sz="12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05600" y="2209800"/>
                <a:ext cx="5036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1.9 K</a:t>
                </a:r>
                <a:endParaRPr lang="en-US" sz="1200" b="1" dirty="0"/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>
            <a:xfrm>
              <a:off x="1828800" y="4724400"/>
              <a:ext cx="533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828800" y="4447401"/>
              <a:ext cx="585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ym typeface="Symbol"/>
                </a:rPr>
                <a:t></a:t>
              </a:r>
              <a:r>
                <a:rPr lang="en-US" sz="1200" dirty="0" smtClean="0"/>
                <a:t>12 m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77000" y="4419600"/>
              <a:ext cx="5068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ym typeface="Symbol"/>
                </a:rPr>
                <a:t>3</a:t>
              </a:r>
              <a:r>
                <a:rPr lang="en-US" sz="1200" dirty="0" smtClean="0"/>
                <a:t> m</a:t>
              </a:r>
              <a:endParaRPr lang="en-US" sz="12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514600" y="1293812"/>
              <a:ext cx="4572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438400" y="1018401"/>
              <a:ext cx="6238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ym typeface="Symbol"/>
                </a:rPr>
                <a:t>3.6</a:t>
              </a:r>
              <a:r>
                <a:rPr lang="en-US" sz="1200" dirty="0" smtClean="0"/>
                <a:t> m</a:t>
              </a:r>
              <a:endParaRPr lang="en-US" sz="12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477000" y="4724400"/>
              <a:ext cx="4572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6550670" y="5345668"/>
            <a:ext cx="69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UJ 13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828800" y="5345668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RR 13</a:t>
            </a:r>
            <a:endParaRPr 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3352800" y="152400"/>
            <a:ext cx="197021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SC Links</a:t>
            </a:r>
          </a:p>
          <a:p>
            <a:r>
              <a:rPr lang="en-US" sz="2000" b="1" dirty="0" smtClean="0"/>
              <a:t>Layout at Point 1</a:t>
            </a:r>
            <a:endParaRPr lang="en-US" sz="2000" b="1" dirty="0"/>
          </a:p>
        </p:txBody>
      </p:sp>
      <p:sp>
        <p:nvSpPr>
          <p:cNvPr id="59" name="Right Arrow 58"/>
          <p:cNvSpPr/>
          <p:nvPr/>
        </p:nvSpPr>
        <p:spPr>
          <a:xfrm rot="16200000">
            <a:off x="5753100" y="4953001"/>
            <a:ext cx="952500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ight Arrow 59"/>
          <p:cNvSpPr/>
          <p:nvPr/>
        </p:nvSpPr>
        <p:spPr>
          <a:xfrm rot="16200000">
            <a:off x="7010401" y="4953001"/>
            <a:ext cx="952500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5943600" y="3048000"/>
            <a:ext cx="381000" cy="304800"/>
          </a:xfrm>
          <a:prstGeom prst="rect">
            <a:avLst/>
          </a:prstGeom>
          <a:solidFill>
            <a:schemeClr val="accent6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7010400" y="3048000"/>
            <a:ext cx="762000" cy="304800"/>
          </a:xfrm>
          <a:prstGeom prst="rect">
            <a:avLst/>
          </a:prstGeom>
          <a:solidFill>
            <a:schemeClr val="accent6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1" name="Group 70"/>
          <p:cNvGrpSpPr/>
          <p:nvPr/>
        </p:nvGrpSpPr>
        <p:grpSpPr>
          <a:xfrm>
            <a:off x="6324600" y="3429000"/>
            <a:ext cx="685800" cy="990600"/>
            <a:chOff x="6324600" y="3429000"/>
            <a:chExt cx="685800" cy="990600"/>
          </a:xfrm>
        </p:grpSpPr>
        <p:cxnSp>
          <p:nvCxnSpPr>
            <p:cNvPr id="64" name="Straight Connector 63"/>
            <p:cNvCxnSpPr/>
            <p:nvPr/>
          </p:nvCxnSpPr>
          <p:spPr>
            <a:xfrm flipH="1">
              <a:off x="6324600" y="3429000"/>
              <a:ext cx="609600" cy="9906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400800" y="3429000"/>
              <a:ext cx="609600" cy="9906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Picture 72" descr="2011-10-04_logoHiLumi561p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7543"/>
            <a:ext cx="498836" cy="240457"/>
          </a:xfrm>
          <a:prstGeom prst="rect">
            <a:avLst/>
          </a:prstGeom>
        </p:spPr>
      </p:pic>
      <p:cxnSp>
        <p:nvCxnSpPr>
          <p:cNvPr id="74" name="Straight Connector 73"/>
          <p:cNvCxnSpPr/>
          <p:nvPr/>
        </p:nvCxnSpPr>
        <p:spPr>
          <a:xfrm>
            <a:off x="0" y="6629400"/>
            <a:ext cx="9144000" cy="0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5"/>
          <p:cNvSpPr/>
          <p:nvPr/>
        </p:nvSpPr>
        <p:spPr>
          <a:xfrm>
            <a:off x="6477000" y="304800"/>
            <a:ext cx="381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>
            <a:off x="457200" y="990600"/>
            <a:ext cx="76962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6553200" y="1828800"/>
            <a:ext cx="0" cy="38100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6781800" y="1905000"/>
            <a:ext cx="0" cy="30480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324600" y="18404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</a:t>
            </a:r>
            <a:endParaRPr lang="en-GB" dirty="0"/>
          </a:p>
        </p:txBody>
      </p:sp>
      <p:sp>
        <p:nvSpPr>
          <p:cNvPr id="82" name="TextBox 81"/>
          <p:cNvSpPr txBox="1"/>
          <p:nvPr/>
        </p:nvSpPr>
        <p:spPr>
          <a:xfrm>
            <a:off x="6858000" y="1828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27</a:t>
            </a:fld>
            <a:endParaRPr lang="en-GB"/>
          </a:p>
        </p:txBody>
      </p:sp>
      <p:sp>
        <p:nvSpPr>
          <p:cNvPr id="58" name="Date Placeholder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7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81" grpId="0"/>
      <p:bldP spid="8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INT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2457450"/>
            <a:ext cx="6705600" cy="3429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343401" y="4343400"/>
            <a:ext cx="1143000" cy="228600"/>
          </a:xfrm>
          <a:custGeom>
            <a:avLst/>
            <a:gdLst>
              <a:gd name="connsiteX0" fmla="*/ 722489 w 722489"/>
              <a:gd name="connsiteY0" fmla="*/ 293511 h 293511"/>
              <a:gd name="connsiteX1" fmla="*/ 0 w 722489"/>
              <a:gd name="connsiteY1" fmla="*/ 0 h 293511"/>
              <a:gd name="connsiteX2" fmla="*/ 0 w 722489"/>
              <a:gd name="connsiteY2" fmla="*/ 0 h 29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2489" h="293511">
                <a:moveTo>
                  <a:pt x="722489" y="293511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4343400" y="3124200"/>
            <a:ext cx="2822" cy="1219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38600" y="4191000"/>
            <a:ext cx="228600" cy="76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267200" y="3276600"/>
            <a:ext cx="0" cy="990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429000" y="2895600"/>
            <a:ext cx="838200" cy="3810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3352800" y="2743200"/>
            <a:ext cx="990600" cy="3810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D:\Amalia\Photoes_LHC\0608018_10.jpg"/>
          <p:cNvPicPr>
            <a:picLocks noChangeAspect="1" noChangeArrowheads="1"/>
          </p:cNvPicPr>
          <p:nvPr/>
        </p:nvPicPr>
        <p:blipFill>
          <a:blip r:embed="rId3" cstate="print"/>
          <a:srcRect r="20029"/>
          <a:stretch>
            <a:fillRect/>
          </a:stretch>
        </p:blipFill>
        <p:spPr bwMode="auto">
          <a:xfrm>
            <a:off x="2209800" y="1371600"/>
            <a:ext cx="1828800" cy="1530373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969076" y="30480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</a:t>
            </a:r>
            <a:r>
              <a:rPr lang="en-US" b="1" dirty="0" smtClean="0">
                <a:sym typeface="Symbol"/>
              </a:rPr>
              <a:t>100 kA</a:t>
            </a:r>
            <a:endParaRPr lang="en-US" b="1" dirty="0"/>
          </a:p>
        </p:txBody>
      </p:sp>
      <p:pic>
        <p:nvPicPr>
          <p:cNvPr id="11" name="Picture 10" descr="POINT5Su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4176" y="298704"/>
            <a:ext cx="2706624" cy="1938528"/>
          </a:xfrm>
          <a:prstGeom prst="rect">
            <a:avLst/>
          </a:prstGeom>
        </p:spPr>
      </p:pic>
      <p:pic>
        <p:nvPicPr>
          <p:cNvPr id="13" name="Picture 12" descr="2011-10-04_logoHiLumi561p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7543"/>
            <a:ext cx="498836" cy="24045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0" y="6629400"/>
            <a:ext cx="9144000" cy="0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28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31925"/>
            <a:ext cx="20542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477255" y="1616556"/>
            <a:ext cx="3666745" cy="19697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Cold powering system</a:t>
            </a:r>
            <a:r>
              <a:rPr lang="en-US" dirty="0" smtClean="0"/>
              <a:t>:</a:t>
            </a:r>
          </a:p>
          <a:p>
            <a:endParaRPr lang="en-US" sz="800" dirty="0" smtClean="0"/>
          </a:p>
          <a:p>
            <a:r>
              <a:rPr lang="en-US" sz="1600" b="1" dirty="0" smtClean="0"/>
              <a:t>1)</a:t>
            </a:r>
            <a:r>
              <a:rPr lang="en-US" sz="1600" dirty="0" smtClean="0"/>
              <a:t> Current leads in a distribution cryostat (near the power converters);</a:t>
            </a:r>
          </a:p>
          <a:p>
            <a:r>
              <a:rPr lang="en-US" sz="1600" b="1" dirty="0" smtClean="0"/>
              <a:t>2)</a:t>
            </a:r>
            <a:r>
              <a:rPr lang="en-US" sz="1600" dirty="0" smtClean="0"/>
              <a:t> Hor./Vertical electrical transfer (link);</a:t>
            </a:r>
          </a:p>
          <a:p>
            <a:r>
              <a:rPr lang="en-US" sz="1600" b="1" dirty="0"/>
              <a:t>3</a:t>
            </a:r>
            <a:r>
              <a:rPr lang="en-US" sz="1600" b="1" dirty="0" smtClean="0"/>
              <a:t>)</a:t>
            </a:r>
            <a:r>
              <a:rPr lang="en-US" sz="1600" dirty="0" smtClean="0"/>
              <a:t> Cryogenic fluid supply and control;</a:t>
            </a:r>
          </a:p>
          <a:p>
            <a:r>
              <a:rPr lang="en-US" sz="1600" b="1" dirty="0"/>
              <a:t>4</a:t>
            </a:r>
            <a:r>
              <a:rPr lang="en-US" sz="1600" b="1" dirty="0" smtClean="0"/>
              <a:t>)</a:t>
            </a:r>
            <a:r>
              <a:rPr lang="en-US" sz="1600" dirty="0" smtClean="0"/>
              <a:t> Interconnection to the magnets bus;</a:t>
            </a:r>
          </a:p>
          <a:p>
            <a:r>
              <a:rPr lang="en-US" sz="1600" b="1" dirty="0"/>
              <a:t>5</a:t>
            </a:r>
            <a:r>
              <a:rPr lang="en-US" sz="1600" b="1" dirty="0" smtClean="0"/>
              <a:t>)</a:t>
            </a:r>
            <a:r>
              <a:rPr lang="en-US" sz="1600" dirty="0" smtClean="0"/>
              <a:t> Protection of link and current leads.</a:t>
            </a:r>
          </a:p>
        </p:txBody>
      </p:sp>
    </p:spTree>
    <p:extLst>
      <p:ext uri="{BB962C8B-B14F-4D97-AF65-F5344CB8AC3E}">
        <p14:creationId xmlns:p14="http://schemas.microsoft.com/office/powerpoint/2010/main" val="21620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SC Link: </a:t>
            </a:r>
            <a:r>
              <a:rPr lang="fr-CH" dirty="0" err="1" smtClean="0"/>
              <a:t>twisted</a:t>
            </a:r>
            <a:r>
              <a:rPr lang="fr-CH" dirty="0" smtClean="0"/>
              <a:t> pair for use of tapes</a:t>
            </a:r>
            <a:br>
              <a:rPr lang="fr-CH" dirty="0" smtClean="0"/>
            </a:br>
            <a:r>
              <a:rPr lang="fr-CH" dirty="0" smtClean="0"/>
              <a:t>NbTi:5 </a:t>
            </a:r>
            <a:r>
              <a:rPr lang="fr-CH" dirty="0" err="1" smtClean="0"/>
              <a:t>mJ</a:t>
            </a:r>
            <a:r>
              <a:rPr lang="fr-CH" dirty="0" smtClean="0"/>
              <a:t>/cm</a:t>
            </a:r>
            <a:r>
              <a:rPr lang="fr-CH" baseline="30000" dirty="0" smtClean="0"/>
              <a:t>3</a:t>
            </a:r>
            <a:r>
              <a:rPr lang="fr-CH" dirty="0" smtClean="0"/>
              <a:t>, MgB2: 500, YBCO: 5000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4721"/>
            <a:ext cx="4287341" cy="167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340" y="1571626"/>
            <a:ext cx="4745307" cy="216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8206"/>
            <a:ext cx="3830140" cy="279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686" y="3277875"/>
            <a:ext cx="3861171" cy="326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8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2" y="1531727"/>
            <a:ext cx="4572009" cy="457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Performance LHC 2012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3</a:t>
            </a:fld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40684" y="2636912"/>
            <a:ext cx="2055252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8210" y="2371124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FF0000"/>
                </a:solidFill>
              </a:rPr>
              <a:t>Equiv</a:t>
            </a:r>
            <a:r>
              <a:rPr lang="fr-CH" sz="1600" b="1" dirty="0" smtClean="0">
                <a:solidFill>
                  <a:srgbClr val="FF0000"/>
                </a:solidFill>
              </a:rPr>
              <a:t> 7 </a:t>
            </a:r>
            <a:r>
              <a:rPr lang="fr-CH" sz="1600" b="1" dirty="0" err="1" smtClean="0">
                <a:solidFill>
                  <a:srgbClr val="FF0000"/>
                </a:solidFill>
              </a:rPr>
              <a:t>TeV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83568" y="1241520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 err="1">
                <a:solidFill>
                  <a:srgbClr val="0070C0"/>
                </a:solidFill>
              </a:rPr>
              <a:t>Luminosity</a:t>
            </a:r>
            <a:r>
              <a:rPr lang="fr-CH" sz="2400" b="1" dirty="0">
                <a:solidFill>
                  <a:srgbClr val="0070C0"/>
                </a:solidFill>
              </a:rPr>
              <a:t>: </a:t>
            </a:r>
            <a:r>
              <a:rPr lang="fr-CH" sz="2400" b="1" dirty="0">
                <a:solidFill>
                  <a:srgbClr val="0070C0"/>
                </a:solidFill>
                <a:sym typeface="Symbol"/>
              </a:rPr>
              <a:t> rate of </a:t>
            </a:r>
            <a:r>
              <a:rPr lang="fr-CH" sz="2400" b="1" dirty="0" smtClean="0">
                <a:solidFill>
                  <a:srgbClr val="0070C0"/>
                </a:solidFill>
                <a:sym typeface="Symbol"/>
              </a:rPr>
              <a:t>collisions</a:t>
            </a:r>
            <a:endParaRPr lang="en-GB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81" y="1472352"/>
            <a:ext cx="399097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26330" y="5810752"/>
            <a:ext cx="236547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00B050"/>
                </a:solidFill>
              </a:rPr>
              <a:t>Data last 3 </a:t>
            </a:r>
            <a:r>
              <a:rPr lang="fr-CH" b="1" dirty="0" err="1" smtClean="0">
                <a:solidFill>
                  <a:srgbClr val="00B050"/>
                </a:solidFill>
              </a:rPr>
              <a:t>weeks</a:t>
            </a:r>
            <a:r>
              <a:rPr lang="fr-CH" b="1" dirty="0">
                <a:solidFill>
                  <a:srgbClr val="00B050"/>
                </a:solidFill>
              </a:rPr>
              <a:t> </a:t>
            </a:r>
            <a:r>
              <a:rPr lang="fr-CH" b="1" dirty="0" err="1" smtClean="0">
                <a:solidFill>
                  <a:srgbClr val="00B050"/>
                </a:solidFill>
              </a:rPr>
              <a:t>before</a:t>
            </a:r>
            <a:r>
              <a:rPr lang="fr-CH" b="1" dirty="0" smtClean="0">
                <a:solidFill>
                  <a:srgbClr val="00B050"/>
                </a:solidFill>
              </a:rPr>
              <a:t> MD- Tech Stop</a:t>
            </a:r>
            <a:endParaRPr lang="en-GB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3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PLAN: </a:t>
            </a:r>
            <a:r>
              <a:rPr lang="fr-CH" dirty="0" err="1" smtClean="0"/>
              <a:t>baseline</a:t>
            </a:r>
            <a:r>
              <a:rPr lang="fr-CH" dirty="0" smtClean="0"/>
              <a:t> : MgB2 round </a:t>
            </a:r>
            <a:r>
              <a:rPr lang="fr-CH" dirty="0" err="1" smtClean="0"/>
              <a:t>wire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>First installation SC </a:t>
            </a:r>
            <a:r>
              <a:rPr lang="fr-CH" dirty="0" err="1" smtClean="0"/>
              <a:t>link</a:t>
            </a:r>
            <a:r>
              <a:rPr lang="fr-CH" dirty="0" smtClean="0"/>
              <a:t> 2017?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9A5F-C34B-499E-8384-0435015F7514}" type="slidenum">
              <a:rPr lang="en-GB" smtClean="0"/>
              <a:t>30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21088"/>
            <a:ext cx="2228695" cy="233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60" y="4408496"/>
            <a:ext cx="2550614" cy="191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59" y="1532970"/>
            <a:ext cx="4536504" cy="229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9552" y="1700808"/>
            <a:ext cx="32958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 smtClean="0">
                <a:cs typeface="Arial" pitchFamily="34" charset="0"/>
              </a:rPr>
              <a:t>Nexan</a:t>
            </a:r>
            <a:r>
              <a:rPr lang="en-US" sz="2000" dirty="0" smtClean="0">
                <a:cs typeface="Arial" pitchFamily="34" charset="0"/>
              </a:rPr>
              <a:t> </a:t>
            </a:r>
            <a:r>
              <a:rPr lang="en-US" sz="2000" dirty="0" err="1" smtClean="0">
                <a:cs typeface="Arial" pitchFamily="34" charset="0"/>
              </a:rPr>
              <a:t>Cryoflex</a:t>
            </a:r>
            <a:r>
              <a:rPr lang="en-US" sz="2000" dirty="0" smtClean="0">
                <a:cs typeface="Arial" pitchFamily="34" charset="0"/>
              </a:rPr>
              <a:t>® line </a:t>
            </a:r>
            <a:br>
              <a:rPr lang="en-US" sz="2000" dirty="0" smtClean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(20 m long cryostat of link) procured and </a:t>
            </a:r>
          </a:p>
          <a:p>
            <a:pPr algn="r"/>
            <a:r>
              <a:rPr lang="en-US" sz="2000" dirty="0" smtClean="0">
                <a:cs typeface="Arial" pitchFamily="34" charset="0"/>
              </a:rPr>
              <a:t>installed in the CERN </a:t>
            </a:r>
            <a:br>
              <a:rPr lang="en-US" sz="2000" dirty="0" smtClean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SM-18 laboratory</a:t>
            </a:r>
          </a:p>
          <a:p>
            <a:pPr algn="r"/>
            <a:r>
              <a:rPr lang="en-US" sz="2000" dirty="0" smtClean="0">
                <a:cs typeface="Arial" pitchFamily="34" charset="0"/>
              </a:rPr>
              <a:t>20 kA – 4 to 80 K test </a:t>
            </a:r>
            <a:endParaRPr lang="en-US" sz="2000" dirty="0"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1743" y="4655007"/>
            <a:ext cx="2844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Horizontal SC link in P7: RR with many 600 A EPCs in RR just downstream </a:t>
            </a:r>
            <a:r>
              <a:rPr lang="en-US" sz="2000" dirty="0" err="1"/>
              <a:t>betatron</a:t>
            </a:r>
            <a:r>
              <a:rPr lang="en-US" sz="2000" dirty="0"/>
              <a:t> cleaning</a:t>
            </a:r>
          </a:p>
        </p:txBody>
      </p:sp>
    </p:spTree>
    <p:extLst>
      <p:ext uri="{BB962C8B-B14F-4D97-AF65-F5344CB8AC3E}">
        <p14:creationId xmlns:p14="http://schemas.microsoft.com/office/powerpoint/2010/main" val="276050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18" y="274638"/>
            <a:ext cx="7246620" cy="1143000"/>
          </a:xfrm>
        </p:spPr>
        <p:txBody>
          <a:bodyPr>
            <a:normAutofit fontScale="90000"/>
          </a:bodyPr>
          <a:lstStyle/>
          <a:p>
            <a:r>
              <a:rPr lang="fr-CH" dirty="0" err="1" smtClean="0"/>
              <a:t>Beam</a:t>
            </a:r>
            <a:r>
              <a:rPr lang="fr-CH" dirty="0" smtClean="0"/>
              <a:t> Diagnostic &amp; Instrumentation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88719"/>
            <a:ext cx="5512675" cy="5349240"/>
          </a:xfrm>
        </p:spPr>
        <p:txBody>
          <a:bodyPr/>
          <a:lstStyle/>
          <a:p>
            <a:r>
              <a:rPr lang="fr-CH" sz="2800" dirty="0" smtClean="0"/>
              <a:t>BPM capable to </a:t>
            </a:r>
            <a:r>
              <a:rPr lang="fr-CH" sz="2800" dirty="0" err="1" smtClean="0"/>
              <a:t>withstand</a:t>
            </a:r>
            <a:r>
              <a:rPr lang="fr-CH" sz="2800" dirty="0" smtClean="0"/>
              <a:t> more intense </a:t>
            </a:r>
            <a:r>
              <a:rPr lang="fr-CH" sz="2800" dirty="0" err="1" smtClean="0"/>
              <a:t>beam</a:t>
            </a:r>
            <a:endParaRPr lang="fr-CH" sz="2800" dirty="0" smtClean="0"/>
          </a:p>
          <a:p>
            <a:r>
              <a:rPr lang="fr-CH" sz="2800" dirty="0" err="1" smtClean="0"/>
              <a:t>Cryo</a:t>
            </a:r>
            <a:r>
              <a:rPr lang="fr-CH" sz="2800" dirty="0" smtClean="0"/>
              <a:t> BLM</a:t>
            </a:r>
          </a:p>
          <a:p>
            <a:r>
              <a:rPr lang="fr-CH" sz="2800" dirty="0" smtClean="0"/>
              <a:t>Long range </a:t>
            </a:r>
            <a:r>
              <a:rPr lang="fr-CH" sz="2800" dirty="0" err="1" smtClean="0"/>
              <a:t>beam</a:t>
            </a:r>
            <a:r>
              <a:rPr lang="fr-CH" sz="2800" dirty="0" smtClean="0"/>
              <a:t> </a:t>
            </a:r>
            <a:r>
              <a:rPr lang="fr-CH" sz="2800" dirty="0" err="1" smtClean="0"/>
              <a:t>wire</a:t>
            </a:r>
            <a:r>
              <a:rPr lang="fr-CH" sz="2800" dirty="0" smtClean="0"/>
              <a:t> for LRBB compensation</a:t>
            </a:r>
          </a:p>
          <a:p>
            <a:r>
              <a:rPr lang="fr-CH" sz="2800" dirty="0" smtClean="0"/>
              <a:t>E-</a:t>
            </a:r>
            <a:r>
              <a:rPr lang="fr-CH" sz="2800" dirty="0" err="1" smtClean="0"/>
              <a:t>lens</a:t>
            </a:r>
            <a:r>
              <a:rPr lang="fr-CH" sz="2800" dirty="0" smtClean="0"/>
              <a:t> ??</a:t>
            </a:r>
          </a:p>
          <a:p>
            <a:endParaRPr lang="fr-CH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31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630" y="1188718"/>
            <a:ext cx="3408159" cy="255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17630" y="3808585"/>
            <a:ext cx="3300245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err="1" smtClean="0"/>
              <a:t>Experiments</a:t>
            </a:r>
            <a:r>
              <a:rPr lang="fr-CH" b="1" dirty="0" smtClean="0"/>
              <a:t> in SPS and RHIC </a:t>
            </a:r>
            <a:r>
              <a:rPr lang="fr-CH" b="1" dirty="0" err="1" smtClean="0"/>
              <a:t>demonstrated</a:t>
            </a:r>
            <a:r>
              <a:rPr lang="fr-CH" b="1" dirty="0" smtClean="0"/>
              <a:t> </a:t>
            </a:r>
            <a:r>
              <a:rPr lang="fr-CH" b="1" dirty="0" err="1" smtClean="0"/>
              <a:t>ability</a:t>
            </a:r>
            <a:r>
              <a:rPr lang="fr-CH" b="1" dirty="0" smtClean="0"/>
              <a:t> to affect the </a:t>
            </a:r>
            <a:r>
              <a:rPr lang="fr-CH" b="1" dirty="0" err="1" smtClean="0"/>
              <a:t>beam</a:t>
            </a:r>
            <a:r>
              <a:rPr lang="fr-CH" b="1" dirty="0" smtClean="0"/>
              <a:t> (destroy </a:t>
            </a:r>
            <a:r>
              <a:rPr lang="fr-CH" b="1" dirty="0" err="1" smtClean="0"/>
              <a:t>it</a:t>
            </a:r>
            <a:r>
              <a:rPr lang="fr-CH" b="1" dirty="0" smtClean="0"/>
              <a:t>) but not </a:t>
            </a:r>
            <a:r>
              <a:rPr lang="fr-CH" b="1" dirty="0" err="1" smtClean="0"/>
              <a:t>yet</a:t>
            </a:r>
            <a:r>
              <a:rPr lang="fr-CH" b="1" dirty="0" smtClean="0"/>
              <a:t> to cure </a:t>
            </a:r>
            <a:r>
              <a:rPr lang="fr-CH" b="1" dirty="0" err="1" smtClean="0"/>
              <a:t>it</a:t>
            </a:r>
            <a:r>
              <a:rPr lang="fr-CH" b="1" dirty="0" smtClean="0"/>
              <a:t> </a:t>
            </a:r>
            <a:br>
              <a:rPr lang="fr-CH" b="1" dirty="0" smtClean="0"/>
            </a:br>
            <a:r>
              <a:rPr lang="fr-CH" b="1" dirty="0" smtClean="0"/>
              <a:t>(</a:t>
            </a:r>
            <a:r>
              <a:rPr lang="fr-CH" b="1" dirty="0" err="1" smtClean="0"/>
              <a:t>we</a:t>
            </a:r>
            <a:r>
              <a:rPr lang="fr-CH" b="1" dirty="0" smtClean="0"/>
              <a:t> </a:t>
            </a:r>
            <a:r>
              <a:rPr lang="fr-CH" b="1" dirty="0" err="1" smtClean="0"/>
              <a:t>can</a:t>
            </a:r>
            <a:r>
              <a:rPr lang="fr-CH" b="1" dirty="0" smtClean="0"/>
              <a:t> </a:t>
            </a:r>
            <a:r>
              <a:rPr lang="fr-CH" b="1" dirty="0" err="1" smtClean="0"/>
              <a:t>only</a:t>
            </a:r>
            <a:r>
              <a:rPr lang="fr-CH" b="1" dirty="0" smtClean="0"/>
              <a:t> do i LHC)</a:t>
            </a:r>
          </a:p>
          <a:p>
            <a:r>
              <a:rPr lang="fr-CH" b="1" dirty="0" smtClean="0"/>
              <a:t>It </a:t>
            </a:r>
            <a:r>
              <a:rPr lang="fr-CH" b="1" dirty="0" err="1" smtClean="0"/>
              <a:t>is</a:t>
            </a:r>
            <a:r>
              <a:rPr lang="fr-CH" b="1" dirty="0" smtClean="0"/>
              <a:t> a </a:t>
            </a:r>
            <a:r>
              <a:rPr lang="fr-CH" b="1" dirty="0" err="1" smtClean="0"/>
              <a:t>collimator</a:t>
            </a:r>
            <a:r>
              <a:rPr lang="fr-CH" b="1" dirty="0" smtClean="0"/>
              <a:t> </a:t>
            </a:r>
            <a:r>
              <a:rPr lang="fr-CH" b="1" dirty="0" err="1" smtClean="0"/>
              <a:t>like</a:t>
            </a:r>
            <a:r>
              <a:rPr lang="fr-CH" b="1" dirty="0" smtClean="0"/>
              <a:t> </a:t>
            </a:r>
            <a:r>
              <a:rPr lang="fr-CH" b="1" dirty="0" err="1" smtClean="0"/>
              <a:t>device</a:t>
            </a:r>
            <a:r>
              <a:rPr lang="fr-CH" b="1" dirty="0" smtClean="0"/>
              <a:t>:  10 </a:t>
            </a:r>
            <a:r>
              <a:rPr lang="fr-CH" b="1" dirty="0" smtClean="0">
                <a:sym typeface="Symbol"/>
              </a:rPr>
              <a:t> or </a:t>
            </a:r>
            <a:r>
              <a:rPr lang="fr-CH" b="1" dirty="0" err="1" smtClean="0">
                <a:sym typeface="Symbol"/>
              </a:rPr>
              <a:t>less</a:t>
            </a:r>
            <a:r>
              <a:rPr lang="fr-CH" b="1" dirty="0" smtClean="0">
                <a:sym typeface="Symbol"/>
              </a:rPr>
              <a:t> </a:t>
            </a:r>
            <a:r>
              <a:rPr lang="fr-CH" b="1" dirty="0" err="1" smtClean="0">
                <a:sym typeface="Symbol"/>
              </a:rPr>
              <a:t>form</a:t>
            </a:r>
            <a:r>
              <a:rPr lang="fr-CH" b="1" dirty="0" smtClean="0">
                <a:sym typeface="Symbol"/>
              </a:rPr>
              <a:t> </a:t>
            </a:r>
            <a:r>
              <a:rPr lang="fr-CH" b="1" dirty="0" err="1" smtClean="0">
                <a:sym typeface="Symbol"/>
              </a:rPr>
              <a:t>beam</a:t>
            </a:r>
            <a:endParaRPr lang="en-GB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916084"/>
            <a:ext cx="3525611" cy="262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88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LS2 - 2018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Cryogenics</a:t>
            </a:r>
            <a:r>
              <a:rPr lang="fr-CH" dirty="0" smtClean="0"/>
              <a:t> P4 </a:t>
            </a:r>
            <a:r>
              <a:rPr lang="fr-CH" dirty="0" smtClean="0">
                <a:sym typeface="Symbol"/>
              </a:rPr>
              <a:t> </a:t>
            </a:r>
            <a:r>
              <a:rPr lang="fr-CH" dirty="0" err="1" smtClean="0">
                <a:sym typeface="Symbol"/>
              </a:rPr>
              <a:t>separation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between</a:t>
            </a:r>
            <a:r>
              <a:rPr lang="fr-CH" dirty="0" smtClean="0">
                <a:sym typeface="Symbol"/>
              </a:rPr>
              <a:t> SC </a:t>
            </a:r>
            <a:r>
              <a:rPr lang="fr-CH" dirty="0" err="1" smtClean="0">
                <a:sym typeface="Symbol"/>
              </a:rPr>
              <a:t>Magnets</a:t>
            </a:r>
            <a:r>
              <a:rPr lang="fr-CH" dirty="0" smtClean="0">
                <a:sym typeface="Symbol"/>
              </a:rPr>
              <a:t> and RF </a:t>
            </a:r>
            <a:r>
              <a:rPr lang="fr-CH" dirty="0" err="1" smtClean="0">
                <a:sym typeface="Symbol"/>
              </a:rPr>
              <a:t>Cavities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cooling</a:t>
            </a:r>
            <a:r>
              <a:rPr lang="fr-CH" dirty="0" smtClean="0">
                <a:sym typeface="Symbol"/>
              </a:rPr>
              <a:t> circuit</a:t>
            </a:r>
          </a:p>
          <a:p>
            <a:r>
              <a:rPr lang="fr-CH" dirty="0" smtClean="0">
                <a:sym typeface="Symbol"/>
              </a:rPr>
              <a:t>5-6 kW plant</a:t>
            </a:r>
            <a:endParaRPr lang="fr-CH" dirty="0" smtClean="0"/>
          </a:p>
          <a:p>
            <a:r>
              <a:rPr lang="fr-CH" dirty="0" err="1" smtClean="0"/>
              <a:t>crab</a:t>
            </a:r>
            <a:r>
              <a:rPr lang="fr-CH" dirty="0" smtClean="0"/>
              <a:t> </a:t>
            </a:r>
            <a:r>
              <a:rPr lang="fr-CH" dirty="0" err="1" smtClean="0"/>
              <a:t>cavity</a:t>
            </a:r>
            <a:r>
              <a:rPr lang="fr-CH" dirty="0" smtClean="0"/>
              <a:t> test P4</a:t>
            </a:r>
          </a:p>
          <a:p>
            <a:r>
              <a:rPr lang="fr-CH" dirty="0" smtClean="0"/>
              <a:t>LRBB </a:t>
            </a:r>
            <a:r>
              <a:rPr lang="fr-CH" dirty="0" err="1" smtClean="0"/>
              <a:t>wire</a:t>
            </a:r>
            <a:r>
              <a:rPr lang="fr-CH" dirty="0" smtClean="0"/>
              <a:t> test?</a:t>
            </a:r>
          </a:p>
          <a:p>
            <a:r>
              <a:rPr lang="fr-CH" dirty="0" smtClean="0"/>
              <a:t>e-Lens? Or </a:t>
            </a:r>
            <a:r>
              <a:rPr lang="fr-CH" dirty="0" err="1" smtClean="0"/>
              <a:t>crystal</a:t>
            </a:r>
            <a:r>
              <a:rPr lang="fr-CH" dirty="0" smtClean="0"/>
              <a:t> </a:t>
            </a:r>
            <a:r>
              <a:rPr lang="fr-CH" dirty="0" err="1" smtClean="0"/>
              <a:t>coll</a:t>
            </a:r>
            <a:r>
              <a:rPr lang="fr-CH" dirty="0" smtClean="0"/>
              <a:t>?</a:t>
            </a:r>
            <a:br>
              <a:rPr lang="fr-CH" dirty="0" smtClean="0"/>
            </a:b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/>
            </a:r>
            <a:br>
              <a:rPr lang="fr-CH" dirty="0" smtClean="0"/>
            </a:br>
            <a:endParaRPr lang="fr-CH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9A5F-C34B-499E-8384-0435015F7514}" type="slidenum">
              <a:rPr lang="en-GB" smtClean="0"/>
              <a:t>32</a:t>
            </a:fld>
            <a:endParaRPr lang="en-GB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32"/>
          <a:stretch/>
        </p:blipFill>
        <p:spPr bwMode="auto">
          <a:xfrm>
            <a:off x="4691743" y="3689902"/>
            <a:ext cx="4324615" cy="249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97874"/>
            <a:ext cx="3696635" cy="249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47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LS2 – 2018 (</a:t>
            </a:r>
            <a:r>
              <a:rPr lang="fr-CH" dirty="0" err="1" smtClean="0"/>
              <a:t>probably</a:t>
            </a:r>
            <a:r>
              <a:rPr lang="fr-CH" dirty="0" smtClean="0"/>
              <a:t> 1.5 y)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H" b="1" dirty="0" smtClean="0"/>
              <a:t>DS </a:t>
            </a:r>
            <a:r>
              <a:rPr lang="fr-CH" b="1" dirty="0" err="1" smtClean="0"/>
              <a:t>Cryo</a:t>
            </a:r>
            <a:r>
              <a:rPr lang="fr-CH" b="1" dirty="0" smtClean="0"/>
              <a:t>-collimation </a:t>
            </a:r>
            <a:r>
              <a:rPr lang="fr-CH" b="1" dirty="0" err="1" smtClean="0"/>
              <a:t>with</a:t>
            </a:r>
            <a:r>
              <a:rPr lang="fr-CH" b="1" dirty="0" smtClean="0"/>
              <a:t> 11 T in one IP</a:t>
            </a:r>
            <a:r>
              <a:rPr lang="fr-CH" dirty="0" smtClean="0"/>
              <a:t>: </a:t>
            </a:r>
            <a:r>
              <a:rPr lang="fr-CH" dirty="0" err="1" smtClean="0"/>
              <a:t>priority</a:t>
            </a:r>
            <a:r>
              <a:rPr lang="fr-CH" dirty="0" smtClean="0"/>
              <a:t> NOT </a:t>
            </a:r>
            <a:r>
              <a:rPr lang="fr-CH" dirty="0" err="1" smtClean="0"/>
              <a:t>yet</a:t>
            </a:r>
            <a:r>
              <a:rPr lang="fr-CH" dirty="0" smtClean="0"/>
              <a:t> </a:t>
            </a:r>
            <a:r>
              <a:rPr lang="fr-CH" dirty="0" err="1" smtClean="0"/>
              <a:t>decided</a:t>
            </a:r>
            <a:r>
              <a:rPr lang="fr-CH" dirty="0" smtClean="0"/>
              <a:t>:  IP1,IP5 </a:t>
            </a:r>
            <a:r>
              <a:rPr lang="fr-CH" dirty="0"/>
              <a:t> </a:t>
            </a:r>
            <a:r>
              <a:rPr lang="fr-CH" dirty="0" smtClean="0"/>
              <a:t>or IP2 ?</a:t>
            </a:r>
          </a:p>
          <a:p>
            <a:r>
              <a:rPr lang="fr-CH" dirty="0" smtClean="0"/>
              <a:t>Vertical SC links in </a:t>
            </a:r>
            <a:r>
              <a:rPr lang="fr-CH" dirty="0" err="1" smtClean="0"/>
              <a:t>RRs</a:t>
            </a:r>
            <a:r>
              <a:rPr lang="fr-CH" dirty="0" smtClean="0"/>
              <a:t> of P1, P5 (stand-</a:t>
            </a:r>
            <a:r>
              <a:rPr lang="fr-CH" dirty="0" err="1" smtClean="0"/>
              <a:t>alone</a:t>
            </a:r>
            <a:r>
              <a:rPr lang="fr-CH" dirty="0" smtClean="0"/>
              <a:t>)</a:t>
            </a:r>
          </a:p>
          <a:p>
            <a:r>
              <a:rPr lang="fr-CH" dirty="0" err="1" smtClean="0"/>
              <a:t>Improve</a:t>
            </a:r>
            <a:r>
              <a:rPr lang="fr-CH" dirty="0" smtClean="0"/>
              <a:t> triplet </a:t>
            </a:r>
            <a:r>
              <a:rPr lang="fr-CH" dirty="0" err="1" smtClean="0"/>
              <a:t>cooling</a:t>
            </a:r>
            <a:endParaRPr lang="fr-CH" dirty="0"/>
          </a:p>
          <a:p>
            <a:r>
              <a:rPr lang="fr-CH" dirty="0" err="1" smtClean="0"/>
              <a:t>Some</a:t>
            </a:r>
            <a:r>
              <a:rPr lang="fr-CH" dirty="0" smtClean="0"/>
              <a:t> </a:t>
            </a:r>
            <a:r>
              <a:rPr lang="fr-CH" dirty="0" err="1" smtClean="0"/>
              <a:t>Beam</a:t>
            </a:r>
            <a:r>
              <a:rPr lang="fr-CH" dirty="0" smtClean="0"/>
              <a:t> diagnostics</a:t>
            </a:r>
          </a:p>
          <a:p>
            <a:r>
              <a:rPr lang="fr-CH" dirty="0" err="1" smtClean="0"/>
              <a:t>Some</a:t>
            </a:r>
            <a:r>
              <a:rPr lang="fr-CH" dirty="0" smtClean="0"/>
              <a:t> </a:t>
            </a:r>
            <a:r>
              <a:rPr lang="fr-CH" dirty="0" err="1"/>
              <a:t>C</a:t>
            </a:r>
            <a:r>
              <a:rPr lang="fr-CH" dirty="0" err="1" smtClean="0"/>
              <a:t>ollimators</a:t>
            </a:r>
            <a:endParaRPr lang="fr-CH" dirty="0" smtClean="0"/>
          </a:p>
          <a:p>
            <a:r>
              <a:rPr lang="fr-CH" dirty="0" smtClean="0"/>
              <a:t>INJECTORS! LIU Project</a:t>
            </a:r>
          </a:p>
          <a:p>
            <a:pPr lvl="1"/>
            <a:r>
              <a:rPr lang="fr-CH" dirty="0" smtClean="0"/>
              <a:t>Linac4</a:t>
            </a:r>
          </a:p>
          <a:p>
            <a:pPr lvl="1"/>
            <a:r>
              <a:rPr lang="fr-CH" dirty="0" smtClean="0"/>
              <a:t>PSB up </a:t>
            </a:r>
            <a:r>
              <a:rPr lang="fr-CH" dirty="0" err="1" smtClean="0"/>
              <a:t>from</a:t>
            </a:r>
            <a:r>
              <a:rPr lang="fr-CH" dirty="0" smtClean="0"/>
              <a:t> 1.4 to 2 </a:t>
            </a:r>
            <a:r>
              <a:rPr lang="fr-CH" dirty="0" err="1" smtClean="0"/>
              <a:t>GeV</a:t>
            </a:r>
            <a:endParaRPr lang="fr-CH" dirty="0" smtClean="0"/>
          </a:p>
          <a:p>
            <a:pPr lvl="1"/>
            <a:r>
              <a:rPr lang="fr-CH" dirty="0" err="1" smtClean="0"/>
              <a:t>Improvement</a:t>
            </a:r>
            <a:r>
              <a:rPr lang="fr-CH" dirty="0" smtClean="0"/>
              <a:t> on PS</a:t>
            </a:r>
          </a:p>
          <a:p>
            <a:pPr lvl="1"/>
            <a:r>
              <a:rPr lang="fr-CH" dirty="0" smtClean="0"/>
              <a:t>SPS upgrade: </a:t>
            </a:r>
            <a:r>
              <a:rPr lang="fr-CH" dirty="0" err="1" smtClean="0"/>
              <a:t>low</a:t>
            </a:r>
            <a:r>
              <a:rPr lang="fr-CH" dirty="0" smtClean="0"/>
              <a:t>-</a:t>
            </a:r>
            <a:r>
              <a:rPr lang="fr-CH" dirty="0" smtClean="0">
                <a:sym typeface="Symbol"/>
              </a:rPr>
              <a:t></a:t>
            </a:r>
            <a:r>
              <a:rPr lang="fr-CH" baseline="-25000" dirty="0" smtClean="0">
                <a:sym typeface="Symbol"/>
              </a:rPr>
              <a:t>t</a:t>
            </a:r>
            <a:r>
              <a:rPr lang="fr-CH" dirty="0" smtClean="0"/>
              <a:t> </a:t>
            </a:r>
            <a:r>
              <a:rPr lang="fr-CH" dirty="0" err="1" smtClean="0"/>
              <a:t>optics</a:t>
            </a:r>
            <a:r>
              <a:rPr lang="fr-CH" dirty="0" smtClean="0"/>
              <a:t>; </a:t>
            </a:r>
            <a:r>
              <a:rPr lang="fr-CH" dirty="0" err="1" smtClean="0"/>
              <a:t>higher</a:t>
            </a:r>
            <a:r>
              <a:rPr lang="fr-CH" dirty="0" smtClean="0"/>
              <a:t> </a:t>
            </a:r>
            <a:r>
              <a:rPr lang="fr-CH" dirty="0" err="1" smtClean="0"/>
              <a:t>harmonic</a:t>
            </a:r>
            <a:r>
              <a:rPr lang="fr-CH" dirty="0" smtClean="0"/>
              <a:t> RF system + </a:t>
            </a:r>
            <a:r>
              <a:rPr lang="fr-CH" dirty="0" err="1" smtClean="0"/>
              <a:t>beam</a:t>
            </a:r>
            <a:r>
              <a:rPr lang="fr-CH" dirty="0" smtClean="0"/>
              <a:t> pipe </a:t>
            </a:r>
            <a:r>
              <a:rPr lang="fr-CH" dirty="0" err="1" smtClean="0"/>
              <a:t>coating</a:t>
            </a:r>
            <a:r>
              <a:rPr lang="fr-CH" dirty="0" smtClean="0"/>
              <a:t> for e-</a:t>
            </a:r>
            <a:r>
              <a:rPr lang="fr-CH" dirty="0" err="1" smtClean="0"/>
              <a:t>cloud</a:t>
            </a:r>
            <a:endParaRPr lang="fr-CH" dirty="0" smtClean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9A5F-C34B-499E-8384-0435015F7514}" type="slidenum">
              <a:rPr lang="en-GB" smtClean="0"/>
              <a:t>33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67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LS3: the </a:t>
            </a:r>
            <a:r>
              <a:rPr lang="fr-CH" dirty="0" err="1" smtClean="0"/>
              <a:t>big</a:t>
            </a:r>
            <a:r>
              <a:rPr lang="fr-CH" dirty="0" smtClean="0"/>
              <a:t> 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b="1" dirty="0" smtClean="0"/>
              <a:t>Triplets + D1-D2 </a:t>
            </a:r>
            <a:r>
              <a:rPr lang="fr-CH" dirty="0" smtClean="0"/>
              <a:t>(</a:t>
            </a:r>
            <a:r>
              <a:rPr lang="fr-CH" dirty="0" err="1" smtClean="0"/>
              <a:t>including</a:t>
            </a:r>
            <a:r>
              <a:rPr lang="fr-CH" dirty="0" smtClean="0"/>
              <a:t> </a:t>
            </a:r>
            <a:r>
              <a:rPr lang="fr-CH" dirty="0" err="1" smtClean="0"/>
              <a:t>disinstallation</a:t>
            </a:r>
            <a:r>
              <a:rPr lang="fr-CH" dirty="0" smtClean="0"/>
              <a:t> </a:t>
            </a:r>
            <a:r>
              <a:rPr lang="fr-CH" dirty="0" err="1" smtClean="0"/>
              <a:t>after</a:t>
            </a:r>
            <a:r>
              <a:rPr lang="fr-CH" dirty="0" smtClean="0"/>
              <a:t> 300 fb</a:t>
            </a:r>
            <a:r>
              <a:rPr lang="fr-CH" baseline="30000" dirty="0" smtClean="0"/>
              <a:t>-1</a:t>
            </a:r>
            <a:r>
              <a:rPr lang="fr-CH" dirty="0" smtClean="0"/>
              <a:t>!)</a:t>
            </a:r>
          </a:p>
          <a:p>
            <a:r>
              <a:rPr lang="fr-CH" dirty="0" smtClean="0"/>
              <a:t>TAS + </a:t>
            </a:r>
            <a:r>
              <a:rPr lang="fr-CH" dirty="0" err="1" smtClean="0"/>
              <a:t>Exp</a:t>
            </a:r>
            <a:r>
              <a:rPr lang="fr-CH" dirty="0" smtClean="0"/>
              <a:t>-interfaces</a:t>
            </a:r>
          </a:p>
          <a:p>
            <a:r>
              <a:rPr lang="fr-CH" dirty="0" smtClean="0"/>
              <a:t>New </a:t>
            </a:r>
            <a:r>
              <a:rPr lang="fr-CH" dirty="0" err="1" smtClean="0"/>
              <a:t>cryo</a:t>
            </a:r>
            <a:r>
              <a:rPr lang="fr-CH" dirty="0" smtClean="0"/>
              <a:t> in IP1-IP5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b="1" dirty="0" err="1" smtClean="0"/>
              <a:t>separation</a:t>
            </a:r>
            <a:r>
              <a:rPr lang="fr-CH" b="1" dirty="0" smtClean="0"/>
              <a:t> </a:t>
            </a:r>
            <a:r>
              <a:rPr lang="fr-CH" b="1" dirty="0"/>
              <a:t>A</a:t>
            </a:r>
            <a:r>
              <a:rPr lang="fr-CH" b="1" dirty="0" smtClean="0"/>
              <a:t>rc-IR</a:t>
            </a:r>
          </a:p>
          <a:p>
            <a:r>
              <a:rPr lang="fr-CH" dirty="0" smtClean="0"/>
              <a:t>New MS </a:t>
            </a:r>
            <a:r>
              <a:rPr lang="fr-CH" dirty="0" err="1" smtClean="0"/>
              <a:t>magnets</a:t>
            </a:r>
            <a:r>
              <a:rPr lang="fr-CH" dirty="0" smtClean="0"/>
              <a:t> (Q4-Q5) and correctors</a:t>
            </a:r>
          </a:p>
          <a:p>
            <a:r>
              <a:rPr lang="fr-CH" b="1" dirty="0" smtClean="0"/>
              <a:t>CC </a:t>
            </a:r>
            <a:r>
              <a:rPr lang="fr-CH" b="1" dirty="0" err="1" smtClean="0"/>
              <a:t>cavities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its</a:t>
            </a:r>
            <a:r>
              <a:rPr lang="fr-CH" dirty="0" smtClean="0"/>
              <a:t> local </a:t>
            </a:r>
            <a:r>
              <a:rPr lang="fr-CH" dirty="0" err="1" smtClean="0"/>
              <a:t>cryo</a:t>
            </a:r>
            <a:endParaRPr lang="fr-CH" dirty="0" smtClean="0"/>
          </a:p>
          <a:p>
            <a:r>
              <a:rPr lang="fr-CH" b="1" dirty="0" smtClean="0"/>
              <a:t>Vertical links</a:t>
            </a:r>
            <a:r>
              <a:rPr lang="fr-CH" dirty="0" smtClean="0"/>
              <a:t> for all new </a:t>
            </a:r>
            <a:r>
              <a:rPr lang="fr-CH" dirty="0" err="1" smtClean="0"/>
              <a:t>magnets</a:t>
            </a:r>
            <a:r>
              <a:rPr lang="fr-CH" dirty="0" smtClean="0"/>
              <a:t> IP1-IP5</a:t>
            </a:r>
          </a:p>
          <a:p>
            <a:r>
              <a:rPr lang="fr-CH" dirty="0" smtClean="0"/>
              <a:t>New </a:t>
            </a:r>
            <a:r>
              <a:rPr lang="fr-CH" dirty="0" err="1" smtClean="0"/>
              <a:t>collimators</a:t>
            </a:r>
            <a:endParaRPr lang="fr-CH" dirty="0"/>
          </a:p>
          <a:p>
            <a:r>
              <a:rPr lang="fr-CH" dirty="0" smtClean="0"/>
              <a:t>Diagnostics &amp; </a:t>
            </a:r>
            <a:r>
              <a:rPr lang="fr-CH" dirty="0" err="1" smtClean="0"/>
              <a:t>wigglers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9A5F-C34B-499E-8384-0435015F7514}" type="slidenum">
              <a:rPr lang="en-GB" smtClean="0"/>
              <a:t>34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FP7 HiLumi Design </a:t>
            </a:r>
            <a:r>
              <a:rPr lang="fr-CH" dirty="0" err="1" smtClean="0"/>
              <a:t>Study</a:t>
            </a:r>
            <a:r>
              <a:rPr lang="fr-CH" dirty="0"/>
              <a:t/>
            </a:r>
            <a:br>
              <a:rPr lang="fr-CH" dirty="0"/>
            </a:br>
            <a:r>
              <a:rPr lang="fr-CH" sz="3100" dirty="0" smtClean="0"/>
              <a:t>application 25 </a:t>
            </a:r>
            <a:r>
              <a:rPr lang="fr-CH" sz="3100" dirty="0" err="1" smtClean="0"/>
              <a:t>Nov</a:t>
            </a:r>
            <a:r>
              <a:rPr lang="fr-CH" sz="3100" dirty="0" smtClean="0"/>
              <a:t> 2010 – </a:t>
            </a:r>
            <a:r>
              <a:rPr lang="fr-CH" sz="3100" dirty="0" err="1" smtClean="0"/>
              <a:t>approved</a:t>
            </a:r>
            <a:r>
              <a:rPr lang="fr-CH" sz="3100" dirty="0" smtClean="0"/>
              <a:t> </a:t>
            </a:r>
            <a:r>
              <a:rPr lang="fr-CH" sz="3100" dirty="0" err="1" smtClean="0"/>
              <a:t>start</a:t>
            </a:r>
            <a:r>
              <a:rPr lang="fr-CH" sz="3100" dirty="0" smtClean="0"/>
              <a:t> 1Nov2011</a:t>
            </a:r>
            <a:endParaRPr lang="en-US" sz="31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B18A-0892-4E4B-89DE-538B32965B9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 b="30892"/>
          <a:stretch>
            <a:fillRect/>
          </a:stretch>
        </p:blipFill>
        <p:spPr bwMode="auto">
          <a:xfrm>
            <a:off x="1256351" y="1435748"/>
            <a:ext cx="4752528" cy="4945639"/>
          </a:xfrm>
          <a:prstGeom prst="rect">
            <a:avLst/>
          </a:prstGeom>
          <a:noFill/>
        </p:spPr>
      </p:pic>
      <p:sp>
        <p:nvSpPr>
          <p:cNvPr id="6" name="Right Brace 5"/>
          <p:cNvSpPr/>
          <p:nvPr/>
        </p:nvSpPr>
        <p:spPr>
          <a:xfrm>
            <a:off x="6002868" y="5181598"/>
            <a:ext cx="155448" cy="122705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235334" y="5333458"/>
            <a:ext cx="2451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err="1" smtClean="0">
                <a:solidFill>
                  <a:srgbClr val="FF0000"/>
                </a:solidFill>
              </a:rPr>
              <a:t>Using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funds</a:t>
            </a:r>
            <a:r>
              <a:rPr lang="fr-CH" b="1" dirty="0" smtClean="0">
                <a:solidFill>
                  <a:srgbClr val="FF0000"/>
                </a:solidFill>
              </a:rPr>
              <a:t> of LARP or </a:t>
            </a:r>
            <a:r>
              <a:rPr lang="fr-CH" b="1" dirty="0" err="1" smtClean="0">
                <a:solidFill>
                  <a:srgbClr val="FF0000"/>
                </a:solidFill>
              </a:rPr>
              <a:t>other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existing</a:t>
            </a:r>
            <a:r>
              <a:rPr lang="fr-CH" b="1" dirty="0" smtClean="0">
                <a:solidFill>
                  <a:srgbClr val="FF0000"/>
                </a:solidFill>
              </a:rPr>
              <a:t> R&amp;D programs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333" y="1435747"/>
            <a:ext cx="2658095" cy="171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6221" y="3234778"/>
            <a:ext cx="3178562" cy="191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724"/>
            <a:ext cx="1146255" cy="93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3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Staff </a:t>
            </a:r>
            <a:r>
              <a:rPr lang="fr-CH" dirty="0" err="1" smtClean="0"/>
              <a:t>HiLumi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377 p-m by US </a:t>
            </a:r>
            <a:r>
              <a:rPr lang="fr-CH" dirty="0" err="1" smtClean="0"/>
              <a:t>Labs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" y="1433316"/>
            <a:ext cx="9125631" cy="448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64286" y="5954876"/>
            <a:ext cx="979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400" b="1" dirty="0" smtClean="0"/>
              <a:t>163 FTE-y</a:t>
            </a:r>
            <a:endParaRPr lang="en-GB" sz="14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7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 smtClean="0"/>
              <a:t>HiLumi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the focal point of 20 </a:t>
            </a:r>
            <a:r>
              <a:rPr lang="fr-CH" dirty="0" err="1" smtClean="0"/>
              <a:t>years</a:t>
            </a:r>
            <a:r>
              <a:rPr lang="fr-CH" dirty="0" smtClean="0"/>
              <a:t> of </a:t>
            </a:r>
            <a:r>
              <a:rPr lang="fr-CH" dirty="0" err="1" smtClean="0"/>
              <a:t>converging</a:t>
            </a:r>
            <a:r>
              <a:rPr lang="fr-CH" dirty="0" smtClean="0"/>
              <a:t> International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2143" y="1600200"/>
            <a:ext cx="4713513" cy="3243943"/>
          </a:xfrm>
        </p:spPr>
        <p:txBody>
          <a:bodyPr>
            <a:normAutofit fontScale="77500" lnSpcReduction="20000"/>
          </a:bodyPr>
          <a:lstStyle/>
          <a:p>
            <a:r>
              <a:rPr lang="fr-CH" dirty="0" smtClean="0"/>
              <a:t>The collaboration </a:t>
            </a:r>
            <a:r>
              <a:rPr lang="fr-CH" dirty="0" err="1" smtClean="0"/>
              <a:t>with</a:t>
            </a:r>
            <a:r>
              <a:rPr lang="fr-CH" dirty="0" smtClean="0"/>
              <a:t> US on LHC upgrade </a:t>
            </a:r>
            <a:r>
              <a:rPr lang="fr-CH" dirty="0" err="1" smtClean="0"/>
              <a:t>started</a:t>
            </a:r>
            <a:r>
              <a:rPr lang="fr-CH" dirty="0" smtClean="0"/>
              <a:t> </a:t>
            </a:r>
            <a:r>
              <a:rPr lang="fr-CH" dirty="0" err="1" smtClean="0"/>
              <a:t>during</a:t>
            </a:r>
            <a:r>
              <a:rPr lang="fr-CH" dirty="0" smtClean="0"/>
              <a:t> the construction of LHC</a:t>
            </a:r>
          </a:p>
          <a:p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Hi-Lumi</a:t>
            </a:r>
            <a:r>
              <a:rPr lang="fr-CH" dirty="0" smtClean="0"/>
              <a:t> the coordination </a:t>
            </a:r>
            <a:r>
              <a:rPr lang="fr-CH" dirty="0" err="1" smtClean="0"/>
              <a:t>makes</a:t>
            </a:r>
            <a:r>
              <a:rPr lang="fr-CH" dirty="0" smtClean="0"/>
              <a:t> a </a:t>
            </a:r>
            <a:r>
              <a:rPr lang="fr-CH" dirty="0" err="1" smtClean="0"/>
              <a:t>step</a:t>
            </a:r>
            <a:r>
              <a:rPr lang="fr-CH" dirty="0" smtClean="0"/>
              <a:t> </a:t>
            </a:r>
            <a:r>
              <a:rPr lang="fr-CH" dirty="0" err="1" smtClean="0"/>
              <a:t>further</a:t>
            </a:r>
            <a:r>
              <a:rPr lang="fr-CH" dirty="0" smtClean="0"/>
              <a:t>: </a:t>
            </a:r>
            <a:r>
              <a:rPr lang="fr-CH" dirty="0" err="1" smtClean="0"/>
              <a:t>from</a:t>
            </a:r>
            <a:r>
              <a:rPr lang="fr-CH" dirty="0" smtClean="0"/>
              <a:t> </a:t>
            </a:r>
            <a:r>
              <a:rPr lang="fr-CH" dirty="0" err="1" smtClean="0"/>
              <a:t>coordinated</a:t>
            </a:r>
            <a:r>
              <a:rPr lang="fr-CH" dirty="0" smtClean="0"/>
              <a:t> R&amp;D to a </a:t>
            </a:r>
            <a:r>
              <a:rPr lang="fr-CH" dirty="0" err="1" smtClean="0"/>
              <a:t>common</a:t>
            </a:r>
            <a:r>
              <a:rPr lang="fr-CH" dirty="0" smtClean="0"/>
              <a:t> </a:t>
            </a:r>
            <a:r>
              <a:rPr lang="fr-CH" dirty="0" err="1" smtClean="0"/>
              <a:t>project</a:t>
            </a:r>
            <a:endParaRPr lang="fr-CH" dirty="0" smtClean="0"/>
          </a:p>
          <a:p>
            <a:r>
              <a:rPr lang="fr-CH" dirty="0" err="1" smtClean="0"/>
              <a:t>Managed</a:t>
            </a:r>
            <a:r>
              <a:rPr lang="fr-CH" dirty="0" smtClean="0"/>
              <a:t> </a:t>
            </a:r>
            <a:r>
              <a:rPr lang="fr-CH" dirty="0" err="1" smtClean="0"/>
              <a:t>like</a:t>
            </a:r>
            <a:r>
              <a:rPr lang="fr-CH" dirty="0" smtClean="0"/>
              <a:t> a large detector collaboration (</a:t>
            </a:r>
            <a:r>
              <a:rPr lang="fr-CH" dirty="0" err="1" smtClean="0"/>
              <a:t>with</a:t>
            </a:r>
            <a:r>
              <a:rPr lang="fr-CH" dirty="0" smtClean="0"/>
              <a:t> CERN in </a:t>
            </a:r>
            <a:r>
              <a:rPr lang="fr-CH" dirty="0" err="1" smtClean="0"/>
              <a:t>special</a:t>
            </a:r>
            <a:r>
              <a:rPr lang="fr-CH" dirty="0" smtClean="0"/>
              <a:t> position as </a:t>
            </a:r>
            <a:r>
              <a:rPr lang="fr-CH" dirty="0" err="1" smtClean="0"/>
              <a:t>owner</a:t>
            </a:r>
            <a:r>
              <a:rPr lang="fr-CH" dirty="0" smtClean="0"/>
              <a:t> of LHC)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B18A-0892-4E4B-89DE-538B32965B9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6642" y="1287009"/>
            <a:ext cx="2980158" cy="3655105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85" y="4752993"/>
            <a:ext cx="6335486" cy="178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73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HL-LHC management</a:t>
            </a:r>
            <a:endParaRPr lang="en-US" dirty="0"/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8723" name="Picture 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056" y="1647824"/>
            <a:ext cx="7772722" cy="451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Oval 35"/>
          <p:cNvSpPr/>
          <p:nvPr/>
        </p:nvSpPr>
        <p:spPr>
          <a:xfrm>
            <a:off x="2771800" y="3140968"/>
            <a:ext cx="3744416" cy="1152128"/>
          </a:xfrm>
          <a:prstGeom prst="ellipse">
            <a:avLst/>
          </a:prstGeom>
          <a:solidFill>
            <a:schemeClr val="accent1">
              <a:alpha val="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2AC0-52E5-410B-B385-A72155E5C20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821" y="274638"/>
            <a:ext cx="8360979" cy="914400"/>
          </a:xfrm>
        </p:spPr>
        <p:txBody>
          <a:bodyPr/>
          <a:lstStyle/>
          <a:p>
            <a:r>
              <a:rPr lang="fr-CH" sz="3200" dirty="0" smtClean="0"/>
              <a:t>HL-LHC </a:t>
            </a:r>
            <a:r>
              <a:rPr lang="fr-CH" sz="3200" dirty="0" err="1" smtClean="0"/>
              <a:t>including</a:t>
            </a:r>
            <a:r>
              <a:rPr lang="fr-CH" sz="3200" dirty="0" smtClean="0"/>
              <a:t> DS </a:t>
            </a:r>
            <a:r>
              <a:rPr lang="fr-CH" sz="3200" dirty="0" err="1" smtClean="0"/>
              <a:t>HiLumiLHC</a:t>
            </a:r>
            <a:r>
              <a:rPr lang="fr-CH" sz="3200" dirty="0" smtClean="0"/>
              <a:t> (and HE-LHC R&amp;D</a:t>
            </a:r>
            <a:endParaRPr lang="en-GB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82" y="1490669"/>
            <a:ext cx="7332538" cy="488836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62" y="1959091"/>
            <a:ext cx="1146255" cy="93684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1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The light </a:t>
            </a:r>
            <a:r>
              <a:rPr lang="fr-CH" dirty="0" err="1" smtClean="0"/>
              <a:t>we</a:t>
            </a:r>
            <a:r>
              <a:rPr lang="fr-CH" dirty="0" smtClean="0"/>
              <a:t> shed to </a:t>
            </a:r>
            <a:r>
              <a:rPr lang="fr-CH" dirty="0" err="1" smtClean="0"/>
              <a:t>find</a:t>
            </a:r>
            <a:r>
              <a:rPr lang="fr-CH" dirty="0" smtClean="0"/>
              <a:t> the boson…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4</a:t>
            </a:fld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404"/>
            <a:ext cx="4644008" cy="464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612405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err="1" smtClean="0"/>
              <a:t>Promised</a:t>
            </a:r>
            <a:r>
              <a:rPr lang="fr-CH" b="1" dirty="0" smtClean="0"/>
              <a:t> minimum 2011 : 1 fb</a:t>
            </a:r>
            <a:r>
              <a:rPr lang="fr-CH" b="1" baseline="30000" dirty="0" smtClean="0"/>
              <a:t>-1</a:t>
            </a:r>
            <a:endParaRPr lang="en-GB" b="1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5056393" y="612405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err="1" smtClean="0"/>
              <a:t>Promised</a:t>
            </a:r>
            <a:r>
              <a:rPr lang="fr-CH" b="1" dirty="0" smtClean="0"/>
              <a:t> 2012 : 15 fb</a:t>
            </a:r>
            <a:r>
              <a:rPr lang="fr-CH" b="1" baseline="30000" dirty="0" smtClean="0"/>
              <a:t>-1</a:t>
            </a:r>
            <a:endParaRPr lang="en-GB" b="1" baseline="30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257" y="1450125"/>
            <a:ext cx="4659287" cy="46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68076" y="11545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2400" b="1" dirty="0" err="1" smtClean="0">
                <a:solidFill>
                  <a:srgbClr val="0070C0"/>
                </a:solidFill>
                <a:sym typeface="Symbol"/>
              </a:rPr>
              <a:t>Integrated</a:t>
            </a:r>
            <a:r>
              <a:rPr lang="fr-CH" sz="2400" b="1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fr-CH" sz="2400" b="1" dirty="0" err="1">
                <a:solidFill>
                  <a:srgbClr val="0070C0"/>
                </a:solidFill>
                <a:sym typeface="Symbol"/>
              </a:rPr>
              <a:t>lumi</a:t>
            </a:r>
            <a:r>
              <a:rPr lang="fr-CH" sz="2400" b="1" dirty="0">
                <a:solidFill>
                  <a:srgbClr val="0070C0"/>
                </a:solidFill>
                <a:sym typeface="Symbol"/>
              </a:rPr>
              <a:t>:  # of </a:t>
            </a:r>
            <a:r>
              <a:rPr lang="fr-CH" sz="2400" b="1" dirty="0" smtClean="0">
                <a:solidFill>
                  <a:srgbClr val="0070C0"/>
                </a:solidFill>
                <a:sym typeface="Symbol"/>
              </a:rPr>
              <a:t>collisions</a:t>
            </a:r>
            <a:endParaRPr lang="en-GB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5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200" dirty="0" smtClean="0"/>
              <a:t>First budget  plan made in </a:t>
            </a:r>
            <a:r>
              <a:rPr lang="fr-CH" sz="3200" dirty="0" err="1" smtClean="0"/>
              <a:t>summer</a:t>
            </a:r>
            <a:r>
              <a:rPr lang="fr-CH" sz="3200" dirty="0" smtClean="0"/>
              <a:t> 2011 </a:t>
            </a:r>
            <a:br>
              <a:rPr lang="fr-CH" sz="3200" dirty="0" smtClean="0"/>
            </a:br>
            <a:r>
              <a:rPr lang="fr-CH" sz="3200" dirty="0" err="1" smtClean="0"/>
              <a:t>CtC</a:t>
            </a:r>
            <a:r>
              <a:rPr lang="fr-CH" sz="3200" dirty="0" smtClean="0"/>
              <a:t> : </a:t>
            </a:r>
            <a:r>
              <a:rPr lang="fr-CH" sz="3200" dirty="0" err="1" smtClean="0"/>
              <a:t>Cost</a:t>
            </a:r>
            <a:r>
              <a:rPr lang="fr-CH" sz="3200" dirty="0" smtClean="0"/>
              <a:t>-to-</a:t>
            </a:r>
            <a:r>
              <a:rPr lang="fr-CH" sz="3200" dirty="0" err="1"/>
              <a:t>C</a:t>
            </a:r>
            <a:r>
              <a:rPr lang="fr-CH" sz="3200" dirty="0" err="1" smtClean="0"/>
              <a:t>ompletion</a:t>
            </a:r>
            <a:r>
              <a:rPr lang="fr-CH" sz="3200" dirty="0" smtClean="0"/>
              <a:t>) – </a:t>
            </a:r>
            <a:r>
              <a:rPr lang="fr-CH" sz="3200" b="1" dirty="0" smtClean="0"/>
              <a:t>MATERIAL </a:t>
            </a:r>
            <a:r>
              <a:rPr lang="fr-CH" sz="3200" b="1" dirty="0" err="1" smtClean="0"/>
              <a:t>only</a:t>
            </a:r>
            <a:endParaRPr lang="en-GB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4838"/>
            <a:ext cx="9046029" cy="411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200" dirty="0" err="1" smtClean="0"/>
              <a:t>Revision</a:t>
            </a:r>
            <a:r>
              <a:rPr lang="fr-CH" sz="3200" dirty="0" smtClean="0"/>
              <a:t> May 2012 – Personnel </a:t>
            </a:r>
            <a:r>
              <a:rPr lang="fr-CH" sz="3200" dirty="0" err="1" smtClean="0"/>
              <a:t>added</a:t>
            </a:r>
            <a:r>
              <a:rPr lang="fr-CH" sz="3200" dirty="0" smtClean="0"/>
              <a:t/>
            </a:r>
            <a:br>
              <a:rPr lang="fr-CH" sz="3200" dirty="0" smtClean="0"/>
            </a:br>
            <a:r>
              <a:rPr lang="fr-CH" sz="3200" dirty="0" smtClean="0"/>
              <a:t>split </a:t>
            </a:r>
            <a:r>
              <a:rPr lang="fr-CH" sz="3200" dirty="0" err="1" smtClean="0"/>
              <a:t>enhanced</a:t>
            </a:r>
            <a:r>
              <a:rPr lang="fr-CH" sz="3200" dirty="0" smtClean="0"/>
              <a:t> </a:t>
            </a:r>
            <a:r>
              <a:rPr lang="fr-CH" sz="3200" dirty="0"/>
              <a:t>c</a:t>
            </a:r>
            <a:r>
              <a:rPr lang="fr-CH" sz="3200" dirty="0" smtClean="0"/>
              <a:t>onsolidation+ full performance</a:t>
            </a:r>
            <a:endParaRPr lang="en-GB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138238"/>
            <a:ext cx="8810625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41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373086" y="1138238"/>
            <a:ext cx="0" cy="5121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5685" y="5655229"/>
            <a:ext cx="195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b="1" dirty="0" smtClean="0">
                <a:solidFill>
                  <a:srgbClr val="0070C0"/>
                </a:solidFill>
              </a:rPr>
              <a:t>MTP </a:t>
            </a:r>
            <a:r>
              <a:rPr lang="fr-CH" b="1" dirty="0" err="1" smtClean="0">
                <a:solidFill>
                  <a:srgbClr val="0070C0"/>
                </a:solidFill>
              </a:rPr>
              <a:t>a</a:t>
            </a:r>
            <a:r>
              <a:rPr lang="fr-CH" b="1" dirty="0" err="1" smtClean="0">
                <a:solidFill>
                  <a:srgbClr val="0070C0"/>
                </a:solidFill>
              </a:rPr>
              <a:t>pproved</a:t>
            </a:r>
            <a:r>
              <a:rPr lang="fr-CH" b="1" dirty="0" smtClean="0">
                <a:solidFill>
                  <a:srgbClr val="0070C0"/>
                </a:solidFill>
              </a:rPr>
              <a:t> </a:t>
            </a:r>
            <a:r>
              <a:rPr lang="fr-CH" b="1" dirty="0" smtClean="0">
                <a:solidFill>
                  <a:srgbClr val="0070C0"/>
                </a:solidFill>
              </a:rPr>
              <a:t>by Council </a:t>
            </a:r>
            <a:r>
              <a:rPr lang="fr-CH" b="1" dirty="0" err="1" smtClean="0">
                <a:solidFill>
                  <a:srgbClr val="0070C0"/>
                </a:solidFill>
              </a:rPr>
              <a:t>June</a:t>
            </a:r>
            <a:r>
              <a:rPr lang="fr-CH" b="1" dirty="0" smtClean="0">
                <a:solidFill>
                  <a:srgbClr val="0070C0"/>
                </a:solidFill>
              </a:rPr>
              <a:t> 2013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49288" y="5663096"/>
            <a:ext cx="5289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smtClean="0">
                <a:solidFill>
                  <a:srgbClr val="00B050"/>
                </a:solidFill>
              </a:rPr>
              <a:t>MTP (and LTP) </a:t>
            </a:r>
            <a:r>
              <a:rPr lang="fr-CH" sz="2000" b="1" dirty="0" err="1" smtClean="0">
                <a:solidFill>
                  <a:srgbClr val="00B050"/>
                </a:solidFill>
              </a:rPr>
              <a:t>Revision</a:t>
            </a:r>
            <a:r>
              <a:rPr lang="fr-CH" sz="2000" b="1" dirty="0" smtClean="0">
                <a:solidFill>
                  <a:srgbClr val="00B050"/>
                </a:solidFill>
              </a:rPr>
              <a:t> </a:t>
            </a:r>
            <a:r>
              <a:rPr lang="fr-CH" sz="2000" b="1" dirty="0" err="1" smtClean="0">
                <a:solidFill>
                  <a:srgbClr val="00B050"/>
                </a:solidFill>
              </a:rPr>
              <a:t>expected</a:t>
            </a:r>
            <a:r>
              <a:rPr lang="fr-CH" sz="2000" b="1" dirty="0" smtClean="0">
                <a:solidFill>
                  <a:srgbClr val="00B050"/>
                </a:solidFill>
              </a:rPr>
              <a:t> in </a:t>
            </a:r>
            <a:r>
              <a:rPr lang="fr-CH" sz="2000" b="1" dirty="0" err="1" smtClean="0">
                <a:solidFill>
                  <a:srgbClr val="00B050"/>
                </a:solidFill>
              </a:rPr>
              <a:t>spring</a:t>
            </a:r>
            <a:r>
              <a:rPr lang="fr-CH" sz="2000" b="1" dirty="0" smtClean="0">
                <a:solidFill>
                  <a:srgbClr val="00B050"/>
                </a:solidFill>
              </a:rPr>
              <a:t> 2013 </a:t>
            </a:r>
            <a:endParaRPr lang="fr-CH" sz="2000" b="1" dirty="0" smtClean="0">
              <a:solidFill>
                <a:srgbClr val="00B050"/>
              </a:solidFill>
            </a:endParaRPr>
          </a:p>
          <a:p>
            <a:r>
              <a:rPr lang="fr-CH" sz="2000" b="1" dirty="0" smtClean="0">
                <a:solidFill>
                  <a:srgbClr val="00B050"/>
                </a:solidFill>
              </a:rPr>
              <a:t>AFTER </a:t>
            </a:r>
            <a:r>
              <a:rPr lang="fr-CH" sz="2000" b="1" dirty="0" err="1" smtClean="0">
                <a:solidFill>
                  <a:srgbClr val="00B050"/>
                </a:solidFill>
              </a:rPr>
              <a:t>based</a:t>
            </a:r>
            <a:r>
              <a:rPr lang="fr-CH" sz="2000" b="1" dirty="0" smtClean="0">
                <a:solidFill>
                  <a:srgbClr val="00B050"/>
                </a:solidFill>
              </a:rPr>
              <a:t> </a:t>
            </a:r>
            <a:r>
              <a:rPr lang="fr-CH" sz="2000" b="1" dirty="0" smtClean="0">
                <a:solidFill>
                  <a:srgbClr val="00B050"/>
                </a:solidFill>
              </a:rPr>
              <a:t>on EU </a:t>
            </a:r>
            <a:r>
              <a:rPr lang="fr-CH" sz="2000" b="1" dirty="0" err="1" smtClean="0">
                <a:solidFill>
                  <a:srgbClr val="00B050"/>
                </a:solidFill>
              </a:rPr>
              <a:t>strategy</a:t>
            </a:r>
            <a:r>
              <a:rPr lang="fr-CH" sz="2000" b="1" dirty="0" smtClean="0">
                <a:solidFill>
                  <a:srgbClr val="00B050"/>
                </a:solidFill>
              </a:rPr>
              <a:t> update</a:t>
            </a:r>
            <a:endParaRPr lang="en-GB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200" dirty="0" err="1" smtClean="0"/>
              <a:t>CtC</a:t>
            </a:r>
            <a:r>
              <a:rPr lang="fr-CH" sz="3200" dirty="0" smtClean="0"/>
              <a:t> May 2012: personnel </a:t>
            </a:r>
            <a:r>
              <a:rPr lang="fr-CH" sz="3200" dirty="0" err="1" smtClean="0"/>
              <a:t>evaluated</a:t>
            </a:r>
            <a:r>
              <a:rPr lang="fr-CH" sz="3200" dirty="0" smtClean="0"/>
              <a:t> «</a:t>
            </a:r>
            <a:r>
              <a:rPr lang="fr-CH" sz="3200" dirty="0" err="1" smtClean="0"/>
              <a:t>roughly</a:t>
            </a:r>
            <a:r>
              <a:rPr lang="fr-CH" sz="3200" dirty="0" smtClean="0"/>
              <a:t>»: </a:t>
            </a:r>
            <a:br>
              <a:rPr lang="fr-CH" sz="3200" dirty="0" smtClean="0"/>
            </a:br>
            <a:r>
              <a:rPr lang="fr-CH" sz="3200" dirty="0" smtClean="0"/>
              <a:t>¼ of </a:t>
            </a:r>
            <a:r>
              <a:rPr lang="fr-CH" sz="3200" dirty="0" err="1" smtClean="0"/>
              <a:t>material</a:t>
            </a:r>
            <a:r>
              <a:rPr lang="fr-CH" sz="3200" dirty="0" smtClean="0"/>
              <a:t> </a:t>
            </a:r>
            <a:r>
              <a:rPr lang="fr-CH" sz="3200" dirty="0" err="1" smtClean="0"/>
              <a:t>like</a:t>
            </a:r>
            <a:r>
              <a:rPr lang="fr-CH" sz="3200" dirty="0" smtClean="0"/>
              <a:t> LHC: real </a:t>
            </a:r>
            <a:r>
              <a:rPr lang="fr-CH" sz="3200" dirty="0" err="1" smtClean="0"/>
              <a:t>assessment</a:t>
            </a:r>
            <a:r>
              <a:rPr lang="fr-CH" sz="3200" dirty="0" smtClean="0"/>
              <a:t> in 2013</a:t>
            </a:r>
            <a:endParaRPr lang="en-GB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1" y="1699532"/>
            <a:ext cx="4185862" cy="26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623" y="1405618"/>
            <a:ext cx="4301177" cy="316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8344" y="4685534"/>
            <a:ext cx="8425543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CERN management </a:t>
            </a:r>
            <a:r>
              <a:rPr lang="fr-CH" b="1" dirty="0" err="1" smtClean="0"/>
              <a:t>will</a:t>
            </a:r>
            <a:r>
              <a:rPr lang="fr-CH" b="1" dirty="0" smtClean="0"/>
              <a:t> </a:t>
            </a:r>
            <a:r>
              <a:rPr lang="fr-CH" b="1" dirty="0" err="1" smtClean="0"/>
              <a:t>take</a:t>
            </a:r>
            <a:r>
              <a:rPr lang="fr-CH" b="1" dirty="0" smtClean="0"/>
              <a:t> a </a:t>
            </a:r>
            <a:r>
              <a:rPr lang="fr-CH" b="1" dirty="0" err="1" smtClean="0"/>
              <a:t>decision</a:t>
            </a:r>
            <a:r>
              <a:rPr lang="fr-CH" b="1" dirty="0" smtClean="0"/>
              <a:t> on </a:t>
            </a:r>
            <a:r>
              <a:rPr lang="fr-CH" b="1" dirty="0" err="1" smtClean="0"/>
              <a:t>financing</a:t>
            </a:r>
            <a:r>
              <a:rPr lang="fr-CH" b="1" dirty="0" smtClean="0"/>
              <a:t> </a:t>
            </a:r>
            <a:r>
              <a:rPr lang="fr-CH" b="1" dirty="0" err="1" smtClean="0"/>
              <a:t>after</a:t>
            </a:r>
            <a:r>
              <a:rPr lang="fr-CH" b="1" dirty="0" smtClean="0"/>
              <a:t> the EU </a:t>
            </a:r>
            <a:r>
              <a:rPr lang="fr-CH" b="1" dirty="0" err="1" smtClean="0"/>
              <a:t>strategy</a:t>
            </a:r>
            <a:r>
              <a:rPr lang="fr-CH" b="1" dirty="0" smtClean="0"/>
              <a:t> update </a:t>
            </a:r>
            <a:r>
              <a:rPr lang="fr-CH" b="1" dirty="0" err="1" smtClean="0"/>
              <a:t>under</a:t>
            </a:r>
            <a:r>
              <a:rPr lang="fr-CH" b="1" dirty="0" smtClean="0"/>
              <a:t> </a:t>
            </a:r>
            <a:r>
              <a:rPr lang="fr-CH" b="1" dirty="0" err="1" smtClean="0"/>
              <a:t>way</a:t>
            </a:r>
            <a:r>
              <a:rPr lang="fr-CH" b="1" dirty="0" smtClean="0"/>
              <a:t>: </a:t>
            </a:r>
            <a:r>
              <a:rPr lang="fr-CH" b="1" dirty="0" err="1" smtClean="0"/>
              <a:t>we</a:t>
            </a:r>
            <a:r>
              <a:rPr lang="fr-CH" b="1" dirty="0" smtClean="0"/>
              <a:t> </a:t>
            </a:r>
            <a:r>
              <a:rPr lang="fr-CH" b="1" dirty="0" err="1" smtClean="0"/>
              <a:t>expect</a:t>
            </a:r>
            <a:r>
              <a:rPr lang="fr-CH" b="1" dirty="0" smtClean="0"/>
              <a:t> </a:t>
            </a:r>
            <a:r>
              <a:rPr lang="fr-CH" b="1" dirty="0" err="1" smtClean="0"/>
              <a:t>that</a:t>
            </a:r>
            <a:r>
              <a:rPr lang="fr-CH" b="1" dirty="0" smtClean="0"/>
              <a:t> HL-LHC </a:t>
            </a:r>
            <a:r>
              <a:rPr lang="fr-CH" b="1" dirty="0" err="1" smtClean="0"/>
              <a:t>be</a:t>
            </a:r>
            <a:r>
              <a:rPr lang="fr-CH" b="1" dirty="0" smtClean="0"/>
              <a:t> </a:t>
            </a:r>
            <a:r>
              <a:rPr lang="fr-CH" b="1" dirty="0" err="1" smtClean="0"/>
              <a:t>approved</a:t>
            </a:r>
            <a:r>
              <a:rPr lang="fr-CH" b="1" dirty="0" smtClean="0"/>
              <a:t> as </a:t>
            </a:r>
            <a:r>
              <a:rPr lang="fr-CH" b="1" dirty="0" err="1" smtClean="0"/>
              <a:t>priority</a:t>
            </a:r>
            <a:r>
              <a:rPr lang="fr-CH" b="1" dirty="0" smtClean="0"/>
              <a:t> program of HEP for </a:t>
            </a:r>
            <a:r>
              <a:rPr lang="fr-CH" b="1" dirty="0" err="1" smtClean="0"/>
              <a:t>next</a:t>
            </a:r>
            <a:r>
              <a:rPr lang="fr-CH" b="1" dirty="0" smtClean="0"/>
              <a:t> </a:t>
            </a:r>
            <a:r>
              <a:rPr lang="fr-CH" b="1" dirty="0" err="1" smtClean="0"/>
              <a:t>decade</a:t>
            </a:r>
            <a:endParaRPr lang="fr-CH" b="1" dirty="0" smtClean="0"/>
          </a:p>
          <a:p>
            <a:endParaRPr lang="fr-CH" b="1" dirty="0"/>
          </a:p>
          <a:p>
            <a:r>
              <a:rPr lang="fr-CH" b="1" dirty="0" smtClean="0"/>
              <a:t>The </a:t>
            </a:r>
            <a:r>
              <a:rPr lang="fr-CH" b="1" dirty="0" err="1" smtClean="0"/>
              <a:t>intellectual</a:t>
            </a:r>
            <a:r>
              <a:rPr lang="fr-CH" b="1" dirty="0" smtClean="0"/>
              <a:t> contribution of USA </a:t>
            </a:r>
            <a:r>
              <a:rPr lang="fr-CH" b="1" dirty="0" err="1" smtClean="0"/>
              <a:t>is</a:t>
            </a:r>
            <a:r>
              <a:rPr lang="fr-CH" b="1" dirty="0" smtClean="0"/>
              <a:t> </a:t>
            </a:r>
            <a:r>
              <a:rPr lang="fr-CH" b="1" dirty="0" err="1" smtClean="0"/>
              <a:t>already</a:t>
            </a:r>
            <a:r>
              <a:rPr lang="fr-CH" b="1" dirty="0" smtClean="0"/>
              <a:t> a key </a:t>
            </a:r>
            <a:r>
              <a:rPr lang="fr-CH" b="1" dirty="0" err="1" smtClean="0"/>
              <a:t>element</a:t>
            </a:r>
            <a:r>
              <a:rPr lang="fr-CH" b="1" dirty="0" smtClean="0"/>
              <a:t> of the upgrade</a:t>
            </a:r>
          </a:p>
          <a:p>
            <a:r>
              <a:rPr lang="fr-CH" b="1" dirty="0" smtClean="0"/>
              <a:t>The in-</a:t>
            </a:r>
            <a:r>
              <a:rPr lang="fr-CH" b="1" dirty="0" err="1" smtClean="0"/>
              <a:t>kind</a:t>
            </a:r>
            <a:r>
              <a:rPr lang="fr-CH" b="1" dirty="0" smtClean="0"/>
              <a:t> contributions </a:t>
            </a:r>
            <a:r>
              <a:rPr lang="fr-CH" b="1" dirty="0" err="1" smtClean="0"/>
              <a:t>from</a:t>
            </a:r>
            <a:r>
              <a:rPr lang="fr-CH" b="1" dirty="0" smtClean="0"/>
              <a:t> USA (and JP) are </a:t>
            </a:r>
            <a:r>
              <a:rPr lang="fr-CH" b="1" dirty="0" err="1" smtClean="0"/>
              <a:t>necessary</a:t>
            </a:r>
            <a:r>
              <a:rPr lang="fr-CH" b="1" dirty="0" smtClean="0"/>
              <a:t> for the </a:t>
            </a:r>
            <a:r>
              <a:rPr lang="fr-CH" b="1" dirty="0" err="1" smtClean="0"/>
              <a:t>project</a:t>
            </a:r>
            <a:r>
              <a:rPr lang="fr-CH" b="1" dirty="0" smtClean="0"/>
              <a:t> </a:t>
            </a:r>
            <a:endParaRPr lang="en-GB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5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 err="1" smtClean="0"/>
              <a:t>Priority</a:t>
            </a:r>
            <a:r>
              <a:rPr lang="fr-CH" b="1" dirty="0" smtClean="0"/>
              <a:t> </a:t>
            </a:r>
            <a:r>
              <a:rPr lang="fr-CH" b="1" dirty="0" err="1" smtClean="0"/>
              <a:t>envisaged</a:t>
            </a:r>
            <a:r>
              <a:rPr lang="fr-CH" b="1" dirty="0" smtClean="0"/>
              <a:t> by CERN of in-</a:t>
            </a:r>
            <a:r>
              <a:rPr lang="fr-CH" b="1" dirty="0" err="1" smtClean="0"/>
              <a:t>kinds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H" dirty="0" err="1" smtClean="0"/>
              <a:t>Low</a:t>
            </a:r>
            <a:r>
              <a:rPr lang="fr-CH" dirty="0" smtClean="0"/>
              <a:t>-</a:t>
            </a:r>
            <a:r>
              <a:rPr lang="fr-CH" dirty="0" smtClean="0">
                <a:sym typeface="Symbol"/>
              </a:rPr>
              <a:t> quads: 16 cold masses + </a:t>
            </a:r>
            <a:r>
              <a:rPr lang="fr-CH" dirty="0" err="1" smtClean="0">
                <a:sym typeface="Symbol"/>
              </a:rPr>
              <a:t>spares</a:t>
            </a:r>
            <a:r>
              <a:rPr lang="fr-CH" dirty="0" smtClean="0">
                <a:sym typeface="Symbol"/>
              </a:rPr>
              <a:t>; </a:t>
            </a:r>
          </a:p>
          <a:p>
            <a:pPr lvl="1"/>
            <a:r>
              <a:rPr lang="fr-CH" sz="2800" dirty="0" smtClean="0">
                <a:effectLst/>
                <a:sym typeface="Symbol"/>
              </a:rPr>
              <a:t>Aperture </a:t>
            </a:r>
            <a:r>
              <a:rPr lang="fr-CH" sz="2800" dirty="0" err="1" smtClean="0">
                <a:effectLst/>
                <a:sym typeface="Symbol"/>
              </a:rPr>
              <a:t>is</a:t>
            </a:r>
            <a:r>
              <a:rPr lang="fr-CH" sz="2800" dirty="0" smtClean="0">
                <a:effectLst/>
                <a:sym typeface="Symbol"/>
              </a:rPr>
              <a:t> </a:t>
            </a:r>
            <a:r>
              <a:rPr lang="fr-CH" sz="2800" dirty="0" err="1" smtClean="0">
                <a:effectLst/>
                <a:sym typeface="Symbol"/>
              </a:rPr>
              <a:t>decided</a:t>
            </a:r>
            <a:r>
              <a:rPr lang="fr-CH" sz="2800" dirty="0" smtClean="0">
                <a:effectLst/>
                <a:sym typeface="Symbol"/>
              </a:rPr>
              <a:t> 150 mm; (120 mm </a:t>
            </a:r>
            <a:r>
              <a:rPr lang="fr-CH" sz="2800" dirty="0" err="1" smtClean="0">
                <a:effectLst/>
                <a:sym typeface="Symbol"/>
              </a:rPr>
              <a:t>will</a:t>
            </a:r>
            <a:r>
              <a:rPr lang="fr-CH" sz="2800" dirty="0" smtClean="0">
                <a:effectLst/>
                <a:sym typeface="Symbol"/>
              </a:rPr>
              <a:t> </a:t>
            </a:r>
            <a:r>
              <a:rPr lang="fr-CH" sz="2800" dirty="0" err="1" smtClean="0">
                <a:effectLst/>
                <a:sym typeface="Symbol"/>
              </a:rPr>
              <a:t>be</a:t>
            </a:r>
            <a:r>
              <a:rPr lang="fr-CH" sz="2800" dirty="0" smtClean="0">
                <a:effectLst/>
                <a:sym typeface="Symbol"/>
              </a:rPr>
              <a:t> a back up)</a:t>
            </a:r>
          </a:p>
          <a:p>
            <a:pPr lvl="1"/>
            <a:r>
              <a:rPr lang="fr-CH" sz="2800" dirty="0" smtClean="0">
                <a:effectLst/>
                <a:sym typeface="Symbol"/>
              </a:rPr>
              <a:t>Split </a:t>
            </a:r>
            <a:r>
              <a:rPr lang="fr-CH" sz="2800" dirty="0" err="1" smtClean="0">
                <a:effectLst/>
                <a:sym typeface="Symbol"/>
              </a:rPr>
              <a:t>length</a:t>
            </a:r>
            <a:r>
              <a:rPr lang="fr-CH" sz="2800" dirty="0" smtClean="0">
                <a:effectLst/>
                <a:sym typeface="Symbol"/>
              </a:rPr>
              <a:t> configuration (</a:t>
            </a:r>
            <a:r>
              <a:rPr lang="fr-CH" sz="2800" dirty="0" err="1" smtClean="0">
                <a:effectLst/>
                <a:sym typeface="Symbol"/>
              </a:rPr>
              <a:t>risk</a:t>
            </a:r>
            <a:r>
              <a:rPr lang="fr-CH" sz="2800" dirty="0" smtClean="0">
                <a:effectLst/>
                <a:sym typeface="Symbol"/>
              </a:rPr>
              <a:t> </a:t>
            </a:r>
            <a:r>
              <a:rPr lang="fr-CH" sz="2800" dirty="0" err="1" smtClean="0">
                <a:effectLst/>
                <a:sym typeface="Symbol"/>
              </a:rPr>
              <a:t>reduction</a:t>
            </a:r>
            <a:r>
              <a:rPr lang="fr-CH" sz="2800" dirty="0" smtClean="0">
                <a:effectLst/>
                <a:sym typeface="Symbol"/>
              </a:rPr>
              <a:t>)</a:t>
            </a:r>
          </a:p>
          <a:p>
            <a:pPr lvl="1"/>
            <a:r>
              <a:rPr lang="fr-CH" sz="2800" dirty="0" err="1" smtClean="0">
                <a:effectLst/>
                <a:sym typeface="Symbol"/>
              </a:rPr>
              <a:t>Cost</a:t>
            </a:r>
            <a:r>
              <a:rPr lang="fr-CH" sz="2800" dirty="0" smtClean="0">
                <a:effectLst/>
                <a:sym typeface="Symbol"/>
              </a:rPr>
              <a:t> CERN (</a:t>
            </a:r>
            <a:r>
              <a:rPr lang="fr-CH" sz="2800" dirty="0" err="1" smtClean="0">
                <a:effectLst/>
                <a:sym typeface="Symbol"/>
              </a:rPr>
              <a:t>material</a:t>
            </a:r>
            <a:r>
              <a:rPr lang="fr-CH" sz="2800" dirty="0" smtClean="0">
                <a:effectLst/>
                <a:sym typeface="Symbol"/>
              </a:rPr>
              <a:t>, </a:t>
            </a:r>
            <a:r>
              <a:rPr lang="fr-CH" sz="2800" dirty="0" err="1" smtClean="0">
                <a:effectLst/>
                <a:sym typeface="Symbol"/>
              </a:rPr>
              <a:t>including</a:t>
            </a:r>
            <a:r>
              <a:rPr lang="fr-CH" sz="2800" dirty="0" smtClean="0">
                <a:effectLst/>
                <a:sym typeface="Symbol"/>
              </a:rPr>
              <a:t> </a:t>
            </a:r>
            <a:r>
              <a:rPr lang="fr-CH" sz="2800" dirty="0" err="1" smtClean="0">
                <a:effectLst/>
                <a:sym typeface="Symbol"/>
              </a:rPr>
              <a:t>constructuon</a:t>
            </a:r>
            <a:r>
              <a:rPr lang="fr-CH" sz="2800" dirty="0" smtClean="0">
                <a:effectLst/>
                <a:sym typeface="Symbol"/>
              </a:rPr>
              <a:t> labour): ca. 160 MCHF (</a:t>
            </a:r>
            <a:r>
              <a:rPr lang="fr-CH" sz="2800" dirty="0" err="1" smtClean="0">
                <a:effectLst/>
                <a:sym typeface="Symbol"/>
              </a:rPr>
              <a:t>NbTi</a:t>
            </a:r>
            <a:r>
              <a:rPr lang="fr-CH" sz="2800" dirty="0" smtClean="0">
                <a:effectLst/>
                <a:sym typeface="Symbol"/>
              </a:rPr>
              <a:t> 70 MCHF</a:t>
            </a:r>
            <a:r>
              <a:rPr lang="fr-CH" sz="2800" dirty="0">
                <a:effectLst/>
                <a:sym typeface="Symbol"/>
              </a:rPr>
              <a:t> </a:t>
            </a:r>
            <a:r>
              <a:rPr lang="fr-CH" sz="2800" dirty="0" smtClean="0">
                <a:effectLst/>
                <a:sym typeface="Symbol"/>
              </a:rPr>
              <a:t>for 120mm)</a:t>
            </a:r>
          </a:p>
          <a:p>
            <a:r>
              <a:rPr lang="fr-CH" sz="2800" dirty="0" smtClean="0">
                <a:effectLst/>
                <a:sym typeface="Symbol"/>
              </a:rPr>
              <a:t>D2 </a:t>
            </a:r>
            <a:r>
              <a:rPr lang="fr-CH" sz="2800" dirty="0" err="1" smtClean="0">
                <a:effectLst/>
                <a:sym typeface="Symbol"/>
              </a:rPr>
              <a:t>rec</a:t>
            </a:r>
            <a:r>
              <a:rPr lang="fr-CH" sz="2800" dirty="0" smtClean="0">
                <a:effectLst/>
                <a:sym typeface="Symbol"/>
              </a:rPr>
              <a:t>-sep </a:t>
            </a:r>
            <a:r>
              <a:rPr lang="fr-CH" sz="2800" dirty="0" err="1" smtClean="0">
                <a:effectLst/>
                <a:sym typeface="Symbol"/>
              </a:rPr>
              <a:t>dipole</a:t>
            </a:r>
            <a:r>
              <a:rPr lang="fr-CH" sz="2800" dirty="0" smtClean="0">
                <a:effectLst/>
                <a:sym typeface="Symbol"/>
              </a:rPr>
              <a:t> (4 +</a:t>
            </a:r>
            <a:r>
              <a:rPr lang="fr-CH" sz="2800" dirty="0" err="1" smtClean="0">
                <a:effectLst/>
                <a:sym typeface="Symbol"/>
              </a:rPr>
              <a:t>spares</a:t>
            </a:r>
            <a:r>
              <a:rPr lang="fr-CH" sz="2800" dirty="0" smtClean="0">
                <a:effectLst/>
                <a:sym typeface="Symbol"/>
              </a:rPr>
              <a:t>)</a:t>
            </a:r>
          </a:p>
          <a:p>
            <a:r>
              <a:rPr lang="fr-CH" sz="2800" dirty="0" smtClean="0">
                <a:effectLst/>
                <a:sym typeface="Symbol"/>
              </a:rPr>
              <a:t>D1 </a:t>
            </a:r>
            <a:r>
              <a:rPr lang="fr-CH" sz="2800" dirty="0" err="1" smtClean="0">
                <a:effectLst/>
                <a:sym typeface="Symbol"/>
              </a:rPr>
              <a:t>rec</a:t>
            </a:r>
            <a:r>
              <a:rPr lang="fr-CH" sz="2800" dirty="0" smtClean="0">
                <a:effectLst/>
                <a:sym typeface="Symbol"/>
              </a:rPr>
              <a:t>-sep </a:t>
            </a:r>
            <a:r>
              <a:rPr lang="fr-CH" sz="2800" dirty="0" err="1" smtClean="0">
                <a:effectLst/>
                <a:sym typeface="Symbol"/>
              </a:rPr>
              <a:t>dipole</a:t>
            </a:r>
            <a:r>
              <a:rPr lang="fr-CH" sz="2800" dirty="0" smtClean="0">
                <a:effectLst/>
                <a:sym typeface="Symbol"/>
              </a:rPr>
              <a:t>  (4+spares) JP?</a:t>
            </a:r>
          </a:p>
          <a:p>
            <a:r>
              <a:rPr lang="fr-CH" dirty="0" smtClean="0">
                <a:sym typeface="Symbol"/>
              </a:rPr>
              <a:t>SPS </a:t>
            </a:r>
            <a:r>
              <a:rPr lang="fr-CH" dirty="0" err="1" smtClean="0">
                <a:sym typeface="Symbol"/>
              </a:rPr>
              <a:t>broad</a:t>
            </a:r>
            <a:r>
              <a:rPr lang="fr-CH" dirty="0" smtClean="0">
                <a:sym typeface="Symbol"/>
              </a:rPr>
              <a:t> band feedback system</a:t>
            </a:r>
          </a:p>
          <a:p>
            <a:r>
              <a:rPr lang="fr-CH" dirty="0" err="1" smtClean="0">
                <a:sym typeface="Symbol"/>
              </a:rPr>
              <a:t>Crab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Cavity</a:t>
            </a:r>
            <a:r>
              <a:rPr lang="fr-CH" dirty="0" smtClean="0">
                <a:sym typeface="Symbol"/>
              </a:rPr>
              <a:t>: </a:t>
            </a:r>
            <a:r>
              <a:rPr lang="fr-CH" dirty="0" err="1" smtClean="0">
                <a:sym typeface="Symbol"/>
              </a:rPr>
              <a:t>baseline</a:t>
            </a:r>
            <a:r>
              <a:rPr lang="fr-CH" dirty="0" smtClean="0">
                <a:sym typeface="Symbol"/>
              </a:rPr>
              <a:t>. Final </a:t>
            </a:r>
            <a:r>
              <a:rPr lang="fr-CH" dirty="0" err="1" smtClean="0">
                <a:sym typeface="Symbol"/>
              </a:rPr>
              <a:t>decision</a:t>
            </a:r>
            <a:r>
              <a:rPr lang="fr-CH" dirty="0" smtClean="0">
                <a:sym typeface="Symbol"/>
              </a:rPr>
              <a:t> on use </a:t>
            </a:r>
            <a:r>
              <a:rPr lang="fr-CH" dirty="0" err="1" smtClean="0">
                <a:sym typeface="Symbol"/>
              </a:rPr>
              <a:t>after</a:t>
            </a:r>
            <a:r>
              <a:rPr lang="fr-CH" dirty="0" smtClean="0">
                <a:sym typeface="Symbol"/>
              </a:rPr>
              <a:t> validation on </a:t>
            </a:r>
            <a:r>
              <a:rPr lang="fr-CH" dirty="0" err="1" smtClean="0">
                <a:sym typeface="Symbol"/>
              </a:rPr>
              <a:t>beam</a:t>
            </a:r>
            <a:endParaRPr lang="fr-CH" dirty="0">
              <a:sym typeface="Symbol"/>
            </a:endParaRPr>
          </a:p>
          <a:p>
            <a:pPr lvl="1"/>
            <a:r>
              <a:rPr lang="fr-CH" sz="2800" dirty="0" err="1" smtClean="0">
                <a:effectLst/>
                <a:sym typeface="Symbol"/>
              </a:rPr>
              <a:t>Cost</a:t>
            </a:r>
            <a:r>
              <a:rPr lang="fr-CH" sz="2800" dirty="0" smtClean="0">
                <a:effectLst/>
                <a:sym typeface="Symbol"/>
              </a:rPr>
              <a:t> CERN ca. 60 MCHF (</a:t>
            </a:r>
            <a:r>
              <a:rPr lang="fr-CH" sz="2800" dirty="0" err="1" smtClean="0">
                <a:effectLst/>
                <a:sym typeface="Symbol"/>
              </a:rPr>
              <a:t>cryomodules</a:t>
            </a:r>
            <a:r>
              <a:rPr lang="fr-CH" sz="2800" dirty="0" smtClean="0">
                <a:effectLst/>
                <a:sym typeface="Symbol"/>
              </a:rPr>
              <a:t> </a:t>
            </a:r>
            <a:r>
              <a:rPr lang="fr-CH" sz="2800" dirty="0" err="1" smtClean="0">
                <a:effectLst/>
                <a:sym typeface="Symbol"/>
              </a:rPr>
              <a:t>ready</a:t>
            </a:r>
            <a:r>
              <a:rPr lang="fr-CH" sz="2800" dirty="0" smtClean="0">
                <a:effectLst/>
                <a:sym typeface="Symbol"/>
              </a:rPr>
              <a:t> to </a:t>
            </a:r>
            <a:r>
              <a:rPr lang="fr-CH" sz="2800" dirty="0" err="1" smtClean="0">
                <a:effectLst/>
                <a:sym typeface="Symbol"/>
              </a:rPr>
              <a:t>install</a:t>
            </a:r>
            <a:r>
              <a:rPr lang="fr-CH" sz="2800" dirty="0" smtClean="0">
                <a:effectLst/>
                <a:sym typeface="Symbol"/>
              </a:rPr>
              <a:t>, no </a:t>
            </a:r>
            <a:r>
              <a:rPr lang="fr-CH" sz="2800" dirty="0" err="1" smtClean="0">
                <a:effectLst/>
                <a:sym typeface="Symbol"/>
              </a:rPr>
              <a:t>powering</a:t>
            </a:r>
            <a:r>
              <a:rPr lang="fr-CH" sz="2800" dirty="0" smtClean="0">
                <a:effectLst/>
                <a:sym typeface="Symbol"/>
              </a:rPr>
              <a:t> and no </a:t>
            </a:r>
            <a:r>
              <a:rPr lang="fr-CH" sz="2800" dirty="0" err="1" smtClean="0">
                <a:effectLst/>
                <a:sym typeface="Symbol"/>
              </a:rPr>
              <a:t>llrf</a:t>
            </a:r>
            <a:r>
              <a:rPr lang="fr-CH" sz="2800" dirty="0" smtClean="0">
                <a:effectLst/>
                <a:sym typeface="Symbol"/>
              </a:rPr>
              <a:t> control)</a:t>
            </a:r>
          </a:p>
          <a:p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3286" y="4811486"/>
            <a:ext cx="883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42032" y="4244721"/>
            <a:ext cx="236045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1400" b="1" dirty="0" smtClean="0"/>
              <a:t>Items </a:t>
            </a:r>
            <a:r>
              <a:rPr lang="fr-CH" sz="1400" b="1" dirty="0" err="1" smtClean="0"/>
              <a:t>reasonably</a:t>
            </a:r>
            <a:r>
              <a:rPr lang="fr-CH" sz="1400" b="1" dirty="0" smtClean="0"/>
              <a:t> certain </a:t>
            </a:r>
            <a:r>
              <a:rPr lang="fr-CH" sz="1400" b="1" dirty="0" err="1" smtClean="0"/>
              <a:t>also</a:t>
            </a:r>
            <a:r>
              <a:rPr lang="fr-CH" sz="1400" b="1" dirty="0" smtClean="0"/>
              <a:t/>
            </a:r>
            <a:br>
              <a:rPr lang="fr-CH" sz="1400" b="1" dirty="0" smtClean="0"/>
            </a:br>
            <a:r>
              <a:rPr lang="fr-CH" sz="1400" b="1" dirty="0" smtClean="0"/>
              <a:t> in case of </a:t>
            </a:r>
            <a:r>
              <a:rPr lang="fr-CH" sz="1400" b="1" dirty="0" err="1" smtClean="0"/>
              <a:t>only</a:t>
            </a:r>
            <a:r>
              <a:rPr lang="fr-CH" sz="1400" b="1" dirty="0" smtClean="0"/>
              <a:t> consolidation</a:t>
            </a:r>
            <a:endParaRPr lang="en-GB" sz="14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751116" y="3897085"/>
            <a:ext cx="4876798" cy="39118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4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Priority</a:t>
            </a:r>
            <a:r>
              <a:rPr lang="fr-CH" dirty="0" smtClean="0"/>
              <a:t> </a:t>
            </a:r>
            <a:r>
              <a:rPr lang="fr-CH" dirty="0" err="1" smtClean="0"/>
              <a:t>list</a:t>
            </a:r>
            <a:r>
              <a:rPr lang="fr-CH" dirty="0" smtClean="0"/>
              <a:t> for in-</a:t>
            </a:r>
            <a:r>
              <a:rPr lang="fr-CH" dirty="0" err="1" smtClean="0"/>
              <a:t>kinds</a:t>
            </a:r>
            <a:r>
              <a:rPr lang="fr-CH" dirty="0" smtClean="0"/>
              <a:t> – </a:t>
            </a:r>
            <a:r>
              <a:rPr lang="fr-CH" dirty="0" err="1" smtClean="0"/>
              <a:t>cont</a:t>
            </a:r>
            <a:r>
              <a:rPr lang="fr-CH" dirty="0" smtClean="0"/>
              <a:t>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CH" dirty="0" smtClean="0"/>
              <a:t>11 T for DS collimation (or </a:t>
            </a:r>
            <a:r>
              <a:rPr lang="fr-CH" dirty="0" err="1" smtClean="0"/>
              <a:t>other</a:t>
            </a:r>
            <a:r>
              <a:rPr lang="fr-CH" dirty="0" smtClean="0"/>
              <a:t> use)</a:t>
            </a:r>
          </a:p>
          <a:p>
            <a:pPr lvl="1"/>
            <a:r>
              <a:rPr lang="fr-CH" sz="2400" dirty="0" smtClean="0"/>
              <a:t>An 11 m unit per </a:t>
            </a:r>
            <a:r>
              <a:rPr lang="fr-CH" sz="2400" dirty="0" err="1" smtClean="0"/>
              <a:t>side</a:t>
            </a:r>
            <a:r>
              <a:rPr lang="fr-CH" sz="2400" dirty="0" smtClean="0"/>
              <a:t> per IP (11m=2x5.5m)</a:t>
            </a:r>
          </a:p>
          <a:p>
            <a:pPr lvl="1"/>
            <a:r>
              <a:rPr lang="fr-CH" sz="2400" dirty="0" smtClean="0">
                <a:sym typeface="Symbol"/>
              </a:rPr>
              <a:t> minimum TWO 11 m </a:t>
            </a:r>
            <a:r>
              <a:rPr lang="fr-CH" sz="2400" dirty="0" err="1" smtClean="0">
                <a:sym typeface="Symbol"/>
              </a:rPr>
              <a:t>units</a:t>
            </a:r>
            <a:r>
              <a:rPr lang="fr-CH" sz="2400" dirty="0" smtClean="0">
                <a:sym typeface="Symbol"/>
              </a:rPr>
              <a:t> (if </a:t>
            </a:r>
            <a:r>
              <a:rPr lang="fr-CH" sz="2400" dirty="0" err="1" smtClean="0">
                <a:sym typeface="Symbol"/>
              </a:rPr>
              <a:t>only</a:t>
            </a:r>
            <a:r>
              <a:rPr lang="fr-CH" sz="2400" dirty="0" smtClean="0">
                <a:sym typeface="Symbol"/>
              </a:rPr>
              <a:t> IP2) </a:t>
            </a:r>
            <a:r>
              <a:rPr lang="fr-CH" sz="2400" dirty="0" err="1" smtClean="0">
                <a:sym typeface="Symbol"/>
              </a:rPr>
              <a:t>probably</a:t>
            </a:r>
            <a:r>
              <a:rPr lang="fr-CH" sz="2400" dirty="0" smtClean="0">
                <a:sym typeface="Symbol"/>
              </a:rPr>
              <a:t> in 2018.</a:t>
            </a:r>
          </a:p>
          <a:p>
            <a:pPr lvl="1"/>
            <a:r>
              <a:rPr lang="fr-CH" sz="2400" dirty="0" smtClean="0">
                <a:sym typeface="Symbol"/>
              </a:rPr>
              <a:t> maximum TEN 11 m </a:t>
            </a:r>
            <a:r>
              <a:rPr lang="fr-CH" sz="2400" dirty="0" err="1" smtClean="0">
                <a:sym typeface="Symbol"/>
              </a:rPr>
              <a:t>units</a:t>
            </a:r>
            <a:r>
              <a:rPr lang="fr-CH" sz="2400" dirty="0" smtClean="0">
                <a:sym typeface="Symbol"/>
              </a:rPr>
              <a:t> (2, 1 &amp;5,7,3), of </a:t>
            </a:r>
            <a:r>
              <a:rPr lang="fr-CH" sz="2400" dirty="0" err="1" smtClean="0">
                <a:sym typeface="Symbol"/>
              </a:rPr>
              <a:t>which</a:t>
            </a:r>
            <a:r>
              <a:rPr lang="fr-CH" sz="2400" dirty="0" smtClean="0">
                <a:sym typeface="Symbol"/>
              </a:rPr>
              <a:t> 8 in 2022.</a:t>
            </a:r>
            <a:endParaRPr lang="fr-CH" sz="2400" dirty="0" smtClean="0"/>
          </a:p>
          <a:p>
            <a:pPr lvl="1"/>
            <a:r>
              <a:rPr lang="fr-CH" sz="2400" dirty="0" err="1" smtClean="0"/>
              <a:t>Spring</a:t>
            </a:r>
            <a:r>
              <a:rPr lang="fr-CH" sz="2400" dirty="0" smtClean="0"/>
              <a:t> 2013 </a:t>
            </a:r>
            <a:r>
              <a:rPr lang="fr-CH" sz="2400" dirty="0" err="1" smtClean="0"/>
              <a:t>probably</a:t>
            </a:r>
            <a:r>
              <a:rPr lang="fr-CH" sz="2400" dirty="0" smtClean="0"/>
              <a:t> </a:t>
            </a:r>
            <a:r>
              <a:rPr lang="fr-CH" sz="2400" dirty="0" err="1" smtClean="0"/>
              <a:t>review</a:t>
            </a:r>
            <a:r>
              <a:rPr lang="fr-CH" sz="2400" dirty="0" smtClean="0"/>
              <a:t> of the </a:t>
            </a:r>
            <a:r>
              <a:rPr lang="fr-CH" sz="2400" dirty="0" err="1" smtClean="0"/>
              <a:t>need</a:t>
            </a:r>
            <a:r>
              <a:rPr lang="fr-CH" sz="2400" dirty="0" smtClean="0"/>
              <a:t> of the collimation system</a:t>
            </a:r>
            <a:r>
              <a:rPr lang="fr-CH" sz="2400" dirty="0">
                <a:sym typeface="Symbol"/>
              </a:rPr>
              <a:t> </a:t>
            </a:r>
            <a:r>
              <a:rPr lang="fr-CH" sz="2400" dirty="0" smtClean="0">
                <a:sym typeface="Symbol"/>
              </a:rPr>
              <a:t> </a:t>
            </a:r>
            <a:r>
              <a:rPr lang="fr-CH" sz="2400" dirty="0" err="1" smtClean="0">
                <a:sym typeface="Symbol"/>
              </a:rPr>
              <a:t>decision</a:t>
            </a:r>
            <a:r>
              <a:rPr lang="fr-CH" sz="2400" dirty="0" smtClean="0">
                <a:sym typeface="Symbol"/>
              </a:rPr>
              <a:t>!</a:t>
            </a:r>
            <a:endParaRPr lang="fr-CH" sz="2400" dirty="0">
              <a:sym typeface="Symbol"/>
            </a:endParaRPr>
          </a:p>
          <a:p>
            <a:r>
              <a:rPr lang="fr-CH" dirty="0" smtClean="0">
                <a:sym typeface="Symbol"/>
              </a:rPr>
              <a:t>E-</a:t>
            </a:r>
            <a:r>
              <a:rPr lang="fr-CH" dirty="0" err="1" smtClean="0">
                <a:sym typeface="Symbol"/>
              </a:rPr>
              <a:t>lens</a:t>
            </a:r>
            <a:r>
              <a:rPr lang="fr-CH" dirty="0" smtClean="0">
                <a:sym typeface="Symbol"/>
              </a:rPr>
              <a:t> :</a:t>
            </a:r>
            <a:r>
              <a:rPr lang="fr-CH" dirty="0" err="1" smtClean="0">
                <a:sym typeface="Symbol"/>
              </a:rPr>
              <a:t>Necessity</a:t>
            </a:r>
            <a:r>
              <a:rPr lang="fr-CH" dirty="0" smtClean="0">
                <a:sym typeface="Symbol"/>
              </a:rPr>
              <a:t>, </a:t>
            </a:r>
            <a:r>
              <a:rPr lang="fr-CH" dirty="0" err="1" smtClean="0">
                <a:sym typeface="Symbol"/>
              </a:rPr>
              <a:t>competitivity</a:t>
            </a:r>
            <a:r>
              <a:rPr lang="fr-CH" dirty="0" smtClean="0">
                <a:sym typeface="Symbol"/>
              </a:rPr>
              <a:t> (tune </a:t>
            </a:r>
            <a:r>
              <a:rPr lang="fr-CH" dirty="0" err="1" smtClean="0">
                <a:sym typeface="Symbol"/>
              </a:rPr>
              <a:t>mod</a:t>
            </a:r>
            <a:r>
              <a:rPr lang="fr-CH" dirty="0" smtClean="0">
                <a:sym typeface="Symbol"/>
              </a:rPr>
              <a:t>.? </a:t>
            </a:r>
            <a:r>
              <a:rPr lang="fr-CH" dirty="0" err="1" smtClean="0">
                <a:sym typeface="Symbol"/>
              </a:rPr>
              <a:t>Reactive</a:t>
            </a:r>
            <a:r>
              <a:rPr lang="fr-CH" dirty="0" smtClean="0">
                <a:sym typeface="Symbol"/>
              </a:rPr>
              <a:t> feedback? LR </a:t>
            </a:r>
            <a:r>
              <a:rPr lang="fr-CH" dirty="0" err="1" smtClean="0">
                <a:sym typeface="Symbol"/>
              </a:rPr>
              <a:t>bb</a:t>
            </a:r>
            <a:r>
              <a:rPr lang="fr-CH" dirty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scraping</a:t>
            </a:r>
            <a:r>
              <a:rPr lang="fr-CH" dirty="0" smtClean="0">
                <a:sym typeface="Symbol"/>
              </a:rPr>
              <a:t>?, scrapers?) and impact on LHC not </a:t>
            </a:r>
            <a:r>
              <a:rPr lang="fr-CH" dirty="0" err="1" smtClean="0">
                <a:sym typeface="Symbol"/>
              </a:rPr>
              <a:t>yet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fully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assessed</a:t>
            </a:r>
            <a:r>
              <a:rPr lang="fr-CH" dirty="0" smtClean="0">
                <a:sym typeface="Symbol"/>
              </a:rPr>
              <a:t>. </a:t>
            </a:r>
            <a:r>
              <a:rPr lang="fr-CH" dirty="0" err="1" smtClean="0">
                <a:sym typeface="Symbol"/>
              </a:rPr>
              <a:t>Process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under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way</a:t>
            </a:r>
            <a:r>
              <a:rPr lang="fr-CH" dirty="0" smtClean="0">
                <a:sym typeface="Symbol"/>
              </a:rPr>
              <a:t>, </a:t>
            </a:r>
            <a:r>
              <a:rPr lang="fr-CH" dirty="0" err="1" smtClean="0">
                <a:sym typeface="Symbol"/>
              </a:rPr>
              <a:t>probably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inside</a:t>
            </a:r>
            <a:r>
              <a:rPr lang="fr-CH" dirty="0" smtClean="0">
                <a:sym typeface="Symbol"/>
              </a:rPr>
              <a:t> the collimation </a:t>
            </a:r>
            <a:r>
              <a:rPr lang="fr-CH" dirty="0" err="1" smtClean="0">
                <a:sym typeface="Symbol"/>
              </a:rPr>
              <a:t>review</a:t>
            </a:r>
            <a:endParaRPr lang="fr-CH" dirty="0">
              <a:sym typeface="Symbol"/>
            </a:endParaRPr>
          </a:p>
          <a:p>
            <a:r>
              <a:rPr lang="fr-CH" dirty="0" err="1" smtClean="0">
                <a:sym typeface="Symbol"/>
              </a:rPr>
              <a:t>Rotatable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collimators</a:t>
            </a:r>
            <a:r>
              <a:rPr lang="fr-CH" dirty="0" smtClean="0">
                <a:sym typeface="Symbol"/>
              </a:rPr>
              <a:t>: </a:t>
            </a:r>
            <a:r>
              <a:rPr lang="fr-CH" dirty="0" err="1" smtClean="0">
                <a:sym typeface="Symbol"/>
              </a:rPr>
              <a:t>ready</a:t>
            </a:r>
            <a:r>
              <a:rPr lang="fr-CH" dirty="0">
                <a:sym typeface="Symbol"/>
              </a:rPr>
              <a:t> </a:t>
            </a:r>
            <a:r>
              <a:rPr lang="fr-CH" dirty="0" smtClean="0">
                <a:sym typeface="Symbol"/>
              </a:rPr>
              <a:t>to </a:t>
            </a:r>
            <a:r>
              <a:rPr lang="fr-CH" dirty="0" err="1" smtClean="0">
                <a:sym typeface="Symbol"/>
              </a:rPr>
              <a:t>qualify</a:t>
            </a:r>
            <a:r>
              <a:rPr lang="fr-CH" dirty="0" smtClean="0">
                <a:sym typeface="Symbol"/>
              </a:rPr>
              <a:t> in </a:t>
            </a:r>
            <a:r>
              <a:rPr lang="fr-CH" dirty="0" err="1" smtClean="0">
                <a:sym typeface="Symbol"/>
              </a:rPr>
              <a:t>HiRadMat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with</a:t>
            </a:r>
            <a:r>
              <a:rPr lang="fr-CH" dirty="0" smtClean="0">
                <a:sym typeface="Symbol"/>
              </a:rPr>
              <a:t> impact test (2014?)</a:t>
            </a:r>
          </a:p>
          <a:p>
            <a:r>
              <a:rPr lang="fr-CH" dirty="0" smtClean="0">
                <a:sym typeface="Symbol"/>
              </a:rPr>
              <a:t>Irradiation test in BNL are </a:t>
            </a:r>
            <a:r>
              <a:rPr lang="fr-CH" dirty="0" err="1" smtClean="0">
                <a:sym typeface="Symbol"/>
              </a:rPr>
              <a:t>proposed</a:t>
            </a:r>
            <a:r>
              <a:rPr lang="fr-CH" dirty="0" smtClean="0">
                <a:sym typeface="Symbol"/>
              </a:rPr>
              <a:t> by S. Redaelli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2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In-</a:t>
            </a:r>
            <a:r>
              <a:rPr lang="fr-CH" dirty="0" err="1" smtClean="0"/>
              <a:t>kinds</a:t>
            </a:r>
            <a:r>
              <a:rPr lang="fr-CH" dirty="0" smtClean="0"/>
              <a:t> final comment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H" dirty="0" smtClean="0"/>
              <a:t>The </a:t>
            </a:r>
            <a:r>
              <a:rPr lang="fr-CH" dirty="0" err="1" smtClean="0"/>
              <a:t>studies</a:t>
            </a:r>
            <a:r>
              <a:rPr lang="fr-CH" dirty="0" smtClean="0"/>
              <a:t> on </a:t>
            </a:r>
            <a:r>
              <a:rPr lang="fr-CH" dirty="0" err="1" smtClean="0"/>
              <a:t>accelerator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 – HiLumi or LIU – are </a:t>
            </a:r>
            <a:r>
              <a:rPr lang="fr-CH" dirty="0" err="1" smtClean="0"/>
              <a:t>highly</a:t>
            </a:r>
            <a:r>
              <a:rPr lang="fr-CH" dirty="0" smtClean="0"/>
              <a:t> </a:t>
            </a:r>
            <a:r>
              <a:rPr lang="fr-CH" dirty="0" err="1" smtClean="0"/>
              <a:t>appreciated</a:t>
            </a:r>
            <a:r>
              <a:rPr lang="fr-CH" dirty="0" smtClean="0"/>
              <a:t>. </a:t>
            </a:r>
            <a:r>
              <a:rPr lang="fr-CH" b="1" dirty="0" smtClean="0"/>
              <a:t>Solid </a:t>
            </a:r>
            <a:r>
              <a:rPr lang="fr-CH" b="1" dirty="0" err="1" smtClean="0"/>
              <a:t>ties</a:t>
            </a:r>
            <a:r>
              <a:rPr lang="fr-CH" b="1" dirty="0" smtClean="0"/>
              <a:t> </a:t>
            </a:r>
            <a:r>
              <a:rPr lang="fr-CH" b="1" dirty="0" err="1" smtClean="0"/>
              <a:t>with</a:t>
            </a:r>
            <a:r>
              <a:rPr lang="fr-CH" b="1" dirty="0" smtClean="0"/>
              <a:t> Oliver, </a:t>
            </a:r>
            <a:r>
              <a:rPr lang="fr-CH" b="1" dirty="0"/>
              <a:t>R</a:t>
            </a:r>
            <a:r>
              <a:rPr lang="fr-CH" b="1" dirty="0" smtClean="0"/>
              <a:t>oland  and </a:t>
            </a:r>
            <a:r>
              <a:rPr lang="fr-CH" b="1" dirty="0" err="1" smtClean="0"/>
              <a:t>myself</a:t>
            </a:r>
            <a:r>
              <a:rPr lang="fr-CH" b="1" dirty="0" smtClean="0"/>
              <a:t> </a:t>
            </a:r>
            <a:r>
              <a:rPr lang="fr-CH" b="1" dirty="0" smtClean="0"/>
              <a:t>and WP </a:t>
            </a:r>
            <a:r>
              <a:rPr lang="fr-CH" b="1" dirty="0" err="1" smtClean="0"/>
              <a:t>coords</a:t>
            </a:r>
            <a:r>
              <a:rPr lang="fr-CH" b="1" dirty="0" smtClean="0"/>
              <a:t> </a:t>
            </a:r>
            <a:r>
              <a:rPr lang="fr-CH" b="1" dirty="0" err="1" smtClean="0"/>
              <a:t>can</a:t>
            </a:r>
            <a:r>
              <a:rPr lang="fr-CH" b="1" dirty="0" smtClean="0"/>
              <a:t> </a:t>
            </a:r>
            <a:r>
              <a:rPr lang="fr-CH" b="1" dirty="0" err="1" smtClean="0"/>
              <a:t>only</a:t>
            </a:r>
            <a:r>
              <a:rPr lang="fr-CH" b="1" dirty="0" smtClean="0"/>
              <a:t> help</a:t>
            </a:r>
          </a:p>
          <a:p>
            <a:r>
              <a:rPr lang="fr-CH" dirty="0" smtClean="0"/>
              <a:t>The long </a:t>
            </a:r>
            <a:r>
              <a:rPr lang="fr-CH" dirty="0" err="1" smtClean="0"/>
              <a:t>term</a:t>
            </a:r>
            <a:r>
              <a:rPr lang="fr-CH" dirty="0" smtClean="0"/>
              <a:t> </a:t>
            </a:r>
            <a:r>
              <a:rPr lang="fr-CH" dirty="0" err="1" smtClean="0"/>
              <a:t>visitor</a:t>
            </a:r>
            <a:r>
              <a:rPr lang="fr-CH" dirty="0" smtClean="0"/>
              <a:t> program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really</a:t>
            </a:r>
            <a:r>
              <a:rPr lang="fr-CH" dirty="0" smtClean="0"/>
              <a:t> an in-</a:t>
            </a:r>
            <a:r>
              <a:rPr lang="fr-CH" dirty="0" err="1" smtClean="0"/>
              <a:t>kind</a:t>
            </a:r>
            <a:r>
              <a:rPr lang="fr-CH" dirty="0" smtClean="0"/>
              <a:t> and </a:t>
            </a:r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acknoledge</a:t>
            </a:r>
            <a:r>
              <a:rPr lang="fr-CH" dirty="0" smtClean="0"/>
              <a:t> </a:t>
            </a:r>
            <a:r>
              <a:rPr lang="fr-CH" dirty="0" err="1" smtClean="0"/>
              <a:t>this</a:t>
            </a:r>
            <a:r>
              <a:rPr lang="fr-CH" dirty="0" smtClean="0"/>
              <a:t>. It </a:t>
            </a:r>
            <a:r>
              <a:rPr lang="fr-CH" dirty="0" err="1" smtClean="0"/>
              <a:t>should</a:t>
            </a:r>
            <a:r>
              <a:rPr lang="fr-CH" dirty="0" smtClean="0"/>
              <a:t> </a:t>
            </a:r>
            <a:r>
              <a:rPr lang="fr-CH" dirty="0" err="1" smtClean="0"/>
              <a:t>also</a:t>
            </a:r>
            <a:r>
              <a:rPr lang="fr-CH" dirty="0" smtClean="0"/>
              <a:t> support the </a:t>
            </a:r>
            <a:r>
              <a:rPr lang="fr-CH" dirty="0" err="1" smtClean="0"/>
              <a:t>study</a:t>
            </a:r>
            <a:r>
              <a:rPr lang="fr-CH" dirty="0" smtClean="0"/>
              <a:t> and </a:t>
            </a:r>
            <a:r>
              <a:rPr lang="fr-CH" dirty="0" err="1" smtClean="0"/>
              <a:t>scientific</a:t>
            </a:r>
            <a:r>
              <a:rPr lang="fr-CH" dirty="0" smtClean="0"/>
              <a:t> mangement of HL-LHC (WP </a:t>
            </a:r>
            <a:r>
              <a:rPr lang="fr-CH" dirty="0" err="1" smtClean="0"/>
              <a:t>co-coordinators</a:t>
            </a:r>
            <a:r>
              <a:rPr lang="fr-CH" dirty="0" smtClean="0"/>
              <a:t> and </a:t>
            </a:r>
            <a:r>
              <a:rPr lang="fr-CH" dirty="0" err="1" smtClean="0"/>
              <a:t>task</a:t>
            </a:r>
            <a:r>
              <a:rPr lang="fr-CH" dirty="0" smtClean="0"/>
              <a:t> leaders)</a:t>
            </a:r>
          </a:p>
          <a:p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appreciated</a:t>
            </a:r>
            <a:r>
              <a:rPr lang="fr-CH" dirty="0" smtClean="0"/>
              <a:t> the redirection of the APUL (SC-D2 </a:t>
            </a:r>
            <a:r>
              <a:rPr lang="fr-CH" dirty="0" err="1" smtClean="0"/>
              <a:t>spares</a:t>
            </a:r>
            <a:r>
              <a:rPr lang="fr-CH" dirty="0" smtClean="0"/>
              <a:t>, 1 full </a:t>
            </a:r>
            <a:r>
              <a:rPr lang="fr-CH" dirty="0" err="1" smtClean="0"/>
              <a:t>cryodipole</a:t>
            </a:r>
            <a:r>
              <a:rPr lang="fr-CH" dirty="0" smtClean="0"/>
              <a:t> and 1 CM)</a:t>
            </a:r>
          </a:p>
          <a:p>
            <a:endParaRPr lang="fr-CH" dirty="0"/>
          </a:p>
          <a:p>
            <a:r>
              <a:rPr lang="fr-CH" b="1" dirty="0" smtClean="0">
                <a:solidFill>
                  <a:srgbClr val="FF0000"/>
                </a:solidFill>
              </a:rPr>
              <a:t>I </a:t>
            </a:r>
            <a:r>
              <a:rPr lang="fr-CH" b="1" dirty="0" err="1" smtClean="0">
                <a:solidFill>
                  <a:srgbClr val="FF0000"/>
                </a:solidFill>
              </a:rPr>
              <a:t>think</a:t>
            </a:r>
            <a:r>
              <a:rPr lang="fr-CH" b="1" dirty="0" smtClean="0">
                <a:solidFill>
                  <a:srgbClr val="FF0000"/>
                </a:solidFill>
              </a:rPr>
              <a:t> LHC and </a:t>
            </a:r>
            <a:r>
              <a:rPr lang="fr-CH" b="1" dirty="0" err="1" smtClean="0">
                <a:solidFill>
                  <a:srgbClr val="FF0000"/>
                </a:solidFill>
              </a:rPr>
              <a:t>its</a:t>
            </a:r>
            <a:r>
              <a:rPr lang="fr-CH" b="1" dirty="0" smtClean="0">
                <a:solidFill>
                  <a:srgbClr val="FF0000"/>
                </a:solidFill>
              </a:rPr>
              <a:t> upgrade </a:t>
            </a:r>
            <a:r>
              <a:rPr lang="fr-CH" b="1" dirty="0" err="1" smtClean="0">
                <a:solidFill>
                  <a:srgbClr val="FF0000"/>
                </a:solidFill>
              </a:rPr>
              <a:t>is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also</a:t>
            </a:r>
            <a:r>
              <a:rPr lang="fr-CH" b="1" dirty="0" smtClean="0">
                <a:solidFill>
                  <a:srgbClr val="FF0000"/>
                </a:solidFill>
              </a:rPr>
              <a:t> a </a:t>
            </a:r>
            <a:r>
              <a:rPr lang="fr-CH" b="1" dirty="0" err="1" smtClean="0">
                <a:solidFill>
                  <a:srgbClr val="FF0000"/>
                </a:solidFill>
              </a:rPr>
              <a:t>great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opportunity</a:t>
            </a:r>
            <a:r>
              <a:rPr lang="fr-CH" b="1" dirty="0" smtClean="0">
                <a:solidFill>
                  <a:srgbClr val="FF0000"/>
                </a:solidFill>
              </a:rPr>
              <a:t> for US </a:t>
            </a:r>
            <a:r>
              <a:rPr lang="fr-CH" b="1" dirty="0" err="1" smtClean="0">
                <a:solidFill>
                  <a:srgbClr val="FF0000"/>
                </a:solidFill>
              </a:rPr>
              <a:t>acclerator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community</a:t>
            </a:r>
            <a:r>
              <a:rPr lang="fr-CH" b="1" dirty="0" smtClean="0">
                <a:solidFill>
                  <a:srgbClr val="FF0000"/>
                </a:solidFill>
              </a:rPr>
              <a:t> to </a:t>
            </a:r>
            <a:r>
              <a:rPr lang="fr-CH" b="1" dirty="0" err="1" smtClean="0">
                <a:solidFill>
                  <a:srgbClr val="FF0000"/>
                </a:solidFill>
              </a:rPr>
              <a:t>preserve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competence</a:t>
            </a:r>
            <a:r>
              <a:rPr lang="fr-CH" b="1" dirty="0" smtClean="0">
                <a:solidFill>
                  <a:srgbClr val="FF0000"/>
                </a:solidFill>
              </a:rPr>
              <a:t> in </a:t>
            </a:r>
            <a:r>
              <a:rPr lang="fr-CH" b="1" dirty="0" err="1" smtClean="0">
                <a:solidFill>
                  <a:srgbClr val="FF0000"/>
                </a:solidFill>
              </a:rPr>
              <a:t>designing</a:t>
            </a:r>
            <a:r>
              <a:rPr lang="fr-CH" b="1" dirty="0" smtClean="0">
                <a:solidFill>
                  <a:srgbClr val="FF0000"/>
                </a:solidFill>
              </a:rPr>
              <a:t> and in construction of Large </a:t>
            </a:r>
            <a:r>
              <a:rPr lang="fr-CH" b="1" dirty="0" err="1" smtClean="0">
                <a:solidFill>
                  <a:srgbClr val="FF0000"/>
                </a:solidFill>
              </a:rPr>
              <a:t>Projects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6886" y="1862235"/>
            <a:ext cx="4408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 err="1" smtClean="0">
                <a:solidFill>
                  <a:srgbClr val="FFFF00"/>
                </a:solidFill>
              </a:rPr>
              <a:t>Thanks</a:t>
            </a:r>
            <a:r>
              <a:rPr lang="fr-CH" sz="3200" dirty="0" smtClean="0">
                <a:solidFill>
                  <a:srgbClr val="FFFF00"/>
                </a:solidFill>
              </a:rPr>
              <a:t> for </a:t>
            </a:r>
            <a:r>
              <a:rPr lang="fr-CH" sz="3200" dirty="0" err="1" smtClean="0">
                <a:solidFill>
                  <a:srgbClr val="FFFF00"/>
                </a:solidFill>
              </a:rPr>
              <a:t>your</a:t>
            </a:r>
            <a:r>
              <a:rPr lang="fr-CH" sz="3200" dirty="0" smtClean="0">
                <a:solidFill>
                  <a:srgbClr val="FFFF00"/>
                </a:solidFill>
              </a:rPr>
              <a:t> attention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8788" y="4376834"/>
            <a:ext cx="1985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 smtClean="0">
                <a:solidFill>
                  <a:srgbClr val="FFFF00"/>
                </a:solidFill>
              </a:rPr>
              <a:t>Question ?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CERN 10-y plan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7048"/>
            <a:ext cx="8229600" cy="2290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effectLst/>
              </a:rPr>
              <a:t>LHC baseline plan for the next ten years. </a:t>
            </a:r>
            <a:r>
              <a:rPr lang="en-US" sz="2400" dirty="0">
                <a:effectLst/>
              </a:rPr>
              <a:t>In terms of energy of the collisions (upper line) and of luminosity (lower lines). The first long shutdown 2013-14 is to allow design parameters of beam energy and luminosity. The second one, 2018, is for secure luminosity and reliability as well as to upgrade the LHC Injectors.</a:t>
            </a:r>
            <a:endParaRPr lang="en-GB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17" y="1262023"/>
            <a:ext cx="8347310" cy="259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3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Lumi</a:t>
            </a:r>
            <a:r>
              <a:rPr lang="fr-CH" dirty="0" smtClean="0"/>
              <a:t> </a:t>
            </a:r>
            <a:r>
              <a:rPr lang="fr-CH" dirty="0" err="1" smtClean="0"/>
              <a:t>evolution</a:t>
            </a:r>
            <a:r>
              <a:rPr lang="fr-CH" dirty="0" smtClean="0"/>
              <a:t>, an </a:t>
            </a:r>
            <a:r>
              <a:rPr lang="fr-CH" dirty="0" err="1" smtClean="0"/>
              <a:t>educated</a:t>
            </a:r>
            <a:r>
              <a:rPr lang="fr-CH" dirty="0" smtClean="0"/>
              <a:t> </a:t>
            </a:r>
            <a:r>
              <a:rPr lang="fr-CH" dirty="0" err="1" smtClean="0"/>
              <a:t>guess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66" y="1307643"/>
            <a:ext cx="4273496" cy="2901620"/>
          </a:xfrm>
          <a:prstGeom prst="rect">
            <a:avLst/>
          </a:prstGeom>
          <a:noFill/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798" y="3136165"/>
            <a:ext cx="4141250" cy="318024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613562" y="1463486"/>
            <a:ext cx="4073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possible peak luminosity evolution (till the so-called “ultimate” limit) with best forecast consequent integrated luminosity.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831272" y="4553374"/>
            <a:ext cx="3782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Integrated luminosity and running time to reduce by a factor two the statistical error based on flat luminosity (halving time).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753703"/>
            <a:ext cx="409779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In one </a:t>
            </a:r>
            <a:r>
              <a:rPr lang="fr-CH" dirty="0" err="1" smtClean="0"/>
              <a:t>decade</a:t>
            </a:r>
            <a:r>
              <a:rPr lang="fr-CH" dirty="0" smtClean="0"/>
              <a:t>  </a:t>
            </a:r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expect</a:t>
            </a:r>
            <a:r>
              <a:rPr lang="fr-CH" dirty="0" smtClean="0"/>
              <a:t> to </a:t>
            </a:r>
            <a:r>
              <a:rPr lang="fr-CH" dirty="0" err="1" smtClean="0"/>
              <a:t>saturate</a:t>
            </a:r>
            <a:r>
              <a:rPr lang="fr-CH" dirty="0" smtClean="0"/>
              <a:t> performance and to hit rad-dam  </a:t>
            </a:r>
            <a:r>
              <a:rPr lang="fr-CH" dirty="0" err="1" smtClean="0"/>
              <a:t>requiring</a:t>
            </a:r>
            <a:r>
              <a:rPr lang="fr-CH" dirty="0" smtClean="0"/>
              <a:t> consolidation in the </a:t>
            </a:r>
            <a:r>
              <a:rPr lang="fr-CH" dirty="0" err="1" smtClean="0"/>
              <a:t>IRs</a:t>
            </a:r>
            <a:r>
              <a:rPr lang="fr-CH" dirty="0" smtClean="0"/>
              <a:t> IP1-IP5</a:t>
            </a:r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4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The High </a:t>
            </a:r>
            <a:r>
              <a:rPr lang="fr-CH" dirty="0" err="1" smtClean="0"/>
              <a:t>Luminosity</a:t>
            </a:r>
            <a:r>
              <a:rPr lang="fr-CH" dirty="0" smtClean="0"/>
              <a:t> </a:t>
            </a:r>
            <a:r>
              <a:rPr lang="fr-CH" dirty="0" err="1" smtClean="0"/>
              <a:t>project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In 2010 </a:t>
            </a:r>
            <a:r>
              <a:rPr lang="fr-CH" dirty="0" err="1" smtClean="0"/>
              <a:t>critical</a:t>
            </a:r>
            <a:r>
              <a:rPr lang="fr-CH" dirty="0" smtClean="0"/>
              <a:t> </a:t>
            </a:r>
            <a:r>
              <a:rPr lang="fr-CH" dirty="0" err="1" smtClean="0"/>
              <a:t>revision</a:t>
            </a:r>
            <a:r>
              <a:rPr lang="fr-CH" dirty="0" smtClean="0"/>
              <a:t> of the CERN plan</a:t>
            </a:r>
          </a:p>
          <a:p>
            <a:pPr lvl="1"/>
            <a:r>
              <a:rPr lang="fr-CH" sz="2800" dirty="0" smtClean="0"/>
              <a:t>For </a:t>
            </a:r>
            <a:r>
              <a:rPr lang="fr-CH" sz="2800" dirty="0" err="1" smtClean="0"/>
              <a:t>Injectors</a:t>
            </a:r>
            <a:r>
              <a:rPr lang="fr-CH" sz="2800" dirty="0" smtClean="0"/>
              <a:t>: </a:t>
            </a:r>
          </a:p>
          <a:p>
            <a:pPr lvl="2"/>
            <a:r>
              <a:rPr lang="fr-CH" sz="2000" dirty="0" smtClean="0"/>
              <a:t>stop of PS2-SPL plan</a:t>
            </a:r>
          </a:p>
          <a:p>
            <a:pPr lvl="2"/>
            <a:r>
              <a:rPr lang="fr-CH" sz="2000" dirty="0" smtClean="0"/>
              <a:t>OK for Linac4, PSB-2GeV, PS </a:t>
            </a:r>
            <a:r>
              <a:rPr lang="fr-CH" sz="2000" dirty="0" err="1" smtClean="0"/>
              <a:t>improvement</a:t>
            </a:r>
            <a:r>
              <a:rPr lang="fr-CH" sz="2000" dirty="0" smtClean="0"/>
              <a:t>, SPS upgrade (high </a:t>
            </a:r>
            <a:r>
              <a:rPr lang="fr-CH" sz="2000" dirty="0" err="1" smtClean="0"/>
              <a:t>harmonic</a:t>
            </a:r>
            <a:r>
              <a:rPr lang="fr-CH" sz="2000" dirty="0" smtClean="0"/>
              <a:t> RF system and </a:t>
            </a:r>
            <a:r>
              <a:rPr lang="fr-CH" sz="2000" dirty="0" err="1" smtClean="0"/>
              <a:t>perhaps</a:t>
            </a:r>
            <a:r>
              <a:rPr lang="fr-CH" sz="2000" dirty="0" smtClean="0"/>
              <a:t> </a:t>
            </a:r>
            <a:r>
              <a:rPr lang="fr-CH" sz="2000" dirty="0" err="1" smtClean="0"/>
              <a:t>coating</a:t>
            </a:r>
            <a:r>
              <a:rPr lang="fr-CH" sz="2000" dirty="0" smtClean="0"/>
              <a:t> of the </a:t>
            </a:r>
            <a:r>
              <a:rPr lang="fr-CH" sz="2000" dirty="0" err="1" smtClean="0"/>
              <a:t>bean</a:t>
            </a:r>
            <a:r>
              <a:rPr lang="fr-CH" sz="2000" dirty="0" smtClean="0"/>
              <a:t> pipe): LIU set up</a:t>
            </a:r>
          </a:p>
          <a:p>
            <a:pPr lvl="1"/>
            <a:r>
              <a:rPr lang="fr-CH" sz="2400" dirty="0" smtClean="0"/>
              <a:t>For LHC</a:t>
            </a:r>
          </a:p>
          <a:p>
            <a:pPr lvl="2"/>
            <a:r>
              <a:rPr lang="fr-CH" sz="2000" dirty="0" smtClean="0"/>
              <a:t>Stop Phase 1 (and future Phase 2) upgrade; </a:t>
            </a:r>
            <a:r>
              <a:rPr lang="fr-CH" sz="2000" dirty="0" err="1" smtClean="0"/>
              <a:t>implementation</a:t>
            </a:r>
            <a:r>
              <a:rPr lang="fr-CH" sz="2000" dirty="0" smtClean="0"/>
              <a:t> of DS «cold» collimation </a:t>
            </a:r>
            <a:r>
              <a:rPr lang="fr-CH" sz="2000" dirty="0" err="1" smtClean="0"/>
              <a:t>after</a:t>
            </a:r>
            <a:r>
              <a:rPr lang="fr-CH" sz="2000" dirty="0" smtClean="0"/>
              <a:t> 2018 and no </a:t>
            </a:r>
            <a:r>
              <a:rPr lang="fr-CH" sz="2000" dirty="0" err="1" smtClean="0"/>
              <a:t>magnet</a:t>
            </a:r>
            <a:r>
              <a:rPr lang="fr-CH" sz="2000" dirty="0" smtClean="0"/>
              <a:t> </a:t>
            </a:r>
            <a:r>
              <a:rPr lang="fr-CH" sz="2000" dirty="0" err="1" smtClean="0"/>
              <a:t>displacement</a:t>
            </a:r>
            <a:endParaRPr lang="fr-CH" sz="2000" dirty="0" smtClean="0"/>
          </a:p>
          <a:p>
            <a:pPr lvl="2"/>
            <a:r>
              <a:rPr lang="fr-CH" sz="2000" dirty="0" smtClean="0"/>
              <a:t>HL-LHC </a:t>
            </a:r>
            <a:r>
              <a:rPr lang="fr-CH" sz="2000" dirty="0" err="1" smtClean="0"/>
              <a:t>project</a:t>
            </a:r>
            <a:r>
              <a:rPr lang="fr-CH" sz="2000" dirty="0" smtClean="0"/>
              <a:t> set up</a:t>
            </a:r>
          </a:p>
          <a:p>
            <a:pPr lvl="2"/>
            <a:endParaRPr lang="fr-CH" dirty="0" smtClean="0"/>
          </a:p>
        </p:txBody>
      </p:sp>
      <p:sp>
        <p:nvSpPr>
          <p:cNvPr id="3" name="Text Box 290"/>
          <p:cNvSpPr txBox="1">
            <a:spLocks noChangeArrowheads="1"/>
          </p:cNvSpPr>
          <p:nvPr/>
        </p:nvSpPr>
        <p:spPr bwMode="auto">
          <a:xfrm>
            <a:off x="396744" y="4239486"/>
            <a:ext cx="8369405" cy="259206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>
                <a:effectLst/>
                <a:latin typeface="Times New Roman"/>
                <a:ea typeface="Times New Roman"/>
              </a:rPr>
              <a:t>The main objective of High Luminosity LHC </a:t>
            </a:r>
            <a:r>
              <a:rPr lang="en-GB" sz="2000">
                <a:effectLst/>
                <a:latin typeface="Times New Roman"/>
                <a:ea typeface="Times New Roman"/>
              </a:rPr>
              <a:t>is to determine a set of beam parameters and the hardware configuration that will enable the LHC to reach the following targets: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en-GB" sz="2000">
                <a:effectLst/>
                <a:latin typeface="Times New Roman"/>
                <a:ea typeface="Times New Roman"/>
              </a:rPr>
              <a:t>A peak luminosity of </a:t>
            </a:r>
            <a:r>
              <a:rPr lang="en-GB" sz="2000" b="1">
                <a:effectLst/>
                <a:latin typeface="Times New Roman"/>
                <a:ea typeface="Times New Roman"/>
              </a:rPr>
              <a:t>5×10</a:t>
            </a:r>
            <a:r>
              <a:rPr lang="en-GB" sz="2000" b="1" baseline="30000">
                <a:effectLst/>
                <a:latin typeface="Times New Roman"/>
                <a:ea typeface="Times New Roman"/>
              </a:rPr>
              <a:t>34</a:t>
            </a:r>
            <a:r>
              <a:rPr lang="en-GB" sz="2000" b="1">
                <a:effectLst/>
                <a:latin typeface="Times New Roman"/>
                <a:ea typeface="Times New Roman"/>
              </a:rPr>
              <a:t> cm</a:t>
            </a:r>
            <a:r>
              <a:rPr lang="en-GB" sz="2000" b="1" baseline="30000">
                <a:effectLst/>
                <a:latin typeface="Times New Roman"/>
                <a:ea typeface="Times New Roman"/>
              </a:rPr>
              <a:t>-2</a:t>
            </a:r>
            <a:r>
              <a:rPr lang="en-GB" sz="2000" b="1">
                <a:effectLst/>
                <a:latin typeface="Times New Roman"/>
                <a:ea typeface="Times New Roman"/>
              </a:rPr>
              <a:t>s</a:t>
            </a:r>
            <a:r>
              <a:rPr lang="en-GB" sz="2000" b="1" baseline="30000">
                <a:effectLst/>
                <a:latin typeface="Times New Roman"/>
                <a:ea typeface="Times New Roman"/>
              </a:rPr>
              <a:t>-1</a:t>
            </a:r>
            <a:r>
              <a:rPr lang="en-GB" sz="2000" b="1">
                <a:effectLst/>
                <a:latin typeface="Times New Roman"/>
                <a:ea typeface="Times New Roman"/>
              </a:rPr>
              <a:t> with levelling</a:t>
            </a:r>
            <a:r>
              <a:rPr lang="en-GB" sz="2000">
                <a:effectLst/>
                <a:latin typeface="Times New Roman"/>
                <a:ea typeface="Times New Roman"/>
              </a:rPr>
              <a:t>, allowing: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en-GB" sz="2000">
                <a:effectLst/>
                <a:latin typeface="Times New Roman"/>
                <a:ea typeface="Times New Roman"/>
              </a:rPr>
              <a:t>An integrated luminosity of </a:t>
            </a:r>
            <a:r>
              <a:rPr lang="en-GB" sz="2000" b="1">
                <a:effectLst/>
                <a:latin typeface="Times New Roman"/>
                <a:ea typeface="Times New Roman"/>
              </a:rPr>
              <a:t>250 fb</a:t>
            </a:r>
            <a:r>
              <a:rPr lang="en-GB" sz="2000" b="1" baseline="30000">
                <a:effectLst/>
                <a:latin typeface="Times New Roman"/>
                <a:ea typeface="Times New Roman"/>
              </a:rPr>
              <a:t>-1</a:t>
            </a:r>
            <a:r>
              <a:rPr lang="en-GB" sz="2000">
                <a:effectLst/>
                <a:latin typeface="Times New Roman"/>
                <a:ea typeface="Times New Roman"/>
              </a:rPr>
              <a:t> per year, enabling the goal of </a:t>
            </a:r>
            <a:r>
              <a:rPr lang="en-GB" sz="2000" b="1">
                <a:effectLst/>
                <a:latin typeface="Times New Roman"/>
                <a:ea typeface="Times New Roman"/>
              </a:rPr>
              <a:t>3000 fb</a:t>
            </a:r>
            <a:r>
              <a:rPr lang="en-GB" sz="2000" b="1" baseline="30000">
                <a:effectLst/>
                <a:latin typeface="Times New Roman"/>
                <a:ea typeface="Times New Roman"/>
              </a:rPr>
              <a:t>-1</a:t>
            </a:r>
            <a:r>
              <a:rPr lang="en-GB" sz="2000">
                <a:effectLst/>
                <a:latin typeface="Times New Roman"/>
                <a:ea typeface="Times New Roman"/>
              </a:rPr>
              <a:t> twelve years after the upgrade. This luminosity is about ten times the luminosity reach of the first twelve years of the LHC lifetime.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9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17" y="274638"/>
            <a:ext cx="6316379" cy="1143000"/>
          </a:xfrm>
        </p:spPr>
        <p:txBody>
          <a:bodyPr>
            <a:normAutofit/>
          </a:bodyPr>
          <a:lstStyle/>
          <a:p>
            <a:r>
              <a:rPr lang="fr-CH" dirty="0" err="1" smtClean="0"/>
              <a:t>Luminosity</a:t>
            </a:r>
            <a:r>
              <a:rPr lang="fr-CH" dirty="0" smtClean="0"/>
              <a:t>: main </a:t>
            </a:r>
            <a:r>
              <a:rPr lang="fr-CH" dirty="0" err="1" smtClean="0"/>
              <a:t>ingredients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L.Rossi@LARP-DOEreview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A279-A68D-4A24-B1DE-D81AA0DDC87F}" type="slidenum">
              <a:rPr lang="en-GB" smtClean="0"/>
              <a:t>8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191131"/>
            <a:ext cx="267181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04864"/>
            <a:ext cx="235438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2" y="4941403"/>
            <a:ext cx="281085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691680" y="2458794"/>
            <a:ext cx="36004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378296" y="2956285"/>
            <a:ext cx="82753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dirty="0" err="1" smtClean="0"/>
              <a:t>energy</a:t>
            </a:r>
            <a:endParaRPr lang="en-GB" dirty="0"/>
          </a:p>
        </p:txBody>
      </p:sp>
      <p:sp>
        <p:nvSpPr>
          <p:cNvPr id="15" name="Oval 14"/>
          <p:cNvSpPr/>
          <p:nvPr/>
        </p:nvSpPr>
        <p:spPr>
          <a:xfrm>
            <a:off x="1871701" y="1998132"/>
            <a:ext cx="1761554" cy="656412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2610804" y="2686675"/>
            <a:ext cx="809067" cy="4572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3553998" y="2419255"/>
            <a:ext cx="413774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>
            <a:stCxn id="20" idx="7"/>
            <a:endCxn id="30" idx="1"/>
          </p:cNvCxnSpPr>
          <p:nvPr/>
        </p:nvCxnSpPr>
        <p:spPr>
          <a:xfrm flipV="1">
            <a:off x="3907176" y="2123146"/>
            <a:ext cx="1542685" cy="3630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0" idx="5"/>
          </p:cNvCxnSpPr>
          <p:nvPr/>
        </p:nvCxnSpPr>
        <p:spPr>
          <a:xfrm>
            <a:off x="3907176" y="2809500"/>
            <a:ext cx="1376995" cy="2230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069230" y="1916832"/>
            <a:ext cx="2599114" cy="1408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hevron 27"/>
          <p:cNvSpPr/>
          <p:nvPr/>
        </p:nvSpPr>
        <p:spPr>
          <a:xfrm rot="5400000">
            <a:off x="6187763" y="3297669"/>
            <a:ext cx="419005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92060" y="1597978"/>
            <a:ext cx="146193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dirty="0" err="1" smtClean="0"/>
              <a:t>Beam</a:t>
            </a:r>
            <a:r>
              <a:rPr lang="fr-CH" dirty="0" smtClean="0"/>
              <a:t> </a:t>
            </a:r>
            <a:r>
              <a:rPr lang="fr-CH" dirty="0" err="1" smtClean="0"/>
              <a:t>current</a:t>
            </a:r>
            <a:endParaRPr lang="fr-CH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2491017" y="3170653"/>
            <a:ext cx="114223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dirty="0" err="1" smtClean="0"/>
              <a:t>Beam</a:t>
            </a:r>
            <a:r>
              <a:rPr lang="fr-CH" dirty="0" smtClean="0"/>
              <a:t> size</a:t>
            </a:r>
            <a:endParaRPr lang="en-GB" dirty="0"/>
          </a:p>
        </p:txBody>
      </p:sp>
      <p:pic>
        <p:nvPicPr>
          <p:cNvPr id="103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844" y="3785052"/>
            <a:ext cx="3401548" cy="260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5" name="TextBox 1034"/>
          <p:cNvSpPr txBox="1"/>
          <p:nvPr/>
        </p:nvSpPr>
        <p:spPr>
          <a:xfrm>
            <a:off x="506320" y="3861048"/>
            <a:ext cx="3602945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 err="1" smtClean="0"/>
              <a:t>Beam</a:t>
            </a:r>
            <a:r>
              <a:rPr lang="fr-CH" dirty="0" smtClean="0"/>
              <a:t> </a:t>
            </a:r>
            <a:r>
              <a:rPr lang="fr-CH" dirty="0" err="1" smtClean="0"/>
              <a:t>current</a:t>
            </a:r>
            <a:r>
              <a:rPr lang="fr-CH" dirty="0" smtClean="0"/>
              <a:t> and emittance: </a:t>
            </a:r>
            <a:r>
              <a:rPr lang="fr-CH" dirty="0" err="1" smtClean="0"/>
              <a:t>involve</a:t>
            </a:r>
            <a:r>
              <a:rPr lang="fr-CH" dirty="0" smtClean="0"/>
              <a:t> </a:t>
            </a:r>
            <a:r>
              <a:rPr lang="fr-CH" dirty="0" err="1" smtClean="0"/>
              <a:t>Inj</a:t>
            </a:r>
            <a:r>
              <a:rPr lang="fr-CH" dirty="0" smtClean="0"/>
              <a:t> </a:t>
            </a:r>
            <a:r>
              <a:rPr lang="fr-CH" dirty="0" err="1" smtClean="0"/>
              <a:t>chain</a:t>
            </a:r>
            <a:r>
              <a:rPr lang="fr-CH" dirty="0" smtClean="0"/>
              <a:t> and </a:t>
            </a:r>
            <a:r>
              <a:rPr lang="fr-CH" dirty="0" err="1" smtClean="0"/>
              <a:t>whole</a:t>
            </a:r>
            <a:r>
              <a:rPr lang="fr-CH" dirty="0" smtClean="0"/>
              <a:t> ring</a:t>
            </a:r>
            <a:endParaRPr lang="fr-CH" dirty="0"/>
          </a:p>
          <a:p>
            <a:r>
              <a:rPr lang="fr-CH" dirty="0" smtClean="0"/>
              <a:t>β</a:t>
            </a:r>
            <a:r>
              <a:rPr lang="fr-CH" baseline="30000" dirty="0" smtClean="0">
                <a:sym typeface="Symbol"/>
              </a:rPr>
              <a:t>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involve</a:t>
            </a:r>
            <a:r>
              <a:rPr lang="fr-CH" dirty="0" smtClean="0">
                <a:sym typeface="Symbol"/>
              </a:rPr>
              <a:t> «</a:t>
            </a:r>
            <a:r>
              <a:rPr lang="fr-CH" dirty="0" err="1" smtClean="0">
                <a:sym typeface="Symbol"/>
              </a:rPr>
              <a:t>only</a:t>
            </a:r>
            <a:r>
              <a:rPr lang="fr-CH" dirty="0" smtClean="0">
                <a:sym typeface="Symbol"/>
              </a:rPr>
              <a:t>» 2 </a:t>
            </a:r>
            <a:r>
              <a:rPr lang="fr-CH" dirty="0" err="1" smtClean="0">
                <a:sym typeface="Symbol"/>
              </a:rPr>
              <a:t>IRs</a:t>
            </a:r>
            <a:r>
              <a:rPr lang="fr-CH" dirty="0" smtClean="0">
                <a:sym typeface="Symbol"/>
              </a:rPr>
              <a:t>, 600 m.</a:t>
            </a:r>
            <a:endParaRPr lang="fr-CH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  <p:sp>
        <p:nvSpPr>
          <p:cNvPr id="1034" name="TextBox 1033"/>
          <p:cNvSpPr txBox="1"/>
          <p:nvPr/>
        </p:nvSpPr>
        <p:spPr>
          <a:xfrm>
            <a:off x="717705" y="5500756"/>
            <a:ext cx="304318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Unit of </a:t>
            </a:r>
            <a:r>
              <a:rPr lang="fr-CH" b="1" dirty="0" err="1" smtClean="0"/>
              <a:t>lumi</a:t>
            </a:r>
            <a:r>
              <a:rPr lang="fr-CH" b="1" dirty="0" smtClean="0"/>
              <a:t> </a:t>
            </a:r>
            <a:r>
              <a:rPr lang="fr-CH" b="1" dirty="0" err="1" smtClean="0"/>
              <a:t>through</a:t>
            </a:r>
            <a:r>
              <a:rPr lang="fr-CH" b="1" dirty="0" smtClean="0"/>
              <a:t> the talk</a:t>
            </a:r>
          </a:p>
          <a:p>
            <a:r>
              <a:rPr lang="fr-CH" b="1" dirty="0" smtClean="0"/>
              <a:t>LHC has been </a:t>
            </a:r>
            <a:r>
              <a:rPr lang="fr-CH" b="1" dirty="0" err="1" smtClean="0"/>
              <a:t>designed</a:t>
            </a:r>
            <a:r>
              <a:rPr lang="fr-CH" b="1" dirty="0" smtClean="0"/>
              <a:t> for L</a:t>
            </a:r>
            <a:r>
              <a:rPr lang="fr-CH" b="1" baseline="-25000" dirty="0" smtClean="0"/>
              <a:t>0</a:t>
            </a:r>
            <a:r>
              <a:rPr lang="fr-CH" b="1" dirty="0" smtClean="0"/>
              <a:t> but all </a:t>
            </a:r>
            <a:r>
              <a:rPr lang="fr-CH" b="1" dirty="0" err="1" smtClean="0"/>
              <a:t>systems</a:t>
            </a:r>
            <a:r>
              <a:rPr lang="fr-CH" b="1" dirty="0" smtClean="0"/>
              <a:t> have  </a:t>
            </a:r>
            <a:r>
              <a:rPr lang="fr-CH" b="1" dirty="0" err="1" smtClean="0"/>
              <a:t>almost</a:t>
            </a:r>
            <a:r>
              <a:rPr lang="fr-CH" b="1" dirty="0" smtClean="0"/>
              <a:t> </a:t>
            </a:r>
            <a:r>
              <a:rPr lang="fr-CH" b="1" dirty="0" err="1" smtClean="0"/>
              <a:t>possibiltiy</a:t>
            </a:r>
            <a:r>
              <a:rPr lang="fr-CH" b="1" dirty="0" smtClean="0"/>
              <a:t> of </a:t>
            </a:r>
            <a:r>
              <a:rPr lang="fr-CH" b="1" dirty="0" err="1" smtClean="0"/>
              <a:t>ultimate</a:t>
            </a:r>
            <a:r>
              <a:rPr lang="fr-CH" b="1" dirty="0" smtClean="0"/>
              <a:t> 2L</a:t>
            </a:r>
            <a:r>
              <a:rPr lang="fr-CH" b="1" baseline="-25000" dirty="0" smtClean="0"/>
              <a:t>0</a:t>
            </a:r>
            <a:endParaRPr lang="en-GB" b="1" baseline="-25000" dirty="0"/>
          </a:p>
        </p:txBody>
      </p:sp>
    </p:spTree>
    <p:extLst>
      <p:ext uri="{BB962C8B-B14F-4D97-AF65-F5344CB8AC3E}">
        <p14:creationId xmlns:p14="http://schemas.microsoft.com/office/powerpoint/2010/main" val="302274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19" grpId="0" animBg="1"/>
      <p:bldP spid="20" grpId="0" animBg="1"/>
      <p:bldP spid="30" grpId="0" animBg="1"/>
      <p:bldP spid="28" grpId="0" animBg="1"/>
      <p:bldP spid="29" grpId="0" animBg="1"/>
      <p:bldP spid="31" grpId="0" animBg="1"/>
      <p:bldP spid="1035" grpId="0" animBg="1"/>
      <p:bldP spid="10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17" y="274638"/>
            <a:ext cx="6316379" cy="1143000"/>
          </a:xfrm>
        </p:spPr>
        <p:txBody>
          <a:bodyPr>
            <a:normAutofit/>
          </a:bodyPr>
          <a:lstStyle/>
          <a:p>
            <a:r>
              <a:rPr lang="fr-CH" dirty="0" smtClean="0"/>
              <a:t>High </a:t>
            </a:r>
            <a:r>
              <a:rPr lang="fr-CH" dirty="0" err="1" smtClean="0"/>
              <a:t>Luminosity</a:t>
            </a:r>
            <a:r>
              <a:rPr lang="fr-CH" dirty="0" smtClean="0"/>
              <a:t> LHC </a:t>
            </a:r>
            <a:r>
              <a:rPr lang="fr-CH" dirty="0" err="1" smtClean="0"/>
              <a:t>project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CH" sz="2800" dirty="0" smtClean="0"/>
          </a:p>
          <a:p>
            <a:r>
              <a:rPr lang="fr-CH" sz="2800" dirty="0" smtClean="0"/>
              <a:t>To push the performance </a:t>
            </a:r>
            <a:r>
              <a:rPr lang="fr-CH" sz="2800" dirty="0" err="1" smtClean="0"/>
              <a:t>above</a:t>
            </a:r>
            <a:r>
              <a:rPr lang="fr-CH" sz="2800" dirty="0" smtClean="0"/>
              <a:t> the </a:t>
            </a:r>
            <a:r>
              <a:rPr lang="fr-CH" sz="2800" dirty="0" err="1" smtClean="0"/>
              <a:t>ultimate</a:t>
            </a:r>
            <a:r>
              <a:rPr lang="fr-CH" sz="2800" dirty="0" smtClean="0"/>
              <a:t>, </a:t>
            </a:r>
            <a:r>
              <a:rPr lang="fr-CH" sz="2800" b="1" dirty="0" smtClean="0">
                <a:solidFill>
                  <a:srgbClr val="0070C0"/>
                </a:solidFill>
              </a:rPr>
              <a:t>to 5 10</a:t>
            </a:r>
            <a:r>
              <a:rPr lang="fr-CH" sz="2800" b="1" baseline="30000" dirty="0" smtClean="0">
                <a:solidFill>
                  <a:srgbClr val="0070C0"/>
                </a:solidFill>
              </a:rPr>
              <a:t>34</a:t>
            </a:r>
            <a:r>
              <a:rPr lang="fr-CH" sz="2800" b="1" dirty="0" smtClean="0">
                <a:solidFill>
                  <a:srgbClr val="0070C0"/>
                </a:solidFill>
              </a:rPr>
              <a:t> or more</a:t>
            </a:r>
          </a:p>
          <a:p>
            <a:pPr lvl="1"/>
            <a:r>
              <a:rPr lang="fr-CH" sz="2800" dirty="0" smtClean="0"/>
              <a:t>If pile up </a:t>
            </a:r>
            <a:r>
              <a:rPr lang="fr-CH" sz="2800" dirty="0" err="1" smtClean="0"/>
              <a:t>allows</a:t>
            </a:r>
            <a:r>
              <a:rPr lang="fr-CH" sz="2800" dirty="0" smtClean="0"/>
              <a:t> </a:t>
            </a:r>
            <a:r>
              <a:rPr lang="fr-CH" sz="2800" dirty="0" err="1" smtClean="0"/>
              <a:t>it</a:t>
            </a:r>
            <a:r>
              <a:rPr lang="fr-CH" sz="2800" dirty="0" smtClean="0"/>
              <a:t>. </a:t>
            </a:r>
            <a:r>
              <a:rPr lang="fr-CH" sz="2800" dirty="0" err="1" smtClean="0"/>
              <a:t>Today</a:t>
            </a:r>
            <a:r>
              <a:rPr lang="fr-CH" sz="2800" dirty="0" smtClean="0"/>
              <a:t> </a:t>
            </a:r>
            <a:r>
              <a:rPr lang="fr-CH" sz="2800" dirty="0" err="1" smtClean="0"/>
              <a:t>we</a:t>
            </a:r>
            <a:r>
              <a:rPr lang="fr-CH" sz="2800" dirty="0" smtClean="0"/>
              <a:t> have </a:t>
            </a:r>
            <a:r>
              <a:rPr lang="fr-CH" sz="2800" dirty="0" smtClean="0"/>
              <a:t>35-40, </a:t>
            </a:r>
            <a:r>
              <a:rPr lang="fr-CH" sz="2800" dirty="0" err="1" smtClean="0"/>
              <a:t>experiments</a:t>
            </a:r>
            <a:r>
              <a:rPr lang="fr-CH" sz="2800" dirty="0" smtClean="0"/>
              <a:t> design upgrade for 140 </a:t>
            </a:r>
            <a:r>
              <a:rPr lang="fr-CH" sz="2800" dirty="0" err="1" smtClean="0"/>
              <a:t>evts</a:t>
            </a:r>
            <a:r>
              <a:rPr lang="fr-CH" sz="2800" dirty="0" smtClean="0"/>
              <a:t>/</a:t>
            </a:r>
            <a:r>
              <a:rPr lang="fr-CH" sz="2800" dirty="0" err="1" smtClean="0"/>
              <a:t>crossing</a:t>
            </a:r>
            <a:r>
              <a:rPr lang="fr-CH" sz="2800" dirty="0" smtClean="0"/>
              <a:t> </a:t>
            </a:r>
          </a:p>
          <a:p>
            <a:pPr lvl="1"/>
            <a:r>
              <a:rPr lang="fr-CH" sz="2800" dirty="0" smtClean="0"/>
              <a:t>If </a:t>
            </a:r>
            <a:r>
              <a:rPr lang="fr-CH" sz="2800" dirty="0" err="1"/>
              <a:t>e</a:t>
            </a:r>
            <a:r>
              <a:rPr lang="fr-CH" sz="2800" dirty="0" err="1" smtClean="0"/>
              <a:t>nergy</a:t>
            </a:r>
            <a:r>
              <a:rPr lang="fr-CH" sz="2800" dirty="0" smtClean="0"/>
              <a:t> </a:t>
            </a:r>
            <a:r>
              <a:rPr lang="fr-CH" sz="2800" dirty="0" err="1" smtClean="0"/>
              <a:t>deposition</a:t>
            </a:r>
            <a:r>
              <a:rPr lang="fr-CH" sz="2800" dirty="0" smtClean="0"/>
              <a:t> by collision </a:t>
            </a:r>
            <a:r>
              <a:rPr lang="fr-CH" sz="2800" dirty="0" err="1" smtClean="0"/>
              <a:t>debris</a:t>
            </a:r>
            <a:r>
              <a:rPr lang="fr-CH" sz="2800" dirty="0" smtClean="0"/>
              <a:t> in the </a:t>
            </a:r>
            <a:r>
              <a:rPr lang="fr-CH" sz="2800" dirty="0" err="1" smtClean="0"/>
              <a:t>nearest</a:t>
            </a:r>
            <a:r>
              <a:rPr lang="fr-CH" sz="2800" dirty="0" smtClean="0"/>
              <a:t> SC </a:t>
            </a:r>
            <a:r>
              <a:rPr lang="fr-CH" sz="2800" dirty="0" err="1" smtClean="0"/>
              <a:t>magnets</a:t>
            </a:r>
            <a:r>
              <a:rPr lang="fr-CH" sz="2800" dirty="0" smtClean="0"/>
              <a:t> (</a:t>
            </a:r>
            <a:r>
              <a:rPr lang="fr-CH" sz="2800" dirty="0" err="1" smtClean="0"/>
              <a:t>low</a:t>
            </a:r>
            <a:r>
              <a:rPr lang="fr-CH" sz="2800" dirty="0" smtClean="0"/>
              <a:t>.</a:t>
            </a:r>
            <a:r>
              <a:rPr lang="fr-CH" sz="2800" dirty="0" smtClean="0">
                <a:sym typeface="Symbol"/>
              </a:rPr>
              <a:t> triplet quads) </a:t>
            </a:r>
            <a:r>
              <a:rPr lang="fr-CH" sz="2800" dirty="0" err="1" smtClean="0">
                <a:sym typeface="Symbol"/>
              </a:rPr>
              <a:t>allows</a:t>
            </a:r>
            <a:r>
              <a:rPr lang="fr-CH" sz="2800" dirty="0" smtClean="0">
                <a:sym typeface="Symbol"/>
              </a:rPr>
              <a:t> </a:t>
            </a:r>
            <a:r>
              <a:rPr lang="fr-CH" sz="2800" dirty="0" err="1" smtClean="0">
                <a:sym typeface="Symbol"/>
              </a:rPr>
              <a:t>it</a:t>
            </a:r>
            <a:endParaRPr lang="fr-CH" sz="2800" dirty="0" smtClean="0">
              <a:sym typeface="Symbol"/>
            </a:endParaRPr>
          </a:p>
          <a:p>
            <a:pPr lvl="1"/>
            <a:r>
              <a:rPr lang="fr-CH" sz="2800" dirty="0" smtClean="0">
                <a:sym typeface="Symbol"/>
              </a:rPr>
              <a:t>If R2E </a:t>
            </a:r>
            <a:r>
              <a:rPr lang="fr-CH" sz="2800" dirty="0" err="1" smtClean="0">
                <a:sym typeface="Symbol"/>
              </a:rPr>
              <a:t>effects</a:t>
            </a:r>
            <a:r>
              <a:rPr lang="fr-CH" sz="2800" dirty="0" smtClean="0">
                <a:sym typeface="Symbol"/>
              </a:rPr>
              <a:t> and </a:t>
            </a:r>
            <a:r>
              <a:rPr lang="fr-CH" sz="2800" dirty="0" err="1" smtClean="0">
                <a:sym typeface="Symbol"/>
              </a:rPr>
              <a:t>other</a:t>
            </a:r>
            <a:r>
              <a:rPr lang="fr-CH" sz="2800" dirty="0" smtClean="0">
                <a:sym typeface="Symbol"/>
              </a:rPr>
              <a:t> </a:t>
            </a:r>
            <a:r>
              <a:rPr lang="fr-CH" sz="2800" dirty="0" err="1" smtClean="0">
                <a:sym typeface="Symbol"/>
              </a:rPr>
              <a:t>will</a:t>
            </a:r>
            <a:r>
              <a:rPr lang="fr-CH" sz="2800" dirty="0" smtClean="0">
                <a:sym typeface="Symbol"/>
              </a:rPr>
              <a:t> </a:t>
            </a:r>
            <a:r>
              <a:rPr lang="fr-CH" sz="2800" dirty="0" err="1" smtClean="0">
                <a:sym typeface="Symbol"/>
              </a:rPr>
              <a:t>allow</a:t>
            </a:r>
            <a:r>
              <a:rPr lang="fr-CH" sz="2800" dirty="0" smtClean="0">
                <a:sym typeface="Symbol"/>
              </a:rPr>
              <a:t> </a:t>
            </a:r>
            <a:r>
              <a:rPr lang="fr-CH" sz="2800" dirty="0" err="1" smtClean="0">
                <a:sym typeface="Symbol"/>
              </a:rPr>
              <a:t>it</a:t>
            </a:r>
            <a:endParaRPr lang="fr-CH" sz="2800" dirty="0" smtClean="0">
              <a:sym typeface="Symbol"/>
            </a:endParaRPr>
          </a:p>
          <a:p>
            <a:r>
              <a:rPr lang="fr-CH" sz="2800" b="1" dirty="0" smtClean="0">
                <a:sym typeface="Symbol"/>
              </a:rPr>
              <a:t>Use of </a:t>
            </a:r>
            <a:r>
              <a:rPr lang="fr-CH" sz="2800" b="1" dirty="0" err="1" smtClean="0">
                <a:sym typeface="Symbol"/>
              </a:rPr>
              <a:t>lumi</a:t>
            </a:r>
            <a:r>
              <a:rPr lang="fr-CH" sz="2800" b="1" dirty="0" smtClean="0">
                <a:sym typeface="Symbol"/>
              </a:rPr>
              <a:t> </a:t>
            </a:r>
            <a:r>
              <a:rPr lang="fr-CH" sz="2800" b="1" dirty="0" err="1" smtClean="0">
                <a:sym typeface="Symbol"/>
              </a:rPr>
              <a:t>levelling</a:t>
            </a:r>
            <a:r>
              <a:rPr lang="fr-CH" sz="2800" dirty="0" smtClean="0">
                <a:sym typeface="Symbol"/>
              </a:rPr>
              <a:t> to </a:t>
            </a:r>
            <a:r>
              <a:rPr lang="fr-CH" sz="2800" dirty="0" err="1" smtClean="0">
                <a:sym typeface="Symbol"/>
              </a:rPr>
              <a:t>maximize</a:t>
            </a:r>
            <a:r>
              <a:rPr lang="fr-CH" sz="2800" dirty="0" smtClean="0">
                <a:sym typeface="Symbol"/>
              </a:rPr>
              <a:t> </a:t>
            </a:r>
            <a:r>
              <a:rPr lang="fr-CH" sz="2800" dirty="0" err="1" smtClean="0">
                <a:sym typeface="Symbol"/>
              </a:rPr>
              <a:t>integrated</a:t>
            </a:r>
            <a:r>
              <a:rPr lang="fr-CH" sz="2800" dirty="0" smtClean="0">
                <a:sym typeface="Symbol"/>
              </a:rPr>
              <a:t> </a:t>
            </a:r>
            <a:r>
              <a:rPr lang="fr-CH" sz="2800" dirty="0" err="1" smtClean="0">
                <a:sym typeface="Symbol"/>
              </a:rPr>
              <a:t>luminosity</a:t>
            </a:r>
            <a:r>
              <a:rPr lang="fr-CH" sz="2800" dirty="0" smtClean="0">
                <a:sym typeface="Symbol"/>
              </a:rPr>
              <a:t> for a </a:t>
            </a:r>
            <a:r>
              <a:rPr lang="fr-CH" sz="2800" dirty="0" err="1" smtClean="0">
                <a:sym typeface="Symbol"/>
              </a:rPr>
              <a:t>given</a:t>
            </a:r>
            <a:r>
              <a:rPr lang="fr-CH" sz="2800" dirty="0" smtClean="0">
                <a:sym typeface="Symbol"/>
              </a:rPr>
              <a:t> max </a:t>
            </a:r>
            <a:r>
              <a:rPr lang="fr-CH" sz="2800" dirty="0" err="1" smtClean="0">
                <a:sym typeface="Symbol"/>
              </a:rPr>
              <a:t>lumi</a:t>
            </a:r>
            <a:r>
              <a:rPr lang="fr-CH" sz="2800" dirty="0" smtClean="0">
                <a:sym typeface="Symbol"/>
              </a:rPr>
              <a:t>.</a:t>
            </a:r>
          </a:p>
          <a:p>
            <a:r>
              <a:rPr lang="fr-CH" sz="2800" dirty="0" err="1" smtClean="0">
                <a:sym typeface="Symbol"/>
              </a:rPr>
              <a:t>Work</a:t>
            </a:r>
            <a:r>
              <a:rPr lang="fr-CH" sz="2800" dirty="0" smtClean="0">
                <a:sym typeface="Symbol"/>
              </a:rPr>
              <a:t> for </a:t>
            </a:r>
            <a:r>
              <a:rPr lang="fr-CH" sz="2800" dirty="0" err="1" smtClean="0">
                <a:sym typeface="Symbol"/>
              </a:rPr>
              <a:t>increasing</a:t>
            </a:r>
            <a:r>
              <a:rPr lang="fr-CH" sz="2800" dirty="0" smtClean="0">
                <a:sym typeface="Symbol"/>
              </a:rPr>
              <a:t> </a:t>
            </a:r>
            <a:r>
              <a:rPr lang="fr-CH" sz="2800" dirty="0" err="1" smtClean="0">
                <a:sym typeface="Symbol"/>
              </a:rPr>
              <a:t>efficientcy</a:t>
            </a:r>
            <a:r>
              <a:rPr lang="fr-CH" sz="2800" dirty="0" smtClean="0">
                <a:sym typeface="Symbol"/>
              </a:rPr>
              <a:t>/</a:t>
            </a:r>
            <a:r>
              <a:rPr lang="fr-CH" sz="2800" dirty="0" err="1" smtClean="0">
                <a:sym typeface="Symbol"/>
              </a:rPr>
              <a:t>availabality</a:t>
            </a:r>
            <a:r>
              <a:rPr lang="fr-CH" sz="2800" dirty="0" smtClean="0">
                <a:sym typeface="Symbol"/>
              </a:rPr>
              <a:t> of the LHC</a:t>
            </a:r>
          </a:p>
          <a:p>
            <a:r>
              <a:rPr lang="fr-CH" sz="2800" b="1" dirty="0" smtClean="0">
                <a:solidFill>
                  <a:srgbClr val="FF0000"/>
                </a:solidFill>
                <a:sym typeface="Symbol"/>
              </a:rPr>
              <a:t>Final goal </a:t>
            </a:r>
            <a:r>
              <a:rPr lang="fr-CH" sz="2800" b="1" dirty="0" err="1" smtClean="0">
                <a:solidFill>
                  <a:srgbClr val="FF0000"/>
                </a:solidFill>
                <a:sym typeface="Symbol"/>
              </a:rPr>
              <a:t>is</a:t>
            </a:r>
            <a:r>
              <a:rPr lang="fr-CH" sz="2800" b="1" dirty="0" smtClean="0">
                <a:solidFill>
                  <a:srgbClr val="FF0000"/>
                </a:solidFill>
                <a:sym typeface="Symbol"/>
              </a:rPr>
              <a:t> : 3000 fb</a:t>
            </a:r>
            <a:r>
              <a:rPr lang="fr-CH" sz="2800" b="1" baseline="30000" dirty="0" smtClean="0">
                <a:solidFill>
                  <a:srgbClr val="FF0000"/>
                </a:solidFill>
                <a:sym typeface="Symbol"/>
              </a:rPr>
              <a:t>-1</a:t>
            </a:r>
            <a:r>
              <a:rPr lang="fr-CH" sz="2800" b="1" dirty="0" smtClean="0">
                <a:solidFill>
                  <a:srgbClr val="FF0000"/>
                </a:solidFill>
                <a:sym typeface="Symbol"/>
              </a:rPr>
              <a:t> by 10-12 </a:t>
            </a:r>
            <a:r>
              <a:rPr lang="fr-CH" sz="2800" b="1" dirty="0" err="1" smtClean="0">
                <a:solidFill>
                  <a:srgbClr val="FF0000"/>
                </a:solidFill>
                <a:sym typeface="Symbol"/>
              </a:rPr>
              <a:t>years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July 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L.Rossi@LARP-DOEreview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81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1-11-15_HiLumiLH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2011-11-15_HiLumiLHC_Template</Template>
  <TotalTime>526</TotalTime>
  <Words>2584</Words>
  <Application>Microsoft Office PowerPoint</Application>
  <PresentationFormat>On-screen Show (4:3)</PresentationFormat>
  <Paragraphs>526</Paragraphs>
  <Slides>46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2011-11-15_HiLumiLHC_Template</vt:lpstr>
      <vt:lpstr>HL-LHC status and plan</vt:lpstr>
      <vt:lpstr>Latest news</vt:lpstr>
      <vt:lpstr>Performance LHC 2012</vt:lpstr>
      <vt:lpstr>The light we shed to find the boson…</vt:lpstr>
      <vt:lpstr>CERN 10-y plan</vt:lpstr>
      <vt:lpstr>Lumi evolution, an educated guess</vt:lpstr>
      <vt:lpstr>The High Luminosity project</vt:lpstr>
      <vt:lpstr>Luminosity: main ingredients</vt:lpstr>
      <vt:lpstr>High Luminosity LHC project</vt:lpstr>
      <vt:lpstr>Levelling : the principle</vt:lpstr>
      <vt:lpstr>HiLumi operation with levelling cycle</vt:lpstr>
      <vt:lpstr>Target parameters for HL-LHC run</vt:lpstr>
      <vt:lpstr>Changing 300x2 m both ATLAS &amp; CMS (+LHC-b &amp; Alice …)</vt:lpstr>
      <vt:lpstr>Here the magnets for the low  and IRs (equipment from BNL, LBNL, Fermilab)</vt:lpstr>
      <vt:lpstr>HL-LHC installation all around the ring…</vt:lpstr>
      <vt:lpstr>Results LARP LQ - 2010 (90 mm vs 70 mm LHC)</vt:lpstr>
      <vt:lpstr>LARP HQ (120 mm- 13 T) </vt:lpstr>
      <vt:lpstr>Improved Nb-Ti technology for MS magnets and for Low- quads back-up plan</vt:lpstr>
      <vt:lpstr>Avoid  off-momentum protons  on SC dipoles (diffractive)</vt:lpstr>
      <vt:lpstr>11 T-11 m dipole  CERN-FNAL collaborations </vt:lpstr>
      <vt:lpstr>The long term DOE NB3Sn basic program has opended the way to higher field</vt:lpstr>
      <vt:lpstr>The EU FP6-FP7 and the CERN program is coming  but still 20-25% behind! CERN/CEA  is purchasing USA wire  </vt:lpstr>
      <vt:lpstr>Crab Cavity, for p-beam  rotation  at fs level!</vt:lpstr>
      <vt:lpstr>Effect of the crab cavity</vt:lpstr>
      <vt:lpstr>Crab Cavity: </vt:lpstr>
      <vt:lpstr>Progress in SC Crab Cavities: downselection needed (in USA and then globally)</vt:lpstr>
      <vt:lpstr>PowerPoint Presentation</vt:lpstr>
      <vt:lpstr>PowerPoint Presentation</vt:lpstr>
      <vt:lpstr>SC Link: twisted pair for use of tapes NbTi:5 mJ/cm3, MgB2: 500, YBCO: 5000</vt:lpstr>
      <vt:lpstr>PLAN: baseline : MgB2 round wire First installation SC link 2017? </vt:lpstr>
      <vt:lpstr>Beam Diagnostic &amp; Instrumentation</vt:lpstr>
      <vt:lpstr>LS2 - 2018</vt:lpstr>
      <vt:lpstr>LS2 – 2018 (probably 1.5 y)</vt:lpstr>
      <vt:lpstr>LS3: the big one</vt:lpstr>
      <vt:lpstr>FP7 HiLumi Design Study application 25 Nov 2010 – approved start 1Nov2011</vt:lpstr>
      <vt:lpstr>Staff HiLumi with 377 p-m by US Labs</vt:lpstr>
      <vt:lpstr>HiLumi is the focal point of 20 years of converging International collaboration</vt:lpstr>
      <vt:lpstr>HL-LHC management</vt:lpstr>
      <vt:lpstr>HL-LHC including DS HiLumiLHC (and HE-LHC R&amp;D</vt:lpstr>
      <vt:lpstr>First budget  plan made in summer 2011  CtC : Cost-to-Completion) – MATERIAL only</vt:lpstr>
      <vt:lpstr>Revision May 2012 – Personnel added split enhanced consolidation+ full performance</vt:lpstr>
      <vt:lpstr>CtC May 2012: personnel evaluated «roughly»:  ¼ of material like LHC: real assessment in 2013</vt:lpstr>
      <vt:lpstr>Priority envisaged by CERN of in-kinds</vt:lpstr>
      <vt:lpstr>Priority list for in-kinds – cont.</vt:lpstr>
      <vt:lpstr>In-kinds final comment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HL-LHC status and plan</dc:title>
  <dc:creator>rossiluc</dc:creator>
  <cp:lastModifiedBy>rossiluc</cp:lastModifiedBy>
  <cp:revision>38</cp:revision>
  <dcterms:created xsi:type="dcterms:W3CDTF">2012-07-06T05:58:08Z</dcterms:created>
  <dcterms:modified xsi:type="dcterms:W3CDTF">2012-07-08T16:30:33Z</dcterms:modified>
</cp:coreProperties>
</file>