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  <p:sldMasterId id="2147483691" r:id="rId2"/>
  </p:sldMasterIdLst>
  <p:notesMasterIdLst>
    <p:notesMasterId r:id="rId22"/>
  </p:notesMasterIdLst>
  <p:handoutMasterIdLst>
    <p:handoutMasterId r:id="rId23"/>
  </p:handoutMasterIdLst>
  <p:sldIdLst>
    <p:sldId id="268" r:id="rId3"/>
    <p:sldId id="779" r:id="rId4"/>
    <p:sldId id="753" r:id="rId5"/>
    <p:sldId id="771" r:id="rId6"/>
    <p:sldId id="758" r:id="rId7"/>
    <p:sldId id="759" r:id="rId8"/>
    <p:sldId id="761" r:id="rId9"/>
    <p:sldId id="754" r:id="rId10"/>
    <p:sldId id="769" r:id="rId11"/>
    <p:sldId id="764" r:id="rId12"/>
    <p:sldId id="762" r:id="rId13"/>
    <p:sldId id="767" r:id="rId14"/>
    <p:sldId id="773" r:id="rId15"/>
    <p:sldId id="774" r:id="rId16"/>
    <p:sldId id="750" r:id="rId17"/>
    <p:sldId id="768" r:id="rId18"/>
    <p:sldId id="763" r:id="rId19"/>
    <p:sldId id="777" r:id="rId20"/>
    <p:sldId id="778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C0D2FE"/>
    <a:srgbClr val="FFFF99"/>
    <a:srgbClr val="003399"/>
    <a:srgbClr val="FFFF66"/>
    <a:srgbClr val="0033CC"/>
    <a:srgbClr val="FF9966"/>
    <a:srgbClr val="FF3300"/>
    <a:srgbClr val="FFFF00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32" autoAdjust="0"/>
    <p:restoredTop sz="98933" autoAdjust="0"/>
  </p:normalViewPr>
  <p:slideViewPr>
    <p:cSldViewPr>
      <p:cViewPr>
        <p:scale>
          <a:sx n="80" d="100"/>
          <a:sy n="80" d="100"/>
        </p:scale>
        <p:origin x="-76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1284E-70B4-49BD-9631-D27CC7254A7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33F10F-6951-4558-AD5D-F7BBAC1EB36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dirty="0" smtClean="0"/>
            <a:t>Decision</a:t>
          </a:r>
          <a:endParaRPr lang="en-US" sz="2800" dirty="0"/>
        </a:p>
      </dgm:t>
    </dgm:pt>
    <dgm:pt modelId="{A1B63869-C2BF-40B7-A4B4-7B907CF3A16F}" type="parTrans" cxnId="{EB61F1D5-D2D0-4F45-B4DC-87232AB98E88}">
      <dgm:prSet/>
      <dgm:spPr/>
      <dgm:t>
        <a:bodyPr/>
        <a:lstStyle/>
        <a:p>
          <a:endParaRPr lang="en-US" sz="2000"/>
        </a:p>
      </dgm:t>
    </dgm:pt>
    <dgm:pt modelId="{5D32C095-DE27-4F57-B1EE-1A84CE54A7ED}" type="sibTrans" cxnId="{EB61F1D5-D2D0-4F45-B4DC-87232AB98E88}">
      <dgm:prSet/>
      <dgm:spPr/>
      <dgm:t>
        <a:bodyPr/>
        <a:lstStyle/>
        <a:p>
          <a:endParaRPr lang="en-US" sz="2000"/>
        </a:p>
      </dgm:t>
    </dgm:pt>
    <dgm:pt modelId="{B1323E60-D767-4537-A495-6FD7B2FE54A3}">
      <dgm:prSet phldrT="[Text]" custT="1"/>
      <dgm:spPr/>
      <dgm:t>
        <a:bodyPr/>
        <a:lstStyle/>
        <a:p>
          <a:r>
            <a:rPr lang="en-US" sz="2000" dirty="0" smtClean="0"/>
            <a:t>Irradiation Simulations</a:t>
          </a:r>
          <a:endParaRPr lang="en-US" sz="2000" dirty="0"/>
        </a:p>
      </dgm:t>
    </dgm:pt>
    <dgm:pt modelId="{17249AE9-13A8-4610-A105-5250527F4E12}" type="parTrans" cxnId="{63EE184E-B0F0-44CB-9C43-4492AE3E89F9}">
      <dgm:prSet custT="1"/>
      <dgm:spPr/>
      <dgm:t>
        <a:bodyPr/>
        <a:lstStyle/>
        <a:p>
          <a:endParaRPr lang="en-US" sz="2000"/>
        </a:p>
      </dgm:t>
    </dgm:pt>
    <dgm:pt modelId="{5C32EDBB-3EB0-4481-81B0-4CC2E6E17983}" type="sibTrans" cxnId="{63EE184E-B0F0-44CB-9C43-4492AE3E89F9}">
      <dgm:prSet/>
      <dgm:spPr/>
      <dgm:t>
        <a:bodyPr/>
        <a:lstStyle/>
        <a:p>
          <a:endParaRPr lang="en-US" sz="2000"/>
        </a:p>
      </dgm:t>
    </dgm:pt>
    <dgm:pt modelId="{28763B46-5376-4228-977D-13DEB955BDE8}">
      <dgm:prSet phldrT="[Text]" custT="1"/>
      <dgm:spPr/>
      <dgm:t>
        <a:bodyPr/>
        <a:lstStyle/>
        <a:p>
          <a:r>
            <a:rPr lang="en-US" sz="2000" dirty="0" smtClean="0"/>
            <a:t>Mat prop. before &amp; after irradiation </a:t>
          </a:r>
          <a:endParaRPr lang="en-US" sz="2000" dirty="0"/>
        </a:p>
      </dgm:t>
    </dgm:pt>
    <dgm:pt modelId="{70ACB671-0016-4908-8246-3D5DBB73771C}" type="parTrans" cxnId="{1EFEF31F-9B19-4638-ABA0-75AD9C92DA91}">
      <dgm:prSet custT="1"/>
      <dgm:spPr/>
      <dgm:t>
        <a:bodyPr/>
        <a:lstStyle/>
        <a:p>
          <a:endParaRPr lang="en-US" sz="2000"/>
        </a:p>
      </dgm:t>
    </dgm:pt>
    <dgm:pt modelId="{F7945D1C-C25D-4242-B7D6-A815E99D3C69}" type="sibTrans" cxnId="{1EFEF31F-9B19-4638-ABA0-75AD9C92DA91}">
      <dgm:prSet/>
      <dgm:spPr/>
      <dgm:t>
        <a:bodyPr/>
        <a:lstStyle/>
        <a:p>
          <a:endParaRPr lang="en-US" sz="2000"/>
        </a:p>
      </dgm:t>
    </dgm:pt>
    <dgm:pt modelId="{7851EEFF-2F6D-4E3A-B28E-DE10D27CFFE6}">
      <dgm:prSet phldrT="[Text]" custT="1"/>
      <dgm:spPr/>
      <dgm:t>
        <a:bodyPr/>
        <a:lstStyle/>
        <a:p>
          <a:r>
            <a:rPr lang="en-US" sz="2000" dirty="0" smtClean="0"/>
            <a:t>Coil fabrication</a:t>
          </a:r>
          <a:endParaRPr lang="en-US" sz="2000" dirty="0"/>
        </a:p>
      </dgm:t>
    </dgm:pt>
    <dgm:pt modelId="{3625661C-7743-49D9-8F4E-967DD09160B7}" type="parTrans" cxnId="{18BC7A44-6C81-41FA-B129-B703F797C6B9}">
      <dgm:prSet custT="1"/>
      <dgm:spPr/>
      <dgm:t>
        <a:bodyPr/>
        <a:lstStyle/>
        <a:p>
          <a:endParaRPr lang="en-US" sz="2000"/>
        </a:p>
      </dgm:t>
    </dgm:pt>
    <dgm:pt modelId="{7BB3723A-11D0-407B-98AC-3F95E1350AC3}" type="sibTrans" cxnId="{18BC7A44-6C81-41FA-B129-B703F797C6B9}">
      <dgm:prSet/>
      <dgm:spPr/>
      <dgm:t>
        <a:bodyPr/>
        <a:lstStyle/>
        <a:p>
          <a:endParaRPr lang="en-US" sz="2000"/>
        </a:p>
      </dgm:t>
    </dgm:pt>
    <dgm:pt modelId="{B181A10C-7289-4C7C-B6D7-3B78A2D4B9AB}">
      <dgm:prSet phldrT="[Text]" custT="1"/>
      <dgm:spPr/>
      <dgm:t>
        <a:bodyPr/>
        <a:lstStyle/>
        <a:p>
          <a:r>
            <a:rPr lang="en-US" sz="2000" dirty="0" smtClean="0"/>
            <a:t>FEM: requirements for 150 mm aperture</a:t>
          </a:r>
          <a:endParaRPr lang="en-US" sz="2000" dirty="0"/>
        </a:p>
      </dgm:t>
    </dgm:pt>
    <dgm:pt modelId="{1E15B9D0-B038-43F3-97F8-562D2299A553}" type="parTrans" cxnId="{C6CE86FE-25A6-42AE-BBBC-EE1502AA998E}">
      <dgm:prSet custT="1"/>
      <dgm:spPr/>
      <dgm:t>
        <a:bodyPr/>
        <a:lstStyle/>
        <a:p>
          <a:endParaRPr lang="en-US" sz="2000"/>
        </a:p>
      </dgm:t>
    </dgm:pt>
    <dgm:pt modelId="{93E8A36E-25C1-4414-BDA8-4CF2D243FDAB}" type="sibTrans" cxnId="{C6CE86FE-25A6-42AE-BBBC-EE1502AA998E}">
      <dgm:prSet/>
      <dgm:spPr/>
      <dgm:t>
        <a:bodyPr/>
        <a:lstStyle/>
        <a:p>
          <a:endParaRPr lang="en-US" sz="2000"/>
        </a:p>
      </dgm:t>
    </dgm:pt>
    <dgm:pt modelId="{8B99B0F8-6AF1-48BE-BFCE-1CDE57E27AB5}" type="pres">
      <dgm:prSet presAssocID="{E761284E-70B4-49BD-9631-D27CC7254A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0692FB-7C41-4908-998F-9F97421F2FFA}" type="pres">
      <dgm:prSet presAssocID="{A733F10F-6951-4558-AD5D-F7BBAC1EB36B}" presName="centerShape" presStyleLbl="node0" presStyleIdx="0" presStyleCnt="1" custScaleX="196062" custLinFactNeighborX="-7292" custLinFactNeighborY="-7646"/>
      <dgm:spPr/>
      <dgm:t>
        <a:bodyPr/>
        <a:lstStyle/>
        <a:p>
          <a:endParaRPr lang="en-US"/>
        </a:p>
      </dgm:t>
    </dgm:pt>
    <dgm:pt modelId="{F4C46D44-A273-4B0F-A4A1-1F80A805B04B}" type="pres">
      <dgm:prSet presAssocID="{17249AE9-13A8-4610-A105-5250527F4E12}" presName="Name9" presStyleLbl="parChTrans1D2" presStyleIdx="0" presStyleCnt="4"/>
      <dgm:spPr/>
      <dgm:t>
        <a:bodyPr/>
        <a:lstStyle/>
        <a:p>
          <a:endParaRPr lang="en-US"/>
        </a:p>
      </dgm:t>
    </dgm:pt>
    <dgm:pt modelId="{65DA299E-7A0D-48F5-B55F-3A0003A6C889}" type="pres">
      <dgm:prSet presAssocID="{17249AE9-13A8-4610-A105-5250527F4E1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05E9D10-004A-4538-BAE5-0A30BE46D3C7}" type="pres">
      <dgm:prSet presAssocID="{B1323E60-D767-4537-A495-6FD7B2FE54A3}" presName="node" presStyleLbl="node1" presStyleIdx="0" presStyleCnt="4" custScaleX="302823" custRadScaleRad="224922" custRadScaleInc="-150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96C80-F156-430C-A3E8-A24C7CA4908C}" type="pres">
      <dgm:prSet presAssocID="{70ACB671-0016-4908-8246-3D5DBB73771C}" presName="Name9" presStyleLbl="parChTrans1D2" presStyleIdx="1" presStyleCnt="4"/>
      <dgm:spPr/>
      <dgm:t>
        <a:bodyPr/>
        <a:lstStyle/>
        <a:p>
          <a:endParaRPr lang="en-US"/>
        </a:p>
      </dgm:t>
    </dgm:pt>
    <dgm:pt modelId="{DCFEC128-A01F-4670-945B-37FB9C87E9FA}" type="pres">
      <dgm:prSet presAssocID="{70ACB671-0016-4908-8246-3D5DBB73771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60CE0C2-FD59-4B8E-844A-3E0917B0B8EC}" type="pres">
      <dgm:prSet presAssocID="{28763B46-5376-4228-977D-13DEB955BDE8}" presName="node" presStyleLbl="node1" presStyleIdx="1" presStyleCnt="4" custScaleX="319167" custRadScaleRad="188502" custRadScaleInc="-6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370B9-5AB9-44E0-ACF0-86EBAB3921C7}" type="pres">
      <dgm:prSet presAssocID="{3625661C-7743-49D9-8F4E-967DD09160B7}" presName="Name9" presStyleLbl="parChTrans1D2" presStyleIdx="2" presStyleCnt="4"/>
      <dgm:spPr/>
      <dgm:t>
        <a:bodyPr/>
        <a:lstStyle/>
        <a:p>
          <a:endParaRPr lang="en-US"/>
        </a:p>
      </dgm:t>
    </dgm:pt>
    <dgm:pt modelId="{047C0380-39B6-41AF-BBD2-7407FEFEAC06}" type="pres">
      <dgm:prSet presAssocID="{3625661C-7743-49D9-8F4E-967DD09160B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28C4DDC-5492-4F41-A4EF-A018B25E267B}" type="pres">
      <dgm:prSet presAssocID="{7851EEFF-2F6D-4E3A-B28E-DE10D27CFFE6}" presName="node" presStyleLbl="node1" presStyleIdx="2" presStyleCnt="4" custScaleX="293535" custRadScaleRad="188782" custRadScaleInc="-164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6FF8A-358C-4792-A6EA-DFEB4C2E72A5}" type="pres">
      <dgm:prSet presAssocID="{1E15B9D0-B038-43F3-97F8-562D2299A553}" presName="Name9" presStyleLbl="parChTrans1D2" presStyleIdx="3" presStyleCnt="4"/>
      <dgm:spPr/>
      <dgm:t>
        <a:bodyPr/>
        <a:lstStyle/>
        <a:p>
          <a:endParaRPr lang="en-US"/>
        </a:p>
      </dgm:t>
    </dgm:pt>
    <dgm:pt modelId="{E49E8494-1383-4052-AE0F-1866A68957A1}" type="pres">
      <dgm:prSet presAssocID="{1E15B9D0-B038-43F3-97F8-562D2299A55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6096506-853F-48F5-A311-22A6EFF076B8}" type="pres">
      <dgm:prSet presAssocID="{B181A10C-7289-4C7C-B6D7-3B78A2D4B9AB}" presName="node" presStyleLbl="node1" presStyleIdx="3" presStyleCnt="4" custScaleX="316344" custScaleY="114678" custRadScaleRad="207081" custRadScaleInc="-32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9A3EF4-055D-4F2C-897E-E4C6E62AFFEF}" type="presOf" srcId="{3625661C-7743-49D9-8F4E-967DD09160B7}" destId="{047C0380-39B6-41AF-BBD2-7407FEFEAC06}" srcOrd="1" destOrd="0" presId="urn:microsoft.com/office/officeart/2005/8/layout/radial1"/>
    <dgm:cxn modelId="{181208F1-E02A-41D2-926A-15761867EA69}" type="presOf" srcId="{1E15B9D0-B038-43F3-97F8-562D2299A553}" destId="{E49E8494-1383-4052-AE0F-1866A68957A1}" srcOrd="1" destOrd="0" presId="urn:microsoft.com/office/officeart/2005/8/layout/radial1"/>
    <dgm:cxn modelId="{BC3E1F7D-F7AE-4884-90E1-27421E65B5C0}" type="presOf" srcId="{7851EEFF-2F6D-4E3A-B28E-DE10D27CFFE6}" destId="{828C4DDC-5492-4F41-A4EF-A018B25E267B}" srcOrd="0" destOrd="0" presId="urn:microsoft.com/office/officeart/2005/8/layout/radial1"/>
    <dgm:cxn modelId="{4792917D-BF01-4929-A6BB-75FACD248372}" type="presOf" srcId="{E761284E-70B4-49BD-9631-D27CC7254A70}" destId="{8B99B0F8-6AF1-48BE-BFCE-1CDE57E27AB5}" srcOrd="0" destOrd="0" presId="urn:microsoft.com/office/officeart/2005/8/layout/radial1"/>
    <dgm:cxn modelId="{5873F04C-DE3B-437D-A4DB-BA28366F0A01}" type="presOf" srcId="{B1323E60-D767-4537-A495-6FD7B2FE54A3}" destId="{D05E9D10-004A-4538-BAE5-0A30BE46D3C7}" srcOrd="0" destOrd="0" presId="urn:microsoft.com/office/officeart/2005/8/layout/radial1"/>
    <dgm:cxn modelId="{B231E34E-63F1-4843-A2A0-B51AFD9D5E92}" type="presOf" srcId="{28763B46-5376-4228-977D-13DEB955BDE8}" destId="{960CE0C2-FD59-4B8E-844A-3E0917B0B8EC}" srcOrd="0" destOrd="0" presId="urn:microsoft.com/office/officeart/2005/8/layout/radial1"/>
    <dgm:cxn modelId="{1EFEF31F-9B19-4638-ABA0-75AD9C92DA91}" srcId="{A733F10F-6951-4558-AD5D-F7BBAC1EB36B}" destId="{28763B46-5376-4228-977D-13DEB955BDE8}" srcOrd="1" destOrd="0" parTransId="{70ACB671-0016-4908-8246-3D5DBB73771C}" sibTransId="{F7945D1C-C25D-4242-B7D6-A815E99D3C69}"/>
    <dgm:cxn modelId="{EB61F1D5-D2D0-4F45-B4DC-87232AB98E88}" srcId="{E761284E-70B4-49BD-9631-D27CC7254A70}" destId="{A733F10F-6951-4558-AD5D-F7BBAC1EB36B}" srcOrd="0" destOrd="0" parTransId="{A1B63869-C2BF-40B7-A4B4-7B907CF3A16F}" sibTransId="{5D32C095-DE27-4F57-B1EE-1A84CE54A7ED}"/>
    <dgm:cxn modelId="{18BC7A44-6C81-41FA-B129-B703F797C6B9}" srcId="{A733F10F-6951-4558-AD5D-F7BBAC1EB36B}" destId="{7851EEFF-2F6D-4E3A-B28E-DE10D27CFFE6}" srcOrd="2" destOrd="0" parTransId="{3625661C-7743-49D9-8F4E-967DD09160B7}" sibTransId="{7BB3723A-11D0-407B-98AC-3F95E1350AC3}"/>
    <dgm:cxn modelId="{8EF4B545-3680-4A7D-A16E-9A533BAB3864}" type="presOf" srcId="{17249AE9-13A8-4610-A105-5250527F4E12}" destId="{65DA299E-7A0D-48F5-B55F-3A0003A6C889}" srcOrd="1" destOrd="0" presId="urn:microsoft.com/office/officeart/2005/8/layout/radial1"/>
    <dgm:cxn modelId="{A8D13EA7-14AE-4850-A5FE-1B8D80F1409E}" type="presOf" srcId="{A733F10F-6951-4558-AD5D-F7BBAC1EB36B}" destId="{860692FB-7C41-4908-998F-9F97421F2FFA}" srcOrd="0" destOrd="0" presId="urn:microsoft.com/office/officeart/2005/8/layout/radial1"/>
    <dgm:cxn modelId="{549FC056-1CA3-434E-9B1F-A9AA0708FCCC}" type="presOf" srcId="{1E15B9D0-B038-43F3-97F8-562D2299A553}" destId="{A206FF8A-358C-4792-A6EA-DFEB4C2E72A5}" srcOrd="0" destOrd="0" presId="urn:microsoft.com/office/officeart/2005/8/layout/radial1"/>
    <dgm:cxn modelId="{D520DED7-4196-4386-81C7-67CFBE9D5F8D}" type="presOf" srcId="{B181A10C-7289-4C7C-B6D7-3B78A2D4B9AB}" destId="{D6096506-853F-48F5-A311-22A6EFF076B8}" srcOrd="0" destOrd="0" presId="urn:microsoft.com/office/officeart/2005/8/layout/radial1"/>
    <dgm:cxn modelId="{0E6159EF-B677-48E7-BD0B-E6685DA83C68}" type="presOf" srcId="{3625661C-7743-49D9-8F4E-967DD09160B7}" destId="{755370B9-5AB9-44E0-ACF0-86EBAB3921C7}" srcOrd="0" destOrd="0" presId="urn:microsoft.com/office/officeart/2005/8/layout/radial1"/>
    <dgm:cxn modelId="{C6CE86FE-25A6-42AE-BBBC-EE1502AA998E}" srcId="{A733F10F-6951-4558-AD5D-F7BBAC1EB36B}" destId="{B181A10C-7289-4C7C-B6D7-3B78A2D4B9AB}" srcOrd="3" destOrd="0" parTransId="{1E15B9D0-B038-43F3-97F8-562D2299A553}" sibTransId="{93E8A36E-25C1-4414-BDA8-4CF2D243FDAB}"/>
    <dgm:cxn modelId="{3EC442B0-FD7B-4D0B-899A-F252CB9F8E53}" type="presOf" srcId="{70ACB671-0016-4908-8246-3D5DBB73771C}" destId="{D2196C80-F156-430C-A3E8-A24C7CA4908C}" srcOrd="0" destOrd="0" presId="urn:microsoft.com/office/officeart/2005/8/layout/radial1"/>
    <dgm:cxn modelId="{42FE3FF7-97F7-4096-A1D2-F1C0848A6630}" type="presOf" srcId="{17249AE9-13A8-4610-A105-5250527F4E12}" destId="{F4C46D44-A273-4B0F-A4A1-1F80A805B04B}" srcOrd="0" destOrd="0" presId="urn:microsoft.com/office/officeart/2005/8/layout/radial1"/>
    <dgm:cxn modelId="{AD42358E-86B4-4970-84AB-F802A4DBFDF8}" type="presOf" srcId="{70ACB671-0016-4908-8246-3D5DBB73771C}" destId="{DCFEC128-A01F-4670-945B-37FB9C87E9FA}" srcOrd="1" destOrd="0" presId="urn:microsoft.com/office/officeart/2005/8/layout/radial1"/>
    <dgm:cxn modelId="{63EE184E-B0F0-44CB-9C43-4492AE3E89F9}" srcId="{A733F10F-6951-4558-AD5D-F7BBAC1EB36B}" destId="{B1323E60-D767-4537-A495-6FD7B2FE54A3}" srcOrd="0" destOrd="0" parTransId="{17249AE9-13A8-4610-A105-5250527F4E12}" sibTransId="{5C32EDBB-3EB0-4481-81B0-4CC2E6E17983}"/>
    <dgm:cxn modelId="{848A3EBC-9258-4313-AEEC-33EE4CCEC6D9}" type="presParOf" srcId="{8B99B0F8-6AF1-48BE-BFCE-1CDE57E27AB5}" destId="{860692FB-7C41-4908-998F-9F97421F2FFA}" srcOrd="0" destOrd="0" presId="urn:microsoft.com/office/officeart/2005/8/layout/radial1"/>
    <dgm:cxn modelId="{9A694AF2-EAB4-4C85-BFB7-3989B5457D97}" type="presParOf" srcId="{8B99B0F8-6AF1-48BE-BFCE-1CDE57E27AB5}" destId="{F4C46D44-A273-4B0F-A4A1-1F80A805B04B}" srcOrd="1" destOrd="0" presId="urn:microsoft.com/office/officeart/2005/8/layout/radial1"/>
    <dgm:cxn modelId="{13AD0DD3-5BB1-475E-8E97-AA1CAC0CD074}" type="presParOf" srcId="{F4C46D44-A273-4B0F-A4A1-1F80A805B04B}" destId="{65DA299E-7A0D-48F5-B55F-3A0003A6C889}" srcOrd="0" destOrd="0" presId="urn:microsoft.com/office/officeart/2005/8/layout/radial1"/>
    <dgm:cxn modelId="{E24B4469-40A9-4592-BCB0-AE7FD5185F9F}" type="presParOf" srcId="{8B99B0F8-6AF1-48BE-BFCE-1CDE57E27AB5}" destId="{D05E9D10-004A-4538-BAE5-0A30BE46D3C7}" srcOrd="2" destOrd="0" presId="urn:microsoft.com/office/officeart/2005/8/layout/radial1"/>
    <dgm:cxn modelId="{1B931E8D-790D-45B1-AF0C-64AED5C8A42D}" type="presParOf" srcId="{8B99B0F8-6AF1-48BE-BFCE-1CDE57E27AB5}" destId="{D2196C80-F156-430C-A3E8-A24C7CA4908C}" srcOrd="3" destOrd="0" presId="urn:microsoft.com/office/officeart/2005/8/layout/radial1"/>
    <dgm:cxn modelId="{95F9A452-77A4-4FEB-89B9-5F7440AEF78E}" type="presParOf" srcId="{D2196C80-F156-430C-A3E8-A24C7CA4908C}" destId="{DCFEC128-A01F-4670-945B-37FB9C87E9FA}" srcOrd="0" destOrd="0" presId="urn:microsoft.com/office/officeart/2005/8/layout/radial1"/>
    <dgm:cxn modelId="{F0E72E95-3DEC-4E72-9ED4-B8C55A0F29FF}" type="presParOf" srcId="{8B99B0F8-6AF1-48BE-BFCE-1CDE57E27AB5}" destId="{960CE0C2-FD59-4B8E-844A-3E0917B0B8EC}" srcOrd="4" destOrd="0" presId="urn:microsoft.com/office/officeart/2005/8/layout/radial1"/>
    <dgm:cxn modelId="{FB58A9A0-9B68-4EC9-A0F6-EE11466B7CAA}" type="presParOf" srcId="{8B99B0F8-6AF1-48BE-BFCE-1CDE57E27AB5}" destId="{755370B9-5AB9-44E0-ACF0-86EBAB3921C7}" srcOrd="5" destOrd="0" presId="urn:microsoft.com/office/officeart/2005/8/layout/radial1"/>
    <dgm:cxn modelId="{83467662-6343-474B-AC82-463D4A6B753D}" type="presParOf" srcId="{755370B9-5AB9-44E0-ACF0-86EBAB3921C7}" destId="{047C0380-39B6-41AF-BBD2-7407FEFEAC06}" srcOrd="0" destOrd="0" presId="urn:microsoft.com/office/officeart/2005/8/layout/radial1"/>
    <dgm:cxn modelId="{A61F4D13-B214-4865-A84B-90F5C254E0FD}" type="presParOf" srcId="{8B99B0F8-6AF1-48BE-BFCE-1CDE57E27AB5}" destId="{828C4DDC-5492-4F41-A4EF-A018B25E267B}" srcOrd="6" destOrd="0" presId="urn:microsoft.com/office/officeart/2005/8/layout/radial1"/>
    <dgm:cxn modelId="{F99DD70F-B33F-423F-A8AF-46571907A184}" type="presParOf" srcId="{8B99B0F8-6AF1-48BE-BFCE-1CDE57E27AB5}" destId="{A206FF8A-358C-4792-A6EA-DFEB4C2E72A5}" srcOrd="7" destOrd="0" presId="urn:microsoft.com/office/officeart/2005/8/layout/radial1"/>
    <dgm:cxn modelId="{C0936489-2097-4953-B400-466559D0A29E}" type="presParOf" srcId="{A206FF8A-358C-4792-A6EA-DFEB4C2E72A5}" destId="{E49E8494-1383-4052-AE0F-1866A68957A1}" srcOrd="0" destOrd="0" presId="urn:microsoft.com/office/officeart/2005/8/layout/radial1"/>
    <dgm:cxn modelId="{8E8DF432-3078-447F-806D-4BE347C6DFCA}" type="presParOf" srcId="{8B99B0F8-6AF1-48BE-BFCE-1CDE57E27AB5}" destId="{D6096506-853F-48F5-A311-22A6EFF076B8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BA3F689A-B61D-45CD-BA76-BD09233CD45D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708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8860" tIns="62735" rIns="128860" bIns="62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3900"/>
            <a:ext cx="4786313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3D97C136-E652-48EE-A4BC-AF3DCC8E1C73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397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8663"/>
            <a:ext cx="4778375" cy="3584575"/>
          </a:xfrm>
          <a:ln/>
        </p:spPr>
      </p:sp>
      <p:sp>
        <p:nvSpPr>
          <p:cNvPr id="901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690" y="4560447"/>
            <a:ext cx="5365820" cy="431946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3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49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17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14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="" xmlns:p14="http://schemas.microsoft.com/office/powerpoint/2010/main" val="298580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1546225"/>
            <a:ext cx="3810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46225"/>
            <a:ext cx="3810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7505700" cy="7366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885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0"/>
            <a:ext cx="1951037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050" y="0"/>
            <a:ext cx="5700713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4050" y="1546225"/>
            <a:ext cx="3810000" cy="459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46225"/>
            <a:ext cx="3810000" cy="459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120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586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8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5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071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7841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0374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77800"/>
            <a:ext cx="750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212725" y="6553200"/>
            <a:ext cx="3673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baseline="0" dirty="0" smtClean="0"/>
              <a:t>LARP DOE Review</a:t>
            </a:r>
            <a:r>
              <a:rPr lang="en-US" sz="1000" dirty="0" smtClean="0"/>
              <a:t>, July</a:t>
            </a:r>
            <a:r>
              <a:rPr lang="en-US" sz="1000" baseline="0" dirty="0" smtClean="0"/>
              <a:t> 9-10</a:t>
            </a:r>
            <a:r>
              <a:rPr lang="en-US" sz="1000" dirty="0" smtClean="0"/>
              <a:t>, 2012</a:t>
            </a:r>
            <a:endParaRPr lang="en-US" sz="1000" dirty="0"/>
          </a:p>
        </p:txBody>
      </p:sp>
      <p:sp>
        <p:nvSpPr>
          <p:cNvPr id="1030" name="Text Box 12"/>
          <p:cNvSpPr txBox="1">
            <a:spLocks noChangeArrowheads="1"/>
          </p:cNvSpPr>
          <p:nvPr/>
        </p:nvSpPr>
        <p:spPr bwMode="auto">
          <a:xfrm>
            <a:off x="3657600" y="6553200"/>
            <a:ext cx="3962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/>
              <a:t>LHQ  Program &amp; Nb3Sn Tech. Demonstration</a:t>
            </a:r>
            <a:r>
              <a:rPr lang="en-US" sz="1000" baseline="0" dirty="0" smtClean="0"/>
              <a:t> </a:t>
            </a:r>
            <a:r>
              <a:rPr lang="en-US" sz="1000" dirty="0" smtClean="0"/>
              <a:t>– </a:t>
            </a:r>
            <a:r>
              <a:rPr lang="en-US" sz="1000" dirty="0"/>
              <a:t>G. </a:t>
            </a:r>
            <a:r>
              <a:rPr lang="en-US" sz="1000" dirty="0" smtClean="0"/>
              <a:t>Ambrosio</a:t>
            </a:r>
            <a:endParaRPr lang="en-US" sz="1000" dirty="0"/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69120CEC-4BB2-4147-A769-8481DE177008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53B61176-4AA5-406E-9E98-C64ACD0B94A3}" type="slidenum">
              <a:rPr lang="en-US" sz="1000" smtClean="0"/>
              <a:pPr>
                <a:defRPr/>
              </a:pPr>
              <a:t>‹#›</a:t>
            </a:fld>
            <a:endParaRPr lang="en-US" sz="1000" smtClean="0"/>
          </a:p>
        </p:txBody>
      </p:sp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52400"/>
            <a:ext cx="603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4"/>
          <p:cNvSpPr>
            <a:spLocks noChangeShapeType="1"/>
          </p:cNvSpPr>
          <p:nvPr userDrawn="1"/>
        </p:nvSpPr>
        <p:spPr bwMode="auto">
          <a:xfrm>
            <a:off x="914400" y="990600"/>
            <a:ext cx="7391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Bitstream Vera Serif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Bitstream Vera Serif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Bitstream Vera Serif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Bitstream Vera Serif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Bitstream Vera Serif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1546225"/>
            <a:ext cx="7772400" cy="459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7638" y="228600"/>
            <a:ext cx="17827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5" name="Line 5"/>
          <p:cNvSpPr>
            <a:spLocks noChangeShapeType="1"/>
          </p:cNvSpPr>
          <p:nvPr/>
        </p:nvSpPr>
        <p:spPr bwMode="auto">
          <a:xfrm>
            <a:off x="731838" y="1312863"/>
            <a:ext cx="774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>
            <a:off x="685800" y="6400800"/>
            <a:ext cx="77485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07" name="Rectangle 7"/>
          <p:cNvSpPr>
            <a:spLocks noChangeArrowheads="1"/>
          </p:cNvSpPr>
          <p:nvPr userDrawn="1"/>
        </p:nvSpPr>
        <p:spPr bwMode="auto">
          <a:xfrm>
            <a:off x="4459288" y="6400800"/>
            <a:ext cx="4075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000099"/>
                </a:solidFill>
                <a:latin typeface="Helvetica" pitchFamily="34" charset="0"/>
              </a:rPr>
              <a:t>Radiation-Resistant Insulation for High-Field Magnets</a:t>
            </a:r>
            <a:endParaRPr lang="en-US" b="1" i="1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685800" y="6400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C4FDAF4D-A39B-4AAC-AA1D-4F579E4CDBC3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>
              <a:solidFill>
                <a:schemeClr val="tx1"/>
              </a:solidFill>
              <a:latin typeface="Helvetica" pitchFamily="34" charset="0"/>
            </a:endParaRPr>
          </a:p>
        </p:txBody>
      </p:sp>
      <p:pic>
        <p:nvPicPr>
          <p:cNvPr id="7177" name="Picture 9" descr="Nanuq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152400"/>
            <a:ext cx="8429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9pPr>
    </p:titleStyle>
    <p:bodyStyle>
      <a:lvl1pPr marL="236538" indent="-236538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Font typeface="Helvetica" pitchFamily="34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365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Helvetica" pitchFamily="34" charset="0"/>
        <a:buChar char="-"/>
        <a:defRPr sz="2800" b="1">
          <a:solidFill>
            <a:schemeClr val="tx1"/>
          </a:solidFill>
          <a:latin typeface="+mn-lt"/>
        </a:defRPr>
      </a:lvl2pPr>
      <a:lvl3pPr marL="1150938" indent="-2365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Helvetica" pitchFamily="34" charset="0"/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8382000" cy="1905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3600" b="1" dirty="0" smtClean="0"/>
              <a:t>LHQ Program &amp; Nb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Sn Technology Demonstration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Giorgio Ambrosio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Fermilab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93155"/>
            <a:ext cx="64008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LARP – DOE review 2012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0" i="1" dirty="0" smtClean="0">
                <a:solidFill>
                  <a:schemeClr val="tx1"/>
                </a:solidFill>
              </a:rPr>
              <a:t>SLAC</a:t>
            </a:r>
            <a:endParaRPr lang="en-US" sz="1050" b="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i="1" dirty="0" smtClean="0">
                <a:solidFill>
                  <a:schemeClr val="tx1"/>
                </a:solidFill>
              </a:rPr>
              <a:t>July 9-10, 2012</a:t>
            </a:r>
          </a:p>
        </p:txBody>
      </p:sp>
      <p:sp>
        <p:nvSpPr>
          <p:cNvPr id="2052" name="Rectangle 1034"/>
          <p:cNvSpPr>
            <a:spLocks noChangeArrowheads="1"/>
          </p:cNvSpPr>
          <p:nvPr/>
        </p:nvSpPr>
        <p:spPr bwMode="auto">
          <a:xfrm>
            <a:off x="5105400" y="457200"/>
            <a:ext cx="330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b="1" i="1" u="sng">
                <a:solidFill>
                  <a:schemeClr val="hlink"/>
                </a:solidFill>
                <a:cs typeface="Arial" charset="0"/>
              </a:rPr>
              <a:t>BNL - FNAL - LBNL - SLAC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0" y="4953000"/>
            <a:ext cx="899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LHQ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Task Leaders: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Coil Fabrication + </a:t>
            </a:r>
            <a:r>
              <a:rPr kumimoji="0" lang="en-US" sz="1800" b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Instrum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&amp; Traces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– J.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Schmalzle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(BNL), </a:t>
            </a:r>
            <a:r>
              <a:rPr lang="en-US" sz="1800" i="1" kern="0" dirty="0" smtClean="0">
                <a:solidFill>
                  <a:srgbClr val="000000"/>
                </a:solidFill>
              </a:rPr>
              <a:t>R.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Bossert (FNAL)</a:t>
            </a:r>
            <a:r>
              <a:rPr lang="en-US" sz="1800" kern="0" dirty="0" smtClean="0">
                <a:solidFill>
                  <a:srgbClr val="000000"/>
                </a:solidFill>
              </a:rPr>
              <a:t>, </a:t>
            </a:r>
            <a:r>
              <a:rPr lang="en-US" sz="1800" i="1" kern="0" dirty="0" smtClean="0">
                <a:solidFill>
                  <a:srgbClr val="000000"/>
                </a:solidFill>
              </a:rPr>
              <a:t>TBD</a:t>
            </a:r>
            <a:r>
              <a:rPr lang="en-US" sz="1800" kern="0" dirty="0" smtClean="0">
                <a:solidFill>
                  <a:srgbClr val="000000"/>
                </a:solidFill>
              </a:rPr>
              <a:t> </a:t>
            </a:r>
            <a:r>
              <a:rPr lang="en-US" sz="1800" i="1" kern="0" dirty="0" smtClean="0">
                <a:solidFill>
                  <a:srgbClr val="000000"/>
                </a:solidFill>
              </a:rPr>
              <a:t>(LBNL)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Mechanical Structure &amp; Assembly </a:t>
            </a:r>
            <a:r>
              <a:rPr lang="en-US" sz="1800" i="1" kern="0" dirty="0" smtClean="0">
                <a:solidFill>
                  <a:srgbClr val="000000"/>
                </a:solidFill>
              </a:rPr>
              <a:t>– H. </a:t>
            </a:r>
            <a:r>
              <a:rPr lang="en-US" sz="1800" i="1" kern="0" dirty="0" err="1" smtClean="0">
                <a:solidFill>
                  <a:srgbClr val="000000"/>
                </a:solidFill>
              </a:rPr>
              <a:t>Felice</a:t>
            </a:r>
            <a:r>
              <a:rPr lang="en-US" sz="1800" i="1" kern="0" dirty="0" smtClean="0">
                <a:solidFill>
                  <a:srgbClr val="000000"/>
                </a:solidFill>
              </a:rPr>
              <a:t> (LBNL)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eaLnBrk="1" hangingPunct="1"/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Test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preparation and test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– </a:t>
            </a:r>
            <a:r>
              <a:rPr lang="en-US" sz="1800" i="1" kern="0" dirty="0" smtClean="0">
                <a:solidFill>
                  <a:srgbClr val="000000"/>
                </a:solidFill>
              </a:rPr>
              <a:t>G. </a:t>
            </a:r>
            <a:r>
              <a:rPr lang="en-US" sz="1800" i="1" kern="0" dirty="0" err="1" smtClean="0">
                <a:solidFill>
                  <a:srgbClr val="000000"/>
                </a:solidFill>
              </a:rPr>
              <a:t>Chlachidize</a:t>
            </a:r>
            <a:r>
              <a:rPr lang="en-US" sz="1800" i="1" kern="0" dirty="0" smtClean="0">
                <a:solidFill>
                  <a:srgbClr val="000000"/>
                </a:solidFill>
              </a:rPr>
              <a:t> (FNAL)</a:t>
            </a:r>
            <a:r>
              <a:rPr lang="en-US" sz="1800" kern="0" dirty="0" smtClean="0">
                <a:solidFill>
                  <a:srgbClr val="000000"/>
                </a:solidFill>
              </a:rPr>
              <a:t> </a:t>
            </a:r>
          </a:p>
          <a:p>
            <a:pPr lvl="0" eaLnBrk="1" hangingPunct="1"/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Materials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– 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A.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Ghosh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(BNL) and D.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Dietderich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(LBNL)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7145"/>
            <a:ext cx="1219200" cy="160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7505700" cy="736600"/>
          </a:xfrm>
        </p:spPr>
        <p:txBody>
          <a:bodyPr/>
          <a:lstStyle/>
          <a:p>
            <a:r>
              <a:rPr lang="en-US" dirty="0" smtClean="0"/>
              <a:t>Quench Protection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36524" y="990600"/>
            <a:ext cx="9007475" cy="54864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LHQ quench protection is more challenging than LQ:</a:t>
            </a:r>
          </a:p>
          <a:p>
            <a:pPr lvl="1"/>
            <a:r>
              <a:rPr lang="en-US" b="0" dirty="0"/>
              <a:t> </a:t>
            </a:r>
            <a:r>
              <a:rPr lang="en-US" b="0" dirty="0" smtClean="0"/>
              <a:t>More energy / coil volume </a:t>
            </a:r>
          </a:p>
          <a:p>
            <a:pPr lvl="1"/>
            <a:r>
              <a:rPr lang="en-US" b="0" dirty="0"/>
              <a:t> H</a:t>
            </a:r>
            <a:r>
              <a:rPr lang="en-US" b="0" dirty="0" smtClean="0"/>
              <a:t>igher inductance </a:t>
            </a:r>
          </a:p>
          <a:p>
            <a:pPr lvl="1"/>
            <a:r>
              <a:rPr lang="en-US" b="0" dirty="0"/>
              <a:t> </a:t>
            </a:r>
            <a:r>
              <a:rPr lang="en-US" b="0" dirty="0" smtClean="0"/>
              <a:t>Higher copper / non-copper ratio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LQ experimental data used for fine-tuning QP codes:</a:t>
            </a:r>
          </a:p>
          <a:p>
            <a:pPr marL="457200" lvl="1" indent="0">
              <a:buNone/>
            </a:pPr>
            <a:r>
              <a:rPr lang="en-US" b="0" dirty="0" smtClean="0">
                <a:sym typeface="Wingdings" pitchFamily="2" charset="2"/>
              </a:rPr>
              <a:t></a:t>
            </a:r>
            <a:r>
              <a:rPr lang="en-US" b="0" dirty="0" smtClean="0"/>
              <a:t>LHQ can be protected by extracting some energy</a:t>
            </a:r>
            <a:r>
              <a:rPr lang="en-US" b="0" dirty="0"/>
              <a:t> </a:t>
            </a:r>
            <a:r>
              <a:rPr lang="en-US" b="0" dirty="0" smtClean="0"/>
              <a:t>and using LQ type heaters on coil ID and OD</a:t>
            </a:r>
          </a:p>
          <a:p>
            <a:pPr lvl="2"/>
            <a:r>
              <a:rPr lang="en-US" b="0" dirty="0" smtClean="0"/>
              <a:t>T peak &lt; 400 K (without quench back)</a:t>
            </a:r>
          </a:p>
          <a:p>
            <a:pPr lvl="2"/>
            <a:r>
              <a:rPr lang="en-US" b="0" dirty="0" smtClean="0"/>
              <a:t> V max &lt; 1000 V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HQ latest experimental data suggests that: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 </a:t>
            </a:r>
            <a:r>
              <a:rPr lang="en-US" b="0" dirty="0" smtClean="0"/>
              <a:t>It may be possible to protect LHQ w/o dump and w/o heaters on coil ID</a:t>
            </a:r>
          </a:p>
          <a:p>
            <a:pPr lvl="1"/>
            <a:r>
              <a:rPr lang="en-US" b="0" dirty="0"/>
              <a:t> </a:t>
            </a:r>
            <a:r>
              <a:rPr lang="en-US" b="0" dirty="0" smtClean="0"/>
              <a:t>Tests on LHQ will be very useful for new IR Quads design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510087" y="1828800"/>
            <a:ext cx="4938713" cy="4114800"/>
            <a:chOff x="-1" y="960"/>
            <a:chExt cx="3111" cy="2592"/>
          </a:xfrm>
        </p:grpSpPr>
        <p:pic>
          <p:nvPicPr>
            <p:cNvPr id="6" name="Picture 24" descr="HQ_struct_assembly-adapter-iso1a"/>
            <p:cNvPicPr>
              <a:picLocks noChangeAspect="1" noChangeArrowheads="1"/>
            </p:cNvPicPr>
            <p:nvPr/>
          </p:nvPicPr>
          <p:blipFill rotWithShape="1">
            <a:blip r:embed="rId2"/>
            <a:srcRect r="7689"/>
            <a:stretch/>
          </p:blipFill>
          <p:spPr bwMode="auto">
            <a:xfrm>
              <a:off x="-1" y="960"/>
              <a:ext cx="2881" cy="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1555" y="960"/>
              <a:ext cx="12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i="1" dirty="0"/>
                <a:t>FNAL structural </a:t>
              </a:r>
              <a:r>
                <a:rPr lang="en-US" sz="1400" i="1" dirty="0" smtClean="0"/>
                <a:t>plate</a:t>
              </a:r>
              <a:endParaRPr lang="en-US" sz="1400" i="1" dirty="0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 flipH="1">
              <a:off x="2065" y="1152"/>
              <a:ext cx="479" cy="32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stealth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555" y="3360"/>
              <a:ext cx="15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 dirty="0"/>
                <a:t>FOUR SUSPENSION RODS</a:t>
              </a: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H="1" flipV="1">
              <a:off x="2491" y="2240"/>
              <a:ext cx="389" cy="112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stealth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7505700" cy="736600"/>
          </a:xfrm>
        </p:spPr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00"/>
            <a:ext cx="5791200" cy="5130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Test at FNAL VMTF:</a:t>
            </a:r>
          </a:p>
          <a:p>
            <a:pPr lvl="1"/>
            <a:r>
              <a:rPr lang="en-US" b="0" dirty="0" smtClean="0"/>
              <a:t> T = 4.6 – 2.3 K</a:t>
            </a:r>
          </a:p>
          <a:p>
            <a:pPr lvl="2"/>
            <a:r>
              <a:rPr lang="en-US" b="0" dirty="0" smtClean="0"/>
              <a:t> no superfluid He with present top </a:t>
            </a:r>
            <a:r>
              <a:rPr lang="en-US" dirty="0" smtClean="0"/>
              <a:t>head</a:t>
            </a:r>
            <a:endParaRPr lang="en-US" b="0" dirty="0" smtClean="0"/>
          </a:p>
          <a:p>
            <a:pPr lvl="2"/>
            <a:r>
              <a:rPr lang="en-US" dirty="0" smtClean="0">
                <a:sym typeface="Wingdings" pitchFamily="2" charset="2"/>
              </a:rPr>
              <a:t> plans to add lambda-plate to present top head</a:t>
            </a:r>
            <a:endParaRPr lang="en-US" b="0" dirty="0" smtClean="0"/>
          </a:p>
          <a:p>
            <a:pPr lvl="1"/>
            <a:r>
              <a:rPr lang="en-US" b="0" dirty="0" smtClean="0"/>
              <a:t> support similar to HQ test at CERN  </a:t>
            </a:r>
          </a:p>
          <a:p>
            <a:pPr lvl="1"/>
            <a:r>
              <a:rPr lang="en-US" b="0" dirty="0" smtClean="0"/>
              <a:t> new He recovery line</a:t>
            </a:r>
          </a:p>
          <a:p>
            <a:pPr lvl="1"/>
            <a:r>
              <a:rPr lang="en-US" b="0" dirty="0" smtClean="0"/>
              <a:t> new warm bore for magnetic measurements:</a:t>
            </a:r>
          </a:p>
          <a:p>
            <a:pPr lvl="2"/>
            <a:r>
              <a:rPr lang="en-US" b="0" dirty="0" smtClean="0"/>
              <a:t>63-68 mm ID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560"/>
            <a:ext cx="9144000" cy="4957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400"/>
            <a:ext cx="7505700" cy="736600"/>
          </a:xfrm>
        </p:spPr>
        <p:txBody>
          <a:bodyPr/>
          <a:lstStyle/>
          <a:p>
            <a:r>
              <a:rPr lang="en-US" dirty="0" smtClean="0"/>
              <a:t>LHQ Schedule</a:t>
            </a:r>
            <a:endParaRPr lang="en-US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90600" y="6858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/>
              <a:t>         |           2012             </a:t>
            </a:r>
            <a:r>
              <a:rPr lang="en-US" sz="1800" dirty="0"/>
              <a:t>|            </a:t>
            </a:r>
            <a:r>
              <a:rPr lang="en-US" sz="1800" dirty="0" smtClean="0"/>
              <a:t>2013               </a:t>
            </a:r>
            <a:r>
              <a:rPr lang="en-US" sz="1800" dirty="0"/>
              <a:t>|            </a:t>
            </a:r>
            <a:r>
              <a:rPr lang="en-US" sz="1800" dirty="0" smtClean="0"/>
              <a:t>2014               </a:t>
            </a:r>
            <a:r>
              <a:rPr lang="en-US" sz="1800" dirty="0"/>
              <a:t>|      </a:t>
            </a:r>
            <a:r>
              <a:rPr lang="en-US" sz="1800" dirty="0" smtClean="0"/>
              <a:t>2015 </a:t>
            </a:r>
            <a:endParaRPr lang="en-US" sz="1800" dirty="0"/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957030" y="2390833"/>
            <a:ext cx="2851149" cy="400110"/>
            <a:chOff x="3962430" y="2667000"/>
            <a:chExt cx="2850604" cy="400110"/>
          </a:xfrm>
        </p:grpSpPr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5257800" y="2667000"/>
              <a:ext cx="1555234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Practice coils</a:t>
              </a:r>
            </a:p>
          </p:txBody>
        </p:sp>
        <p:cxnSp>
          <p:nvCxnSpPr>
            <p:cNvPr id="8" name="Straight Arrow Connector 15"/>
            <p:cNvCxnSpPr>
              <a:cxnSpLocks noChangeShapeType="1"/>
              <a:stCxn id="7" idx="1"/>
            </p:cNvCxnSpPr>
            <p:nvPr/>
          </p:nvCxnSpPr>
          <p:spPr bwMode="auto">
            <a:xfrm rot="10800000">
              <a:off x="3962430" y="2819401"/>
              <a:ext cx="1295371" cy="4765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" name="Straight Arrow Connector 17"/>
            <p:cNvCxnSpPr>
              <a:cxnSpLocks noChangeShapeType="1"/>
              <a:stCxn id="7" idx="1"/>
            </p:cNvCxnSpPr>
            <p:nvPr/>
          </p:nvCxnSpPr>
          <p:spPr bwMode="auto">
            <a:xfrm rot="10800000" flipV="1">
              <a:off x="4648099" y="2867054"/>
              <a:ext cx="609702" cy="18094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5067300" y="2895600"/>
            <a:ext cx="2480457" cy="457199"/>
            <a:chOff x="5105397" y="3200400"/>
            <a:chExt cx="2480744" cy="457199"/>
          </a:xfrm>
        </p:grpSpPr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5562596" y="3200400"/>
              <a:ext cx="2023545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Coil test in mirror</a:t>
              </a:r>
              <a:endParaRPr lang="en-US" sz="2000" dirty="0"/>
            </a:p>
          </p:txBody>
        </p:sp>
        <p:cxnSp>
          <p:nvCxnSpPr>
            <p:cNvPr id="14" name="Straight Arrow Connector 19"/>
            <p:cNvCxnSpPr>
              <a:cxnSpLocks noChangeShapeType="1"/>
              <a:stCxn id="13" idx="1"/>
            </p:cNvCxnSpPr>
            <p:nvPr/>
          </p:nvCxnSpPr>
          <p:spPr bwMode="auto">
            <a:xfrm rot="10800000" flipV="1">
              <a:off x="5105397" y="3400455"/>
              <a:ext cx="457199" cy="25714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67609" y="3476565"/>
            <a:ext cx="371127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Structure develop. &amp; </a:t>
            </a:r>
            <a:r>
              <a:rPr lang="en-US" sz="2000" dirty="0" smtClean="0"/>
              <a:t>mech. model</a:t>
            </a:r>
            <a:endParaRPr lang="en-US" sz="20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3886200"/>
            <a:ext cx="187904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LHQ01 </a:t>
            </a:r>
            <a:r>
              <a:rPr lang="en-US" sz="2000" dirty="0" smtClean="0"/>
              <a:t>coils (5)</a:t>
            </a:r>
            <a:endParaRPr lang="en-US" sz="2000" dirty="0"/>
          </a:p>
        </p:txBody>
      </p: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3333750" y="4495800"/>
            <a:ext cx="3124200" cy="400050"/>
            <a:chOff x="3200400" y="4572000"/>
            <a:chExt cx="3124200" cy="400110"/>
          </a:xfrm>
        </p:grpSpPr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3200400" y="4572000"/>
              <a:ext cx="2667718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LHQ01 assembly &amp; test</a:t>
              </a:r>
            </a:p>
          </p:txBody>
        </p:sp>
        <p:cxnSp>
          <p:nvCxnSpPr>
            <p:cNvPr id="19" name="Straight Arrow Connector 26"/>
            <p:cNvCxnSpPr>
              <a:cxnSpLocks noChangeShapeType="1"/>
              <a:stCxn id="18" idx="3"/>
            </p:cNvCxnSpPr>
            <p:nvPr/>
          </p:nvCxnSpPr>
          <p:spPr bwMode="auto">
            <a:xfrm flipV="1">
              <a:off x="5868118" y="4572000"/>
              <a:ext cx="75482" cy="20005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28"/>
            <p:cNvCxnSpPr>
              <a:cxnSpLocks noChangeShapeType="1"/>
              <a:stCxn id="18" idx="3"/>
            </p:cNvCxnSpPr>
            <p:nvPr/>
          </p:nvCxnSpPr>
          <p:spPr bwMode="auto">
            <a:xfrm flipV="1">
              <a:off x="5868118" y="4724400"/>
              <a:ext cx="456482" cy="4765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1" name="Group 45"/>
          <p:cNvGrpSpPr>
            <a:grpSpLocks/>
          </p:cNvGrpSpPr>
          <p:nvPr/>
        </p:nvGrpSpPr>
        <p:grpSpPr bwMode="auto">
          <a:xfrm>
            <a:off x="3810000" y="5029200"/>
            <a:ext cx="3810000" cy="400050"/>
            <a:chOff x="3657600" y="5029200"/>
            <a:chExt cx="3810000" cy="400110"/>
          </a:xfrm>
        </p:grpSpPr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3657600" y="5029200"/>
              <a:ext cx="2795958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LHQ01b assembly &amp; test</a:t>
              </a:r>
            </a:p>
          </p:txBody>
        </p:sp>
        <p:cxnSp>
          <p:nvCxnSpPr>
            <p:cNvPr id="23" name="Straight Arrow Connector 30"/>
            <p:cNvCxnSpPr>
              <a:cxnSpLocks noChangeShapeType="1"/>
              <a:stCxn id="22" idx="3"/>
            </p:cNvCxnSpPr>
            <p:nvPr/>
          </p:nvCxnSpPr>
          <p:spPr bwMode="auto">
            <a:xfrm flipV="1">
              <a:off x="6453558" y="5029200"/>
              <a:ext cx="404442" cy="20005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32"/>
            <p:cNvCxnSpPr>
              <a:cxnSpLocks noChangeShapeType="1"/>
              <a:stCxn id="22" idx="3"/>
            </p:cNvCxnSpPr>
            <p:nvPr/>
          </p:nvCxnSpPr>
          <p:spPr bwMode="auto">
            <a:xfrm flipV="1">
              <a:off x="6453558" y="5181600"/>
              <a:ext cx="1014042" cy="4765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5" name="Group 46"/>
          <p:cNvGrpSpPr>
            <a:grpSpLocks/>
          </p:cNvGrpSpPr>
          <p:nvPr/>
        </p:nvGrpSpPr>
        <p:grpSpPr bwMode="auto">
          <a:xfrm>
            <a:off x="2895600" y="5638801"/>
            <a:ext cx="5715000" cy="400110"/>
            <a:chOff x="3429000" y="5562601"/>
            <a:chExt cx="5334000" cy="400170"/>
          </a:xfrm>
        </p:grpSpPr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3429000" y="5562601"/>
              <a:ext cx="3434219" cy="40017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LHQ02 </a:t>
              </a:r>
              <a:r>
                <a:rPr lang="en-US" sz="2000" dirty="0" smtClean="0"/>
                <a:t>coils (5), </a:t>
              </a:r>
              <a:r>
                <a:rPr lang="en-US" sz="2000" dirty="0"/>
                <a:t>assembly &amp; test</a:t>
              </a:r>
            </a:p>
          </p:txBody>
        </p:sp>
        <p:cxnSp>
          <p:nvCxnSpPr>
            <p:cNvPr id="27" name="Straight Arrow Connector 34"/>
            <p:cNvCxnSpPr>
              <a:cxnSpLocks noChangeShapeType="1"/>
              <a:stCxn id="26" idx="3"/>
            </p:cNvCxnSpPr>
            <p:nvPr/>
          </p:nvCxnSpPr>
          <p:spPr bwMode="auto">
            <a:xfrm flipV="1">
              <a:off x="6863219" y="5638812"/>
              <a:ext cx="147182" cy="12387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" name="Straight Arrow Connector 36"/>
            <p:cNvCxnSpPr>
              <a:cxnSpLocks noChangeShapeType="1"/>
              <a:stCxn id="26" idx="3"/>
            </p:cNvCxnSpPr>
            <p:nvPr/>
          </p:nvCxnSpPr>
          <p:spPr bwMode="auto">
            <a:xfrm flipV="1">
              <a:off x="6863219" y="5715024"/>
              <a:ext cx="1442581" cy="476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" name="Straight Arrow Connector 38"/>
            <p:cNvCxnSpPr>
              <a:cxnSpLocks noChangeShapeType="1"/>
              <a:stCxn id="26" idx="3"/>
            </p:cNvCxnSpPr>
            <p:nvPr/>
          </p:nvCxnSpPr>
          <p:spPr bwMode="auto">
            <a:xfrm>
              <a:off x="6863219" y="5762686"/>
              <a:ext cx="1899781" cy="10476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" name="Group 42"/>
          <p:cNvGrpSpPr>
            <a:grpSpLocks/>
          </p:cNvGrpSpPr>
          <p:nvPr/>
        </p:nvGrpSpPr>
        <p:grpSpPr bwMode="auto">
          <a:xfrm>
            <a:off x="2939435" y="1743076"/>
            <a:ext cx="4065067" cy="400110"/>
            <a:chOff x="3956535" y="2481248"/>
            <a:chExt cx="4064296" cy="400110"/>
          </a:xfrm>
        </p:grpSpPr>
        <p:sp>
          <p:nvSpPr>
            <p:cNvPr id="32" name="TextBox 10"/>
            <p:cNvSpPr txBox="1">
              <a:spLocks noChangeArrowheads="1"/>
            </p:cNvSpPr>
            <p:nvPr/>
          </p:nvSpPr>
          <p:spPr bwMode="auto">
            <a:xfrm>
              <a:off x="4604220" y="2481248"/>
              <a:ext cx="3416611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Tooling and parts procurement</a:t>
              </a:r>
              <a:endParaRPr lang="en-US" sz="2000" dirty="0"/>
            </a:p>
          </p:txBody>
        </p:sp>
        <p:cxnSp>
          <p:nvCxnSpPr>
            <p:cNvPr id="33" name="Straight Arrow Connector 15"/>
            <p:cNvCxnSpPr>
              <a:cxnSpLocks noChangeShapeType="1"/>
              <a:stCxn id="32" idx="1"/>
            </p:cNvCxnSpPr>
            <p:nvPr/>
          </p:nvCxnSpPr>
          <p:spPr bwMode="auto">
            <a:xfrm flipH="1" flipV="1">
              <a:off x="3956537" y="2633651"/>
              <a:ext cx="647683" cy="476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4" name="Straight Arrow Connector 17"/>
            <p:cNvCxnSpPr>
              <a:cxnSpLocks noChangeShapeType="1"/>
              <a:stCxn id="32" idx="1"/>
            </p:cNvCxnSpPr>
            <p:nvPr/>
          </p:nvCxnSpPr>
          <p:spPr bwMode="auto">
            <a:xfrm flipH="1">
              <a:off x="3956535" y="2681303"/>
              <a:ext cx="647685" cy="20005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Group 3"/>
          <p:cNvGrpSpPr/>
          <p:nvPr/>
        </p:nvGrpSpPr>
        <p:grpSpPr>
          <a:xfrm>
            <a:off x="1371600" y="1295400"/>
            <a:ext cx="5676928" cy="5143834"/>
            <a:chOff x="1484410" y="1295400"/>
            <a:chExt cx="5408743" cy="5143834"/>
          </a:xfrm>
        </p:grpSpPr>
        <p:sp>
          <p:nvSpPr>
            <p:cNvPr id="30" name="TextBox 29"/>
            <p:cNvSpPr txBox="1"/>
            <p:nvPr/>
          </p:nvSpPr>
          <p:spPr>
            <a:xfrm>
              <a:off x="1484410" y="6039124"/>
              <a:ext cx="5408743" cy="400110"/>
            </a:xfrm>
            <a:prstGeom prst="rect">
              <a:avLst/>
            </a:prstGeom>
            <a:solidFill>
              <a:srgbClr val="C0D2FE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 smtClean="0"/>
                <a:t>Window for 2 radiation-hard coils and test in mirror</a:t>
              </a:r>
              <a:endParaRPr lang="en-US" sz="2000" dirty="0"/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5259621" y="1295400"/>
              <a:ext cx="1633532" cy="4743572"/>
            </a:xfrm>
            <a:prstGeom prst="rect">
              <a:avLst/>
            </a:prstGeom>
            <a:solidFill>
              <a:srgbClr val="C0D2FE">
                <a:alpha val="50196"/>
              </a:srgbClr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Radiation-Hardness &amp; </a:t>
            </a:r>
            <a:r>
              <a:rPr lang="en-US" dirty="0" err="1" smtClean="0"/>
              <a:t>Techn</a:t>
            </a:r>
            <a:r>
              <a:rPr lang="en-US" dirty="0" smtClean="0"/>
              <a:t>.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397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Many factors are going to contribute to the decision:</a:t>
            </a:r>
          </a:p>
          <a:p>
            <a:r>
              <a:rPr lang="en-US" dirty="0" smtClean="0"/>
              <a:t>Present epoxy with “thick” tungsten liner vs.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rad</a:t>
            </a:r>
            <a:r>
              <a:rPr lang="en-US" dirty="0" smtClean="0"/>
              <a:t>-hard material with “thin” liner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2362200"/>
          <a:ext cx="9144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867400"/>
            <a:ext cx="8047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decision is taken by mid 2013, it can be implemented in LHQ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 bwMode="auto">
          <a:xfrm>
            <a:off x="3657600" y="2819400"/>
            <a:ext cx="1295400" cy="2286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 rot="16200000">
            <a:off x="1409700" y="3848100"/>
            <a:ext cx="609600" cy="2286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8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LHQ Budget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1066800"/>
            <a:ext cx="5029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—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LHQ Budget Profile ($K)</a:t>
            </a:r>
          </a:p>
          <a:p>
            <a:pPr lvl="1"/>
            <a:r>
              <a:rPr lang="en-US" sz="1800" b="0" dirty="0" smtClean="0"/>
              <a:t> FY10-12 actual</a:t>
            </a:r>
          </a:p>
          <a:p>
            <a:pPr lvl="1"/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smtClean="0">
                <a:sym typeface="Wingdings" pitchFamily="2" charset="2"/>
              </a:rPr>
              <a:t>FY 13-16 projected</a:t>
            </a:r>
            <a:endParaRPr lang="en-US" sz="1800" dirty="0" smtClean="0"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9738" y="1572012"/>
            <a:ext cx="6164262" cy="33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5105400"/>
          <a:ext cx="7391400" cy="1280160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692008"/>
                <a:gridCol w="712424"/>
                <a:gridCol w="712424"/>
                <a:gridCol w="712424"/>
                <a:gridCol w="712424"/>
                <a:gridCol w="712424"/>
                <a:gridCol w="712424"/>
                <a:gridCol w="712424"/>
                <a:gridCol w="712424"/>
              </a:tblGrid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coils #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4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6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4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16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FY10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FY11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FY12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FY13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FY14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FY15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FY16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LHQ conductor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360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720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604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366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2294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LHQ all but cond.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837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3307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3089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450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9702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1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Rad-hard coils &amp; mirror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1177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1177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27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360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1557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2623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3673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3333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450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1177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13173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248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7505700" cy="7366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0000"/>
            <a:ext cx="8001000" cy="3454400"/>
          </a:xfrm>
        </p:spPr>
        <p:txBody>
          <a:bodyPr/>
          <a:lstStyle/>
          <a:p>
            <a:r>
              <a:rPr lang="en-US" dirty="0" smtClean="0"/>
              <a:t>The LHQ is </a:t>
            </a:r>
            <a:r>
              <a:rPr lang="en-US" dirty="0" smtClean="0"/>
              <a:t>LARP </a:t>
            </a:r>
            <a:r>
              <a:rPr lang="en-US" dirty="0" smtClean="0"/>
              <a:t>last step for demonstrating Nb</a:t>
            </a:r>
            <a:r>
              <a:rPr lang="en-US" baseline="-25000" dirty="0" smtClean="0"/>
              <a:t>3</a:t>
            </a:r>
            <a:r>
              <a:rPr lang="en-US" dirty="0" smtClean="0"/>
              <a:t>Sn technology for the LHC Luminosity Upgrade</a:t>
            </a:r>
          </a:p>
          <a:p>
            <a:endParaRPr lang="en-US" dirty="0"/>
          </a:p>
          <a:p>
            <a:r>
              <a:rPr lang="en-US" dirty="0" smtClean="0"/>
              <a:t>It builds upon the whole LARP R&amp;D (HQ, LQ, …) with contributions from other programs</a:t>
            </a:r>
          </a:p>
          <a:p>
            <a:endParaRPr lang="en-US" dirty="0"/>
          </a:p>
          <a:p>
            <a:r>
              <a:rPr lang="en-US" dirty="0" smtClean="0"/>
              <a:t>LHQ magnet test results are expected in 2014 - 15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8006" y="4800600"/>
            <a:ext cx="8325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more Luminosity at the LHC!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9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79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705600" cy="685800"/>
          </a:xfrm>
        </p:spPr>
        <p:txBody>
          <a:bodyPr/>
          <a:lstStyle/>
          <a:p>
            <a:r>
              <a:rPr lang="en-US" dirty="0" smtClean="0"/>
              <a:t>Fabrication and Test Plan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Cable:</a:t>
            </a:r>
          </a:p>
          <a:p>
            <a:pPr lvl="1"/>
            <a:r>
              <a:rPr lang="en-US" b="0" dirty="0" smtClean="0"/>
              <a:t> Cabling: LBNL</a:t>
            </a:r>
          </a:p>
          <a:p>
            <a:pPr lvl="1"/>
            <a:r>
              <a:rPr lang="en-US" b="0" dirty="0" smtClean="0"/>
              <a:t> Insulation: NEEW (or other vendor)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Coils:</a:t>
            </a:r>
          </a:p>
          <a:p>
            <a:pPr lvl="1"/>
            <a:r>
              <a:rPr lang="en-US" b="0" dirty="0" smtClean="0"/>
              <a:t> Winding &amp; curing: FNAL</a:t>
            </a:r>
          </a:p>
          <a:p>
            <a:pPr lvl="1"/>
            <a:r>
              <a:rPr lang="en-US" b="0" dirty="0" smtClean="0"/>
              <a:t> Reaction &amp; potting: BNL, LBNL</a:t>
            </a:r>
          </a:p>
          <a:p>
            <a:pPr lvl="1"/>
            <a:r>
              <a:rPr lang="en-US" b="0" dirty="0" smtClean="0"/>
              <a:t> Instrumentation: BNL, FNAL, LBNL</a:t>
            </a:r>
          </a:p>
          <a:p>
            <a:pPr lvl="1"/>
            <a:r>
              <a:rPr lang="en-US" b="0" dirty="0" smtClean="0"/>
              <a:t> Shipment structure (long version of HQ one): BNL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Structure:</a:t>
            </a:r>
          </a:p>
          <a:p>
            <a:pPr lvl="1"/>
            <a:r>
              <a:rPr lang="en-US" b="0" dirty="0" smtClean="0"/>
              <a:t> Pre-assembly &amp; magnet assembly: LBNL</a:t>
            </a:r>
          </a:p>
          <a:p>
            <a:pPr lvl="1"/>
            <a:r>
              <a:rPr lang="en-US" b="0" dirty="0" smtClean="0"/>
              <a:t> Shipment similar to LQ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Test:</a:t>
            </a:r>
          </a:p>
          <a:p>
            <a:pPr lvl="1"/>
            <a:r>
              <a:rPr lang="en-US" b="0" dirty="0" smtClean="0"/>
              <a:t> Warm and cold measurements: FNAL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Insulation Irradiations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4800"/>
            <a:ext cx="3886200" cy="4597400"/>
          </a:xfrm>
        </p:spPr>
        <p:txBody>
          <a:bodyPr/>
          <a:lstStyle/>
          <a:p>
            <a:pPr eaLnBrk="1" hangingPunct="1"/>
            <a:r>
              <a:rPr lang="en-US" sz="1800" smtClean="0"/>
              <a:t>Fiber-reinforced VPI systems</a:t>
            </a:r>
          </a:p>
          <a:p>
            <a:pPr lvl="1" eaLnBrk="1" hangingPunct="1"/>
            <a:r>
              <a:rPr lang="en-US" sz="1600" smtClean="0"/>
              <a:t>CTD-101K (epoxy)</a:t>
            </a:r>
          </a:p>
          <a:p>
            <a:pPr lvl="1" eaLnBrk="1" hangingPunct="1"/>
            <a:r>
              <a:rPr lang="en-US" sz="1600" smtClean="0"/>
              <a:t>CTD-403 (cyanate ester)</a:t>
            </a:r>
          </a:p>
          <a:p>
            <a:pPr lvl="1" eaLnBrk="1" hangingPunct="1"/>
            <a:r>
              <a:rPr lang="en-US" sz="1600" smtClean="0"/>
              <a:t>CTD-422 (CE/epoxy blend)</a:t>
            </a:r>
          </a:p>
          <a:p>
            <a:pPr eaLnBrk="1" hangingPunct="1"/>
            <a:r>
              <a:rPr lang="en-US" sz="1800" smtClean="0"/>
              <a:t>Insulation performance</a:t>
            </a:r>
          </a:p>
          <a:p>
            <a:pPr lvl="1" eaLnBrk="1" hangingPunct="1"/>
            <a:r>
              <a:rPr lang="en-US" sz="1600" smtClean="0"/>
              <a:t>Shear strength most affected by irradiation</a:t>
            </a:r>
          </a:p>
          <a:p>
            <a:pPr lvl="1" eaLnBrk="1" hangingPunct="1"/>
            <a:r>
              <a:rPr lang="en-US" sz="1600" smtClean="0"/>
              <a:t>Compression strength largely un-affected by irradiation</a:t>
            </a:r>
          </a:p>
          <a:p>
            <a:pPr eaLnBrk="1" hangingPunct="1"/>
            <a:r>
              <a:rPr lang="en-US" sz="1800" smtClean="0"/>
              <a:t>Ongoing irradiations</a:t>
            </a:r>
          </a:p>
          <a:p>
            <a:pPr lvl="1" eaLnBrk="1" hangingPunct="1"/>
            <a:r>
              <a:rPr lang="en-US" sz="1600" smtClean="0"/>
              <a:t>Ceramic/polymer hybrids</a:t>
            </a:r>
          </a:p>
          <a:p>
            <a:pPr lvl="1" eaLnBrk="1" hangingPunct="1"/>
            <a:r>
              <a:rPr lang="en-US" sz="1600" smtClean="0"/>
              <a:t>CTD-403</a:t>
            </a:r>
          </a:p>
          <a:p>
            <a:pPr lvl="1" eaLnBrk="1" hangingPunct="1"/>
            <a:r>
              <a:rPr lang="en-US" sz="1600" smtClean="0"/>
              <a:t>20, 50, &amp; 100 MGy doses</a:t>
            </a:r>
          </a:p>
          <a:p>
            <a:pPr lvl="1" eaLnBrk="1" hangingPunct="1"/>
            <a:r>
              <a:rPr lang="en-US" sz="1600" smtClean="0"/>
              <a:t>Expect to complete by 8/07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657600"/>
            <a:ext cx="3962400" cy="271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9200"/>
            <a:ext cx="3886200" cy="2657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788"/>
            <a:ext cx="7772400" cy="1143000"/>
          </a:xfrm>
        </p:spPr>
        <p:txBody>
          <a:bodyPr/>
          <a:lstStyle/>
          <a:p>
            <a:r>
              <a:rPr lang="en-US" smtClean="0"/>
              <a:t>Radiation Resistance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0875" y="1525588"/>
            <a:ext cx="4324350" cy="4597400"/>
          </a:xfrm>
        </p:spPr>
        <p:txBody>
          <a:bodyPr/>
          <a:lstStyle/>
          <a:p>
            <a:r>
              <a:rPr lang="en-US" sz="1800" smtClean="0"/>
              <a:t>Insulation irradiations at Atomic Institute of Austrian Universities (ATI)</a:t>
            </a:r>
          </a:p>
          <a:p>
            <a:pPr lvl="1"/>
            <a:r>
              <a:rPr lang="en-US" sz="1600" smtClean="0"/>
              <a:t>CTD-403 (CE)</a:t>
            </a:r>
          </a:p>
          <a:p>
            <a:pPr lvl="1"/>
            <a:r>
              <a:rPr lang="en-US" sz="1600" smtClean="0"/>
              <a:t>CTD-422 (CE/epoxy blend)</a:t>
            </a:r>
          </a:p>
          <a:p>
            <a:pPr lvl="1"/>
            <a:r>
              <a:rPr lang="en-US" sz="1600" smtClean="0"/>
              <a:t>CTD-101K (epoxy)</a:t>
            </a:r>
          </a:p>
          <a:p>
            <a:r>
              <a:rPr lang="en-US" sz="1800" smtClean="0"/>
              <a:t>CTD-403 shows best radiation resistance</a:t>
            </a:r>
          </a:p>
          <a:p>
            <a:r>
              <a:rPr lang="en-US" sz="1800" smtClean="0"/>
              <a:t>CTD-422 is improved over epoxy, but lower than pure CE</a:t>
            </a:r>
          </a:p>
          <a:p>
            <a:r>
              <a:rPr lang="en-US" sz="1800" smtClean="0"/>
              <a:t>Irradiation conditions</a:t>
            </a:r>
          </a:p>
          <a:p>
            <a:pPr lvl="1">
              <a:spcBef>
                <a:spcPct val="10000"/>
              </a:spcBef>
            </a:pPr>
            <a:r>
              <a:rPr lang="en-US" sz="1600" smtClean="0"/>
              <a:t>TRIGA reactor at ATI (Vienna)</a:t>
            </a:r>
          </a:p>
          <a:p>
            <a:pPr lvl="1">
              <a:spcBef>
                <a:spcPct val="10000"/>
              </a:spcBef>
            </a:pPr>
            <a:r>
              <a:rPr lang="en-US" sz="1600" smtClean="0"/>
              <a:t>80% gamma, 20% neutron</a:t>
            </a:r>
          </a:p>
          <a:p>
            <a:pPr lvl="1">
              <a:spcBef>
                <a:spcPct val="10000"/>
              </a:spcBef>
            </a:pPr>
            <a:r>
              <a:rPr lang="en-US" sz="1600" smtClean="0"/>
              <a:t>340 K irradiation temperature</a:t>
            </a:r>
          </a:p>
          <a:p>
            <a:endParaRPr lang="en-US" sz="1800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806825"/>
            <a:ext cx="3784600" cy="2587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4413" y="1327150"/>
            <a:ext cx="3740150" cy="2557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589713" y="1525588"/>
            <a:ext cx="793750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77 K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589713" y="5291138"/>
            <a:ext cx="793750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77 K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469063" y="0"/>
            <a:ext cx="1746250" cy="655638"/>
          </a:xfrm>
          <a:prstGeom prst="wedgeRoundRectCallout">
            <a:avLst>
              <a:gd name="adj1" fmla="val -42872"/>
              <a:gd name="adj2" fmla="val 121329"/>
              <a:gd name="adj3" fmla="val 16667"/>
            </a:avLst>
          </a:prstGeom>
          <a:gradFill rotWithShape="1">
            <a:gsLst>
              <a:gs pos="0">
                <a:srgbClr val="FFCC66">
                  <a:tint val="50000"/>
                  <a:satMod val="300000"/>
                </a:srgbClr>
              </a:gs>
              <a:gs pos="35000">
                <a:srgbClr val="FFCC66">
                  <a:tint val="37000"/>
                  <a:satMod val="300000"/>
                </a:srgbClr>
              </a:gs>
              <a:gs pos="100000">
                <a:srgbClr val="FFCC6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C6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Comic Sans MS"/>
              </a:rPr>
              <a:t>2009 data</a:t>
            </a:r>
            <a:endParaRPr lang="en-US" kern="0" baseline="30000" dirty="0"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features and success criteria</a:t>
            </a:r>
          </a:p>
          <a:p>
            <a:r>
              <a:rPr lang="en-US" dirty="0" smtClean="0"/>
              <a:t>Design features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Radiation hard coils</a:t>
            </a:r>
          </a:p>
          <a:p>
            <a:r>
              <a:rPr lang="en-US" dirty="0" smtClean="0"/>
              <a:t>Budget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lhq-magnet"/>
          <p:cNvPicPr>
            <a:picLocks noChangeAspect="1" noChangeArrowheads="1"/>
          </p:cNvPicPr>
          <p:nvPr/>
        </p:nvPicPr>
        <p:blipFill>
          <a:blip r:embed="rId2"/>
          <a:srcRect t="17361" b="16264"/>
          <a:stretch>
            <a:fillRect/>
          </a:stretch>
        </p:blipFill>
        <p:spPr bwMode="auto">
          <a:xfrm rot="20222071">
            <a:off x="1497461" y="4521980"/>
            <a:ext cx="6705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7505700" cy="736600"/>
          </a:xfrm>
        </p:spPr>
        <p:txBody>
          <a:bodyPr/>
          <a:lstStyle/>
          <a:p>
            <a:r>
              <a:rPr lang="en-US" dirty="0" smtClean="0"/>
              <a:t>LHQ Features &amp; 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457200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LHQ is the main </a:t>
            </a:r>
            <a:r>
              <a:rPr lang="en-US" i="1" dirty="0" smtClean="0">
                <a:solidFill>
                  <a:srgbClr val="0070C0"/>
                </a:solidFill>
              </a:rPr>
              <a:t>“Nb</a:t>
            </a:r>
            <a:r>
              <a:rPr lang="en-US" i="1" baseline="-25000" dirty="0" smtClean="0">
                <a:solidFill>
                  <a:srgbClr val="0070C0"/>
                </a:solidFill>
              </a:rPr>
              <a:t>3</a:t>
            </a:r>
            <a:r>
              <a:rPr lang="en-US" i="1" dirty="0" smtClean="0">
                <a:solidFill>
                  <a:srgbClr val="0070C0"/>
                </a:solidFill>
              </a:rPr>
              <a:t>Sn technology demonstrator”</a:t>
            </a:r>
          </a:p>
          <a:p>
            <a:pPr lvl="1"/>
            <a:r>
              <a:rPr lang="en-US" sz="2000" b="0" dirty="0" smtClean="0"/>
              <a:t>For </a:t>
            </a:r>
            <a:r>
              <a:rPr lang="en-US" sz="2000" b="0" dirty="0"/>
              <a:t>technology selection </a:t>
            </a:r>
            <a:r>
              <a:rPr lang="en-US" sz="2000" b="0" dirty="0" smtClean="0"/>
              <a:t>for the LHC IR upgrade</a:t>
            </a:r>
          </a:p>
          <a:p>
            <a:pPr lvl="1"/>
            <a:r>
              <a:rPr lang="en-US" sz="2000" b="0" dirty="0" smtClean="0"/>
              <a:t>Deadline:  2014-15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Aperture: 120 mm (as HQ)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Coil x-section: 2</a:t>
            </a:r>
            <a:r>
              <a:rPr lang="en-US" sz="2000" baseline="30000" dirty="0" smtClean="0">
                <a:solidFill>
                  <a:srgbClr val="0070C0"/>
                </a:solidFill>
              </a:rPr>
              <a:t>nd</a:t>
            </a:r>
            <a:r>
              <a:rPr lang="en-US" sz="2000" dirty="0" smtClean="0">
                <a:solidFill>
                  <a:srgbClr val="0070C0"/>
                </a:solidFill>
              </a:rPr>
              <a:t> generation HQ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Coil length: 3.4 m (~as LQ)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Success criteria:</a:t>
            </a:r>
          </a:p>
          <a:p>
            <a:pPr lvl="1"/>
            <a:r>
              <a:rPr lang="en-US" sz="1800" b="0" dirty="0" smtClean="0"/>
              <a:t>Nominal gradient:</a:t>
            </a:r>
            <a:r>
              <a:rPr lang="en-US" sz="1600" b="0" dirty="0" smtClean="0"/>
              <a:t> ~160/175 T/m  (@ 4.2/1.9 K)</a:t>
            </a:r>
          </a:p>
          <a:p>
            <a:pPr lvl="2"/>
            <a:r>
              <a:rPr lang="en-US" sz="1200" dirty="0" smtClean="0"/>
              <a:t>MQXE (120 mm </a:t>
            </a:r>
            <a:r>
              <a:rPr lang="en-US" sz="1200" dirty="0" err="1" smtClean="0"/>
              <a:t>aper</a:t>
            </a:r>
            <a:r>
              <a:rPr lang="en-US" sz="1200" dirty="0" smtClean="0"/>
              <a:t>.) has G = 170 T/m </a:t>
            </a:r>
            <a:endParaRPr lang="en-US" sz="1200" b="0" dirty="0" smtClean="0"/>
          </a:p>
          <a:p>
            <a:pPr lvl="1"/>
            <a:r>
              <a:rPr lang="en-US" sz="1800" b="0" dirty="0" smtClean="0"/>
              <a:t>Quenches to nominal gradient: 3</a:t>
            </a:r>
          </a:p>
          <a:p>
            <a:pPr lvl="1"/>
            <a:r>
              <a:rPr lang="en-US" sz="1800" b="0" dirty="0" smtClean="0"/>
              <a:t>Quenches to 110% of nominal gradient: 10</a:t>
            </a:r>
          </a:p>
          <a:p>
            <a:pPr lvl="1"/>
            <a:r>
              <a:rPr lang="en-US" sz="1800" b="0" dirty="0" smtClean="0"/>
              <a:t>Quenches to nominal gradient after therm. cycle: 1</a:t>
            </a:r>
          </a:p>
          <a:p>
            <a:pPr lvl="1"/>
            <a:r>
              <a:rPr lang="en-US" sz="1800" b="0" dirty="0" smtClean="0"/>
              <a:t>Magnetic </a:t>
            </a:r>
            <a:r>
              <a:rPr lang="en-US" sz="1800" b="0" dirty="0"/>
              <a:t>requirements from </a:t>
            </a:r>
            <a:r>
              <a:rPr lang="en-US" sz="1800" b="0" dirty="0">
                <a:solidFill>
                  <a:srgbClr val="0033CC"/>
                </a:solidFill>
              </a:rPr>
              <a:t>HL-LHC Design Study</a:t>
            </a:r>
            <a:endParaRPr lang="en-US" sz="1800" b="0" dirty="0"/>
          </a:p>
        </p:txBody>
      </p:sp>
      <p:pic>
        <p:nvPicPr>
          <p:cNvPr id="12" name="Picture 67" descr="lhq_coil_asm-end"/>
          <p:cNvPicPr>
            <a:picLocks noChangeAspect="1" noChangeArrowheads="1"/>
          </p:cNvPicPr>
          <p:nvPr/>
        </p:nvPicPr>
        <p:blipFill>
          <a:blip r:embed="rId3"/>
          <a:srcRect t="10789" b="27175"/>
          <a:stretch>
            <a:fillRect/>
          </a:stretch>
        </p:blipFill>
        <p:spPr bwMode="auto">
          <a:xfrm>
            <a:off x="5486400" y="1828800"/>
            <a:ext cx="365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395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LHQ Features &amp; </a:t>
            </a:r>
            <a:r>
              <a:rPr lang="en-US" dirty="0" smtClean="0"/>
              <a:t>Success Criteria </a:t>
            </a:r>
            <a:r>
              <a:rPr lang="en-US" sz="24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3800"/>
            <a:ext cx="8305800" cy="5130800"/>
          </a:xfrm>
        </p:spPr>
        <p:txBody>
          <a:bodyPr/>
          <a:lstStyle/>
          <a:p>
            <a:r>
              <a:rPr lang="en-US" dirty="0" smtClean="0"/>
              <a:t>First Long Nb</a:t>
            </a:r>
            <a:r>
              <a:rPr lang="en-US" baseline="-25000" dirty="0" smtClean="0"/>
              <a:t>3</a:t>
            </a:r>
            <a:r>
              <a:rPr lang="en-US" dirty="0" smtClean="0"/>
              <a:t>Sn Magnet with Accelerator Quality features: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Alignment</a:t>
            </a:r>
          </a:p>
          <a:p>
            <a:pPr lvl="2"/>
            <a:r>
              <a:rPr lang="en-US" dirty="0" smtClean="0"/>
              <a:t>From coils to aluminum shell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Field Quality features</a:t>
            </a:r>
          </a:p>
          <a:p>
            <a:pPr lvl="2"/>
            <a:r>
              <a:rPr lang="en-US" dirty="0" smtClean="0"/>
              <a:t>Through all coil fabrication and magnet assembly </a:t>
            </a:r>
            <a:r>
              <a:rPr lang="en-US" dirty="0" smtClean="0"/>
              <a:t>processes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Cooling features</a:t>
            </a:r>
          </a:p>
          <a:p>
            <a:pPr lvl="2"/>
            <a:r>
              <a:rPr lang="en-US" dirty="0" smtClean="0"/>
              <a:t>Demonstrate introduction (not optimized for operation)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Radiation hardness</a:t>
            </a:r>
          </a:p>
          <a:p>
            <a:pPr lvl="2"/>
            <a:r>
              <a:rPr lang="en-US" dirty="0" smtClean="0"/>
              <a:t>Demonstrate option/s (TBD)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66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7505700" cy="736600"/>
          </a:xfrm>
        </p:spPr>
        <p:txBody>
          <a:bodyPr/>
          <a:lstStyle/>
          <a:p>
            <a:r>
              <a:rPr lang="en-US" dirty="0" smtClean="0"/>
              <a:t>Conductor and Insulation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345"/>
            <a:ext cx="4876800" cy="4495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Strand:</a:t>
            </a:r>
          </a:p>
          <a:p>
            <a:pPr lvl="1"/>
            <a:r>
              <a:rPr lang="en-US" b="0" dirty="0" smtClean="0"/>
              <a:t> 0.778 mm </a:t>
            </a:r>
          </a:p>
          <a:p>
            <a:pPr lvl="1"/>
            <a:r>
              <a:rPr lang="en-US" b="0" dirty="0" smtClean="0"/>
              <a:t> OST RRP 108/127 </a:t>
            </a:r>
          </a:p>
          <a:p>
            <a:pPr lvl="2"/>
            <a:r>
              <a:rPr lang="en-US" b="0" dirty="0" err="1" smtClean="0"/>
              <a:t>Jc</a:t>
            </a:r>
            <a:r>
              <a:rPr lang="en-US" b="0" dirty="0" smtClean="0"/>
              <a:t>: &gt; 2650 A/mm</a:t>
            </a:r>
            <a:r>
              <a:rPr lang="en-US" b="0" baseline="30000" dirty="0" smtClean="0"/>
              <a:t>2</a:t>
            </a:r>
            <a:r>
              <a:rPr lang="en-US" b="0" dirty="0" smtClean="0"/>
              <a:t> (4.2K 12T)</a:t>
            </a:r>
          </a:p>
          <a:p>
            <a:pPr lvl="2"/>
            <a:r>
              <a:rPr lang="en-US" b="0" dirty="0" err="1" smtClean="0"/>
              <a:t>Jc</a:t>
            </a:r>
            <a:r>
              <a:rPr lang="en-US" b="0" dirty="0" smtClean="0"/>
              <a:t>: &gt; 1400 A/mm</a:t>
            </a:r>
            <a:r>
              <a:rPr lang="en-US" b="0" baseline="30000" dirty="0" smtClean="0"/>
              <a:t>2</a:t>
            </a:r>
            <a:r>
              <a:rPr lang="en-US" b="0" dirty="0" smtClean="0"/>
              <a:t> (4.2K 15T)</a:t>
            </a:r>
          </a:p>
          <a:p>
            <a:pPr lvl="2"/>
            <a:r>
              <a:rPr lang="en-US" b="0" dirty="0" smtClean="0"/>
              <a:t>Cu/</a:t>
            </a:r>
            <a:r>
              <a:rPr lang="en-US" b="0" dirty="0" err="1" smtClean="0"/>
              <a:t>non_Cu</a:t>
            </a:r>
            <a:r>
              <a:rPr lang="en-US" b="0" dirty="0" smtClean="0"/>
              <a:t>: 1.22</a:t>
            </a:r>
          </a:p>
          <a:p>
            <a:pPr lvl="2"/>
            <a:r>
              <a:rPr lang="en-US" b="0" dirty="0" smtClean="0"/>
              <a:t>Effective Filament size: ~52 um</a:t>
            </a:r>
          </a:p>
          <a:p>
            <a:pPr lvl="1"/>
            <a:r>
              <a:rPr lang="en-US" b="0" dirty="0"/>
              <a:t> </a:t>
            </a:r>
            <a:r>
              <a:rPr lang="en-US" b="0" dirty="0" smtClean="0"/>
              <a:t>Ta or Ti doping</a:t>
            </a:r>
          </a:p>
          <a:p>
            <a:pPr lvl="2"/>
            <a:r>
              <a:rPr lang="en-US" b="0" dirty="0" smtClean="0"/>
              <a:t>Ta for practice coils</a:t>
            </a:r>
          </a:p>
          <a:p>
            <a:pPr lvl="2"/>
            <a:r>
              <a:rPr lang="en-US" b="0" dirty="0" smtClean="0"/>
              <a:t>5 UL with Ta for LHQ01</a:t>
            </a:r>
          </a:p>
          <a:p>
            <a:pPr lvl="2"/>
            <a:r>
              <a:rPr lang="en-US" b="0" dirty="0" smtClean="0"/>
              <a:t>5 UL with Ti for LHQ02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r="48624"/>
          <a:stretch>
            <a:fillRect/>
          </a:stretch>
        </p:blipFill>
        <p:spPr bwMode="auto">
          <a:xfrm>
            <a:off x="2971800" y="1065891"/>
            <a:ext cx="1524000" cy="150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1065892"/>
            <a:ext cx="41910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—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Cable:</a:t>
            </a:r>
          </a:p>
          <a:p>
            <a:pPr lvl="1"/>
            <a:r>
              <a:rPr lang="en-US" b="0" dirty="0" smtClean="0"/>
              <a:t> With 25 um stainless steel core</a:t>
            </a:r>
          </a:p>
          <a:p>
            <a:pPr lvl="2"/>
            <a:r>
              <a:rPr lang="en-US" b="0" dirty="0" smtClean="0"/>
              <a:t> As in “2</a:t>
            </a:r>
            <a:r>
              <a:rPr lang="en-US" b="0" baseline="30000" dirty="0" smtClean="0"/>
              <a:t>nd</a:t>
            </a:r>
            <a:r>
              <a:rPr lang="en-US" b="0" dirty="0" smtClean="0"/>
              <a:t> generation” HQ coils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Insulation:</a:t>
            </a:r>
          </a:p>
          <a:p>
            <a:pPr lvl="1"/>
            <a:r>
              <a:rPr lang="en-US" dirty="0" smtClean="0"/>
              <a:t> </a:t>
            </a:r>
            <a:r>
              <a:rPr lang="en-US" b="0" dirty="0" smtClean="0"/>
              <a:t>0.1 mm per side</a:t>
            </a:r>
          </a:p>
          <a:p>
            <a:pPr lvl="1"/>
            <a:r>
              <a:rPr lang="en-US" b="0" dirty="0" smtClean="0"/>
              <a:t> Baseline: braided S2 glass</a:t>
            </a:r>
          </a:p>
          <a:p>
            <a:pPr lvl="2"/>
            <a:r>
              <a:rPr lang="en-US" dirty="0" smtClean="0"/>
              <a:t>Tests in progress at NEEW.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6968923" cy="736600"/>
          </a:xfrm>
        </p:spPr>
        <p:txBody>
          <a:bodyPr/>
          <a:lstStyle/>
          <a:p>
            <a:r>
              <a:rPr lang="en-US" dirty="0" smtClean="0"/>
              <a:t>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324600" cy="4521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LHQ X-Section = Revised HQ X-Section</a:t>
            </a:r>
          </a:p>
          <a:p>
            <a:pPr lvl="1"/>
            <a:r>
              <a:rPr lang="en-US" b="0" dirty="0" smtClean="0"/>
              <a:t> thinner and less wide cable</a:t>
            </a:r>
          </a:p>
          <a:p>
            <a:pPr lvl="1"/>
            <a:r>
              <a:rPr lang="en-US" b="0" dirty="0" smtClean="0"/>
              <a:t> Improved insulation strength:</a:t>
            </a:r>
          </a:p>
          <a:p>
            <a:pPr lvl="2"/>
            <a:r>
              <a:rPr lang="en-US" b="0" dirty="0" smtClean="0"/>
              <a:t>500 um layer-layer insulation</a:t>
            </a:r>
          </a:p>
          <a:p>
            <a:pPr lvl="2"/>
            <a:r>
              <a:rPr lang="en-US" b="0" dirty="0" smtClean="0">
                <a:sym typeface="Wingdings" pitchFamily="2" charset="2"/>
              </a:rPr>
              <a:t>Coating of metal parts</a:t>
            </a:r>
          </a:p>
          <a:p>
            <a:pPr lvl="2"/>
            <a:r>
              <a:rPr lang="en-US" b="0" dirty="0" smtClean="0">
                <a:sym typeface="Wingdings" pitchFamily="2" charset="2"/>
              </a:rPr>
              <a:t>Thicker insulation under protection heaters</a:t>
            </a:r>
          </a:p>
          <a:p>
            <a:pPr lvl="1"/>
            <a:r>
              <a:rPr lang="en-US" b="0" dirty="0">
                <a:sym typeface="Wingdings" pitchFamily="2" charset="2"/>
              </a:rPr>
              <a:t> </a:t>
            </a:r>
            <a:r>
              <a:rPr lang="en-US" b="0" dirty="0" smtClean="0">
                <a:sym typeface="Wingdings" pitchFamily="2" charset="2"/>
              </a:rPr>
              <a:t>New design of saddle extensions for electrical connections</a:t>
            </a:r>
          </a:p>
          <a:p>
            <a:pPr marL="914400" lvl="2" indent="0">
              <a:buNone/>
            </a:pPr>
            <a:endParaRPr lang="en-US" b="0" dirty="0" smtClean="0">
              <a:sym typeface="Wingdings" pitchFamily="2" charset="2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5046" y="2133600"/>
            <a:ext cx="221655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0"/>
            <a:ext cx="2162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P:\giorgioa\Documents C\Projects\LARP\LHQ\Coil_Parts_Task_Force\L2 LE Spliceblk_de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4667418"/>
            <a:ext cx="6770098" cy="1725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7505700" cy="736600"/>
          </a:xfrm>
        </p:spPr>
        <p:txBody>
          <a:bodyPr/>
          <a:lstStyle/>
          <a:p>
            <a:r>
              <a:rPr lang="en-US" dirty="0" smtClean="0"/>
              <a:t>Coil Fabrication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3800"/>
            <a:ext cx="8458200" cy="5130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Same coil fabrication technology of revised HQ:</a:t>
            </a:r>
          </a:p>
          <a:p>
            <a:pPr lvl="1"/>
            <a:r>
              <a:rPr lang="en-US" b="0" dirty="0" smtClean="0"/>
              <a:t> winding (Ti-Al-V pole parts)</a:t>
            </a:r>
          </a:p>
          <a:p>
            <a:pPr lvl="1"/>
            <a:r>
              <a:rPr lang="en-US" b="0" dirty="0" smtClean="0"/>
              <a:t> curing of ceramic binder (CTD 1202)</a:t>
            </a:r>
          </a:p>
          <a:p>
            <a:pPr lvl="1"/>
            <a:r>
              <a:rPr lang="en-US" b="0" dirty="0" smtClean="0"/>
              <a:t> potting (CTD 101K)</a:t>
            </a:r>
          </a:p>
          <a:p>
            <a:pPr lvl="1"/>
            <a:r>
              <a:rPr lang="en-US" b="0" dirty="0" smtClean="0"/>
              <a:t> reaction (T = 210, 400, 650 </a:t>
            </a:r>
            <a:r>
              <a:rPr lang="en-US" b="0" dirty="0" smtClean="0">
                <a:latin typeface="Times New Roman"/>
                <a:cs typeface="Times New Roman"/>
              </a:rPr>
              <a:t>°</a:t>
            </a:r>
            <a:r>
              <a:rPr lang="en-US" b="0" dirty="0" smtClean="0"/>
              <a:t>C)</a:t>
            </a:r>
          </a:p>
          <a:p>
            <a:pPr lvl="2"/>
            <a:r>
              <a:rPr lang="en-US" b="0" dirty="0" smtClean="0"/>
              <a:t>650 </a:t>
            </a:r>
            <a:r>
              <a:rPr lang="en-US" b="0" dirty="0">
                <a:latin typeface="Times New Roman"/>
                <a:cs typeface="Times New Roman"/>
              </a:rPr>
              <a:t>°</a:t>
            </a:r>
            <a:r>
              <a:rPr lang="en-US" b="0" dirty="0"/>
              <a:t>C plateau </a:t>
            </a:r>
            <a:r>
              <a:rPr lang="en-US" b="0" dirty="0" smtClean="0"/>
              <a:t>for 48 hours </a:t>
            </a:r>
          </a:p>
          <a:p>
            <a:pPr lvl="2"/>
            <a:endParaRPr lang="en-US" b="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Long coil features based on LQ &amp; HQ: </a:t>
            </a:r>
          </a:p>
          <a:p>
            <a:pPr lvl="1"/>
            <a:r>
              <a:rPr lang="en-US" b="0" dirty="0" smtClean="0"/>
              <a:t> gaps among pole pieces (for longitudinal diff. CTE)</a:t>
            </a:r>
          </a:p>
          <a:p>
            <a:pPr lvl="2"/>
            <a:r>
              <a:rPr lang="en-US" b="0" dirty="0" smtClean="0"/>
              <a:t>4 mm/m as in latest HQ coils</a:t>
            </a:r>
          </a:p>
          <a:p>
            <a:pPr lvl="1"/>
            <a:r>
              <a:rPr lang="en-US" b="0" dirty="0" smtClean="0"/>
              <a:t> Lifting and handling procedures used for LQ coils 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7505700" cy="736600"/>
          </a:xfrm>
        </p:spPr>
        <p:txBody>
          <a:bodyPr/>
          <a:lstStyle/>
          <a:p>
            <a:r>
              <a:rPr lang="en-US" dirty="0" smtClean="0"/>
              <a:t>Supporting Structure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47750"/>
            <a:ext cx="7239000" cy="542925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0" y="2895600"/>
            <a:ext cx="2419350" cy="1838325"/>
          </a:xfrm>
          <a:prstGeom prst="wedgeRoundRectCallout">
            <a:avLst>
              <a:gd name="adj1" fmla="val 65781"/>
              <a:gd name="adj2" fmla="val 3089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Based on HQ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Extended as LQ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Made 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3 or 4 modules (TBD)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7505700" cy="736600"/>
          </a:xfrm>
        </p:spPr>
        <p:txBody>
          <a:bodyPr/>
          <a:lstStyle/>
          <a:p>
            <a:r>
              <a:rPr lang="en-US" dirty="0" smtClean="0"/>
              <a:t>Cooling channels through poles &amp; keys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704842"/>
            <a:ext cx="7312368" cy="142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90524" y="5943600"/>
            <a:ext cx="6315076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Middle key: 6 holes usable for cooling (4 are for permanent pins) </a:t>
            </a: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524" y="1066799"/>
            <a:ext cx="3952875" cy="3638043"/>
          </a:xfrm>
        </p:spPr>
        <p:txBody>
          <a:bodyPr/>
          <a:lstStyle/>
          <a:p>
            <a:r>
              <a:rPr lang="en-US" dirty="0" smtClean="0"/>
              <a:t>Demonstrate that cooling paths can be provided:</a:t>
            </a:r>
          </a:p>
          <a:p>
            <a:pPr lvl="1"/>
            <a:r>
              <a:rPr lang="en-US" dirty="0"/>
              <a:t> </a:t>
            </a:r>
            <a:r>
              <a:rPr lang="en-US" b="0" dirty="0" smtClean="0"/>
              <a:t>using existing holes in poles</a:t>
            </a:r>
          </a:p>
          <a:p>
            <a:pPr lvl="1"/>
            <a:r>
              <a:rPr lang="en-US" b="0" dirty="0"/>
              <a:t> </a:t>
            </a:r>
            <a:r>
              <a:rPr lang="en-US" b="0" dirty="0" smtClean="0"/>
              <a:t>through pole keys</a:t>
            </a:r>
          </a:p>
          <a:p>
            <a:pPr lvl="1"/>
            <a:r>
              <a:rPr lang="en-US" b="0" dirty="0"/>
              <a:t> </a:t>
            </a:r>
            <a:r>
              <a:rPr lang="en-US" b="0" dirty="0" smtClean="0"/>
              <a:t>preserving ground insulation strength</a:t>
            </a:r>
            <a:endParaRPr lang="en-US" b="0" dirty="0"/>
          </a:p>
        </p:txBody>
      </p:sp>
      <p:pic>
        <p:nvPicPr>
          <p:cNvPr id="26" name="Picture 6" descr="C:\Documents and Settings\caspi\Desktop\Reviews-Talks-conference\LARP-meetings\CM-12-April-NAPA_2009\hq_struct_assembly_expld1-wht.jpg"/>
          <p:cNvPicPr>
            <a:picLocks noChangeAspect="1" noChangeArrowheads="1"/>
          </p:cNvPicPr>
          <p:nvPr/>
        </p:nvPicPr>
        <p:blipFill>
          <a:blip r:embed="rId3" cstate="print"/>
          <a:srcRect l="11302" t="16644" r="44952" b="31116"/>
          <a:stretch>
            <a:fillRect/>
          </a:stretch>
        </p:blipFill>
        <p:spPr bwMode="auto">
          <a:xfrm>
            <a:off x="6081356" y="2133600"/>
            <a:ext cx="2919224" cy="268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\\Thunder\Supercon\Conferences\MT21\HQS images for paper\HQS01-composite1\hq-composite-6.jpg"/>
          <p:cNvPicPr>
            <a:picLocks noChangeAspect="1" noChangeArrowheads="1"/>
          </p:cNvPicPr>
          <p:nvPr/>
        </p:nvPicPr>
        <p:blipFill>
          <a:blip r:embed="rId4" cstate="print"/>
          <a:srcRect l="22218" t="12988" r="21818" b="13553"/>
          <a:stretch>
            <a:fillRect/>
          </a:stretch>
        </p:blipFill>
        <p:spPr bwMode="auto">
          <a:xfrm>
            <a:off x="3657600" y="1016234"/>
            <a:ext cx="2611366" cy="2648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89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P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2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15436</TotalTime>
  <Pages>1</Pages>
  <Words>1152</Words>
  <Application>Microsoft Office PowerPoint</Application>
  <PresentationFormat>On-screen Show (4:3)</PresentationFormat>
  <Paragraphs>233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LARP</vt:lpstr>
      <vt:lpstr>untitled 2</vt:lpstr>
      <vt:lpstr>LHQ Program &amp; Nb3Sn Technology Demonstration   Giorgio Ambrosio Fermilab</vt:lpstr>
      <vt:lpstr>Outline</vt:lpstr>
      <vt:lpstr>LHQ Features &amp; Success Criteria</vt:lpstr>
      <vt:lpstr>LHQ Features &amp; Success Criteria (cont.)</vt:lpstr>
      <vt:lpstr>Conductor and Insulation</vt:lpstr>
      <vt:lpstr>Cross Section</vt:lpstr>
      <vt:lpstr>Coil Fabrication Technology</vt:lpstr>
      <vt:lpstr>Supporting Structure</vt:lpstr>
      <vt:lpstr>Cooling channels through poles &amp; keys</vt:lpstr>
      <vt:lpstr>Quench Protection</vt:lpstr>
      <vt:lpstr>Test</vt:lpstr>
      <vt:lpstr>LHQ Schedule</vt:lpstr>
      <vt:lpstr>Radiation-Hardness &amp; Techn. Demo</vt:lpstr>
      <vt:lpstr>LHQ Budget</vt:lpstr>
      <vt:lpstr>Conclusions</vt:lpstr>
      <vt:lpstr>Additional slides</vt:lpstr>
      <vt:lpstr>Fabrication and Test Plan</vt:lpstr>
      <vt:lpstr>Insulation Irradiations</vt:lpstr>
      <vt:lpstr>Radiation Resistance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 </cp:lastModifiedBy>
  <cp:revision>1055</cp:revision>
  <cp:lastPrinted>2002-11-06T00:03:50Z</cp:lastPrinted>
  <dcterms:created xsi:type="dcterms:W3CDTF">2004-10-30T19:36:16Z</dcterms:created>
  <dcterms:modified xsi:type="dcterms:W3CDTF">2012-07-09T06:20:45Z</dcterms:modified>
</cp:coreProperties>
</file>