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26"/>
  </p:notesMasterIdLst>
  <p:handoutMasterIdLst>
    <p:handoutMasterId r:id="rId27"/>
  </p:handoutMasterIdLst>
  <p:sldIdLst>
    <p:sldId id="282" r:id="rId2"/>
    <p:sldId id="322" r:id="rId3"/>
    <p:sldId id="336" r:id="rId4"/>
    <p:sldId id="339" r:id="rId5"/>
    <p:sldId id="340" r:id="rId6"/>
    <p:sldId id="323" r:id="rId7"/>
    <p:sldId id="325" r:id="rId8"/>
    <p:sldId id="337" r:id="rId9"/>
    <p:sldId id="319" r:id="rId10"/>
    <p:sldId id="321" r:id="rId11"/>
    <p:sldId id="326" r:id="rId12"/>
    <p:sldId id="334" r:id="rId13"/>
    <p:sldId id="327" r:id="rId14"/>
    <p:sldId id="355" r:id="rId15"/>
    <p:sldId id="350" r:id="rId16"/>
    <p:sldId id="351" r:id="rId17"/>
    <p:sldId id="352" r:id="rId18"/>
    <p:sldId id="353" r:id="rId19"/>
    <p:sldId id="354" r:id="rId20"/>
    <p:sldId id="344" r:id="rId21"/>
    <p:sldId id="356" r:id="rId22"/>
    <p:sldId id="341" r:id="rId23"/>
    <p:sldId id="342" r:id="rId24"/>
    <p:sldId id="34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6737"/>
    <a:srgbClr val="146837"/>
    <a:srgbClr val="4F6228"/>
    <a:srgbClr val="66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92" autoAdjust="0"/>
    <p:restoredTop sz="94660"/>
  </p:normalViewPr>
  <p:slideViewPr>
    <p:cSldViewPr>
      <p:cViewPr varScale="1">
        <p:scale>
          <a:sx n="75" d="100"/>
          <a:sy n="75" d="100"/>
        </p:scale>
        <p:origin x="-61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82454F9-01BF-4E59-87C5-102DA0E227FA}" type="datetime1">
              <a:rPr lang="en-US"/>
              <a:pPr/>
              <a:t>7/10/2012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3446456-3FA5-425D-89FB-DBA9A17E82FD}" type="slidenum">
              <a:rPr lang="en-US"/>
              <a:pPr/>
              <a:t>‹#›</a:t>
            </a:fld>
            <a:endParaRPr lang="en-US" dirty="0"/>
          </a:p>
        </p:txBody>
      </p:sp>
    </p:spTree>
    <p:extLst>
      <p:ext uri="{BB962C8B-B14F-4D97-AF65-F5344CB8AC3E}">
        <p14:creationId xmlns:p14="http://schemas.microsoft.com/office/powerpoint/2010/main" xmlns="" val="4155410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84E384F-AC5B-4769-81A9-E73BA206CC21}" type="slidenum">
              <a:rPr lang="en-US"/>
              <a:pPr/>
              <a:t>‹#›</a:t>
            </a:fld>
            <a:endParaRPr lang="en-US" dirty="0"/>
          </a:p>
        </p:txBody>
      </p:sp>
    </p:spTree>
    <p:extLst>
      <p:ext uri="{BB962C8B-B14F-4D97-AF65-F5344CB8AC3E}">
        <p14:creationId xmlns:p14="http://schemas.microsoft.com/office/powerpoint/2010/main" xmlns="" val="6645315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a typeface="ＭＳ Ｐゴシック" charset="-128"/>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p:txBody>
          <a:bodyPr/>
          <a:lstStyle>
            <a:lvl1pPr fontAlgn="base">
              <a:spcBef>
                <a:spcPct val="0"/>
              </a:spcBef>
              <a:spcAft>
                <a:spcPct val="0"/>
              </a:spcAft>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a:lvl1pPr>
          </a:lstStyle>
          <a:p>
            <a:fld id="{703F0BC0-25F4-4665-969C-A85A6CBCE0F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Slide Number Placeholder 8"/>
          <p:cNvSpPr>
            <a:spLocks noGrp="1"/>
          </p:cNvSpPr>
          <p:nvPr>
            <p:ph type="sldNum" sz="quarter" idx="10"/>
          </p:nvPr>
        </p:nvSpPr>
        <p:spPr/>
        <p:txBody>
          <a:bodyPr/>
          <a:lstStyle>
            <a:lvl1pPr>
              <a:defRPr/>
            </a:lvl1pPr>
          </a:lstStyle>
          <a:p>
            <a:fld id="{7FD9C8DE-611D-44CE-933C-4DF3ECEC666B}" type="slidenum">
              <a:rPr lang="en-US"/>
              <a:pPr/>
              <a:t>‹#›</a:t>
            </a:fld>
            <a:endParaRPr lang="en-US" dirty="0"/>
          </a:p>
        </p:txBody>
      </p:sp>
      <p:sp>
        <p:nvSpPr>
          <p:cNvPr id="5" name="Footer Placeholder 9"/>
          <p:cNvSpPr>
            <a:spLocks noGrp="1"/>
          </p:cNvSpPr>
          <p:nvPr>
            <p:ph type="ftr" sz="quarter" idx="11"/>
          </p:nvPr>
        </p:nvSpPr>
        <p:spPr>
          <a:xfrm>
            <a:off x="2209800" y="5486400"/>
            <a:ext cx="5334000" cy="365125"/>
          </a:xfrm>
        </p:spPr>
        <p:txBody>
          <a:bodyPr/>
          <a:lstStyle>
            <a:lvl1pPr fontAlgn="base">
              <a:spcBef>
                <a:spcPct val="0"/>
              </a:spcBef>
              <a:spcAft>
                <a:spcPct val="0"/>
              </a:spcAft>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ea typeface="+mn-ea"/>
                <a:cs typeface="Arial" pitchFamily="34" charset="0"/>
              </a:defRPr>
            </a:lvl1pPr>
          </a:lstStyle>
          <a:p>
            <a:pPr>
              <a:defRPr/>
            </a:pPr>
            <a:endParaRPr lang="en-US" dirty="0"/>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106636"/>
                </a:solidFill>
                <a:cs typeface="Arial" charset="0"/>
              </a:defRPr>
            </a:lvl1pPr>
          </a:lstStyle>
          <a:p>
            <a:fld id="{0DB3077A-7CC3-4BCB-8C6A-67F64A32F728}" type="slidenum">
              <a:rPr lang="en-US"/>
              <a:pPr/>
              <a:t>‹#›</a:t>
            </a:fld>
            <a:endParaRPr lang="en-US" dirty="0"/>
          </a:p>
        </p:txBody>
      </p:sp>
      <p:pic>
        <p:nvPicPr>
          <p:cNvPr id="1030" name="Picture 9" descr="horizontal-logo-green-text.jpg"/>
          <p:cNvPicPr>
            <a:picLocks noChangeAspect="1"/>
          </p:cNvPicPr>
          <p:nvPr userDrawn="1"/>
        </p:nvPicPr>
        <p:blipFill>
          <a:blip r:embed="rId5"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8" r:id="rId1"/>
    <p:sldLayoutId id="2147483709" r:id="rId2"/>
  </p:sldLayoutIdLst>
  <p:hf hdr="0" dt="0"/>
  <p:txStyles>
    <p:titleStyle>
      <a:lvl1pPr algn="ctr" rtl="0" eaLnBrk="0" fontAlgn="base" hangingPunct="0">
        <a:spcBef>
          <a:spcPct val="0"/>
        </a:spcBef>
        <a:spcAft>
          <a:spcPct val="0"/>
        </a:spcAft>
        <a:defRPr sz="2400" kern="1200">
          <a:solidFill>
            <a:srgbClr val="106636"/>
          </a:solidFill>
          <a:latin typeface="Arial" pitchFamily="34" charset="0"/>
          <a:ea typeface="Arial" charset="0"/>
          <a:cs typeface="Arial" pitchFamily="34" charset="0"/>
        </a:defRPr>
      </a:lvl1pPr>
      <a:lvl2pPr algn="ctr" rtl="0" eaLnBrk="0" fontAlgn="base" hangingPunct="0">
        <a:spcBef>
          <a:spcPct val="0"/>
        </a:spcBef>
        <a:spcAft>
          <a:spcPct val="0"/>
        </a:spcAft>
        <a:defRPr sz="2400">
          <a:solidFill>
            <a:srgbClr val="106636"/>
          </a:solidFill>
          <a:latin typeface="Arial" charset="0"/>
          <a:ea typeface="Arial" charset="0"/>
          <a:cs typeface="Arial" charset="0"/>
        </a:defRPr>
      </a:lvl2pPr>
      <a:lvl3pPr algn="ctr" rtl="0" eaLnBrk="0" fontAlgn="base" hangingPunct="0">
        <a:spcBef>
          <a:spcPct val="0"/>
        </a:spcBef>
        <a:spcAft>
          <a:spcPct val="0"/>
        </a:spcAft>
        <a:defRPr sz="2400">
          <a:solidFill>
            <a:srgbClr val="106636"/>
          </a:solidFill>
          <a:latin typeface="Arial" charset="0"/>
          <a:ea typeface="Arial" charset="0"/>
          <a:cs typeface="Arial" charset="0"/>
        </a:defRPr>
      </a:lvl3pPr>
      <a:lvl4pPr algn="ctr" rtl="0" eaLnBrk="0" fontAlgn="base" hangingPunct="0">
        <a:spcBef>
          <a:spcPct val="0"/>
        </a:spcBef>
        <a:spcAft>
          <a:spcPct val="0"/>
        </a:spcAft>
        <a:defRPr sz="2400">
          <a:solidFill>
            <a:srgbClr val="106636"/>
          </a:solidFill>
          <a:latin typeface="Arial" charset="0"/>
          <a:ea typeface="Arial" charset="0"/>
          <a:cs typeface="Arial" charset="0"/>
        </a:defRPr>
      </a:lvl4pPr>
      <a:lvl5pPr algn="ctr" rtl="0" eaLnBrk="0" fontAlgn="base" hangingPunct="0">
        <a:spcBef>
          <a:spcPct val="0"/>
        </a:spcBef>
        <a:spcAft>
          <a:spcPct val="0"/>
        </a:spcAft>
        <a:defRPr sz="2400">
          <a:solidFill>
            <a:srgbClr val="106636"/>
          </a:solidFill>
          <a:latin typeface="Arial" charset="0"/>
          <a:ea typeface="Arial" charset="0"/>
          <a:cs typeface="Arial" charset="0"/>
        </a:defRPr>
      </a:lvl5pPr>
      <a:lvl6pPr marL="457200" algn="ctr" rtl="0" fontAlgn="base">
        <a:spcBef>
          <a:spcPct val="0"/>
        </a:spcBef>
        <a:spcAft>
          <a:spcPct val="0"/>
        </a:spcAft>
        <a:defRPr sz="2400">
          <a:solidFill>
            <a:srgbClr val="106636"/>
          </a:solidFill>
          <a:latin typeface="Arial" charset="0"/>
          <a:ea typeface="Arial" charset="0"/>
          <a:cs typeface="Arial" charset="0"/>
        </a:defRPr>
      </a:lvl6pPr>
      <a:lvl7pPr marL="914400" algn="ctr" rtl="0" fontAlgn="base">
        <a:spcBef>
          <a:spcPct val="0"/>
        </a:spcBef>
        <a:spcAft>
          <a:spcPct val="0"/>
        </a:spcAft>
        <a:defRPr sz="2400">
          <a:solidFill>
            <a:srgbClr val="106636"/>
          </a:solidFill>
          <a:latin typeface="Arial" charset="0"/>
          <a:ea typeface="Arial" charset="0"/>
          <a:cs typeface="Arial" charset="0"/>
        </a:defRPr>
      </a:lvl7pPr>
      <a:lvl8pPr marL="1371600" algn="ctr" rtl="0" fontAlgn="base">
        <a:spcBef>
          <a:spcPct val="0"/>
        </a:spcBef>
        <a:spcAft>
          <a:spcPct val="0"/>
        </a:spcAft>
        <a:defRPr sz="2400">
          <a:solidFill>
            <a:srgbClr val="106636"/>
          </a:solidFill>
          <a:latin typeface="Arial" charset="0"/>
          <a:ea typeface="Arial" charset="0"/>
          <a:cs typeface="Arial" charset="0"/>
        </a:defRPr>
      </a:lvl8pPr>
      <a:lvl9pPr marL="1828800" algn="ctr" rtl="0" fontAlgn="base">
        <a:spcBef>
          <a:spcPct val="0"/>
        </a:spcBef>
        <a:spcAft>
          <a:spcPct val="0"/>
        </a:spcAft>
        <a:defRPr sz="2400">
          <a:solidFill>
            <a:srgbClr val="106636"/>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Arial" charset="0"/>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cience.energy.gov/opa/project-management/processes-and-procedur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4"/>
          <p:cNvSpPr>
            <a:spLocks noGrp="1"/>
          </p:cNvSpPr>
          <p:nvPr>
            <p:ph type="subTitle" idx="1"/>
          </p:nvPr>
        </p:nvSpPr>
        <p:spPr>
          <a:xfrm>
            <a:off x="1447800" y="3505200"/>
            <a:ext cx="7162800" cy="2971800"/>
          </a:xfrm>
        </p:spPr>
        <p:txBody>
          <a:bodyPr/>
          <a:lstStyle/>
          <a:p>
            <a:pPr eaLnBrk="1" hangingPunct="1">
              <a:lnSpc>
                <a:spcPct val="80000"/>
              </a:lnSpc>
            </a:pPr>
            <a:endParaRPr lang="en-US" sz="2200" dirty="0" smtClean="0">
              <a:solidFill>
                <a:srgbClr val="404040"/>
              </a:solidFill>
              <a:latin typeface="Calibri" charset="0"/>
              <a:cs typeface="Arial" charset="0"/>
            </a:endParaRPr>
          </a:p>
          <a:p>
            <a:pPr eaLnBrk="1" hangingPunct="1">
              <a:lnSpc>
                <a:spcPct val="80000"/>
              </a:lnSpc>
            </a:pPr>
            <a:endParaRPr lang="en-US" sz="2200" dirty="0" smtClean="0">
              <a:solidFill>
                <a:srgbClr val="404040"/>
              </a:solidFill>
              <a:latin typeface="Calibri" charset="0"/>
              <a:cs typeface="Arial" charset="0"/>
            </a:endParaRPr>
          </a:p>
          <a:p>
            <a:pPr eaLnBrk="1" hangingPunct="1">
              <a:lnSpc>
                <a:spcPct val="80000"/>
              </a:lnSpc>
            </a:pPr>
            <a:r>
              <a:rPr lang="en-US" sz="2200" dirty="0" smtClean="0">
                <a:solidFill>
                  <a:schemeClr val="tx1"/>
                </a:solidFill>
                <a:latin typeface="Calibri" charset="0"/>
                <a:cs typeface="Arial" charset="0"/>
              </a:rPr>
              <a:t>Accelerator Science and Instrumentation</a:t>
            </a:r>
          </a:p>
          <a:p>
            <a:pPr eaLnBrk="1" hangingPunct="1">
              <a:lnSpc>
                <a:spcPct val="80000"/>
              </a:lnSpc>
            </a:pPr>
            <a:endParaRPr lang="en-US" sz="2200" dirty="0">
              <a:solidFill>
                <a:schemeClr val="tx1"/>
              </a:solidFill>
              <a:latin typeface="Calibri" charset="0"/>
              <a:cs typeface="Arial" charset="0"/>
            </a:endParaRPr>
          </a:p>
          <a:p>
            <a:pPr eaLnBrk="1" hangingPunct="1">
              <a:lnSpc>
                <a:spcPct val="80000"/>
              </a:lnSpc>
            </a:pPr>
            <a:endParaRPr lang="en-US" sz="2200" dirty="0" smtClean="0">
              <a:solidFill>
                <a:schemeClr val="tx1"/>
              </a:solidFill>
              <a:latin typeface="Calibri" charset="0"/>
              <a:cs typeface="Arial" charset="0"/>
            </a:endParaRPr>
          </a:p>
          <a:p>
            <a:pPr eaLnBrk="1" hangingPunct="1">
              <a:lnSpc>
                <a:spcPct val="80000"/>
              </a:lnSpc>
            </a:pPr>
            <a:endParaRPr lang="en-US" sz="2200" dirty="0">
              <a:solidFill>
                <a:schemeClr val="tx1"/>
              </a:solidFill>
              <a:latin typeface="Calibri" charset="0"/>
              <a:cs typeface="Arial" charset="0"/>
            </a:endParaRPr>
          </a:p>
          <a:p>
            <a:pPr eaLnBrk="1" hangingPunct="1">
              <a:lnSpc>
                <a:spcPct val="80000"/>
              </a:lnSpc>
            </a:pPr>
            <a:r>
              <a:rPr lang="en-US" sz="2200" dirty="0" smtClean="0">
                <a:solidFill>
                  <a:schemeClr val="tx1"/>
                </a:solidFill>
                <a:latin typeface="Calibri" charset="0"/>
                <a:cs typeface="Arial" charset="0"/>
              </a:rPr>
              <a:t>June 10, 2012</a:t>
            </a:r>
          </a:p>
        </p:txBody>
      </p:sp>
      <p:sp>
        <p:nvSpPr>
          <p:cNvPr id="6147" name="Title 3"/>
          <p:cNvSpPr>
            <a:spLocks noGrp="1"/>
          </p:cNvSpPr>
          <p:nvPr>
            <p:ph type="title"/>
          </p:nvPr>
        </p:nvSpPr>
        <p:spPr>
          <a:xfrm>
            <a:off x="381000" y="1828800"/>
            <a:ext cx="8305800" cy="1371600"/>
          </a:xfrm>
        </p:spPr>
        <p:txBody>
          <a:bodyPr>
            <a:normAutofit fontScale="90000"/>
          </a:bodyPr>
          <a:lstStyle/>
          <a:p>
            <a:pPr eaLnBrk="1" hangingPunct="1"/>
            <a:r>
              <a:rPr lang="en-US" dirty="0" smtClean="0">
                <a:latin typeface="Calibri" charset="0"/>
                <a:cs typeface="Arial" charset="0"/>
              </a:rPr>
              <a:t>2012 Annual Review </a:t>
            </a:r>
            <a:br>
              <a:rPr lang="en-US" dirty="0" smtClean="0">
                <a:latin typeface="Calibri" charset="0"/>
                <a:cs typeface="Arial" charset="0"/>
              </a:rPr>
            </a:br>
            <a:r>
              <a:rPr lang="en-US" dirty="0" smtClean="0">
                <a:latin typeface="Calibri" charset="0"/>
                <a:cs typeface="Arial" charset="0"/>
              </a:rPr>
              <a:t>of the</a:t>
            </a:r>
            <a:br>
              <a:rPr lang="en-US" dirty="0" smtClean="0">
                <a:latin typeface="Calibri" charset="0"/>
                <a:cs typeface="Arial" charset="0"/>
              </a:rPr>
            </a:br>
            <a:r>
              <a:rPr lang="en-US" dirty="0" smtClean="0">
                <a:latin typeface="Calibri" charset="0"/>
                <a:cs typeface="Arial" charset="0"/>
              </a:rPr>
              <a:t>LHC Accelerator Research Program</a:t>
            </a:r>
            <a:endParaRPr lang="en-US" dirty="0" smtClean="0">
              <a:latin typeface="Arial" charset="0"/>
              <a:cs typeface="Arial" charset="0"/>
            </a:endParaRPr>
          </a:p>
        </p:txBody>
      </p:sp>
      <p:sp>
        <p:nvSpPr>
          <p:cNvPr id="2" name="Rectangle 1"/>
          <p:cNvSpPr/>
          <p:nvPr/>
        </p:nvSpPr>
        <p:spPr>
          <a:xfrm>
            <a:off x="1676400" y="4572000"/>
            <a:ext cx="5943600" cy="910506"/>
          </a:xfrm>
          <a:prstGeom prst="rect">
            <a:avLst/>
          </a:prstGeom>
        </p:spPr>
        <p:txBody>
          <a:bodyPr wrap="square">
            <a:spAutoFit/>
          </a:bodyPr>
          <a:lstStyle/>
          <a:p>
            <a:pPr algn="ctr">
              <a:spcBef>
                <a:spcPts val="480"/>
              </a:spcBef>
              <a:spcAft>
                <a:spcPts val="600"/>
              </a:spcAft>
              <a:buNone/>
            </a:pPr>
            <a:r>
              <a:rPr lang="en-US" sz="2200" dirty="0">
                <a:latin typeface="Calibri" pitchFamily="34" charset="0"/>
                <a:cs typeface="Calibri" pitchFamily="34" charset="0"/>
              </a:rPr>
              <a:t>Subcommittee </a:t>
            </a:r>
            <a:r>
              <a:rPr lang="en-US" sz="2200" dirty="0" smtClean="0">
                <a:latin typeface="Calibri" pitchFamily="34" charset="0"/>
                <a:cs typeface="Calibri" pitchFamily="34" charset="0"/>
              </a:rPr>
              <a:t>member: </a:t>
            </a:r>
            <a:r>
              <a:rPr lang="en-US" sz="2200" dirty="0">
                <a:latin typeface="Calibri" pitchFamily="34" charset="0"/>
                <a:cs typeface="Calibri" pitchFamily="34" charset="0"/>
              </a:rPr>
              <a:t>Ali </a:t>
            </a:r>
            <a:r>
              <a:rPr lang="en-US" sz="2200" dirty="0" smtClean="0">
                <a:latin typeface="Calibri" pitchFamily="34" charset="0"/>
                <a:cs typeface="Calibri" pitchFamily="34" charset="0"/>
              </a:rPr>
              <a:t>Nassiri </a:t>
            </a:r>
          </a:p>
          <a:p>
            <a:pPr algn="ctr">
              <a:spcBef>
                <a:spcPts val="480"/>
              </a:spcBef>
              <a:spcAft>
                <a:spcPts val="600"/>
              </a:spcAft>
              <a:buNone/>
            </a:pPr>
            <a:r>
              <a:rPr lang="en-US" sz="2200" dirty="0" smtClean="0">
                <a:latin typeface="Calibri" pitchFamily="34" charset="0"/>
                <a:cs typeface="Calibri" pitchFamily="34" charset="0"/>
              </a:rPr>
              <a:t>Contributing: Sergio Zimmerman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762000"/>
            <a:ext cx="8763000" cy="5410200"/>
          </a:xfrm>
        </p:spPr>
        <p:txBody>
          <a:bodyPr/>
          <a:lstStyle/>
          <a:p>
            <a:pPr>
              <a:spcBef>
                <a:spcPts val="480"/>
              </a:spcBef>
              <a:spcAft>
                <a:spcPts val="600"/>
              </a:spcAft>
              <a:buNone/>
            </a:pPr>
            <a:r>
              <a:rPr lang="en-US" sz="1800" b="0" dirty="0" smtClean="0"/>
              <a:t>2</a:t>
            </a:r>
            <a:r>
              <a:rPr lang="en-US" sz="1800" b="0" dirty="0" smtClean="0">
                <a:latin typeface="Arial" pitchFamily="34" charset="0"/>
                <a:cs typeface="Arial" pitchFamily="34" charset="0"/>
              </a:rPr>
              <a:t>.4 Collimation continued</a:t>
            </a:r>
          </a:p>
          <a:p>
            <a:pPr>
              <a:spcBef>
                <a:spcPts val="480"/>
              </a:spcBef>
              <a:spcAft>
                <a:spcPts val="600"/>
              </a:spcAft>
              <a:buNone/>
            </a:pPr>
            <a:r>
              <a:rPr lang="en-US" sz="1800" b="0" dirty="0" smtClean="0"/>
              <a:t>2.4.1 Comments</a:t>
            </a:r>
            <a:endParaRPr lang="en-US" sz="1800" b="0" dirty="0" smtClean="0">
              <a:latin typeface="Arial" pitchFamily="34" charset="0"/>
              <a:cs typeface="Arial" pitchFamily="34" charset="0"/>
            </a:endParaRPr>
          </a:p>
          <a:p>
            <a:pPr marL="571500" indent="-228600">
              <a:spcBef>
                <a:spcPts val="300"/>
              </a:spcBef>
            </a:pPr>
            <a:r>
              <a:rPr lang="en-US" sz="1800" b="0" dirty="0" smtClean="0"/>
              <a:t>It </a:t>
            </a:r>
            <a:r>
              <a:rPr lang="en-US" sz="1800" b="0" dirty="0"/>
              <a:t>is </a:t>
            </a:r>
            <a:r>
              <a:rPr lang="en-US" sz="1800" b="0" dirty="0" smtClean="0"/>
              <a:t>important that </a:t>
            </a:r>
            <a:r>
              <a:rPr lang="en-US" sz="1800" b="0" dirty="0"/>
              <a:t>LARP </a:t>
            </a:r>
            <a:r>
              <a:rPr lang="en-US" sz="1800" b="0" dirty="0" smtClean="0"/>
              <a:t>remains </a:t>
            </a:r>
            <a:r>
              <a:rPr lang="en-US" sz="1800" b="0" dirty="0"/>
              <a:t>involved, as it is, in all these areas of </a:t>
            </a:r>
            <a:r>
              <a:rPr lang="en-US" sz="1800" b="0" dirty="0" smtClean="0"/>
              <a:t>collimation R&amp;D</a:t>
            </a:r>
            <a:r>
              <a:rPr lang="en-US" sz="1800" b="0" dirty="0"/>
              <a:t>, and be ready, when a definite direction is </a:t>
            </a:r>
            <a:r>
              <a:rPr lang="en-US" sz="1800" b="0" dirty="0" smtClean="0"/>
              <a:t>clear to </a:t>
            </a:r>
            <a:r>
              <a:rPr lang="en-US" sz="1800" b="0" dirty="0"/>
              <a:t>transition to a more project oriented organization. </a:t>
            </a:r>
          </a:p>
          <a:p>
            <a:pPr marL="571500" indent="-228600">
              <a:spcBef>
                <a:spcPts val="300"/>
              </a:spcBef>
            </a:pPr>
            <a:r>
              <a:rPr lang="en-US" sz="1800" b="0" dirty="0"/>
              <a:t>T</a:t>
            </a:r>
            <a:r>
              <a:rPr lang="en-US" sz="1800" b="0" dirty="0" smtClean="0"/>
              <a:t>he </a:t>
            </a:r>
            <a:r>
              <a:rPr lang="en-US" sz="1800" b="0" dirty="0"/>
              <a:t>use of bent crystals which could be used as primary collimators to direct beam halo more cleanly into secondary collimators than an ordinary scattering collimator could.  Beam tests of this technology at both Fermilab and CERN have shown promising results. </a:t>
            </a:r>
            <a:endParaRPr lang="en-US" sz="1800" b="0" dirty="0" smtClean="0"/>
          </a:p>
          <a:p>
            <a:pPr marL="571500" indent="-228600">
              <a:spcBef>
                <a:spcPts val="300"/>
              </a:spcBef>
            </a:pPr>
            <a:r>
              <a:rPr lang="en-US" sz="1800" b="0" dirty="0" smtClean="0"/>
              <a:t>We agree with plan to wrap up the rotatable collimator project. SLAC should provide CERN with a good prototype for testing.</a:t>
            </a:r>
          </a:p>
          <a:p>
            <a:pPr marL="571500" indent="-228600">
              <a:spcBef>
                <a:spcPts val="300"/>
              </a:spcBef>
            </a:pPr>
            <a:r>
              <a:rPr lang="en-US" sz="1800" b="0" dirty="0" smtClean="0"/>
              <a:t>CERN should do lab, beam and destructive tests as schedule allows to bring this project to a point of closure. Early destructive testing in HiRadMat followed by cool-down and evaluation is encouraged. </a:t>
            </a:r>
          </a:p>
          <a:p>
            <a:pPr marL="55563" indent="0">
              <a:spcBef>
                <a:spcPts val="300"/>
              </a:spcBef>
              <a:buNone/>
            </a:pPr>
            <a:r>
              <a:rPr lang="en-US" sz="1800" b="0" dirty="0" smtClean="0"/>
              <a:t>2.4. 2 Recommendations</a:t>
            </a:r>
          </a:p>
          <a:p>
            <a:pPr marL="398463">
              <a:spcBef>
                <a:spcPts val="300"/>
              </a:spcBef>
              <a:buFont typeface="+mj-lt"/>
              <a:buAutoNum type="arabicPeriod"/>
            </a:pPr>
            <a:r>
              <a:rPr lang="en-US" sz="1800" b="0" dirty="0"/>
              <a:t> </a:t>
            </a:r>
            <a:r>
              <a:rPr lang="en-US" sz="1800" b="0" dirty="0" smtClean="0"/>
              <a:t>Develop a plan for the rotatable collimator to close this activity with a full report considering feasibility for a full accelerator before the next DOE LARP Review.</a:t>
            </a:r>
          </a:p>
          <a:p>
            <a:pPr indent="0">
              <a:spcBef>
                <a:spcPts val="300"/>
              </a:spcBef>
              <a:buNone/>
            </a:pPr>
            <a:endParaRPr lang="en-US" sz="1800" b="0" dirty="0" smtClean="0"/>
          </a:p>
          <a:p>
            <a:pPr marL="571500" indent="-228600">
              <a:spcBef>
                <a:spcPts val="300"/>
              </a:spcBef>
            </a:pPr>
            <a:endParaRPr lang="en-US" sz="1800" b="0" dirty="0" smtClean="0"/>
          </a:p>
          <a:p>
            <a:pPr indent="0">
              <a:spcBef>
                <a:spcPts val="300"/>
              </a:spcBef>
              <a:buNone/>
            </a:pPr>
            <a:endParaRPr lang="en-US" sz="1800" b="0" dirty="0" smtClean="0"/>
          </a:p>
          <a:p>
            <a:endParaRPr lang="en-US" dirty="0" smtClean="0">
              <a:solidFill>
                <a:srgbClr val="6600FF"/>
              </a:solidFill>
              <a:latin typeface="Arial" charset="0"/>
              <a:cs typeface="Arial" charset="0"/>
            </a:endParaRPr>
          </a:p>
          <a:p>
            <a:endParaRPr lang="en-US" dirty="0" smtClean="0">
              <a:solidFill>
                <a:srgbClr val="6600FF"/>
              </a:solidFill>
              <a:latin typeface="Arial"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10</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endParaRPr lang="en-US" dirty="0" smtClean="0">
              <a:latin typeface="Arial" charset="0"/>
              <a:ea typeface="ＭＳ Ｐゴシック" charset="-128"/>
              <a:cs typeface="Arial" charset="0"/>
            </a:endParaRPr>
          </a:p>
        </p:txBody>
      </p:sp>
      <p:sp>
        <p:nvSpPr>
          <p:cNvPr id="7" name="Title 1"/>
          <p:cNvSpPr>
            <a:spLocks noGrp="1"/>
          </p:cNvSpPr>
          <p:nvPr>
            <p:ph type="title"/>
          </p:nvPr>
        </p:nvSpPr>
        <p:spPr>
          <a:xfrm>
            <a:off x="0" y="0"/>
            <a:ext cx="8915400" cy="762000"/>
          </a:xfrm>
        </p:spPr>
        <p:txBody>
          <a:bodyPr>
            <a:noAutofit/>
          </a:bodyPr>
          <a:lstStyle/>
          <a:p>
            <a:pPr algn="l"/>
            <a:r>
              <a:rPr lang="en-US" sz="3300" b="1" dirty="0" smtClean="0">
                <a:latin typeface="Arial" pitchFamily="34" charset="0"/>
                <a:cs typeface="Arial" pitchFamily="34" charset="0"/>
              </a:rPr>
              <a:t> 2. Accelerator Science and Instrumentation</a:t>
            </a:r>
            <a:endParaRPr lang="en-US" sz="3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838200"/>
            <a:ext cx="8839200" cy="5334000"/>
          </a:xfrm>
        </p:spPr>
        <p:txBody>
          <a:bodyPr/>
          <a:lstStyle/>
          <a:p>
            <a:pPr>
              <a:spcBef>
                <a:spcPts val="480"/>
              </a:spcBef>
              <a:spcAft>
                <a:spcPts val="0"/>
              </a:spcAft>
              <a:buFont typeface="Arial" charset="0"/>
              <a:buNone/>
            </a:pPr>
            <a:r>
              <a:rPr lang="en-US" sz="1800" b="0" dirty="0"/>
              <a:t>2</a:t>
            </a:r>
            <a:r>
              <a:rPr lang="en-US" sz="1800" b="0" dirty="0" smtClean="0">
                <a:latin typeface="Arial" pitchFamily="34" charset="0"/>
                <a:cs typeface="Arial" pitchFamily="34" charset="0"/>
              </a:rPr>
              <a:t>.4.1 Beam Dynamics: Findings</a:t>
            </a:r>
          </a:p>
          <a:p>
            <a:pPr marL="571500" indent="-228600">
              <a:spcBef>
                <a:spcPts val="300"/>
              </a:spcBef>
            </a:pPr>
            <a:r>
              <a:rPr lang="en-US" sz="1800" b="0" dirty="0" smtClean="0"/>
              <a:t>The goals of beam-beam effort is focused on developing and maintaining simulation tools, support beam-beam related experiments (RHIC) and apply the expertise to the PHC upgrades. </a:t>
            </a:r>
          </a:p>
          <a:p>
            <a:pPr marL="571500" indent="-228600">
              <a:spcBef>
                <a:spcPts val="300"/>
              </a:spcBef>
            </a:pPr>
            <a:r>
              <a:rPr lang="en-US" sz="1800" b="0" dirty="0" smtClean="0"/>
              <a:t>RHIC, Tevatron, and SPS have been used to advantage to perform beam studies.</a:t>
            </a:r>
          </a:p>
          <a:p>
            <a:pPr marL="571500" indent="-228600">
              <a:spcBef>
                <a:spcPts val="300"/>
              </a:spcBef>
            </a:pPr>
            <a:r>
              <a:rPr lang="en-US" sz="1800" b="0" dirty="0" smtClean="0"/>
              <a:t>LARP beam-beam task is well integrated into HL-LHC study. </a:t>
            </a:r>
          </a:p>
          <a:p>
            <a:pPr>
              <a:spcBef>
                <a:spcPts val="1200"/>
              </a:spcBef>
              <a:spcAft>
                <a:spcPts val="300"/>
              </a:spcAft>
              <a:buNone/>
            </a:pPr>
            <a:r>
              <a:rPr lang="en-US" sz="1800" b="0" dirty="0" smtClean="0"/>
              <a:t>2</a:t>
            </a:r>
            <a:r>
              <a:rPr lang="en-US" sz="1800" b="0" dirty="0" smtClean="0">
                <a:latin typeface="Arial" pitchFamily="34" charset="0"/>
                <a:cs typeface="Arial" pitchFamily="34" charset="0"/>
              </a:rPr>
              <a:t>.4.2 Comments:</a:t>
            </a:r>
          </a:p>
          <a:p>
            <a:pPr marL="571500" indent="-228600">
              <a:spcBef>
                <a:spcPts val="0"/>
              </a:spcBef>
            </a:pPr>
            <a:r>
              <a:rPr lang="en-US" sz="1800" b="0" dirty="0" smtClean="0"/>
              <a:t>The team is commended for  their concentrated effort on beam-beam experiments before the end of the Tevatron run.</a:t>
            </a:r>
          </a:p>
          <a:p>
            <a:pPr marL="571500" indent="-228600">
              <a:spcBef>
                <a:spcPts val="0"/>
              </a:spcBef>
            </a:pPr>
            <a:r>
              <a:rPr lang="en-US" sz="1800" b="0" dirty="0" smtClean="0"/>
              <a:t>Beam physics simulations and code developments continue to be  needed to support </a:t>
            </a:r>
            <a:r>
              <a:rPr lang="en-US" sz="1800" b="0" dirty="0"/>
              <a:t> </a:t>
            </a:r>
            <a:r>
              <a:rPr lang="en-US" sz="1800" b="0" dirty="0" smtClean="0"/>
              <a:t>LHC. </a:t>
            </a:r>
          </a:p>
          <a:p>
            <a:pPr marL="571500" indent="-228600">
              <a:spcBef>
                <a:spcPts val="0"/>
              </a:spcBef>
            </a:pPr>
            <a:r>
              <a:rPr lang="en-US" sz="1800" b="0" dirty="0" smtClean="0"/>
              <a:t>Optical Stochastic Cooling (OSC) is an interesting idea for LHC. Passive optical stochastic cooling may be sufficient to prevent emittance dilution and provide luminosity leveling.</a:t>
            </a:r>
          </a:p>
          <a:p>
            <a:pPr indent="0">
              <a:spcBef>
                <a:spcPts val="0"/>
              </a:spcBef>
              <a:buNone/>
            </a:pPr>
            <a:r>
              <a:rPr lang="en-US" sz="1800" b="0" dirty="0" smtClean="0"/>
              <a:t>2</a:t>
            </a:r>
            <a:r>
              <a:rPr lang="en-US" sz="1800" b="0" dirty="0" smtClean="0">
                <a:latin typeface="Arial" pitchFamily="34" charset="0"/>
                <a:cs typeface="Arial" pitchFamily="34" charset="0"/>
              </a:rPr>
              <a:t>.4.3 Recommendations:</a:t>
            </a:r>
          </a:p>
          <a:p>
            <a:pPr indent="0">
              <a:spcBef>
                <a:spcPts val="0"/>
              </a:spcBef>
              <a:buNone/>
            </a:pPr>
            <a:r>
              <a:rPr lang="en-US" sz="1800" b="0" dirty="0"/>
              <a:t> </a:t>
            </a:r>
            <a:r>
              <a:rPr lang="en-US" sz="1800" b="0" dirty="0" smtClean="0"/>
              <a:t>  None</a:t>
            </a:r>
            <a:endParaRPr lang="en-US" sz="1800" b="0" dirty="0" smtClean="0">
              <a:latin typeface="Arial" pitchFamily="34" charset="0"/>
              <a:cs typeface="Arial" pitchFamily="34"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11</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endParaRPr lang="en-US" dirty="0" smtClean="0">
              <a:latin typeface="Arial" charset="0"/>
              <a:ea typeface="ＭＳ Ｐゴシック" charset="-128"/>
              <a:cs typeface="Arial" charset="0"/>
            </a:endParaRPr>
          </a:p>
        </p:txBody>
      </p:sp>
      <p:sp>
        <p:nvSpPr>
          <p:cNvPr id="7" name="Title 1"/>
          <p:cNvSpPr>
            <a:spLocks noGrp="1"/>
          </p:cNvSpPr>
          <p:nvPr>
            <p:ph type="title"/>
          </p:nvPr>
        </p:nvSpPr>
        <p:spPr>
          <a:xfrm>
            <a:off x="0" y="0"/>
            <a:ext cx="8915400" cy="762000"/>
          </a:xfrm>
        </p:spPr>
        <p:txBody>
          <a:bodyPr>
            <a:noAutofit/>
          </a:bodyPr>
          <a:lstStyle/>
          <a:p>
            <a:pPr algn="l"/>
            <a:r>
              <a:rPr lang="en-US" sz="3300" b="1" dirty="0" smtClean="0">
                <a:latin typeface="Arial" pitchFamily="34" charset="0"/>
                <a:cs typeface="Arial" pitchFamily="34" charset="0"/>
              </a:rPr>
              <a:t> 2. Accelerator Science and Instrumentation</a:t>
            </a:r>
            <a:endParaRPr lang="en-US" sz="3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1066800"/>
            <a:ext cx="8839200" cy="5181600"/>
          </a:xfrm>
        </p:spPr>
        <p:txBody>
          <a:bodyPr/>
          <a:lstStyle/>
          <a:p>
            <a:pPr>
              <a:spcBef>
                <a:spcPts val="480"/>
              </a:spcBef>
              <a:spcAft>
                <a:spcPts val="600"/>
              </a:spcAft>
              <a:buFont typeface="Arial" charset="0"/>
              <a:buNone/>
            </a:pPr>
            <a:r>
              <a:rPr lang="en-US" sz="1800" b="0" dirty="0" smtClean="0"/>
              <a:t>2,5 Energy Deposition</a:t>
            </a:r>
          </a:p>
          <a:p>
            <a:pPr>
              <a:spcBef>
                <a:spcPts val="480"/>
              </a:spcBef>
              <a:spcAft>
                <a:spcPts val="600"/>
              </a:spcAft>
              <a:buFont typeface="Arial" charset="0"/>
              <a:buNone/>
            </a:pPr>
            <a:r>
              <a:rPr lang="en-US" sz="1800" b="0" dirty="0" smtClean="0"/>
              <a:t>2</a:t>
            </a:r>
            <a:r>
              <a:rPr lang="en-US" sz="1800" b="0" dirty="0" smtClean="0">
                <a:latin typeface="Arial" pitchFamily="34" charset="0"/>
                <a:cs typeface="Arial" pitchFamily="34" charset="0"/>
              </a:rPr>
              <a:t>.5.1 Findings</a:t>
            </a:r>
          </a:p>
          <a:p>
            <a:pPr marL="571500" indent="-228600">
              <a:spcBef>
                <a:spcPts val="300"/>
              </a:spcBef>
            </a:pPr>
            <a:r>
              <a:rPr lang="en-US" sz="1800" b="0" dirty="0" smtClean="0"/>
              <a:t>FLUKA and MARS are being used  for optimization studies of  HL-LHC triplets . Both give good agreement on power density and dynamic heat load in quads.</a:t>
            </a:r>
          </a:p>
          <a:p>
            <a:pPr marL="571500" indent="-228600">
              <a:spcBef>
                <a:spcPts val="300"/>
              </a:spcBef>
            </a:pPr>
            <a:r>
              <a:rPr lang="en-US" sz="1800" b="0" dirty="0" smtClean="0"/>
              <a:t>A factor of 12 reduction in peak dose can be achieved by the quad aperture increase from 140 mm to 150 mm with thicker W inserts</a:t>
            </a:r>
          </a:p>
          <a:p>
            <a:pPr indent="0">
              <a:spcBef>
                <a:spcPts val="300"/>
              </a:spcBef>
              <a:buNone/>
            </a:pPr>
            <a:endParaRPr lang="en-US" sz="1800" b="0" dirty="0" smtClean="0"/>
          </a:p>
          <a:p>
            <a:pPr marL="223838" indent="-55563">
              <a:spcBef>
                <a:spcPts val="300"/>
              </a:spcBef>
              <a:buNone/>
            </a:pPr>
            <a:r>
              <a:rPr lang="en-US" sz="1800" b="0" dirty="0" smtClean="0"/>
              <a:t>2.5.2 Comments</a:t>
            </a:r>
          </a:p>
          <a:p>
            <a:pPr marL="571500">
              <a:spcBef>
                <a:spcPts val="300"/>
              </a:spcBef>
            </a:pPr>
            <a:r>
              <a:rPr lang="en-US" sz="1800" b="0" dirty="0" smtClean="0"/>
              <a:t>We encourage continuing </a:t>
            </a:r>
            <a:r>
              <a:rPr lang="en-US" sz="1800" b="0" dirty="0"/>
              <a:t>b</a:t>
            </a:r>
            <a:r>
              <a:rPr lang="en-US" sz="1800" b="0" dirty="0" smtClean="0"/>
              <a:t>enchmarking studies </a:t>
            </a:r>
            <a:endParaRPr lang="en-US" sz="1800" b="0" dirty="0"/>
          </a:p>
          <a:p>
            <a:pPr marL="571500">
              <a:spcBef>
                <a:spcPts val="300"/>
              </a:spcBef>
            </a:pPr>
            <a:r>
              <a:rPr lang="en-US" sz="1800" b="0" dirty="0" smtClean="0"/>
              <a:t>Perform optimization simulation studies  for 150mm triplet design with W-inserts providing safety margins for peak power density, dose and DPA.</a:t>
            </a:r>
          </a:p>
          <a:p>
            <a:pPr marL="571500">
              <a:spcBef>
                <a:spcPts val="300"/>
              </a:spcBef>
            </a:pPr>
            <a:r>
              <a:rPr lang="en-US" sz="1800" b="0" dirty="0" smtClean="0"/>
              <a:t>Facing budget  limitations, it is extremely important to prioritize future tasks.</a:t>
            </a:r>
          </a:p>
          <a:p>
            <a:pPr marL="228600" indent="0">
              <a:spcBef>
                <a:spcPts val="300"/>
              </a:spcBef>
              <a:buNone/>
            </a:pPr>
            <a:endParaRPr lang="en-US" sz="1800" b="0" dirty="0" smtClean="0"/>
          </a:p>
          <a:p>
            <a:pPr marL="117475" indent="0">
              <a:spcBef>
                <a:spcPts val="300"/>
              </a:spcBef>
              <a:buNone/>
            </a:pPr>
            <a:r>
              <a:rPr lang="en-US" sz="1800" b="0" dirty="0" smtClean="0"/>
              <a:t>2.5.3 Recommendations</a:t>
            </a:r>
          </a:p>
          <a:p>
            <a:pPr marL="228600" indent="0">
              <a:spcBef>
                <a:spcPts val="300"/>
              </a:spcBef>
              <a:buNone/>
            </a:pPr>
            <a:r>
              <a:rPr lang="en-US" sz="1800" b="0" dirty="0" smtClean="0"/>
              <a:t>None</a:t>
            </a: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12</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endParaRPr lang="en-US" dirty="0" smtClean="0">
              <a:latin typeface="Arial" charset="0"/>
              <a:ea typeface="ＭＳ Ｐゴシック" charset="-128"/>
              <a:cs typeface="Arial" charset="0"/>
            </a:endParaRPr>
          </a:p>
        </p:txBody>
      </p:sp>
      <p:sp>
        <p:nvSpPr>
          <p:cNvPr id="7" name="Title 1"/>
          <p:cNvSpPr>
            <a:spLocks noGrp="1"/>
          </p:cNvSpPr>
          <p:nvPr>
            <p:ph type="title"/>
          </p:nvPr>
        </p:nvSpPr>
        <p:spPr>
          <a:xfrm>
            <a:off x="0" y="0"/>
            <a:ext cx="8915400" cy="762000"/>
          </a:xfrm>
        </p:spPr>
        <p:txBody>
          <a:bodyPr>
            <a:noAutofit/>
          </a:bodyPr>
          <a:lstStyle/>
          <a:p>
            <a:pPr algn="l"/>
            <a:r>
              <a:rPr lang="en-US" sz="3300" b="1" dirty="0" smtClean="0">
                <a:latin typeface="Arial" pitchFamily="34" charset="0"/>
                <a:cs typeface="Arial" pitchFamily="34" charset="0"/>
              </a:rPr>
              <a:t> 2. Accelerator Science and Instrumentation</a:t>
            </a:r>
            <a:endParaRPr lang="en-US" sz="3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762000"/>
            <a:ext cx="8839200" cy="5486400"/>
          </a:xfrm>
        </p:spPr>
        <p:txBody>
          <a:bodyPr/>
          <a:lstStyle/>
          <a:p>
            <a:pPr>
              <a:buFont typeface="Arial" charset="0"/>
              <a:buNone/>
            </a:pPr>
            <a:r>
              <a:rPr lang="en-US" sz="1800" b="0" dirty="0"/>
              <a:t>2</a:t>
            </a:r>
            <a:r>
              <a:rPr lang="en-US" sz="1800" b="0" dirty="0" smtClean="0">
                <a:latin typeface="Arial" pitchFamily="34" charset="0"/>
                <a:cs typeface="Arial" pitchFamily="34" charset="0"/>
              </a:rPr>
              <a:t>.6. Instrumentation: </a:t>
            </a:r>
          </a:p>
          <a:p>
            <a:pPr>
              <a:buFont typeface="Arial" charset="0"/>
              <a:buNone/>
            </a:pPr>
            <a:r>
              <a:rPr lang="en-US" sz="1800" b="0" dirty="0" smtClean="0"/>
              <a:t>2.6.1 </a:t>
            </a:r>
            <a:r>
              <a:rPr lang="en-US" sz="1800" b="0" dirty="0" smtClean="0">
                <a:latin typeface="Arial" pitchFamily="34" charset="0"/>
                <a:cs typeface="Arial" pitchFamily="34" charset="0"/>
              </a:rPr>
              <a:t>Findings</a:t>
            </a:r>
          </a:p>
          <a:p>
            <a:pPr marL="571500" indent="-228600">
              <a:spcBef>
                <a:spcPts val="300"/>
              </a:spcBef>
            </a:pPr>
            <a:r>
              <a:rPr lang="en-US" sz="1800" b="0" dirty="0" smtClean="0"/>
              <a:t>Instrumentation developed under LARP program has been making significant contributions to LHC, including AC dipole, synchrotron light monitors, Schottky monitors, luminosity monitors and tune tracker. Luminosity monitor now is the instrument to measure collision rate to optimize IP.</a:t>
            </a:r>
          </a:p>
          <a:p>
            <a:pPr marL="571500" indent="-228600">
              <a:spcBef>
                <a:spcPts val="300"/>
              </a:spcBef>
            </a:pPr>
            <a:r>
              <a:rPr lang="en-US" sz="1800" b="0" dirty="0" smtClean="0"/>
              <a:t>Current focus of LARP instrumentation efforts is  expanding (synchrotron light monitoring) into abort gap monitor and ghost/satellite bunches, developing beam halo monitor and a fast bunch-by-bunch beam size monitor. </a:t>
            </a:r>
          </a:p>
          <a:p>
            <a:pPr marL="571500" indent="-228600">
              <a:spcBef>
                <a:spcPts val="300"/>
              </a:spcBef>
            </a:pPr>
            <a:r>
              <a:rPr lang="en-US" sz="1800" b="0" dirty="0" smtClean="0"/>
              <a:t>Developing analysis tools and improving operational tools for Lummi monitor, completing FLUKA model and preparing for asymmetric collisions</a:t>
            </a:r>
          </a:p>
          <a:p>
            <a:pPr>
              <a:spcBef>
                <a:spcPts val="600"/>
              </a:spcBef>
              <a:buNone/>
            </a:pPr>
            <a:r>
              <a:rPr lang="en-US" sz="1800" b="0" dirty="0"/>
              <a:t>2</a:t>
            </a:r>
            <a:r>
              <a:rPr lang="en-US" sz="1800" b="0" dirty="0" smtClean="0"/>
              <a:t>.6.2 Comments</a:t>
            </a:r>
          </a:p>
          <a:p>
            <a:pPr marL="571500" indent="-228600">
              <a:spcBef>
                <a:spcPts val="300"/>
              </a:spcBef>
            </a:pPr>
            <a:r>
              <a:rPr lang="en-US" sz="1800" b="0" dirty="0" smtClean="0"/>
              <a:t>We encourage LARP  to continue to collaborate with CERN developing instruments as the LHC performance ramps up.</a:t>
            </a:r>
          </a:p>
          <a:p>
            <a:pPr marL="571500" indent="-228600">
              <a:spcBef>
                <a:spcPts val="300"/>
              </a:spcBef>
            </a:pPr>
            <a:r>
              <a:rPr lang="en-US" sz="1800" b="0" dirty="0" smtClean="0"/>
              <a:t>Facing budget limitations, future task-oriented activities should be prioritized as required by LHC. .  </a:t>
            </a:r>
          </a:p>
          <a:p>
            <a:pPr>
              <a:spcBef>
                <a:spcPts val="600"/>
              </a:spcBef>
              <a:buNone/>
            </a:pPr>
            <a:r>
              <a:rPr lang="en-US" sz="1800" b="0" dirty="0"/>
              <a:t>2</a:t>
            </a:r>
            <a:r>
              <a:rPr lang="en-US" sz="1800" b="0" dirty="0" smtClean="0">
                <a:latin typeface="Arial" pitchFamily="34" charset="0"/>
                <a:cs typeface="Arial" pitchFamily="34" charset="0"/>
              </a:rPr>
              <a:t>.6.3 Recommendations</a:t>
            </a:r>
          </a:p>
          <a:p>
            <a:pPr marL="571500" indent="-228600"/>
            <a:r>
              <a:rPr lang="en-US" sz="1800" b="0" dirty="0" smtClean="0">
                <a:latin typeface="Arial" pitchFamily="34" charset="0"/>
                <a:cs typeface="Arial" pitchFamily="34" charset="0"/>
              </a:rPr>
              <a:t>None</a:t>
            </a:r>
          </a:p>
          <a:p>
            <a:pPr>
              <a:buNone/>
            </a:pPr>
            <a:endParaRPr lang="en-US" sz="2000" dirty="0" smtClean="0">
              <a:latin typeface="Arial"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13</a:t>
            </a:fld>
            <a:endParaRPr lang="en-US" dirty="0"/>
          </a:p>
        </p:txBody>
      </p:sp>
      <p:sp>
        <p:nvSpPr>
          <p:cNvPr id="4" name="Footer Placeholder 4"/>
          <p:cNvSpPr>
            <a:spLocks noGrp="1"/>
          </p:cNvSpPr>
          <p:nvPr>
            <p:ph type="ftr" sz="quarter" idx="11"/>
          </p:nvPr>
        </p:nvSpPr>
        <p:spPr>
          <a:xfrm>
            <a:off x="3200400" y="6248400"/>
            <a:ext cx="5334000" cy="365125"/>
          </a:xfrm>
        </p:spPr>
        <p:txBody>
          <a:bodyPr wrap="square" numCol="1" anchorCtr="0" compatLnSpc="1">
            <a:prstTxWarp prst="textNoShape">
              <a:avLst/>
            </a:prstTxWarp>
          </a:bodyPr>
          <a:lstStyle/>
          <a:p>
            <a:endParaRPr lang="en-US" dirty="0" smtClean="0">
              <a:latin typeface="Arial" charset="0"/>
              <a:ea typeface="ＭＳ Ｐゴシック" charset="-128"/>
              <a:cs typeface="Arial" charset="0"/>
            </a:endParaRPr>
          </a:p>
        </p:txBody>
      </p:sp>
      <p:sp>
        <p:nvSpPr>
          <p:cNvPr id="5" name="Title 1"/>
          <p:cNvSpPr>
            <a:spLocks noGrp="1"/>
          </p:cNvSpPr>
          <p:nvPr>
            <p:ph type="title"/>
          </p:nvPr>
        </p:nvSpPr>
        <p:spPr>
          <a:xfrm>
            <a:off x="0" y="0"/>
            <a:ext cx="8915400" cy="762000"/>
          </a:xfrm>
        </p:spPr>
        <p:txBody>
          <a:bodyPr>
            <a:noAutofit/>
          </a:bodyPr>
          <a:lstStyle/>
          <a:p>
            <a:pPr algn="l"/>
            <a:r>
              <a:rPr lang="en-US" sz="3300" b="1" dirty="0" smtClean="0">
                <a:latin typeface="Arial" pitchFamily="34" charset="0"/>
                <a:cs typeface="Arial" pitchFamily="34" charset="0"/>
              </a:rPr>
              <a:t> 2. Accelerator Science and Instrumentation</a:t>
            </a:r>
            <a:endParaRPr lang="en-US" sz="3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4"/>
          <p:cNvSpPr>
            <a:spLocks noGrp="1"/>
          </p:cNvSpPr>
          <p:nvPr>
            <p:ph type="subTitle" idx="1"/>
          </p:nvPr>
        </p:nvSpPr>
        <p:spPr>
          <a:xfrm>
            <a:off x="990600" y="3541353"/>
            <a:ext cx="7162800" cy="2971800"/>
          </a:xfrm>
        </p:spPr>
        <p:txBody>
          <a:bodyPr/>
          <a:lstStyle/>
          <a:p>
            <a:pPr eaLnBrk="1" hangingPunct="1">
              <a:lnSpc>
                <a:spcPct val="80000"/>
              </a:lnSpc>
            </a:pPr>
            <a:endParaRPr lang="en-US" sz="2200" dirty="0" smtClean="0">
              <a:solidFill>
                <a:srgbClr val="404040"/>
              </a:solidFill>
              <a:latin typeface="Calibri" charset="0"/>
              <a:cs typeface="Arial" charset="0"/>
            </a:endParaRPr>
          </a:p>
          <a:p>
            <a:pPr eaLnBrk="1" hangingPunct="1">
              <a:lnSpc>
                <a:spcPct val="80000"/>
              </a:lnSpc>
            </a:pPr>
            <a:r>
              <a:rPr lang="en-US" sz="3200" dirty="0" smtClean="0">
                <a:solidFill>
                  <a:schemeClr val="tx1"/>
                </a:solidFill>
                <a:latin typeface="Calibri" charset="0"/>
                <a:cs typeface="Arial" charset="0"/>
              </a:rPr>
              <a:t>Magnets</a:t>
            </a:r>
            <a:endParaRPr lang="en-US" sz="2200" dirty="0" smtClean="0">
              <a:solidFill>
                <a:schemeClr val="tx1"/>
              </a:solidFill>
              <a:latin typeface="Calibri" charset="0"/>
              <a:cs typeface="Arial" charset="0"/>
            </a:endParaRPr>
          </a:p>
          <a:p>
            <a:pPr eaLnBrk="1" hangingPunct="1">
              <a:lnSpc>
                <a:spcPct val="80000"/>
              </a:lnSpc>
            </a:pPr>
            <a:endParaRPr lang="en-US" sz="2200" dirty="0">
              <a:solidFill>
                <a:schemeClr val="tx1"/>
              </a:solidFill>
              <a:latin typeface="Calibri" charset="0"/>
              <a:cs typeface="Arial" charset="0"/>
            </a:endParaRPr>
          </a:p>
          <a:p>
            <a:pPr eaLnBrk="1" hangingPunct="1">
              <a:lnSpc>
                <a:spcPct val="80000"/>
              </a:lnSpc>
            </a:pPr>
            <a:endParaRPr lang="en-US" sz="2200" dirty="0" smtClean="0">
              <a:solidFill>
                <a:schemeClr val="tx1"/>
              </a:solidFill>
              <a:latin typeface="Calibri" charset="0"/>
              <a:cs typeface="Arial" charset="0"/>
            </a:endParaRPr>
          </a:p>
          <a:p>
            <a:pPr eaLnBrk="1" hangingPunct="1">
              <a:lnSpc>
                <a:spcPct val="80000"/>
              </a:lnSpc>
            </a:pPr>
            <a:endParaRPr lang="en-US" sz="2200" dirty="0">
              <a:solidFill>
                <a:schemeClr val="tx1"/>
              </a:solidFill>
              <a:latin typeface="Calibri" charset="0"/>
              <a:cs typeface="Arial" charset="0"/>
            </a:endParaRPr>
          </a:p>
          <a:p>
            <a:pPr eaLnBrk="1" hangingPunct="1">
              <a:lnSpc>
                <a:spcPct val="80000"/>
              </a:lnSpc>
            </a:pPr>
            <a:r>
              <a:rPr lang="en-US" sz="2200" dirty="0" smtClean="0">
                <a:solidFill>
                  <a:schemeClr val="tx1"/>
                </a:solidFill>
                <a:latin typeface="Calibri" charset="0"/>
                <a:cs typeface="Arial" charset="0"/>
              </a:rPr>
              <a:t>July 10, 2012</a:t>
            </a:r>
          </a:p>
        </p:txBody>
      </p:sp>
      <p:sp>
        <p:nvSpPr>
          <p:cNvPr id="6147" name="Title 3"/>
          <p:cNvSpPr>
            <a:spLocks noGrp="1"/>
          </p:cNvSpPr>
          <p:nvPr>
            <p:ph type="title"/>
          </p:nvPr>
        </p:nvSpPr>
        <p:spPr>
          <a:xfrm>
            <a:off x="381000" y="1828800"/>
            <a:ext cx="8305800" cy="1371600"/>
          </a:xfrm>
        </p:spPr>
        <p:txBody>
          <a:bodyPr>
            <a:normAutofit fontScale="90000"/>
          </a:bodyPr>
          <a:lstStyle/>
          <a:p>
            <a:pPr eaLnBrk="1" hangingPunct="1"/>
            <a:r>
              <a:rPr lang="en-US" dirty="0" smtClean="0">
                <a:latin typeface="Calibri" charset="0"/>
                <a:cs typeface="Arial" charset="0"/>
              </a:rPr>
              <a:t>2012 Annual Review </a:t>
            </a:r>
            <a:br>
              <a:rPr lang="en-US" dirty="0" smtClean="0">
                <a:latin typeface="Calibri" charset="0"/>
                <a:cs typeface="Arial" charset="0"/>
              </a:rPr>
            </a:br>
            <a:r>
              <a:rPr lang="en-US" dirty="0" smtClean="0">
                <a:latin typeface="Calibri" charset="0"/>
                <a:cs typeface="Arial" charset="0"/>
              </a:rPr>
              <a:t>of the</a:t>
            </a:r>
            <a:br>
              <a:rPr lang="en-US" dirty="0" smtClean="0">
                <a:latin typeface="Calibri" charset="0"/>
                <a:cs typeface="Arial" charset="0"/>
              </a:rPr>
            </a:br>
            <a:r>
              <a:rPr lang="en-US" dirty="0" smtClean="0">
                <a:latin typeface="Calibri" charset="0"/>
                <a:cs typeface="Arial" charset="0"/>
              </a:rPr>
              <a:t>LHC Accelerator Research Program</a:t>
            </a:r>
            <a:endParaRPr lang="en-US" dirty="0" smtClean="0">
              <a:latin typeface="Arial" charset="0"/>
              <a:cs typeface="Arial" charset="0"/>
            </a:endParaRPr>
          </a:p>
        </p:txBody>
      </p:sp>
      <p:sp>
        <p:nvSpPr>
          <p:cNvPr id="2" name="Rectangle 1"/>
          <p:cNvSpPr/>
          <p:nvPr/>
        </p:nvSpPr>
        <p:spPr>
          <a:xfrm>
            <a:off x="533400" y="4572000"/>
            <a:ext cx="8001000" cy="1390124"/>
          </a:xfrm>
          <a:prstGeom prst="rect">
            <a:avLst/>
          </a:prstGeom>
        </p:spPr>
        <p:txBody>
          <a:bodyPr wrap="square">
            <a:spAutoFit/>
          </a:bodyPr>
          <a:lstStyle/>
          <a:p>
            <a:pPr algn="ctr">
              <a:spcBef>
                <a:spcPts val="480"/>
              </a:spcBef>
              <a:spcAft>
                <a:spcPts val="600"/>
              </a:spcAft>
              <a:buNone/>
            </a:pPr>
            <a:r>
              <a:rPr lang="en-US" sz="2200" dirty="0">
                <a:latin typeface="Calibri" pitchFamily="34" charset="0"/>
                <a:cs typeface="Calibri" pitchFamily="34" charset="0"/>
              </a:rPr>
              <a:t>Subcommittee </a:t>
            </a:r>
            <a:r>
              <a:rPr lang="en-US" sz="2200" dirty="0" smtClean="0">
                <a:latin typeface="Calibri" pitchFamily="34" charset="0"/>
                <a:cs typeface="Calibri" pitchFamily="34" charset="0"/>
              </a:rPr>
              <a:t>members: Steve St. Lorant  &amp; Al Zeller</a:t>
            </a:r>
          </a:p>
          <a:p>
            <a:pPr algn="ctr">
              <a:spcBef>
                <a:spcPts val="480"/>
              </a:spcBef>
              <a:spcAft>
                <a:spcPts val="600"/>
              </a:spcAft>
              <a:buNone/>
            </a:pPr>
            <a:endParaRPr lang="en-US" sz="2200" dirty="0" smtClean="0">
              <a:latin typeface="Calibri" pitchFamily="34" charset="0"/>
              <a:cs typeface="Calibri" pitchFamily="34" charset="0"/>
            </a:endParaRPr>
          </a:p>
          <a:p>
            <a:pPr algn="ctr">
              <a:spcBef>
                <a:spcPts val="480"/>
              </a:spcBef>
              <a:spcAft>
                <a:spcPts val="600"/>
              </a:spcAft>
              <a:buNone/>
            </a:pPr>
            <a:endParaRPr lang="en-US" sz="2200" dirty="0" smtClean="0">
              <a:latin typeface="Calibri" pitchFamily="34" charset="0"/>
              <a:cs typeface="Calibri" pitchFamily="34" charset="0"/>
            </a:endParaRPr>
          </a:p>
        </p:txBody>
      </p:sp>
    </p:spTree>
    <p:extLst>
      <p:ext uri="{BB962C8B-B14F-4D97-AF65-F5344CB8AC3E}">
        <p14:creationId xmlns:p14="http://schemas.microsoft.com/office/powerpoint/2010/main" xmlns="" val="783148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p:cNvSpPr>
          <p:nvPr/>
        </p:nvSpPr>
        <p:spPr bwMode="auto">
          <a:xfrm>
            <a:off x="8567738" y="6450013"/>
            <a:ext cx="239712"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40639" bIns="0" anchor="ctr">
            <a:spAutoFit/>
          </a:bodyPr>
          <a:lstStyle/>
          <a:p>
            <a:pPr marL="39688" algn="r"/>
            <a:r>
              <a:rPr lang="en-US" sz="1200" dirty="0">
                <a:solidFill>
                  <a:srgbClr val="106636"/>
                </a:solidFill>
                <a:latin typeface="Arial" charset="0"/>
                <a:cs typeface="Arial" charset="0"/>
                <a:sym typeface="Arial" charset="0"/>
              </a:rPr>
              <a:t>1</a:t>
            </a:r>
          </a:p>
        </p:txBody>
      </p:sp>
      <p:pic>
        <p:nvPicPr>
          <p:cNvPr id="3075" name="Picture 2"/>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5613" y="6354763"/>
            <a:ext cx="2439987" cy="407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Rectangle 3"/>
          <p:cNvSpPr>
            <a:spLocks/>
          </p:cNvSpPr>
          <p:nvPr/>
        </p:nvSpPr>
        <p:spPr bwMode="auto">
          <a:xfrm>
            <a:off x="3122613" y="6411913"/>
            <a:ext cx="5360987"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rgbClr val="000000"/>
                </a:solidFill>
                <a:round/>
                <a:headEnd/>
                <a:tailEnd/>
              </a14:hiddenLine>
            </a:ext>
          </a:extLst>
        </p:spPr>
        <p:txBody>
          <a:bodyPr lIns="38100" tIns="38100" rIns="38100" bIns="38100" anchor="ctr"/>
          <a:lstStyle/>
          <a:p>
            <a:pPr algn="r"/>
            <a:r>
              <a:rPr lang="en-US" sz="1200" dirty="0">
                <a:solidFill>
                  <a:srgbClr val="106636"/>
                </a:solidFill>
                <a:latin typeface="Arial" charset="0"/>
                <a:cs typeface="Arial" charset="0"/>
                <a:sym typeface="Arial" charset="0"/>
              </a:rPr>
              <a:t>HEP FY12 Budget Retreat</a:t>
            </a:r>
          </a:p>
        </p:txBody>
      </p:sp>
      <p:sp>
        <p:nvSpPr>
          <p:cNvPr id="3077" name="Rectangle 4"/>
          <p:cNvSpPr>
            <a:spLocks noGrp="1" noChangeArrowheads="1"/>
          </p:cNvSpPr>
          <p:nvPr>
            <p:ph type="body" idx="1"/>
          </p:nvPr>
        </p:nvSpPr>
        <p:spPr>
          <a:xfrm>
            <a:off x="492125" y="928688"/>
            <a:ext cx="8410575" cy="5167312"/>
          </a:xfrm>
        </p:spPr>
        <p:txBody>
          <a:bodyPr/>
          <a:lstStyle/>
          <a:p>
            <a:pPr marL="304800" indent="-304800" eaLnBrk="1" hangingPunct="1">
              <a:spcBef>
                <a:spcPct val="0"/>
              </a:spcBef>
              <a:buFont typeface="Arial" charset="0"/>
              <a:buNone/>
            </a:pPr>
            <a:endParaRPr lang="en-US" sz="2000" dirty="0" smtClean="0">
              <a:solidFill>
                <a:schemeClr val="tx1"/>
              </a:solidFill>
              <a:latin typeface="Chalkboard" charset="0"/>
              <a:ea typeface="ヒラギノ角ゴ ProN W3" charset="0"/>
              <a:cs typeface="ヒラギノ角ゴ ProN W3" charset="0"/>
              <a:sym typeface="Chalkboard" charset="0"/>
            </a:endParaRPr>
          </a:p>
          <a:p>
            <a:pPr marL="304800" indent="-304800" eaLnBrk="1" hangingPunct="1">
              <a:spcBef>
                <a:spcPts val="500"/>
              </a:spcBef>
              <a:buFont typeface="Arial" charset="0"/>
              <a:buNone/>
            </a:pPr>
            <a:r>
              <a:rPr lang="en-US" sz="2000" b="0" dirty="0" smtClean="0">
                <a:solidFill>
                  <a:schemeClr val="tx1"/>
                </a:solidFill>
                <a:latin typeface="Chalkboard" charset="0"/>
                <a:ea typeface="Chalkboard" charset="0"/>
                <a:cs typeface="Chalkboard" charset="0"/>
                <a:sym typeface="Chalkboard" charset="0"/>
              </a:rPr>
              <a:t>The</a:t>
            </a:r>
            <a:r>
              <a:rPr lang="en-US" sz="2000" b="0" dirty="0" smtClean="0">
                <a:solidFill>
                  <a:schemeClr val="tx1"/>
                </a:solidFill>
                <a:latin typeface="Chalkboard"/>
                <a:ea typeface="Chalkboard" charset="0"/>
                <a:cs typeface="Chalkboard" charset="0"/>
                <a:sym typeface="Chalkboard" charset="0"/>
              </a:rPr>
              <a:t> review once again illustrated the remarkable progress achieved by the three laboratories participating in the Magnet Systems program. The net result is that target gradients, stress tests, cycling and the like have been achieved in a mix of quadrupole magnets.</a:t>
            </a:r>
            <a:endParaRPr lang="en-US" sz="2000" b="0" dirty="0" smtClean="0">
              <a:solidFill>
                <a:schemeClr val="tx1"/>
              </a:solidFill>
              <a:latin typeface="Chalkboard"/>
              <a:ea typeface="ヒラギノ角ゴ ProN W3" charset="0"/>
              <a:cs typeface="ヒラギノ角ゴ ProN W3" charset="0"/>
              <a:sym typeface="Chalkboard" charset="0"/>
            </a:endParaRPr>
          </a:p>
          <a:p>
            <a:pPr marL="304800" indent="-304800" eaLnBrk="1" hangingPunct="1">
              <a:spcBef>
                <a:spcPts val="500"/>
              </a:spcBef>
              <a:buFont typeface="Arial" charset="0"/>
              <a:buNone/>
            </a:pPr>
            <a:r>
              <a:rPr lang="en-US" sz="2000" b="0" dirty="0" smtClean="0">
                <a:solidFill>
                  <a:schemeClr val="tx1"/>
                </a:solidFill>
                <a:latin typeface="Chalkboard"/>
                <a:ea typeface="Chalkboard" charset="0"/>
                <a:cs typeface="Chalkboard" charset="0"/>
                <a:sym typeface="Chalkboard" charset="0"/>
              </a:rPr>
              <a:t>The results of this review can be best described as when talented resources are joined under the aegis of a supportive sponsor, seemingly intractable problems can be solved given the time and the funds</a:t>
            </a:r>
            <a:endParaRPr lang="en-US" sz="2000" b="0" dirty="0" smtClean="0">
              <a:solidFill>
                <a:schemeClr val="tx1"/>
              </a:solidFill>
              <a:latin typeface="Chalkboard"/>
              <a:ea typeface="ヒラギノ角ゴ ProN W3" charset="0"/>
              <a:cs typeface="ヒラギノ角ゴ ProN W3" charset="0"/>
              <a:sym typeface="Chalkboard" charset="0"/>
            </a:endParaRPr>
          </a:p>
          <a:p>
            <a:pPr marL="304800" indent="-304800" eaLnBrk="1" hangingPunct="1">
              <a:spcBef>
                <a:spcPts val="500"/>
              </a:spcBef>
              <a:buFont typeface="Arial" charset="0"/>
              <a:buNone/>
            </a:pPr>
            <a:r>
              <a:rPr lang="en-US" sz="2000" b="0" dirty="0" smtClean="0">
                <a:solidFill>
                  <a:schemeClr val="tx1"/>
                </a:solidFill>
                <a:latin typeface="Chalkboard"/>
                <a:ea typeface="Chalkboard" charset="0"/>
                <a:cs typeface="Chalkboard" charset="0"/>
                <a:sym typeface="Chalkboard" charset="0"/>
              </a:rPr>
              <a:t>While the Magnet Systems, representing approximately one half of the program, has most emphatically demonstrated the viability of niobium-tin superconductor as a technological material for magnet construction and thus suitable for an upgrade to the LHC, the strategic planning required to required to transform the LARP program (R = research) into a construction project has lacked attention.</a:t>
            </a:r>
            <a:endParaRPr lang="en-US" sz="2000" b="0" dirty="0" smtClean="0">
              <a:solidFill>
                <a:schemeClr val="tx1"/>
              </a:solidFill>
              <a:latin typeface="Chalkboard"/>
              <a:ea typeface="ヒラギノ角ゴ ProN W3" charset="0"/>
              <a:cs typeface="ヒラギノ角ゴ ProN W3" charset="0"/>
              <a:sym typeface="Chalkboard" charset="0"/>
            </a:endParaRPr>
          </a:p>
          <a:p>
            <a:pPr marL="304800" indent="-304800" eaLnBrk="1" hangingPunct="1">
              <a:spcBef>
                <a:spcPts val="500"/>
              </a:spcBef>
              <a:buFont typeface="Arial" charset="0"/>
              <a:buNone/>
            </a:pPr>
            <a:endParaRPr lang="en-US" sz="2000" dirty="0" smtClean="0">
              <a:solidFill>
                <a:schemeClr val="tx1"/>
              </a:solidFill>
              <a:latin typeface="Chalkboard" charset="0"/>
              <a:ea typeface="ヒラギノ角ゴ ProN W3" charset="0"/>
              <a:cs typeface="ヒラギノ角ゴ ProN W3" charset="0"/>
              <a:sym typeface="Chalkboard" charset="0"/>
            </a:endParaRPr>
          </a:p>
          <a:p>
            <a:pPr marL="304800" indent="-304800" eaLnBrk="1" hangingPunct="1">
              <a:spcBef>
                <a:spcPts val="500"/>
              </a:spcBef>
              <a:buFont typeface="Arial" charset="0"/>
              <a:buNone/>
            </a:pPr>
            <a:endParaRPr lang="en-US" dirty="0" smtClean="0">
              <a:solidFill>
                <a:schemeClr val="tx1"/>
              </a:solidFill>
              <a:latin typeface="Chalkboard" charset="0"/>
              <a:ea typeface="ヒラギノ角ゴ ProN W3" charset="0"/>
              <a:cs typeface="ヒラギノ角ゴ ProN W3" charset="0"/>
              <a:sym typeface="Chalkboard" charset="0"/>
            </a:endParaRPr>
          </a:p>
          <a:p>
            <a:pPr marL="304800" indent="-304800" eaLnBrk="1" hangingPunct="1">
              <a:spcBef>
                <a:spcPts val="500"/>
              </a:spcBef>
              <a:buFont typeface="Arial" charset="0"/>
              <a:buNone/>
            </a:pPr>
            <a:r>
              <a:rPr lang="en-US" sz="2000" dirty="0" smtClean="0">
                <a:solidFill>
                  <a:schemeClr val="tx1"/>
                </a:solidFill>
                <a:latin typeface="Chalkboard" charset="0"/>
                <a:ea typeface="Chalkboard" charset="0"/>
                <a:cs typeface="Chalkboard" charset="0"/>
                <a:sym typeface="Chalkboard" charset="0"/>
              </a:rPr>
              <a:t>…</a:t>
            </a:r>
            <a:endParaRPr lang="en-US" sz="2000" dirty="0" smtClean="0">
              <a:solidFill>
                <a:schemeClr val="tx1"/>
              </a:solidFill>
              <a:latin typeface="Chalkboard" charset="0"/>
              <a:ea typeface="ヒラギノ角ゴ ProN W3" charset="0"/>
              <a:cs typeface="ヒラギノ角ゴ ProN W3" charset="0"/>
              <a:sym typeface="Chalkboard" charset="0"/>
            </a:endParaRPr>
          </a:p>
        </p:txBody>
      </p:sp>
      <p:sp>
        <p:nvSpPr>
          <p:cNvPr id="3078" name="Rectangle 5"/>
          <p:cNvSpPr>
            <a:spLocks noGrp="1" noChangeArrowheads="1"/>
          </p:cNvSpPr>
          <p:nvPr>
            <p:ph type="title"/>
          </p:nvPr>
        </p:nvSpPr>
        <p:spPr/>
        <p:txBody>
          <a:bodyPr/>
          <a:lstStyle/>
          <a:p>
            <a:pPr eaLnBrk="1" hangingPunct="1"/>
            <a:r>
              <a:rPr lang="en-US" sz="3600" b="1" dirty="0" smtClean="0">
                <a:solidFill>
                  <a:schemeClr val="tx1"/>
                </a:solidFill>
                <a:latin typeface="Lucida Grande" charset="0"/>
                <a:ea typeface="Lucida Grande" charset="0"/>
                <a:cs typeface="Lucida Grande" charset="0"/>
                <a:sym typeface="Lucida Grande" charset="0"/>
              </a:rPr>
              <a:t> </a:t>
            </a:r>
            <a:r>
              <a:rPr lang="en-US" sz="3600" dirty="0" smtClean="0">
                <a:solidFill>
                  <a:schemeClr val="tx1"/>
                </a:solidFill>
                <a:latin typeface="Chalkboard Bold" charset="0"/>
                <a:ea typeface="Chalkboard Bold" charset="0"/>
                <a:cs typeface="Chalkboard Bold" charset="0"/>
                <a:sym typeface="Chalkboard Bold" charset="0"/>
              </a:rPr>
              <a:t>Magnet Systems</a:t>
            </a:r>
            <a:endParaRPr lang="en-US" sz="3600" dirty="0" smtClean="0">
              <a:solidFill>
                <a:schemeClr val="tx1"/>
              </a:solidFill>
              <a:latin typeface="Chalkboard Bold" charset="0"/>
              <a:ea typeface="ヒラギノ角ゴ ProN W6" charset="0"/>
              <a:cs typeface="ヒラギノ角ゴ ProN W6" charset="0"/>
              <a:sym typeface="Chalkboard Bold" charset="0"/>
            </a:endParaRPr>
          </a:p>
        </p:txBody>
      </p:sp>
      <p:sp>
        <p:nvSpPr>
          <p:cNvPr id="2" name="Footer Placeholder 1"/>
          <p:cNvSpPr>
            <a:spLocks noGrp="1"/>
          </p:cNvSpPr>
          <p:nvPr>
            <p:ph type="ftr" sz="quarter" idx="11"/>
          </p:nvPr>
        </p:nvSpPr>
        <p:spPr>
          <a:xfrm>
            <a:off x="2057400" y="6300788"/>
            <a:ext cx="5334000" cy="365125"/>
          </a:xfrm>
        </p:spPr>
        <p:txBody>
          <a:bodyPr/>
          <a:lstStyle/>
          <a:p>
            <a:pPr>
              <a:defRPr/>
            </a:pPr>
            <a:endParaRPr lang="en-US" dirty="0"/>
          </a:p>
        </p:txBody>
      </p:sp>
      <p:sp>
        <p:nvSpPr>
          <p:cNvPr id="3" name="Slide Number Placeholder 2"/>
          <p:cNvSpPr>
            <a:spLocks noGrp="1"/>
          </p:cNvSpPr>
          <p:nvPr>
            <p:ph type="sldNum" sz="quarter" idx="10"/>
          </p:nvPr>
        </p:nvSpPr>
        <p:spPr/>
        <p:txBody>
          <a:bodyPr/>
          <a:lstStyle/>
          <a:p>
            <a:fld id="{7FD9C8DE-611D-44CE-933C-4DF3ECEC666B}" type="slidenum">
              <a:rPr lang="en-US" smtClean="0"/>
              <a:pPr/>
              <a:t>15</a:t>
            </a:fld>
            <a:endParaRPr lang="en-US" dirty="0"/>
          </a:p>
        </p:txBody>
      </p:sp>
    </p:spTree>
    <p:extLst>
      <p:ext uri="{BB962C8B-B14F-4D97-AF65-F5344CB8AC3E}">
        <p14:creationId xmlns:p14="http://schemas.microsoft.com/office/powerpoint/2010/main" xmlns="" val="40397622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p:cNvSpPr>
          <p:nvPr/>
        </p:nvSpPr>
        <p:spPr bwMode="auto">
          <a:xfrm>
            <a:off x="8567738" y="6450013"/>
            <a:ext cx="239712"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40639" bIns="0" anchor="ctr">
            <a:spAutoFit/>
          </a:bodyPr>
          <a:lstStyle/>
          <a:p>
            <a:pPr marL="39688" algn="r"/>
            <a:r>
              <a:rPr lang="en-US" sz="1200" dirty="0">
                <a:solidFill>
                  <a:srgbClr val="106636"/>
                </a:solidFill>
                <a:latin typeface="Arial" charset="0"/>
                <a:cs typeface="Arial" charset="0"/>
                <a:sym typeface="Arial" charset="0"/>
              </a:rPr>
              <a:t>2</a:t>
            </a:r>
          </a:p>
        </p:txBody>
      </p:sp>
      <p:pic>
        <p:nvPicPr>
          <p:cNvPr id="4099" name="Picture 2"/>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5613" y="6354763"/>
            <a:ext cx="2439987" cy="407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0" name="Rectangle 3"/>
          <p:cNvSpPr>
            <a:spLocks/>
          </p:cNvSpPr>
          <p:nvPr/>
        </p:nvSpPr>
        <p:spPr bwMode="auto">
          <a:xfrm>
            <a:off x="3122613" y="6411913"/>
            <a:ext cx="5360987"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rgbClr val="000000"/>
                </a:solidFill>
                <a:round/>
                <a:headEnd/>
                <a:tailEnd/>
              </a14:hiddenLine>
            </a:ext>
          </a:extLst>
        </p:spPr>
        <p:txBody>
          <a:bodyPr lIns="38100" tIns="38100" rIns="38100" bIns="38100" anchor="ctr"/>
          <a:lstStyle/>
          <a:p>
            <a:pPr algn="r"/>
            <a:r>
              <a:rPr lang="en-US" sz="1200" dirty="0">
                <a:solidFill>
                  <a:srgbClr val="106636"/>
                </a:solidFill>
                <a:latin typeface="Arial" charset="0"/>
                <a:cs typeface="Arial" charset="0"/>
                <a:sym typeface="Arial" charset="0"/>
              </a:rPr>
              <a:t>HEP FY12 Budget Retreat</a:t>
            </a:r>
          </a:p>
        </p:txBody>
      </p:sp>
      <p:sp>
        <p:nvSpPr>
          <p:cNvPr id="4101" name="Rectangle 4"/>
          <p:cNvSpPr>
            <a:spLocks noGrp="1" noChangeArrowheads="1"/>
          </p:cNvSpPr>
          <p:nvPr>
            <p:ph type="title"/>
          </p:nvPr>
        </p:nvSpPr>
        <p:spPr/>
        <p:txBody>
          <a:bodyPr/>
          <a:lstStyle/>
          <a:p>
            <a:pPr eaLnBrk="1" hangingPunct="1"/>
            <a:r>
              <a:rPr lang="en-US" dirty="0" smtClean="0">
                <a:solidFill>
                  <a:schemeClr val="tx1"/>
                </a:solidFill>
                <a:latin typeface="Chalkboard" charset="0"/>
                <a:ea typeface="Chalkboard" charset="0"/>
                <a:cs typeface="Chalkboard" charset="0"/>
                <a:sym typeface="Chalkboard" charset="0"/>
              </a:rPr>
              <a:t>Magnet Systems</a:t>
            </a:r>
            <a:endParaRPr lang="en-US" dirty="0" smtClean="0">
              <a:solidFill>
                <a:schemeClr val="tx1"/>
              </a:solidFill>
              <a:latin typeface="Chalkboard" charset="0"/>
              <a:sym typeface="Chalkboard" charset="0"/>
            </a:endParaRPr>
          </a:p>
        </p:txBody>
      </p:sp>
      <p:sp>
        <p:nvSpPr>
          <p:cNvPr id="4102" name="Rectangle 5"/>
          <p:cNvSpPr>
            <a:spLocks noGrp="1" noChangeArrowheads="1"/>
          </p:cNvSpPr>
          <p:nvPr>
            <p:ph type="body" idx="1"/>
          </p:nvPr>
        </p:nvSpPr>
        <p:spPr/>
        <p:txBody>
          <a:bodyPr/>
          <a:lstStyle/>
          <a:p>
            <a:pPr marL="0" indent="0" algn="ctr" eaLnBrk="1" hangingPunct="1">
              <a:lnSpc>
                <a:spcPct val="90000"/>
              </a:lnSpc>
              <a:buFont typeface="Arial" charset="0"/>
              <a:buNone/>
            </a:pPr>
            <a:endParaRPr lang="en-US" sz="1800" dirty="0" smtClean="0">
              <a:solidFill>
                <a:schemeClr val="tx1"/>
              </a:solidFill>
              <a:latin typeface="Chalkboard" charset="0"/>
              <a:ea typeface="ヒラギノ角ゴ ProN W3" charset="0"/>
              <a:cs typeface="ヒラギノ角ゴ ProN W3" charset="0"/>
              <a:sym typeface="Chalkboard" charset="0"/>
            </a:endParaRPr>
          </a:p>
          <a:p>
            <a:pPr marL="0" indent="0" eaLnBrk="1" hangingPunct="1">
              <a:lnSpc>
                <a:spcPct val="90000"/>
              </a:lnSpc>
              <a:buFont typeface="Arial" charset="0"/>
              <a:buNone/>
            </a:pPr>
            <a:r>
              <a:rPr lang="en-US" sz="2000" b="0" dirty="0" smtClean="0">
                <a:solidFill>
                  <a:schemeClr val="tx1"/>
                </a:solidFill>
                <a:latin typeface="Chalkboard" charset="0"/>
                <a:ea typeface="Chalkboard" charset="0"/>
                <a:cs typeface="Chalkboard" charset="0"/>
                <a:sym typeface="Chalkboard" charset="0"/>
              </a:rPr>
              <a:t>There appears to be gap between what the ultimate LARP customer, CERN, wants and the direction in which the magnet development is going. The 120 mm LHQ does not have a place in the requirements, but significant effort is directed towards it and it is the major task on the magnet development’s plate</a:t>
            </a:r>
            <a:endParaRPr lang="en-US" sz="2000" b="0" dirty="0" smtClean="0">
              <a:solidFill>
                <a:schemeClr val="tx1"/>
              </a:solidFill>
              <a:latin typeface="Chalkboard" charset="0"/>
              <a:ea typeface="ヒラギノ角ゴ ProN W3" charset="0"/>
              <a:cs typeface="ヒラギノ角ゴ ProN W3" charset="0"/>
              <a:sym typeface="Chalkboard" charset="0"/>
            </a:endParaRPr>
          </a:p>
          <a:p>
            <a:pPr marL="0" indent="0" eaLnBrk="1" hangingPunct="1">
              <a:lnSpc>
                <a:spcPct val="90000"/>
              </a:lnSpc>
              <a:buFont typeface="Arial" charset="0"/>
              <a:buNone/>
            </a:pPr>
            <a:endParaRPr lang="en-US" sz="2000" b="0" dirty="0" smtClean="0">
              <a:solidFill>
                <a:schemeClr val="tx1"/>
              </a:solidFill>
              <a:latin typeface="Chalkboard Bold" charset="0"/>
              <a:sym typeface="Chalkboard Bold" charset="0"/>
            </a:endParaRPr>
          </a:p>
          <a:p>
            <a:pPr marL="0" indent="0" eaLnBrk="1" hangingPunct="1">
              <a:lnSpc>
                <a:spcPct val="90000"/>
              </a:lnSpc>
              <a:buFont typeface="Arial" charset="0"/>
              <a:buNone/>
            </a:pPr>
            <a:r>
              <a:rPr lang="en-US" sz="2000" b="0" dirty="0" smtClean="0">
                <a:solidFill>
                  <a:schemeClr val="tx1"/>
                </a:solidFill>
                <a:latin typeface="Chalkboard" charset="0"/>
                <a:ea typeface="Chalkboard" charset="0"/>
                <a:cs typeface="Chalkboard" charset="0"/>
                <a:sym typeface="Chalkboard" charset="0"/>
              </a:rPr>
              <a:t>It is the opinion of the committee that unless LARP Magnet Systems Team begins to develop a consistent research plan which seamlessly morphs into a production project plan, the LARP effort will have been vitiated at a critical time. No evidence was presented that critical thinking along these lines was part of the MS armamentarium. As the matter stands at the moment, no data on proposed research activities substantial enough to enable OHEP to make informed decisions were presented. The scope of new magnet work beyond the demonstration of a working 150 mm aperture LHQ was discussed in a very indefinite manner.</a:t>
            </a:r>
            <a:endParaRPr lang="en-US" sz="2000" b="0" dirty="0" smtClean="0">
              <a:solidFill>
                <a:schemeClr val="tx1"/>
              </a:solidFill>
              <a:latin typeface="Chalkboard" charset="0"/>
              <a:ea typeface="ヒラギノ角ゴ ProN W3" charset="0"/>
              <a:cs typeface="ヒラギノ角ゴ ProN W3" charset="0"/>
              <a:sym typeface="Chalkboard" charset="0"/>
            </a:endParaRPr>
          </a:p>
        </p:txBody>
      </p:sp>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0"/>
          </p:nvPr>
        </p:nvSpPr>
        <p:spPr/>
        <p:txBody>
          <a:bodyPr/>
          <a:lstStyle/>
          <a:p>
            <a:fld id="{7FD9C8DE-611D-44CE-933C-4DF3ECEC666B}" type="slidenum">
              <a:rPr lang="en-US" smtClean="0"/>
              <a:pPr/>
              <a:t>16</a:t>
            </a:fld>
            <a:endParaRPr lang="en-US" dirty="0"/>
          </a:p>
        </p:txBody>
      </p:sp>
    </p:spTree>
    <p:extLst>
      <p:ext uri="{BB962C8B-B14F-4D97-AF65-F5344CB8AC3E}">
        <p14:creationId xmlns:p14="http://schemas.microsoft.com/office/powerpoint/2010/main" xmlns="" val="8340567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p:cNvSpPr>
          <p:nvPr/>
        </p:nvSpPr>
        <p:spPr bwMode="auto">
          <a:xfrm>
            <a:off x="8567738" y="6450013"/>
            <a:ext cx="239712"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40639" bIns="0" anchor="ctr">
            <a:spAutoFit/>
          </a:bodyPr>
          <a:lstStyle/>
          <a:p>
            <a:pPr marL="39688" algn="r"/>
            <a:r>
              <a:rPr lang="en-US" sz="1200" dirty="0">
                <a:solidFill>
                  <a:srgbClr val="106636"/>
                </a:solidFill>
                <a:latin typeface="Arial" charset="0"/>
                <a:cs typeface="Arial" charset="0"/>
                <a:sym typeface="Arial" charset="0"/>
              </a:rPr>
              <a:t>3</a:t>
            </a:r>
          </a:p>
        </p:txBody>
      </p:sp>
      <p:pic>
        <p:nvPicPr>
          <p:cNvPr id="5123" name="Picture 2"/>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5613" y="6354763"/>
            <a:ext cx="2439987" cy="407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4" name="Rectangle 3"/>
          <p:cNvSpPr>
            <a:spLocks/>
          </p:cNvSpPr>
          <p:nvPr/>
        </p:nvSpPr>
        <p:spPr bwMode="auto">
          <a:xfrm>
            <a:off x="3122613" y="6411913"/>
            <a:ext cx="5360987"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rgbClr val="000000"/>
                </a:solidFill>
                <a:round/>
                <a:headEnd/>
                <a:tailEnd/>
              </a14:hiddenLine>
            </a:ext>
          </a:extLst>
        </p:spPr>
        <p:txBody>
          <a:bodyPr lIns="38100" tIns="38100" rIns="38100" bIns="38100" anchor="ctr"/>
          <a:lstStyle/>
          <a:p>
            <a:pPr algn="r"/>
            <a:r>
              <a:rPr lang="en-US" sz="1200" dirty="0">
                <a:solidFill>
                  <a:srgbClr val="106636"/>
                </a:solidFill>
                <a:latin typeface="Arial" charset="0"/>
                <a:cs typeface="Arial" charset="0"/>
                <a:sym typeface="Arial" charset="0"/>
              </a:rPr>
              <a:t>HEP FY12 Budget Retreat</a:t>
            </a:r>
          </a:p>
        </p:txBody>
      </p:sp>
      <p:sp>
        <p:nvSpPr>
          <p:cNvPr id="5125" name="Rectangle 4"/>
          <p:cNvSpPr>
            <a:spLocks noGrp="1" noChangeArrowheads="1"/>
          </p:cNvSpPr>
          <p:nvPr>
            <p:ph type="body" idx="1"/>
          </p:nvPr>
        </p:nvSpPr>
        <p:spPr/>
        <p:txBody>
          <a:bodyPr/>
          <a:lstStyle/>
          <a:p>
            <a:pPr marL="304800" indent="-304800" eaLnBrk="1" hangingPunct="1">
              <a:spcBef>
                <a:spcPct val="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800" b="0" dirty="0" smtClean="0">
                <a:solidFill>
                  <a:schemeClr val="tx1"/>
                </a:solidFill>
                <a:latin typeface="Chalkboard" charset="0"/>
                <a:ea typeface="Chalkboard" charset="0"/>
                <a:cs typeface="Chalkboard" charset="0"/>
                <a:sym typeface="Chalkboard" charset="0"/>
              </a:rPr>
              <a:t>M.1.1 Findings:</a:t>
            </a:r>
            <a:endParaRPr lang="en-US" sz="1800" b="0" dirty="0" smtClean="0">
              <a:solidFill>
                <a:schemeClr val="tx1"/>
              </a:solidFill>
              <a:latin typeface="Chalkboard" charset="0"/>
              <a:ea typeface="ヒラギノ角ゴ ProN W3" charset="0"/>
              <a:cs typeface="ヒラギノ角ゴ ProN W3" charset="0"/>
              <a:sym typeface="Chalkboard" charset="0"/>
            </a:endParaRPr>
          </a:p>
          <a:p>
            <a:pPr marL="304800" indent="-304800" eaLnBrk="1" hangingPunct="1">
              <a:spcBef>
                <a:spcPts val="500"/>
              </a:spcBef>
              <a:buClr>
                <a:srgbClr val="000000"/>
              </a:buClr>
              <a:buFont typeface="Chalkboard"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800" b="0" dirty="0" smtClean="0">
                <a:solidFill>
                  <a:schemeClr val="tx1"/>
                </a:solidFill>
                <a:latin typeface="Chalkboard" charset="0"/>
                <a:ea typeface="Chalkboard" charset="0"/>
                <a:cs typeface="Chalkboard" charset="0"/>
                <a:sym typeface="Chalkboard" charset="0"/>
              </a:rPr>
              <a:t>Energy deposition studies for the LHC luminosity upgrade are critically important for the operation and performance of the magnet systems and hence must be taken into account in the magnet design and construction. These words cover a number of phenomena which need study: quench stability, dynamic heat loads, radiation damage, shielding, collimating, machine protection, radio-activation, remote handling and the like.</a:t>
            </a:r>
            <a:endParaRPr lang="en-US" sz="1800" b="0" dirty="0" smtClean="0">
              <a:solidFill>
                <a:schemeClr val="tx1"/>
              </a:solidFill>
              <a:latin typeface="Chalkboard" charset="0"/>
              <a:ea typeface="ヒラギノ角ゴ ProN W3" charset="0"/>
              <a:cs typeface="ヒラギノ角ゴ ProN W3" charset="0"/>
              <a:sym typeface="Chalkboard" charset="0"/>
            </a:endParaRPr>
          </a:p>
          <a:p>
            <a:pPr marL="304800" indent="-304800" eaLnBrk="1" hangingPunct="1">
              <a:spcBef>
                <a:spcPts val="5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800" b="0" dirty="0" smtClean="0">
                <a:solidFill>
                  <a:schemeClr val="tx1"/>
                </a:solidFill>
                <a:latin typeface="Chalkboard" charset="0"/>
                <a:ea typeface="Chalkboard" charset="0"/>
                <a:cs typeface="Chalkboard" charset="0"/>
                <a:sym typeface="Chalkboard" charset="0"/>
              </a:rPr>
              <a:t>M.2.1 Comments:</a:t>
            </a:r>
            <a:endParaRPr lang="en-US" sz="1800" b="0" dirty="0" smtClean="0">
              <a:solidFill>
                <a:schemeClr val="tx1"/>
              </a:solidFill>
              <a:latin typeface="Chalkboard" charset="0"/>
              <a:ea typeface="ヒラギノ角ゴ ProN W3" charset="0"/>
              <a:cs typeface="ヒラギノ角ゴ ProN W3" charset="0"/>
              <a:sym typeface="Chalkboard" charset="0"/>
            </a:endParaRPr>
          </a:p>
          <a:p>
            <a:pPr marL="304800" indent="-304800" eaLnBrk="1" hangingPunct="1">
              <a:spcBef>
                <a:spcPts val="500"/>
              </a:spcBef>
              <a:buClr>
                <a:srgbClr val="000000"/>
              </a:buClr>
              <a:buFont typeface="Chalkboard"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800" b="0" dirty="0" smtClean="0">
                <a:solidFill>
                  <a:schemeClr val="tx1"/>
                </a:solidFill>
                <a:latin typeface="Chalkboard" charset="0"/>
                <a:ea typeface="Chalkboard" charset="0"/>
                <a:cs typeface="Chalkboard" charset="0"/>
                <a:sym typeface="Chalkboard" charset="0"/>
              </a:rPr>
              <a:t>Radiation damage studies are particularly important because volumetric changes in copper, tin and tantalum can be substantial at the anticipated doses (300 MGy and up). There is a limited amount of data available and computational methods must be calibrated with experimental measurements</a:t>
            </a:r>
            <a:endParaRPr lang="en-US" sz="1800" b="0" dirty="0" smtClean="0">
              <a:solidFill>
                <a:schemeClr val="tx1"/>
              </a:solidFill>
              <a:latin typeface="Chalkboard" charset="0"/>
              <a:ea typeface="ヒラギノ角ゴ ProN W3" charset="0"/>
              <a:cs typeface="ヒラギノ角ゴ ProN W3" charset="0"/>
              <a:sym typeface="Chalkboard" charset="0"/>
            </a:endParaRPr>
          </a:p>
          <a:p>
            <a:pPr marL="304800" indent="-304800" eaLnBrk="1" hangingPunct="1">
              <a:spcBef>
                <a:spcPts val="5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800" b="0" dirty="0" smtClean="0">
                <a:solidFill>
                  <a:schemeClr val="tx1"/>
                </a:solidFill>
                <a:latin typeface="Chalkboard" charset="0"/>
                <a:ea typeface="Chalkboard" charset="0"/>
                <a:cs typeface="Chalkboard" charset="0"/>
                <a:sym typeface="Chalkboard" charset="0"/>
              </a:rPr>
              <a:t>M.3.1 Recommendations:</a:t>
            </a:r>
            <a:endParaRPr lang="en-US" sz="1800" b="0" dirty="0" smtClean="0">
              <a:solidFill>
                <a:schemeClr val="tx1"/>
              </a:solidFill>
              <a:latin typeface="Chalkboard" charset="0"/>
              <a:ea typeface="ヒラギノ角ゴ ProN W3" charset="0"/>
              <a:cs typeface="ヒラギノ角ゴ ProN W3" charset="0"/>
              <a:sym typeface="Chalkboard" charset="0"/>
            </a:endParaRPr>
          </a:p>
          <a:p>
            <a:pPr marL="304800" indent="-304800" eaLnBrk="1" hangingPunct="1">
              <a:spcBef>
                <a:spcPts val="5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800" b="0" dirty="0" smtClean="0">
                <a:solidFill>
                  <a:schemeClr val="tx1"/>
                </a:solidFill>
                <a:latin typeface="Chalkboard" charset="0"/>
                <a:ea typeface="Chalkboard" charset="0"/>
                <a:cs typeface="Chalkboard" charset="0"/>
                <a:sym typeface="Chalkboard" charset="0"/>
              </a:rPr>
              <a:t> 1. Seek access and/or collaboration with one or more of venues with experimental facilities to broaden the data base.</a:t>
            </a:r>
            <a:endParaRPr lang="en-US" sz="1800" b="0" dirty="0" smtClean="0">
              <a:solidFill>
                <a:schemeClr val="tx1"/>
              </a:solidFill>
              <a:latin typeface="Chalkboard" charset="0"/>
              <a:ea typeface="ヒラギノ角ゴ ProN W3" charset="0"/>
              <a:cs typeface="ヒラギノ角ゴ ProN W3" charset="0"/>
              <a:sym typeface="Chalkboard" charset="0"/>
            </a:endParaRPr>
          </a:p>
          <a:p>
            <a:pPr marL="304800" indent="-304800" eaLnBrk="1" hangingPunct="1">
              <a:spcBef>
                <a:spcPct val="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1800" dirty="0" smtClean="0">
              <a:solidFill>
                <a:schemeClr val="tx1"/>
              </a:solidFill>
              <a:latin typeface="Times New Roman" charset="0"/>
              <a:ea typeface="ヒラギノ明朝 ProN W3" charset="0"/>
              <a:cs typeface="ヒラギノ明朝 ProN W3" charset="0"/>
              <a:sym typeface="Times New Roman" charset="0"/>
            </a:endParaRPr>
          </a:p>
          <a:p>
            <a:pPr marL="304800" indent="-304800" eaLnBrk="1" hangingPunct="1">
              <a:spcBef>
                <a:spcPts val="500"/>
              </a:spcBef>
              <a:buSzPct val="99000"/>
              <a:buFont typeface="Arial"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dirty="0" smtClean="0">
              <a:solidFill>
                <a:schemeClr val="tx1"/>
              </a:solidFill>
              <a:latin typeface="Arial" charset="0"/>
              <a:ea typeface="ヒラギノ角ゴ ProN W3" charset="0"/>
              <a:cs typeface="ヒラギノ角ゴ ProN W3" charset="0"/>
              <a:sym typeface="Arial" charset="0"/>
            </a:endParaRPr>
          </a:p>
          <a:p>
            <a:pPr marL="304800" indent="-304800" eaLnBrk="1" hangingPunct="1">
              <a:spcBef>
                <a:spcPts val="500"/>
              </a:spcBef>
              <a:buSzPct val="99000"/>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dirty="0" smtClean="0">
                <a:solidFill>
                  <a:schemeClr val="tx1"/>
                </a:solidFill>
                <a:latin typeface="Lucida Grande" charset="0"/>
                <a:ea typeface="Lucida Grande" charset="0"/>
                <a:cs typeface="Lucida Grande" charset="0"/>
                <a:sym typeface="Lucida Grande" charset="0"/>
              </a:rPr>
              <a:t>…</a:t>
            </a:r>
            <a:endParaRPr lang="en-US" sz="2000" dirty="0" smtClean="0">
              <a:solidFill>
                <a:schemeClr val="tx1"/>
              </a:solidFill>
              <a:latin typeface="Lucida Grande" charset="0"/>
              <a:ea typeface="ヒラギノ角ゴ ProN W3" charset="0"/>
              <a:cs typeface="ヒラギノ角ゴ ProN W3" charset="0"/>
              <a:sym typeface="Lucida Grande" charset="0"/>
            </a:endParaRPr>
          </a:p>
        </p:txBody>
      </p:sp>
      <p:sp>
        <p:nvSpPr>
          <p:cNvPr id="5126" name="Rectangle 5"/>
          <p:cNvSpPr>
            <a:spLocks noGrp="1" noChangeArrowheads="1"/>
          </p:cNvSpPr>
          <p:nvPr>
            <p:ph type="title"/>
          </p:nvPr>
        </p:nvSpPr>
        <p:spPr/>
        <p:txBody>
          <a:bodyPr/>
          <a:lstStyle/>
          <a:p>
            <a:pPr eaLnBrk="1" hangingPunct="1"/>
            <a:r>
              <a:rPr lang="en-US" sz="3600" b="1" dirty="0" smtClean="0">
                <a:solidFill>
                  <a:schemeClr val="tx1"/>
                </a:solidFill>
                <a:latin typeface="Lucida Grande" charset="0"/>
                <a:ea typeface="Lucida Grande" charset="0"/>
                <a:cs typeface="Lucida Grande" charset="0"/>
                <a:sym typeface="Lucida Grande" charset="0"/>
              </a:rPr>
              <a:t> </a:t>
            </a:r>
            <a:r>
              <a:rPr lang="en-US" sz="3600" dirty="0" smtClean="0">
                <a:solidFill>
                  <a:schemeClr val="tx1"/>
                </a:solidFill>
                <a:latin typeface="Chalkboard Bold" charset="0"/>
                <a:ea typeface="Chalkboard Bold" charset="0"/>
                <a:cs typeface="Chalkboard Bold" charset="0"/>
                <a:sym typeface="Chalkboard Bold" charset="0"/>
              </a:rPr>
              <a:t>Magnet Systems: Energy Deposition</a:t>
            </a:r>
            <a:endParaRPr lang="en-US" sz="3600" dirty="0" smtClean="0">
              <a:solidFill>
                <a:schemeClr val="tx1"/>
              </a:solidFill>
              <a:latin typeface="Chalkboard Bold" charset="0"/>
              <a:ea typeface="ヒラギノ角ゴ ProN W6" charset="0"/>
              <a:cs typeface="ヒラギノ角ゴ ProN W6" charset="0"/>
              <a:sym typeface="Chalkboard Bold" charset="0"/>
            </a:endParaRPr>
          </a:p>
        </p:txBody>
      </p:sp>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0"/>
          </p:nvPr>
        </p:nvSpPr>
        <p:spPr/>
        <p:txBody>
          <a:bodyPr/>
          <a:lstStyle/>
          <a:p>
            <a:fld id="{7FD9C8DE-611D-44CE-933C-4DF3ECEC666B}" type="slidenum">
              <a:rPr lang="en-US" smtClean="0"/>
              <a:pPr/>
              <a:t>17</a:t>
            </a:fld>
            <a:endParaRPr lang="en-US" dirty="0"/>
          </a:p>
        </p:txBody>
      </p:sp>
    </p:spTree>
    <p:extLst>
      <p:ext uri="{BB962C8B-B14F-4D97-AF65-F5344CB8AC3E}">
        <p14:creationId xmlns:p14="http://schemas.microsoft.com/office/powerpoint/2010/main" xmlns="" val="41504685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p:cNvSpPr>
          <p:nvPr/>
        </p:nvSpPr>
        <p:spPr bwMode="auto">
          <a:xfrm>
            <a:off x="8567738" y="6450013"/>
            <a:ext cx="239712"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40639" bIns="0" anchor="ctr">
            <a:spAutoFit/>
          </a:bodyPr>
          <a:lstStyle/>
          <a:p>
            <a:pPr marL="39688" algn="r"/>
            <a:r>
              <a:rPr lang="en-US" sz="1200" dirty="0">
                <a:solidFill>
                  <a:srgbClr val="106636"/>
                </a:solidFill>
                <a:latin typeface="Arial" charset="0"/>
                <a:cs typeface="Arial" charset="0"/>
                <a:sym typeface="Arial" charset="0"/>
              </a:rPr>
              <a:t>4</a:t>
            </a:r>
          </a:p>
        </p:txBody>
      </p:sp>
      <p:pic>
        <p:nvPicPr>
          <p:cNvPr id="6147" name="Picture 2"/>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5613" y="6354763"/>
            <a:ext cx="2439987" cy="407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8" name="Rectangle 3"/>
          <p:cNvSpPr>
            <a:spLocks/>
          </p:cNvSpPr>
          <p:nvPr/>
        </p:nvSpPr>
        <p:spPr bwMode="auto">
          <a:xfrm>
            <a:off x="3122613" y="6411913"/>
            <a:ext cx="5360987"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rgbClr val="000000"/>
                </a:solidFill>
                <a:round/>
                <a:headEnd/>
                <a:tailEnd/>
              </a14:hiddenLine>
            </a:ext>
          </a:extLst>
        </p:spPr>
        <p:txBody>
          <a:bodyPr lIns="38100" tIns="38100" rIns="38100" bIns="38100" anchor="ctr"/>
          <a:lstStyle/>
          <a:p>
            <a:pPr algn="r"/>
            <a:r>
              <a:rPr lang="en-US" sz="1200" dirty="0">
                <a:solidFill>
                  <a:srgbClr val="106636"/>
                </a:solidFill>
                <a:latin typeface="Arial" charset="0"/>
                <a:cs typeface="Arial" charset="0"/>
                <a:sym typeface="Arial" charset="0"/>
              </a:rPr>
              <a:t>HEP FY12 Budget Retreat</a:t>
            </a:r>
          </a:p>
        </p:txBody>
      </p:sp>
      <p:sp>
        <p:nvSpPr>
          <p:cNvPr id="6149" name="Rectangle 4"/>
          <p:cNvSpPr>
            <a:spLocks noGrp="1" noChangeArrowheads="1"/>
          </p:cNvSpPr>
          <p:nvPr>
            <p:ph type="body" idx="1"/>
          </p:nvPr>
        </p:nvSpPr>
        <p:spPr>
          <a:xfrm>
            <a:off x="301625" y="801688"/>
            <a:ext cx="8410575" cy="5260975"/>
          </a:xfrm>
        </p:spPr>
        <p:txBody>
          <a:bodyPr/>
          <a:lstStyle/>
          <a:p>
            <a:pPr marL="304800" indent="-304800" eaLnBrk="1" hangingPunct="1">
              <a:spcBef>
                <a:spcPct val="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b="0" dirty="0" smtClean="0">
                <a:solidFill>
                  <a:schemeClr val="tx1"/>
                </a:solidFill>
                <a:latin typeface="Chalkboard" charset="0"/>
                <a:ea typeface="Chalkboard" charset="0"/>
                <a:cs typeface="Chalkboard" charset="0"/>
                <a:sym typeface="Chalkboard" charset="0"/>
              </a:rPr>
              <a:t>M.1.2 Findings:</a:t>
            </a:r>
            <a:endParaRPr lang="en-US" sz="2000" b="0" dirty="0" smtClean="0">
              <a:solidFill>
                <a:schemeClr val="tx1"/>
              </a:solidFill>
              <a:latin typeface="Chalkboard" charset="0"/>
              <a:ea typeface="ヒラギノ角ゴ ProN W3" charset="0"/>
              <a:cs typeface="ヒラギノ角ゴ ProN W3" charset="0"/>
              <a:sym typeface="Chalkboard" charset="0"/>
            </a:endParaRPr>
          </a:p>
          <a:p>
            <a:pPr marL="304800" indent="-304800" eaLnBrk="1" hangingPunct="1">
              <a:spcBef>
                <a:spcPts val="5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b="0" dirty="0" smtClean="0">
                <a:solidFill>
                  <a:schemeClr val="tx1"/>
                </a:solidFill>
                <a:latin typeface="Chalkboard" charset="0"/>
                <a:ea typeface="Chalkboard" charset="0"/>
                <a:cs typeface="Chalkboard" charset="0"/>
                <a:sym typeface="Chalkboard" charset="0"/>
              </a:rPr>
              <a:t>    There appears to be a divergence between the requirements of the ultimate customer, CERN, and the direction in which the magnet development is going. The 120 mm LHQ does not have a rational place in the luminosity upgrade, yet a significant effort is being directed towards it and it appears to be the major task on the magnet development plate.</a:t>
            </a:r>
            <a:endParaRPr lang="en-US" sz="2000" b="0" dirty="0" smtClean="0">
              <a:solidFill>
                <a:schemeClr val="tx1"/>
              </a:solidFill>
              <a:latin typeface="Chalkboard" charset="0"/>
              <a:ea typeface="ヒラギノ角ゴ ProN W3" charset="0"/>
              <a:cs typeface="ヒラギノ角ゴ ProN W3" charset="0"/>
              <a:sym typeface="Chalkboard" charset="0"/>
            </a:endParaRPr>
          </a:p>
          <a:p>
            <a:pPr marL="304800" indent="-304800" eaLnBrk="1" hangingPunct="1">
              <a:spcBef>
                <a:spcPts val="5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b="0" dirty="0" smtClean="0">
                <a:solidFill>
                  <a:schemeClr val="tx1"/>
                </a:solidFill>
                <a:latin typeface="Chalkboard" charset="0"/>
                <a:ea typeface="Chalkboard" charset="0"/>
                <a:cs typeface="Chalkboard" charset="0"/>
                <a:sym typeface="Chalkboard" charset="0"/>
              </a:rPr>
              <a:t>M.2.2 Comments:</a:t>
            </a:r>
            <a:endParaRPr lang="en-US" sz="2000" b="0" dirty="0" smtClean="0">
              <a:solidFill>
                <a:schemeClr val="tx1"/>
              </a:solidFill>
              <a:latin typeface="Chalkboard" charset="0"/>
              <a:ea typeface="ヒラギノ角ゴ ProN W3" charset="0"/>
              <a:cs typeface="ヒラギノ角ゴ ProN W3" charset="0"/>
              <a:sym typeface="Chalkboard" charset="0"/>
            </a:endParaRPr>
          </a:p>
          <a:p>
            <a:pPr marL="304800" indent="-304800" eaLnBrk="1" hangingPunct="1">
              <a:spcBef>
                <a:spcPts val="5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b="0" dirty="0" smtClean="0">
                <a:solidFill>
                  <a:schemeClr val="tx1"/>
                </a:solidFill>
                <a:latin typeface="Chalkboard" charset="0"/>
                <a:ea typeface="Chalkboard" charset="0"/>
                <a:cs typeface="Chalkboard" charset="0"/>
                <a:sym typeface="Chalkboard" charset="0"/>
              </a:rPr>
              <a:t>   Given that the time between the end of the 120 mm development and the need for a complete 150 quad system is very restricted, the risk can be reduced by lengthening the time available for the 150 mm development by abandoning the 120 mm effort. While this will probably add time to the prototyping of the 150 mm quads, undoubtedly the customer will be better served and overall costs and risks reduced.</a:t>
            </a:r>
            <a:endParaRPr lang="en-US" sz="2000" b="0" dirty="0" smtClean="0">
              <a:solidFill>
                <a:schemeClr val="tx1"/>
              </a:solidFill>
              <a:latin typeface="Chalkboard" charset="0"/>
              <a:ea typeface="ヒラギノ角ゴ ProN W3" charset="0"/>
              <a:cs typeface="ヒラギノ角ゴ ProN W3" charset="0"/>
              <a:sym typeface="Chalkboard" charset="0"/>
            </a:endParaRPr>
          </a:p>
        </p:txBody>
      </p:sp>
      <p:sp>
        <p:nvSpPr>
          <p:cNvPr id="6150" name="Rectangle 5"/>
          <p:cNvSpPr>
            <a:spLocks noGrp="1" noChangeArrowheads="1"/>
          </p:cNvSpPr>
          <p:nvPr>
            <p:ph type="title"/>
          </p:nvPr>
        </p:nvSpPr>
        <p:spPr/>
        <p:txBody>
          <a:bodyPr/>
          <a:lstStyle/>
          <a:p>
            <a:pPr eaLnBrk="1" hangingPunct="1"/>
            <a:r>
              <a:rPr lang="en-US" sz="3600" b="1" dirty="0" smtClean="0">
                <a:solidFill>
                  <a:schemeClr val="tx1"/>
                </a:solidFill>
                <a:latin typeface="Lucida Grande" charset="0"/>
                <a:ea typeface="Lucida Grande" charset="0"/>
                <a:cs typeface="Lucida Grande" charset="0"/>
                <a:sym typeface="Lucida Grande" charset="0"/>
              </a:rPr>
              <a:t> </a:t>
            </a:r>
            <a:r>
              <a:rPr lang="en-US" sz="3600" dirty="0" smtClean="0">
                <a:solidFill>
                  <a:schemeClr val="tx1"/>
                </a:solidFill>
                <a:latin typeface="Chalkboard Bold" charset="0"/>
                <a:ea typeface="Chalkboard Bold" charset="0"/>
                <a:cs typeface="Chalkboard Bold" charset="0"/>
                <a:sym typeface="Chalkboard Bold" charset="0"/>
              </a:rPr>
              <a:t>Magnet Systems: LHQ</a:t>
            </a:r>
            <a:endParaRPr lang="en-US" sz="3600" dirty="0" smtClean="0">
              <a:solidFill>
                <a:schemeClr val="tx1"/>
              </a:solidFill>
              <a:latin typeface="Chalkboard Bold" charset="0"/>
              <a:ea typeface="ヒラギノ角ゴ ProN W6" charset="0"/>
              <a:cs typeface="ヒラギノ角ゴ ProN W6" charset="0"/>
              <a:sym typeface="Chalkboard Bold" charset="0"/>
            </a:endParaRPr>
          </a:p>
        </p:txBody>
      </p:sp>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0"/>
          </p:nvPr>
        </p:nvSpPr>
        <p:spPr/>
        <p:txBody>
          <a:bodyPr/>
          <a:lstStyle/>
          <a:p>
            <a:fld id="{7FD9C8DE-611D-44CE-933C-4DF3ECEC666B}" type="slidenum">
              <a:rPr lang="en-US" smtClean="0"/>
              <a:pPr/>
              <a:t>18</a:t>
            </a:fld>
            <a:endParaRPr lang="en-US" dirty="0"/>
          </a:p>
        </p:txBody>
      </p:sp>
    </p:spTree>
    <p:extLst>
      <p:ext uri="{BB962C8B-B14F-4D97-AF65-F5344CB8AC3E}">
        <p14:creationId xmlns:p14="http://schemas.microsoft.com/office/powerpoint/2010/main" xmlns="" val="41820417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p:cNvSpPr>
          <p:nvPr/>
        </p:nvSpPr>
        <p:spPr bwMode="auto">
          <a:xfrm>
            <a:off x="8567738" y="6450013"/>
            <a:ext cx="239712"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40639" bIns="0" anchor="ctr">
            <a:spAutoFit/>
          </a:bodyPr>
          <a:lstStyle/>
          <a:p>
            <a:pPr marL="39688" algn="r"/>
            <a:r>
              <a:rPr lang="en-US" sz="1200" dirty="0">
                <a:solidFill>
                  <a:srgbClr val="106636"/>
                </a:solidFill>
                <a:latin typeface="Arial" charset="0"/>
                <a:cs typeface="Arial" charset="0"/>
                <a:sym typeface="Arial" charset="0"/>
              </a:rPr>
              <a:t>5</a:t>
            </a:r>
          </a:p>
        </p:txBody>
      </p:sp>
      <p:pic>
        <p:nvPicPr>
          <p:cNvPr id="7171" name="Picture 2"/>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5613" y="6354763"/>
            <a:ext cx="2439987" cy="407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72" name="Rectangle 3"/>
          <p:cNvSpPr>
            <a:spLocks/>
          </p:cNvSpPr>
          <p:nvPr/>
        </p:nvSpPr>
        <p:spPr bwMode="auto">
          <a:xfrm>
            <a:off x="3122613" y="6411913"/>
            <a:ext cx="5360987"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rgbClr val="000000"/>
                </a:solidFill>
                <a:round/>
                <a:headEnd/>
                <a:tailEnd/>
              </a14:hiddenLine>
            </a:ext>
          </a:extLst>
        </p:spPr>
        <p:txBody>
          <a:bodyPr lIns="38100" tIns="38100" rIns="38100" bIns="38100" anchor="ctr"/>
          <a:lstStyle/>
          <a:p>
            <a:pPr algn="r"/>
            <a:r>
              <a:rPr lang="en-US" sz="1200" dirty="0">
                <a:solidFill>
                  <a:srgbClr val="106636"/>
                </a:solidFill>
                <a:latin typeface="Arial" charset="0"/>
                <a:cs typeface="Arial" charset="0"/>
                <a:sym typeface="Arial" charset="0"/>
              </a:rPr>
              <a:t>HEP FY12 Budget Retreat</a:t>
            </a:r>
          </a:p>
        </p:txBody>
      </p:sp>
      <p:sp>
        <p:nvSpPr>
          <p:cNvPr id="7173" name="Rectangle 4"/>
          <p:cNvSpPr>
            <a:spLocks noGrp="1" noChangeArrowheads="1"/>
          </p:cNvSpPr>
          <p:nvPr>
            <p:ph type="title"/>
          </p:nvPr>
        </p:nvSpPr>
        <p:spPr/>
        <p:txBody>
          <a:bodyPr/>
          <a:lstStyle/>
          <a:p>
            <a:pPr eaLnBrk="1" hangingPunct="1"/>
            <a:endParaRPr lang="en-US" dirty="0" smtClean="0"/>
          </a:p>
        </p:txBody>
      </p:sp>
      <p:sp>
        <p:nvSpPr>
          <p:cNvPr id="7174" name="Rectangle 5"/>
          <p:cNvSpPr>
            <a:spLocks noGrp="1" noChangeArrowheads="1"/>
          </p:cNvSpPr>
          <p:nvPr>
            <p:ph type="body" idx="1"/>
          </p:nvPr>
        </p:nvSpPr>
        <p:spPr>
          <a:xfrm>
            <a:off x="228600" y="914400"/>
            <a:ext cx="8410575" cy="5260975"/>
          </a:xfrm>
        </p:spPr>
        <p:txBody>
          <a:bodyPr/>
          <a:lstStyle/>
          <a:p>
            <a:pPr marL="0" indent="0" eaLnBrk="1" hangingPunct="1">
              <a:buFont typeface="Arial" charset="0"/>
              <a:buNone/>
            </a:pPr>
            <a:r>
              <a:rPr lang="en-US" sz="2000" b="0" dirty="0" smtClean="0">
                <a:solidFill>
                  <a:schemeClr val="tx1"/>
                </a:solidFill>
                <a:latin typeface="Chalkboard" charset="0"/>
                <a:ea typeface="Chalkboard" charset="0"/>
                <a:cs typeface="Chalkboard" charset="0"/>
                <a:sym typeface="Chalkboard" charset="0"/>
              </a:rPr>
              <a:t>M.3.2 Recommendations:</a:t>
            </a:r>
            <a:endParaRPr lang="en-US" sz="2000" b="0" dirty="0" smtClean="0">
              <a:solidFill>
                <a:schemeClr val="tx1"/>
              </a:solidFill>
              <a:latin typeface="Chalkboard" charset="0"/>
              <a:ea typeface="ヒラギノ角ゴ ProN W3" charset="0"/>
              <a:cs typeface="ヒラギノ角ゴ ProN W3" charset="0"/>
              <a:sym typeface="Chalkboard" charset="0"/>
            </a:endParaRPr>
          </a:p>
          <a:p>
            <a:pPr marL="457200" indent="-457200" eaLnBrk="1" hangingPunct="1">
              <a:spcBef>
                <a:spcPts val="500"/>
              </a:spcBef>
              <a:buSzPct val="99000"/>
              <a:buFont typeface="+mj-lt"/>
              <a:buAutoNum type="arabicPeriod"/>
            </a:pPr>
            <a:r>
              <a:rPr lang="en-US" sz="2000" b="0" dirty="0" smtClean="0">
                <a:solidFill>
                  <a:schemeClr val="tx1"/>
                </a:solidFill>
                <a:latin typeface="Chalkboard" charset="0"/>
                <a:ea typeface="Chalkboard" charset="0"/>
                <a:cs typeface="Chalkboard" charset="0"/>
                <a:sym typeface="Chalkboard" charset="0"/>
              </a:rPr>
              <a:t>Abandon the effort on the 120 mm LHQ and begin work on the 150 mm quad development.</a:t>
            </a:r>
            <a:endParaRPr lang="en-US" sz="2000" b="0" dirty="0" smtClean="0">
              <a:solidFill>
                <a:schemeClr val="tx1"/>
              </a:solidFill>
              <a:latin typeface="Chalkboard" charset="0"/>
              <a:ea typeface="ヒラギノ角ゴ ProN W3" charset="0"/>
              <a:cs typeface="ヒラギノ角ゴ ProN W3" charset="0"/>
              <a:sym typeface="Chalkboard" charset="0"/>
            </a:endParaRPr>
          </a:p>
          <a:p>
            <a:pPr marL="457200" indent="-457200" eaLnBrk="1" hangingPunct="1">
              <a:spcBef>
                <a:spcPts val="500"/>
              </a:spcBef>
              <a:buSzPct val="99000"/>
              <a:buFont typeface="+mj-lt"/>
              <a:buAutoNum type="arabicPeriod"/>
            </a:pPr>
            <a:r>
              <a:rPr lang="en-US" sz="2000" b="0" dirty="0" smtClean="0">
                <a:solidFill>
                  <a:schemeClr val="tx1"/>
                </a:solidFill>
                <a:latin typeface="Chalkboard" charset="0"/>
                <a:ea typeface="Chalkboard" charset="0"/>
                <a:cs typeface="Chalkboard" charset="0"/>
                <a:sym typeface="Chalkboard" charset="0"/>
              </a:rPr>
              <a:t>Produce a resource loaded schedule that establishes the path to the final production of the required number of 150 mm quadrupoles to ensure that resources are properly utilized, by September 4, 2012.</a:t>
            </a:r>
            <a:endParaRPr lang="en-US" sz="2000" b="0" dirty="0" smtClean="0">
              <a:solidFill>
                <a:schemeClr val="tx1"/>
              </a:solidFill>
              <a:latin typeface="Chalkboard" charset="0"/>
              <a:ea typeface="ヒラギノ角ゴ ProN W3" charset="0"/>
              <a:cs typeface="ヒラギノ角ゴ ProN W3" charset="0"/>
              <a:sym typeface="Chalkboard" charset="0"/>
            </a:endParaRPr>
          </a:p>
          <a:p>
            <a:pPr marL="457200" indent="-457200" eaLnBrk="1" hangingPunct="1">
              <a:spcBef>
                <a:spcPts val="500"/>
              </a:spcBef>
              <a:buSzPct val="99000"/>
              <a:buFont typeface="+mj-lt"/>
              <a:buAutoNum type="arabicPeriod"/>
            </a:pPr>
            <a:r>
              <a:rPr lang="en-US" sz="2000" b="0" dirty="0" smtClean="0">
                <a:solidFill>
                  <a:schemeClr val="tx1"/>
                </a:solidFill>
                <a:latin typeface="Chalkboard" charset="0"/>
                <a:ea typeface="Chalkboard" charset="0"/>
                <a:cs typeface="Chalkboard" charset="0"/>
                <a:sym typeface="Chalkboard" charset="0"/>
              </a:rPr>
              <a:t>Develop an acquisition strategy which seamlessly transitions from the research program into a construction project, by November 1, 2012.</a:t>
            </a:r>
            <a:endParaRPr lang="en-US" sz="2000" b="0" dirty="0" smtClean="0">
              <a:solidFill>
                <a:schemeClr val="tx1"/>
              </a:solidFill>
              <a:latin typeface="Chalkboard" charset="0"/>
              <a:ea typeface="ヒラギノ角ゴ ProN W3" charset="0"/>
              <a:cs typeface="ヒラギノ角ゴ ProN W3" charset="0"/>
              <a:sym typeface="Chalkboard" charset="0"/>
            </a:endParaRPr>
          </a:p>
        </p:txBody>
      </p:sp>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0"/>
          </p:nvPr>
        </p:nvSpPr>
        <p:spPr/>
        <p:txBody>
          <a:bodyPr/>
          <a:lstStyle/>
          <a:p>
            <a:fld id="{7FD9C8DE-611D-44CE-933C-4DF3ECEC666B}" type="slidenum">
              <a:rPr lang="en-US" smtClean="0"/>
              <a:pPr/>
              <a:t>19</a:t>
            </a:fld>
            <a:endParaRPr lang="en-US" dirty="0"/>
          </a:p>
        </p:txBody>
      </p:sp>
    </p:spTree>
    <p:extLst>
      <p:ext uri="{BB962C8B-B14F-4D97-AF65-F5344CB8AC3E}">
        <p14:creationId xmlns:p14="http://schemas.microsoft.com/office/powerpoint/2010/main" xmlns="" val="343177277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914400"/>
            <a:ext cx="8839200" cy="5410200"/>
          </a:xfrm>
        </p:spPr>
        <p:txBody>
          <a:bodyPr/>
          <a:lstStyle/>
          <a:p>
            <a:pPr>
              <a:spcBef>
                <a:spcPts val="480"/>
              </a:spcBef>
              <a:spcAft>
                <a:spcPts val="600"/>
              </a:spcAft>
              <a:buFont typeface="Arial" charset="0"/>
              <a:buNone/>
            </a:pPr>
            <a:r>
              <a:rPr lang="en-US" sz="1800" b="0" dirty="0" smtClean="0"/>
              <a:t>2</a:t>
            </a:r>
            <a:r>
              <a:rPr lang="en-US" sz="1800" b="0" dirty="0" smtClean="0">
                <a:latin typeface="Arial" pitchFamily="34" charset="0"/>
                <a:cs typeface="Arial" pitchFamily="34" charset="0"/>
              </a:rPr>
              <a:t>.1.  Electron Cloud/TMCI Instabilities</a:t>
            </a:r>
          </a:p>
          <a:p>
            <a:pPr>
              <a:spcBef>
                <a:spcPts val="480"/>
              </a:spcBef>
              <a:spcAft>
                <a:spcPts val="600"/>
              </a:spcAft>
              <a:buFont typeface="Arial" charset="0"/>
              <a:buNone/>
            </a:pPr>
            <a:r>
              <a:rPr lang="en-US" sz="1800" b="0" dirty="0" smtClean="0"/>
              <a:t>2.1.1 </a:t>
            </a:r>
            <a:r>
              <a:rPr lang="en-US" sz="1800" b="0" dirty="0" smtClean="0">
                <a:latin typeface="Arial" pitchFamily="34" charset="0"/>
                <a:cs typeface="Arial" pitchFamily="34" charset="0"/>
              </a:rPr>
              <a:t> Findings</a:t>
            </a:r>
          </a:p>
          <a:p>
            <a:pPr marL="571500" indent="-228600">
              <a:spcBef>
                <a:spcPts val="300"/>
              </a:spcBef>
            </a:pPr>
            <a:r>
              <a:rPr lang="en-US" sz="1800" b="0" dirty="0" smtClean="0"/>
              <a:t>TMCI instability from degenerate transverse mode coupling may impact high-current SPS role as LHC injector</a:t>
            </a:r>
          </a:p>
          <a:p>
            <a:pPr marL="571500" indent="-228600">
              <a:spcBef>
                <a:spcPts val="300"/>
              </a:spcBef>
            </a:pPr>
            <a:r>
              <a:rPr lang="en-US" sz="1800" b="0" dirty="0" smtClean="0"/>
              <a:t>Multi-lab effort coordination is focused on non-linear simulation codes, dynamics modeling, feedback models, machine measurements, kicker models and simulation and hardware technology development.</a:t>
            </a:r>
          </a:p>
          <a:p>
            <a:pPr marL="571500" indent="-228600">
              <a:spcBef>
                <a:spcPts val="300"/>
              </a:spcBef>
            </a:pPr>
            <a:r>
              <a:rPr lang="en-US" sz="1800" b="0" dirty="0" smtClean="0"/>
              <a:t>GHz- bandwidth feedback is an effective method against E-cloud</a:t>
            </a:r>
            <a:r>
              <a:rPr lang="en-US" sz="1800" b="0" dirty="0"/>
              <a:t> </a:t>
            </a:r>
            <a:r>
              <a:rPr lang="en-US" sz="1800" b="0" dirty="0" smtClean="0"/>
              <a:t>and TMCI effect..</a:t>
            </a:r>
          </a:p>
          <a:p>
            <a:pPr marL="571500" indent="-228600">
              <a:spcBef>
                <a:spcPts val="300"/>
              </a:spcBef>
            </a:pPr>
            <a:r>
              <a:rPr lang="en-US" sz="1800" b="0" dirty="0" smtClean="0"/>
              <a:t>It is proposed to use GHz-wideband feedback system to control E-cloud and TMCI effects is SPS and LHC. This method is complementary to amorphous-carbon coatings, grooved chambers, and TiN coatings. </a:t>
            </a:r>
          </a:p>
          <a:p>
            <a:pPr marL="571500" indent="-228600">
              <a:spcBef>
                <a:spcPts val="300"/>
              </a:spcBef>
            </a:pPr>
            <a:r>
              <a:rPr lang="en-US" sz="1800" b="0" dirty="0" smtClean="0"/>
              <a:t>Realistic feedback blocks have been  included in macro-particle  simulation codes</a:t>
            </a:r>
          </a:p>
          <a:p>
            <a:pPr marL="571500" indent="-228600">
              <a:spcBef>
                <a:spcPts val="300"/>
              </a:spcBef>
            </a:pPr>
            <a:r>
              <a:rPr lang="en-US" sz="1800" b="0" dirty="0" smtClean="0"/>
              <a:t>Efforts are continuing  on kicker design/simulation, development of SPS 4 GS/sec, understanding E-cloud/TMCI dynamics via MD data, reduced models and numeric simulations.</a:t>
            </a:r>
            <a:endParaRPr lang="en-US" sz="1800" b="0" dirty="0"/>
          </a:p>
          <a:p>
            <a:pPr marL="571500" indent="-228600">
              <a:spcBef>
                <a:spcPts val="300"/>
              </a:spcBef>
            </a:pPr>
            <a:endParaRPr lang="en-US" sz="1800" b="0" dirty="0" smtClean="0"/>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2</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endParaRPr lang="en-US" dirty="0" smtClean="0">
              <a:latin typeface="Arial" charset="0"/>
              <a:ea typeface="ＭＳ Ｐゴシック" charset="-128"/>
              <a:cs typeface="Arial" charset="0"/>
            </a:endParaRPr>
          </a:p>
        </p:txBody>
      </p:sp>
      <p:sp>
        <p:nvSpPr>
          <p:cNvPr id="7" name="Title 1"/>
          <p:cNvSpPr>
            <a:spLocks noGrp="1"/>
          </p:cNvSpPr>
          <p:nvPr>
            <p:ph type="title"/>
          </p:nvPr>
        </p:nvSpPr>
        <p:spPr>
          <a:xfrm>
            <a:off x="0" y="0"/>
            <a:ext cx="8915400" cy="762000"/>
          </a:xfrm>
        </p:spPr>
        <p:txBody>
          <a:bodyPr>
            <a:noAutofit/>
          </a:bodyPr>
          <a:lstStyle/>
          <a:p>
            <a:pPr algn="l"/>
            <a:r>
              <a:rPr lang="en-US" sz="3300" b="1" dirty="0" smtClean="0">
                <a:latin typeface="Arial" pitchFamily="34" charset="0"/>
                <a:cs typeface="Arial" pitchFamily="34" charset="0"/>
              </a:rPr>
              <a:t> 2. Accelerator Science and Instrumentation</a:t>
            </a:r>
            <a:endParaRPr lang="en-US" sz="3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4"/>
          <p:cNvSpPr>
            <a:spLocks noGrp="1"/>
          </p:cNvSpPr>
          <p:nvPr>
            <p:ph type="subTitle" idx="1"/>
          </p:nvPr>
        </p:nvSpPr>
        <p:spPr>
          <a:xfrm>
            <a:off x="990600" y="3541353"/>
            <a:ext cx="7162800" cy="2971800"/>
          </a:xfrm>
        </p:spPr>
        <p:txBody>
          <a:bodyPr/>
          <a:lstStyle/>
          <a:p>
            <a:pPr eaLnBrk="1" hangingPunct="1">
              <a:lnSpc>
                <a:spcPct val="80000"/>
              </a:lnSpc>
            </a:pPr>
            <a:endParaRPr lang="en-US" sz="2200" dirty="0" smtClean="0">
              <a:solidFill>
                <a:srgbClr val="404040"/>
              </a:solidFill>
              <a:latin typeface="Calibri" charset="0"/>
              <a:cs typeface="Arial" charset="0"/>
            </a:endParaRPr>
          </a:p>
          <a:p>
            <a:pPr eaLnBrk="1" hangingPunct="1">
              <a:lnSpc>
                <a:spcPct val="80000"/>
              </a:lnSpc>
            </a:pPr>
            <a:r>
              <a:rPr lang="en-US" sz="3200" dirty="0" smtClean="0">
                <a:solidFill>
                  <a:schemeClr val="tx1"/>
                </a:solidFill>
                <a:latin typeface="Calibri" charset="0"/>
                <a:cs typeface="Arial" charset="0"/>
              </a:rPr>
              <a:t>Management</a:t>
            </a:r>
            <a:endParaRPr lang="en-US" sz="2200" dirty="0" smtClean="0">
              <a:solidFill>
                <a:schemeClr val="tx1"/>
              </a:solidFill>
              <a:latin typeface="Calibri" charset="0"/>
              <a:cs typeface="Arial" charset="0"/>
            </a:endParaRPr>
          </a:p>
          <a:p>
            <a:pPr eaLnBrk="1" hangingPunct="1">
              <a:lnSpc>
                <a:spcPct val="80000"/>
              </a:lnSpc>
            </a:pPr>
            <a:endParaRPr lang="en-US" sz="2200" dirty="0">
              <a:solidFill>
                <a:schemeClr val="tx1"/>
              </a:solidFill>
              <a:latin typeface="Calibri" charset="0"/>
              <a:cs typeface="Arial" charset="0"/>
            </a:endParaRPr>
          </a:p>
          <a:p>
            <a:pPr eaLnBrk="1" hangingPunct="1">
              <a:lnSpc>
                <a:spcPct val="80000"/>
              </a:lnSpc>
            </a:pPr>
            <a:endParaRPr lang="en-US" sz="2200" dirty="0" smtClean="0">
              <a:solidFill>
                <a:schemeClr val="tx1"/>
              </a:solidFill>
              <a:latin typeface="Calibri" charset="0"/>
              <a:cs typeface="Arial" charset="0"/>
            </a:endParaRPr>
          </a:p>
          <a:p>
            <a:pPr eaLnBrk="1" hangingPunct="1">
              <a:lnSpc>
                <a:spcPct val="80000"/>
              </a:lnSpc>
            </a:pPr>
            <a:endParaRPr lang="en-US" sz="2200" dirty="0">
              <a:solidFill>
                <a:schemeClr val="tx1"/>
              </a:solidFill>
              <a:latin typeface="Calibri" charset="0"/>
              <a:cs typeface="Arial" charset="0"/>
            </a:endParaRPr>
          </a:p>
          <a:p>
            <a:pPr eaLnBrk="1" hangingPunct="1">
              <a:lnSpc>
                <a:spcPct val="80000"/>
              </a:lnSpc>
            </a:pPr>
            <a:r>
              <a:rPr lang="en-US" sz="2200" dirty="0" smtClean="0">
                <a:solidFill>
                  <a:schemeClr val="tx1"/>
                </a:solidFill>
                <a:latin typeface="Calibri" charset="0"/>
                <a:cs typeface="Arial" charset="0"/>
              </a:rPr>
              <a:t>July 10, 2012</a:t>
            </a:r>
          </a:p>
        </p:txBody>
      </p:sp>
      <p:sp>
        <p:nvSpPr>
          <p:cNvPr id="6147" name="Title 3"/>
          <p:cNvSpPr>
            <a:spLocks noGrp="1"/>
          </p:cNvSpPr>
          <p:nvPr>
            <p:ph type="title"/>
          </p:nvPr>
        </p:nvSpPr>
        <p:spPr>
          <a:xfrm>
            <a:off x="381000" y="1828800"/>
            <a:ext cx="8305800" cy="1371600"/>
          </a:xfrm>
        </p:spPr>
        <p:txBody>
          <a:bodyPr>
            <a:normAutofit fontScale="90000"/>
          </a:bodyPr>
          <a:lstStyle/>
          <a:p>
            <a:pPr eaLnBrk="1" hangingPunct="1"/>
            <a:r>
              <a:rPr lang="en-US" dirty="0" smtClean="0">
                <a:latin typeface="Calibri" charset="0"/>
                <a:cs typeface="Arial" charset="0"/>
              </a:rPr>
              <a:t>2012 Annual Review </a:t>
            </a:r>
            <a:br>
              <a:rPr lang="en-US" dirty="0" smtClean="0">
                <a:latin typeface="Calibri" charset="0"/>
                <a:cs typeface="Arial" charset="0"/>
              </a:rPr>
            </a:br>
            <a:r>
              <a:rPr lang="en-US" dirty="0" smtClean="0">
                <a:latin typeface="Calibri" charset="0"/>
                <a:cs typeface="Arial" charset="0"/>
              </a:rPr>
              <a:t>of the</a:t>
            </a:r>
            <a:br>
              <a:rPr lang="en-US" dirty="0" smtClean="0">
                <a:latin typeface="Calibri" charset="0"/>
                <a:cs typeface="Arial" charset="0"/>
              </a:rPr>
            </a:br>
            <a:r>
              <a:rPr lang="en-US" dirty="0" smtClean="0">
                <a:latin typeface="Calibri" charset="0"/>
                <a:cs typeface="Arial" charset="0"/>
              </a:rPr>
              <a:t>LHC Accelerator Research Program</a:t>
            </a:r>
            <a:endParaRPr lang="en-US" dirty="0" smtClean="0">
              <a:latin typeface="Arial" charset="0"/>
              <a:cs typeface="Arial" charset="0"/>
            </a:endParaRPr>
          </a:p>
        </p:txBody>
      </p:sp>
      <p:sp>
        <p:nvSpPr>
          <p:cNvPr id="2" name="Rectangle 1"/>
          <p:cNvSpPr/>
          <p:nvPr/>
        </p:nvSpPr>
        <p:spPr>
          <a:xfrm>
            <a:off x="457200" y="4572000"/>
            <a:ext cx="8686800" cy="910506"/>
          </a:xfrm>
          <a:prstGeom prst="rect">
            <a:avLst/>
          </a:prstGeom>
        </p:spPr>
        <p:txBody>
          <a:bodyPr wrap="square">
            <a:spAutoFit/>
          </a:bodyPr>
          <a:lstStyle/>
          <a:p>
            <a:pPr algn="ctr">
              <a:spcBef>
                <a:spcPts val="480"/>
              </a:spcBef>
              <a:spcAft>
                <a:spcPts val="600"/>
              </a:spcAft>
              <a:buNone/>
            </a:pPr>
            <a:r>
              <a:rPr lang="en-US" sz="2200" dirty="0">
                <a:latin typeface="Calibri" pitchFamily="34" charset="0"/>
                <a:cs typeface="Calibri" pitchFamily="34" charset="0"/>
              </a:rPr>
              <a:t>Subcommittee </a:t>
            </a:r>
            <a:r>
              <a:rPr lang="en-US" sz="2200" dirty="0" smtClean="0">
                <a:latin typeface="Calibri" pitchFamily="34" charset="0"/>
                <a:cs typeface="Calibri" pitchFamily="34" charset="0"/>
              </a:rPr>
              <a:t>members: Howard Gordon &amp; Sergio Zimmerman</a:t>
            </a:r>
          </a:p>
          <a:p>
            <a:pPr algn="ctr">
              <a:spcBef>
                <a:spcPts val="480"/>
              </a:spcBef>
              <a:spcAft>
                <a:spcPts val="600"/>
              </a:spcAft>
              <a:buNone/>
            </a:pPr>
            <a:endParaRPr lang="en-US" sz="2200" dirty="0" smtClean="0">
              <a:latin typeface="Calibri" pitchFamily="34" charset="0"/>
              <a:cs typeface="Calibri" pitchFamily="34" charset="0"/>
            </a:endParaRPr>
          </a:p>
        </p:txBody>
      </p:sp>
    </p:spTree>
    <p:extLst>
      <p:ext uri="{BB962C8B-B14F-4D97-AF65-F5344CB8AC3E}">
        <p14:creationId xmlns:p14="http://schemas.microsoft.com/office/powerpoint/2010/main" xmlns="" val="1959779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Charge Evaluations</a:t>
            </a:r>
            <a:endParaRPr lang="en-US" dirty="0"/>
          </a:p>
        </p:txBody>
      </p:sp>
      <p:sp>
        <p:nvSpPr>
          <p:cNvPr id="3" name="Content Placeholder 2"/>
          <p:cNvSpPr>
            <a:spLocks noGrp="1"/>
          </p:cNvSpPr>
          <p:nvPr>
            <p:ph idx="1"/>
          </p:nvPr>
        </p:nvSpPr>
        <p:spPr/>
        <p:txBody>
          <a:bodyPr>
            <a:normAutofit/>
          </a:bodyPr>
          <a:lstStyle/>
          <a:p>
            <a:r>
              <a:rPr lang="en-US" dirty="0" smtClean="0"/>
              <a:t>The effectiveness in strategic planning….</a:t>
            </a:r>
          </a:p>
          <a:p>
            <a:pPr lvl="1"/>
            <a:r>
              <a:rPr lang="en-US" dirty="0" smtClean="0"/>
              <a:t>The strategic planning needs improvement, there has been almost no prioritization, there was not an optimized program presented but the LARP activities are well aligned with the LHC needs.</a:t>
            </a:r>
          </a:p>
          <a:p>
            <a:r>
              <a:rPr lang="en-US" dirty="0" smtClean="0"/>
              <a:t>The quality and significance of the LARP…</a:t>
            </a:r>
          </a:p>
          <a:p>
            <a:pPr lvl="1"/>
            <a:r>
              <a:rPr lang="en-US" dirty="0" smtClean="0"/>
              <a:t>The quality and significance is excellent.</a:t>
            </a:r>
          </a:p>
          <a:p>
            <a:r>
              <a:rPr lang="en-US" dirty="0" smtClean="0"/>
              <a:t>The effectiveness and appropriateness of the…</a:t>
            </a:r>
          </a:p>
          <a:p>
            <a:pPr lvl="1"/>
            <a:r>
              <a:rPr lang="en-US" dirty="0" smtClean="0"/>
              <a:t>Not presented.</a:t>
            </a:r>
          </a:p>
          <a:p>
            <a:r>
              <a:rPr lang="en-US" dirty="0" smtClean="0"/>
              <a:t>The strength and relevance of any new….   N/A</a:t>
            </a:r>
            <a:endParaRPr lang="en-US" dirty="0"/>
          </a:p>
        </p:txBody>
      </p:sp>
    </p:spTree>
    <p:extLst>
      <p:ext uri="{BB962C8B-B14F-4D97-AF65-F5344CB8AC3E}">
        <p14:creationId xmlns:p14="http://schemas.microsoft.com/office/powerpoint/2010/main" xmlns="" val="305206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Management</a:t>
            </a:r>
            <a:endParaRPr lang="en-US" sz="3600" dirty="0"/>
          </a:p>
        </p:txBody>
      </p:sp>
      <p:sp>
        <p:nvSpPr>
          <p:cNvPr id="5" name="Content Placeholder 4"/>
          <p:cNvSpPr>
            <a:spLocks noGrp="1"/>
          </p:cNvSpPr>
          <p:nvPr>
            <p:ph idx="1"/>
          </p:nvPr>
        </p:nvSpPr>
        <p:spPr>
          <a:xfrm>
            <a:off x="457200" y="914400"/>
            <a:ext cx="8229600" cy="5029200"/>
          </a:xfrm>
        </p:spPr>
        <p:txBody>
          <a:bodyPr>
            <a:normAutofit fontScale="25000" lnSpcReduction="20000"/>
          </a:bodyPr>
          <a:lstStyle/>
          <a:p>
            <a:r>
              <a:rPr lang="en-US" sz="7200" dirty="0" smtClean="0"/>
              <a:t>Findings</a:t>
            </a:r>
            <a:r>
              <a:rPr lang="en-US" sz="7200" dirty="0"/>
              <a:t>:</a:t>
            </a:r>
          </a:p>
          <a:p>
            <a:pPr lvl="1"/>
            <a:r>
              <a:rPr lang="en-US" sz="7200" dirty="0"/>
              <a:t>LARP management is overseeing a $12M R&amp;D </a:t>
            </a:r>
            <a:r>
              <a:rPr lang="en-US" sz="7200" dirty="0" smtClean="0"/>
              <a:t>and operations program.</a:t>
            </a:r>
            <a:endParaRPr lang="en-US" sz="7200" dirty="0"/>
          </a:p>
          <a:p>
            <a:pPr lvl="1"/>
            <a:r>
              <a:rPr lang="en-US" sz="7200" dirty="0"/>
              <a:t>Many of the LARP activities have significant applications to present and future accelerator needs.</a:t>
            </a:r>
          </a:p>
          <a:p>
            <a:pPr lvl="1"/>
            <a:r>
              <a:rPr lang="en-US" sz="7200" dirty="0"/>
              <a:t>CERN has expressed their appreciation </a:t>
            </a:r>
            <a:r>
              <a:rPr lang="en-US" sz="7200" dirty="0" smtClean="0"/>
              <a:t>of </a:t>
            </a:r>
            <a:r>
              <a:rPr lang="en-US" sz="7200" dirty="0"/>
              <a:t>LARP work, and has documented this with letters to DOE.</a:t>
            </a:r>
          </a:p>
          <a:p>
            <a:pPr lvl="1"/>
            <a:r>
              <a:rPr lang="en-US" sz="7200" dirty="0"/>
              <a:t>CERN’s representative described the present LHC schedule covering the period 2012-2023 with three long shutdowns (~</a:t>
            </a:r>
            <a:r>
              <a:rPr lang="en-US" sz="7200" dirty="0" smtClean="0"/>
              <a:t>2013-2014, </a:t>
            </a:r>
            <a:r>
              <a:rPr lang="en-US" sz="7200" dirty="0"/>
              <a:t>2018, </a:t>
            </a:r>
            <a:r>
              <a:rPr lang="en-US" sz="7200" dirty="0" smtClean="0"/>
              <a:t>2022).   </a:t>
            </a:r>
            <a:endParaRPr lang="en-US" sz="7200" dirty="0"/>
          </a:p>
          <a:p>
            <a:pPr lvl="1"/>
            <a:r>
              <a:rPr lang="en-US" sz="7200" dirty="0"/>
              <a:t>The high-luminosity upgrade is planned for installation in the </a:t>
            </a:r>
            <a:r>
              <a:rPr lang="en-US" sz="7200" dirty="0" smtClean="0"/>
              <a:t>2022 </a:t>
            </a:r>
            <a:r>
              <a:rPr lang="en-US" sz="7200" dirty="0"/>
              <a:t>long shutdown.</a:t>
            </a:r>
          </a:p>
          <a:p>
            <a:pPr lvl="1"/>
            <a:r>
              <a:rPr lang="en-US" sz="7200" dirty="0"/>
              <a:t>The LARP </a:t>
            </a:r>
            <a:r>
              <a:rPr lang="en-US" sz="7200" dirty="0" smtClean="0"/>
              <a:t>team and the U.S. base program are leading the world effort </a:t>
            </a:r>
            <a:r>
              <a:rPr lang="en-US" sz="7200" dirty="0"/>
              <a:t>in Nb</a:t>
            </a:r>
            <a:r>
              <a:rPr lang="en-US" sz="7200" baseline="-25000" dirty="0"/>
              <a:t>3</a:t>
            </a:r>
            <a:r>
              <a:rPr lang="en-US" sz="7200" dirty="0"/>
              <a:t>Sn superconducting magnets for accelerators.  The high-luminosity upgrade depends </a:t>
            </a:r>
            <a:r>
              <a:rPr lang="en-US" sz="7200" dirty="0" smtClean="0"/>
              <a:t>on </a:t>
            </a:r>
            <a:r>
              <a:rPr lang="en-US" sz="7200" dirty="0"/>
              <a:t>LARP technology for these magnets.</a:t>
            </a:r>
          </a:p>
          <a:p>
            <a:pPr lvl="1"/>
            <a:r>
              <a:rPr lang="en-US" sz="7200" dirty="0"/>
              <a:t>LARP management has shown </a:t>
            </a:r>
            <a:r>
              <a:rPr lang="en-US" sz="7200" dirty="0" smtClean="0"/>
              <a:t>all conceived construction </a:t>
            </a:r>
            <a:r>
              <a:rPr lang="en-US" sz="7200" dirty="0"/>
              <a:t>project activities and described their present thinking on priorities.  Also, they described preliminary costs and schedule for these construction projects</a:t>
            </a:r>
            <a:r>
              <a:rPr lang="en-US" sz="7200" dirty="0" smtClean="0"/>
              <a:t>.</a:t>
            </a:r>
          </a:p>
          <a:p>
            <a:pPr lvl="1"/>
            <a:r>
              <a:rPr lang="en-US" sz="7200" dirty="0"/>
              <a:t>DOE has </a:t>
            </a:r>
            <a:r>
              <a:rPr lang="en-US" sz="7200" dirty="0" smtClean="0"/>
              <a:t>communicated </a:t>
            </a:r>
            <a:r>
              <a:rPr lang="en-US" sz="7200" dirty="0"/>
              <a:t>that the total project cost of the US LHC High-Luminosity contribution </a:t>
            </a:r>
            <a:r>
              <a:rPr lang="en-US" sz="7200" dirty="0" smtClean="0"/>
              <a:t>should </a:t>
            </a:r>
            <a:r>
              <a:rPr lang="en-US" sz="7200" dirty="0"/>
              <a:t>be approximately $200M.</a:t>
            </a:r>
          </a:p>
          <a:p>
            <a:pPr lvl="1"/>
            <a:endParaRPr lang="en-US" sz="5500" dirty="0"/>
          </a:p>
          <a:p>
            <a:pPr lvl="1"/>
            <a:endParaRPr lang="en-US" dirty="0"/>
          </a:p>
        </p:txBody>
      </p:sp>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0"/>
          </p:nvPr>
        </p:nvSpPr>
        <p:spPr/>
        <p:txBody>
          <a:bodyPr/>
          <a:lstStyle/>
          <a:p>
            <a:fld id="{7FD9C8DE-611D-44CE-933C-4DF3ECEC666B}" type="slidenum">
              <a:rPr lang="en-US" smtClean="0"/>
              <a:pPr/>
              <a:t>22</a:t>
            </a:fld>
            <a:endParaRPr lang="en-US" dirty="0"/>
          </a:p>
        </p:txBody>
      </p:sp>
    </p:spTree>
    <p:extLst>
      <p:ext uri="{BB962C8B-B14F-4D97-AF65-F5344CB8AC3E}">
        <p14:creationId xmlns:p14="http://schemas.microsoft.com/office/powerpoint/2010/main" xmlns="" val="17821421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a:bodyPr>
          <a:lstStyle/>
          <a:p>
            <a:r>
              <a:rPr lang="en-US" dirty="0"/>
              <a:t>Comments:</a:t>
            </a:r>
          </a:p>
          <a:p>
            <a:pPr lvl="1"/>
            <a:r>
              <a:rPr lang="en-US" dirty="0"/>
              <a:t>LARP did not describe a plan to down </a:t>
            </a:r>
            <a:r>
              <a:rPr lang="en-US" dirty="0" smtClean="0"/>
              <a:t>select deliverables </a:t>
            </a:r>
            <a:r>
              <a:rPr lang="en-US" dirty="0"/>
              <a:t>for the LHC </a:t>
            </a:r>
            <a:r>
              <a:rPr lang="en-US" dirty="0" smtClean="0"/>
              <a:t>High-Luminosity project.</a:t>
            </a:r>
            <a:endParaRPr lang="en-US" dirty="0"/>
          </a:p>
          <a:p>
            <a:pPr lvl="1"/>
            <a:r>
              <a:rPr lang="en-US" dirty="0"/>
              <a:t>The cost and schedule that LARP described is preliminary and some </a:t>
            </a:r>
            <a:r>
              <a:rPr lang="en-US" dirty="0" smtClean="0"/>
              <a:t>parts did not contain </a:t>
            </a:r>
            <a:r>
              <a:rPr lang="en-US" dirty="0"/>
              <a:t>contingency </a:t>
            </a:r>
            <a:r>
              <a:rPr lang="en-US" dirty="0" smtClean="0"/>
              <a:t>or </a:t>
            </a:r>
            <a:r>
              <a:rPr lang="en-US" dirty="0"/>
              <a:t>escalation (e.g., crab cavity construction). </a:t>
            </a:r>
          </a:p>
          <a:p>
            <a:pPr lvl="1"/>
            <a:r>
              <a:rPr lang="en-US" dirty="0"/>
              <a:t>LARP did not describe a plan </a:t>
            </a:r>
            <a:r>
              <a:rPr lang="en-US" dirty="0" smtClean="0"/>
              <a:t>for the </a:t>
            </a:r>
            <a:r>
              <a:rPr lang="en-US" dirty="0"/>
              <a:t>transition from R&amp;D to a DOE Construction Project, with associated deliverables, fully </a:t>
            </a:r>
            <a:r>
              <a:rPr lang="en-US" dirty="0" smtClean="0"/>
              <a:t>burdened </a:t>
            </a:r>
            <a:r>
              <a:rPr lang="en-US" dirty="0"/>
              <a:t>costs and </a:t>
            </a:r>
            <a:r>
              <a:rPr lang="en-US" dirty="0" smtClean="0"/>
              <a:t>resource loaded schedule</a:t>
            </a:r>
            <a:r>
              <a:rPr lang="en-US" dirty="0"/>
              <a:t>.  </a:t>
            </a:r>
          </a:p>
          <a:p>
            <a:pPr lvl="1"/>
            <a:r>
              <a:rPr lang="en-US" dirty="0"/>
              <a:t>Given the constrained R&amp;D funding going forward, it is important that LARP prioritize the R&amp;D tasks and limit or even terminate some tasks.</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0"/>
          </p:nvPr>
        </p:nvSpPr>
        <p:spPr/>
        <p:txBody>
          <a:bodyPr/>
          <a:lstStyle/>
          <a:p>
            <a:fld id="{7FD9C8DE-611D-44CE-933C-4DF3ECEC666B}" type="slidenum">
              <a:rPr lang="en-US" smtClean="0"/>
              <a:pPr/>
              <a:t>23</a:t>
            </a:fld>
            <a:endParaRPr lang="en-US" dirty="0"/>
          </a:p>
        </p:txBody>
      </p:sp>
    </p:spTree>
    <p:extLst>
      <p:ext uri="{BB962C8B-B14F-4D97-AF65-F5344CB8AC3E}">
        <p14:creationId xmlns:p14="http://schemas.microsoft.com/office/powerpoint/2010/main" xmlns="" val="16598520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LARP Management</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1.3 Recommendations</a:t>
            </a:r>
          </a:p>
          <a:p>
            <a:pPr marL="971550" lvl="1" indent="-514350">
              <a:buAutoNum type="arabicPeriod"/>
            </a:pPr>
            <a:r>
              <a:rPr lang="en-US" dirty="0" smtClean="0"/>
              <a:t>Provide a management plan to give the process for down selecting deliverables for the LHC High Luminosity Project.   Sep. 4, 2012</a:t>
            </a:r>
          </a:p>
          <a:p>
            <a:pPr marL="971550" lvl="1" indent="-514350">
              <a:buAutoNum type="arabicPeriod"/>
            </a:pPr>
            <a:r>
              <a:rPr lang="en-US" dirty="0" smtClean="0"/>
              <a:t>Make the list of deliverables with fully burdened cost estimates and schedules within a total cost estimate of about $200M (at year dollars) and assuming a flat-flat LARP funding for the next four years.  November 1, 2012</a:t>
            </a:r>
          </a:p>
          <a:p>
            <a:pPr marL="971550" lvl="1" indent="-514350">
              <a:buAutoNum type="arabicPeriod"/>
            </a:pPr>
            <a:r>
              <a:rPr lang="en-US" dirty="0" smtClean="0"/>
              <a:t>Meet with CERN and DOE to finalize the list of U.S. deliverables and the schedule.   December 21, 2012</a:t>
            </a:r>
          </a:p>
          <a:p>
            <a:pPr marL="971550" lvl="1" indent="-514350">
              <a:buAutoNum type="arabicPeriod"/>
            </a:pPr>
            <a:r>
              <a:rPr lang="en-US" dirty="0" smtClean="0"/>
              <a:t>Plan the LARP budgets for the next four years to insure the R&amp;D reduces the risks for the U.S. deliverables</a:t>
            </a:r>
            <a:r>
              <a:rPr lang="en-US" dirty="0"/>
              <a:t>.</a:t>
            </a:r>
            <a:r>
              <a:rPr lang="en-US" dirty="0" smtClean="0"/>
              <a:t> </a:t>
            </a:r>
            <a:r>
              <a:rPr lang="en-US" smtClean="0"/>
              <a:t>January </a:t>
            </a:r>
            <a:r>
              <a:rPr lang="en-US" dirty="0" smtClean="0"/>
              <a:t>31, 2013</a:t>
            </a:r>
          </a:p>
          <a:p>
            <a:pPr marL="971550" lvl="1" indent="-514350">
              <a:buAutoNum type="arabicPeriod"/>
            </a:pPr>
            <a:r>
              <a:rPr lang="en-US" dirty="0" smtClean="0"/>
              <a:t>Provide a plan for transitioning from LARP R&amp;D to a DOE Construction Project.  This must include all the aspects in a Project </a:t>
            </a:r>
            <a:r>
              <a:rPr lang="en-US" dirty="0"/>
              <a:t>Execution Plan </a:t>
            </a:r>
            <a:r>
              <a:rPr lang="en-US" dirty="0">
                <a:hlinkClick r:id="rId2"/>
              </a:rPr>
              <a:t>http://science.energy.gov/opa/project-management/processes-and-procedures</a:t>
            </a:r>
            <a:r>
              <a:rPr lang="en-US" dirty="0" smtClean="0">
                <a:hlinkClick r:id="rId2"/>
              </a:rPr>
              <a:t>/</a:t>
            </a:r>
            <a:r>
              <a:rPr lang="en-US" dirty="0" smtClean="0"/>
              <a:t>   April 1, 2013</a:t>
            </a:r>
          </a:p>
          <a:p>
            <a:pPr marL="971550" lvl="1" indent="-514350">
              <a:buAutoNum type="arabicPeriod"/>
            </a:pPr>
            <a:endParaRPr lang="en-US" dirty="0" smtClean="0"/>
          </a:p>
          <a:p>
            <a:pPr marL="971550" lvl="1" indent="-514350">
              <a:buAutoNum type="arabicPeriod"/>
            </a:pPr>
            <a:endParaRPr lang="en-US" dirty="0"/>
          </a:p>
        </p:txBody>
      </p:sp>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0"/>
          </p:nvPr>
        </p:nvSpPr>
        <p:spPr/>
        <p:txBody>
          <a:bodyPr/>
          <a:lstStyle/>
          <a:p>
            <a:fld id="{7FD9C8DE-611D-44CE-933C-4DF3ECEC666B}" type="slidenum">
              <a:rPr lang="en-US" smtClean="0"/>
              <a:pPr/>
              <a:t>24</a:t>
            </a:fld>
            <a:endParaRPr lang="en-US" dirty="0"/>
          </a:p>
        </p:txBody>
      </p:sp>
    </p:spTree>
    <p:extLst>
      <p:ext uri="{BB962C8B-B14F-4D97-AF65-F5344CB8AC3E}">
        <p14:creationId xmlns:p14="http://schemas.microsoft.com/office/powerpoint/2010/main" xmlns="" val="2519633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1143000"/>
            <a:ext cx="8839200" cy="5029200"/>
          </a:xfrm>
        </p:spPr>
        <p:txBody>
          <a:bodyPr/>
          <a:lstStyle/>
          <a:p>
            <a:pPr>
              <a:spcBef>
                <a:spcPts val="480"/>
              </a:spcBef>
              <a:spcAft>
                <a:spcPts val="600"/>
              </a:spcAft>
              <a:buNone/>
            </a:pPr>
            <a:r>
              <a:rPr lang="en-US" sz="1800" b="0" i="1" dirty="0" smtClean="0"/>
              <a:t>2.1 Electron Cloud/TMCI Instabilities continued</a:t>
            </a:r>
          </a:p>
          <a:p>
            <a:pPr>
              <a:spcBef>
                <a:spcPts val="480"/>
              </a:spcBef>
              <a:spcAft>
                <a:spcPts val="600"/>
              </a:spcAft>
              <a:buNone/>
            </a:pPr>
            <a:r>
              <a:rPr lang="en-US" sz="1800" b="0" dirty="0" smtClean="0"/>
              <a:t>2.1.2 Comments</a:t>
            </a:r>
          </a:p>
          <a:p>
            <a:pPr marL="571500">
              <a:spcBef>
                <a:spcPts val="300"/>
              </a:spcBef>
            </a:pPr>
            <a:r>
              <a:rPr lang="en-US" sz="1800" b="0" dirty="0" smtClean="0"/>
              <a:t>Good progress understanding Ecloud/TMCI dynamics by modeling, simulation, and MD</a:t>
            </a:r>
          </a:p>
          <a:p>
            <a:pPr marL="571500" indent="-228600">
              <a:spcBef>
                <a:spcPts val="300"/>
              </a:spcBef>
            </a:pPr>
            <a:r>
              <a:rPr lang="en-US" sz="1800" b="0" dirty="0" smtClean="0"/>
              <a:t>We consider the GHZ-bandwidth transverse feedback system development to be essential to the injector complex and to the LHC.  We encourage to  continue the  development of the wideband fast kicker technology and its implementation in SPS in a timely manner. </a:t>
            </a:r>
          </a:p>
          <a:p>
            <a:pPr marL="0" indent="0">
              <a:spcBef>
                <a:spcPts val="300"/>
              </a:spcBef>
              <a:buNone/>
            </a:pPr>
            <a:r>
              <a:rPr lang="en-US" sz="1800" b="0" dirty="0"/>
              <a:t> </a:t>
            </a:r>
            <a:r>
              <a:rPr lang="en-US" sz="1800" b="0" dirty="0" smtClean="0"/>
              <a:t>2</a:t>
            </a:r>
            <a:r>
              <a:rPr lang="en-US" sz="1800" b="0" dirty="0" smtClean="0">
                <a:latin typeface="Arial" pitchFamily="34" charset="0"/>
                <a:cs typeface="Arial" pitchFamily="34" charset="0"/>
              </a:rPr>
              <a:t>.1.3 Recommendations</a:t>
            </a:r>
          </a:p>
          <a:p>
            <a:pPr marL="571500" indent="-228600">
              <a:spcBef>
                <a:spcPts val="300"/>
              </a:spcBef>
              <a:buFont typeface="+mj-lt"/>
              <a:buAutoNum type="arabicPeriod"/>
            </a:pPr>
            <a:r>
              <a:rPr lang="en-US" sz="1800" b="0" dirty="0" smtClean="0"/>
              <a:t>Develop a realistic plan with timeline  to build a full prototype wideband feedback system  for installation in SPS in 2013.</a:t>
            </a:r>
            <a:endParaRPr lang="en-US" sz="1800" b="0" dirty="0" smtClean="0">
              <a:latin typeface="Arial" pitchFamily="34" charset="0"/>
              <a:cs typeface="Arial" pitchFamily="34" charset="0"/>
            </a:endParaRPr>
          </a:p>
          <a:p>
            <a:endParaRPr lang="en-US" dirty="0" smtClean="0">
              <a:latin typeface="Arial"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3</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endParaRPr lang="en-US" dirty="0" smtClean="0">
              <a:latin typeface="Arial" charset="0"/>
              <a:ea typeface="ＭＳ Ｐゴシック" charset="-128"/>
              <a:cs typeface="Arial" charset="0"/>
            </a:endParaRPr>
          </a:p>
        </p:txBody>
      </p:sp>
      <p:sp>
        <p:nvSpPr>
          <p:cNvPr id="7" name="Title 1"/>
          <p:cNvSpPr>
            <a:spLocks noGrp="1"/>
          </p:cNvSpPr>
          <p:nvPr>
            <p:ph type="title"/>
          </p:nvPr>
        </p:nvSpPr>
        <p:spPr>
          <a:xfrm>
            <a:off x="0" y="0"/>
            <a:ext cx="8915400" cy="762000"/>
          </a:xfrm>
        </p:spPr>
        <p:txBody>
          <a:bodyPr>
            <a:noAutofit/>
          </a:bodyPr>
          <a:lstStyle/>
          <a:p>
            <a:pPr algn="l"/>
            <a:r>
              <a:rPr lang="en-US" sz="3300" b="1" dirty="0" smtClean="0">
                <a:latin typeface="Arial" pitchFamily="34" charset="0"/>
                <a:cs typeface="Arial" pitchFamily="34" charset="0"/>
              </a:rPr>
              <a:t> 2. Accelerator Science and Instrumentation</a:t>
            </a:r>
            <a:endParaRPr lang="en-US" sz="3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914400"/>
            <a:ext cx="8839200" cy="5410200"/>
          </a:xfrm>
        </p:spPr>
        <p:txBody>
          <a:bodyPr/>
          <a:lstStyle/>
          <a:p>
            <a:pPr>
              <a:spcBef>
                <a:spcPts val="480"/>
              </a:spcBef>
              <a:spcAft>
                <a:spcPts val="600"/>
              </a:spcAft>
              <a:buFont typeface="Arial" charset="0"/>
              <a:buNone/>
            </a:pPr>
            <a:r>
              <a:rPr lang="en-US" sz="1800" b="0" dirty="0" smtClean="0"/>
              <a:t>2</a:t>
            </a:r>
            <a:r>
              <a:rPr lang="en-US" sz="1800" b="0" dirty="0" smtClean="0">
                <a:latin typeface="Arial" pitchFamily="34" charset="0"/>
                <a:cs typeface="Arial" pitchFamily="34" charset="0"/>
              </a:rPr>
              <a:t>.2.Low-Level RF, LCBI</a:t>
            </a:r>
          </a:p>
          <a:p>
            <a:pPr>
              <a:spcBef>
                <a:spcPts val="480"/>
              </a:spcBef>
              <a:spcAft>
                <a:spcPts val="600"/>
              </a:spcAft>
              <a:buFont typeface="Arial" charset="0"/>
              <a:buNone/>
            </a:pPr>
            <a:r>
              <a:rPr lang="en-US" sz="1800" b="0" dirty="0" smtClean="0"/>
              <a:t>2.2.1 Findings</a:t>
            </a:r>
            <a:endParaRPr lang="en-US" sz="1800" b="0" dirty="0" smtClean="0">
              <a:latin typeface="Arial" pitchFamily="34" charset="0"/>
              <a:cs typeface="Arial" pitchFamily="34" charset="0"/>
            </a:endParaRPr>
          </a:p>
          <a:p>
            <a:pPr marL="571500" indent="-228600">
              <a:spcBef>
                <a:spcPts val="300"/>
              </a:spcBef>
            </a:pPr>
            <a:r>
              <a:rPr lang="en-US" sz="1800" b="0" dirty="0" smtClean="0"/>
              <a:t>The LLRF  configuration tools have been used by the ERN BE-RF group for remotely commissioning of the LLRF feedback loops of the RF stations.</a:t>
            </a:r>
          </a:p>
          <a:p>
            <a:pPr marL="571500" indent="-228600">
              <a:spcBef>
                <a:spcPts val="300"/>
              </a:spcBef>
            </a:pPr>
            <a:r>
              <a:rPr lang="en-US" sz="1800" b="0" dirty="0" smtClean="0"/>
              <a:t>Conducted studies of RF noise effect on beam diffusion to better understand the RF-beam interaction. Measurements at LHC confirmed theoretical formalism and models.</a:t>
            </a:r>
          </a:p>
          <a:p>
            <a:pPr marL="571500" indent="-228600">
              <a:spcBef>
                <a:spcPts val="300"/>
              </a:spcBef>
            </a:pPr>
            <a:r>
              <a:rPr lang="en-US" sz="1800" b="0" dirty="0" smtClean="0"/>
              <a:t>Detailed SPS LLRF upgrade modeling planned to address key issues; LLRF technical choices, effect of high-level imperfections ( non-linearity and frequency response of the power chain) and the role of imperfections in LLRF.</a:t>
            </a:r>
          </a:p>
          <a:p>
            <a:pPr marL="571500" indent="-228600">
              <a:spcBef>
                <a:spcPts val="300"/>
              </a:spcBef>
            </a:pPr>
            <a:r>
              <a:rPr lang="en-US" sz="1800" b="0" dirty="0" smtClean="0"/>
              <a:t>LHC Complex has reached a limit. More dedicated research and upgrades are necessary in the injectors in order to increase the beam current operation and limits in LHC toward luminosity improvement.</a:t>
            </a:r>
          </a:p>
          <a:p>
            <a:pPr marL="571500" indent="-228600">
              <a:spcBef>
                <a:spcPts val="300"/>
              </a:spcBef>
            </a:pPr>
            <a:endParaRPr lang="en-US" sz="1800" b="0" dirty="0" smtClean="0"/>
          </a:p>
          <a:p>
            <a:pPr marL="571500" indent="-228600">
              <a:spcBef>
                <a:spcPts val="300"/>
              </a:spcBef>
            </a:pPr>
            <a:endParaRPr lang="en-US" sz="1800" b="0" dirty="0" smtClean="0"/>
          </a:p>
          <a:p>
            <a:pPr marL="571500" indent="-228600">
              <a:spcBef>
                <a:spcPts val="300"/>
              </a:spcBef>
            </a:pPr>
            <a:endParaRPr lang="en-US" sz="1800" b="0" dirty="0" smtClean="0"/>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4</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endParaRPr lang="en-US" dirty="0" smtClean="0">
              <a:latin typeface="Arial" charset="0"/>
              <a:ea typeface="ＭＳ Ｐゴシック" charset="-128"/>
              <a:cs typeface="Arial" charset="0"/>
            </a:endParaRPr>
          </a:p>
        </p:txBody>
      </p:sp>
      <p:sp>
        <p:nvSpPr>
          <p:cNvPr id="7" name="Title 1"/>
          <p:cNvSpPr>
            <a:spLocks noGrp="1"/>
          </p:cNvSpPr>
          <p:nvPr>
            <p:ph type="title"/>
          </p:nvPr>
        </p:nvSpPr>
        <p:spPr>
          <a:xfrm>
            <a:off x="0" y="0"/>
            <a:ext cx="8915400" cy="762000"/>
          </a:xfrm>
        </p:spPr>
        <p:txBody>
          <a:bodyPr>
            <a:noAutofit/>
          </a:bodyPr>
          <a:lstStyle/>
          <a:p>
            <a:pPr algn="l"/>
            <a:r>
              <a:rPr lang="en-US" sz="3300" b="1" dirty="0" smtClean="0">
                <a:latin typeface="Arial" pitchFamily="34" charset="0"/>
                <a:cs typeface="Arial" pitchFamily="34" charset="0"/>
              </a:rPr>
              <a:t> 2. Accelerator Science and Instrumentation</a:t>
            </a:r>
            <a:endParaRPr lang="en-US" sz="3300" dirty="0">
              <a:latin typeface="Arial" pitchFamily="34" charset="0"/>
              <a:cs typeface="Arial" pitchFamily="34" charset="0"/>
            </a:endParaRPr>
          </a:p>
        </p:txBody>
      </p:sp>
    </p:spTree>
    <p:extLst>
      <p:ext uri="{BB962C8B-B14F-4D97-AF65-F5344CB8AC3E}">
        <p14:creationId xmlns:p14="http://schemas.microsoft.com/office/powerpoint/2010/main" xmlns="" val="1875084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67419" y="990600"/>
            <a:ext cx="8839200" cy="5029200"/>
          </a:xfrm>
        </p:spPr>
        <p:txBody>
          <a:bodyPr/>
          <a:lstStyle/>
          <a:p>
            <a:pPr>
              <a:spcBef>
                <a:spcPts val="480"/>
              </a:spcBef>
              <a:spcAft>
                <a:spcPts val="600"/>
              </a:spcAft>
              <a:buNone/>
            </a:pPr>
            <a:r>
              <a:rPr lang="en-US" sz="1800" b="0" i="1" dirty="0" smtClean="0"/>
              <a:t>2.2 Low-Level RF, LCBI continued</a:t>
            </a:r>
          </a:p>
          <a:p>
            <a:pPr>
              <a:spcBef>
                <a:spcPts val="480"/>
              </a:spcBef>
              <a:spcAft>
                <a:spcPts val="600"/>
              </a:spcAft>
              <a:buNone/>
            </a:pPr>
            <a:r>
              <a:rPr lang="en-US" sz="1800" b="0" dirty="0" smtClean="0"/>
              <a:t>2.2.2 Comments</a:t>
            </a:r>
          </a:p>
          <a:p>
            <a:pPr marL="571500">
              <a:spcBef>
                <a:spcPts val="300"/>
              </a:spcBef>
            </a:pPr>
            <a:r>
              <a:rPr lang="en-US" sz="1800" b="0" dirty="0" smtClean="0"/>
              <a:t>We support SPS LLRF upgrade and encourage the team design and develop new cavity controller for the 800-MHz cavities system.</a:t>
            </a:r>
          </a:p>
          <a:p>
            <a:pPr marL="571500" indent="-228600">
              <a:spcBef>
                <a:spcPts val="300"/>
              </a:spcBef>
            </a:pPr>
            <a:r>
              <a:rPr lang="en-US" sz="1800" b="0" dirty="0" smtClean="0"/>
              <a:t>We commend the team on detailed modeling and simulation to better understand cavity/beam dynamics and the effects of RF system nonlinearities. </a:t>
            </a:r>
          </a:p>
          <a:p>
            <a:pPr marL="0" indent="0">
              <a:spcBef>
                <a:spcPts val="300"/>
              </a:spcBef>
              <a:buNone/>
            </a:pPr>
            <a:r>
              <a:rPr lang="en-US" sz="1800" b="0" dirty="0"/>
              <a:t> </a:t>
            </a:r>
            <a:r>
              <a:rPr lang="en-US" sz="1800" b="0" dirty="0" smtClean="0"/>
              <a:t>2</a:t>
            </a:r>
            <a:r>
              <a:rPr lang="en-US" sz="1800" b="0" dirty="0" smtClean="0">
                <a:latin typeface="Arial" pitchFamily="34" charset="0"/>
                <a:cs typeface="Arial" pitchFamily="34" charset="0"/>
              </a:rPr>
              <a:t>.2.3 Recommendations</a:t>
            </a:r>
          </a:p>
          <a:p>
            <a:pPr marL="571500" indent="-228600">
              <a:spcBef>
                <a:spcPts val="300"/>
              </a:spcBef>
              <a:buFont typeface="+mj-lt"/>
              <a:buAutoNum type="arabicPeriod"/>
            </a:pPr>
            <a:r>
              <a:rPr lang="en-US" sz="1800" b="0" dirty="0" smtClean="0"/>
              <a:t>None</a:t>
            </a:r>
            <a:endParaRPr lang="en-US" sz="1800" b="0" dirty="0" smtClean="0">
              <a:latin typeface="Arial" pitchFamily="34" charset="0"/>
              <a:cs typeface="Arial" pitchFamily="34" charset="0"/>
            </a:endParaRPr>
          </a:p>
          <a:p>
            <a:endParaRPr lang="en-US" dirty="0" smtClean="0">
              <a:latin typeface="Arial" charset="0"/>
              <a:cs typeface="Arial" charset="0"/>
            </a:endParaRPr>
          </a:p>
          <a:p>
            <a:endParaRPr lang="en-US" dirty="0" smtClean="0">
              <a:latin typeface="Arial"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5</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endParaRPr lang="en-US" dirty="0" smtClean="0">
              <a:latin typeface="Arial" charset="0"/>
              <a:ea typeface="ＭＳ Ｐゴシック" charset="-128"/>
              <a:cs typeface="Arial" charset="0"/>
            </a:endParaRPr>
          </a:p>
        </p:txBody>
      </p:sp>
      <p:sp>
        <p:nvSpPr>
          <p:cNvPr id="7" name="Title 1"/>
          <p:cNvSpPr>
            <a:spLocks noGrp="1"/>
          </p:cNvSpPr>
          <p:nvPr>
            <p:ph type="title"/>
          </p:nvPr>
        </p:nvSpPr>
        <p:spPr>
          <a:xfrm>
            <a:off x="0" y="0"/>
            <a:ext cx="8915400" cy="762000"/>
          </a:xfrm>
        </p:spPr>
        <p:txBody>
          <a:bodyPr>
            <a:noAutofit/>
          </a:bodyPr>
          <a:lstStyle/>
          <a:p>
            <a:pPr algn="l"/>
            <a:r>
              <a:rPr lang="en-US" sz="3300" b="1" dirty="0" smtClean="0">
                <a:latin typeface="Arial" pitchFamily="34" charset="0"/>
                <a:cs typeface="Arial" pitchFamily="34" charset="0"/>
              </a:rPr>
              <a:t> 2. Accelerator Science and Instrumentation</a:t>
            </a:r>
            <a:endParaRPr lang="en-US" sz="3300" dirty="0">
              <a:latin typeface="Arial" pitchFamily="34" charset="0"/>
              <a:cs typeface="Arial" pitchFamily="34" charset="0"/>
            </a:endParaRPr>
          </a:p>
        </p:txBody>
      </p:sp>
    </p:spTree>
    <p:extLst>
      <p:ext uri="{BB962C8B-B14F-4D97-AF65-F5344CB8AC3E}">
        <p14:creationId xmlns:p14="http://schemas.microsoft.com/office/powerpoint/2010/main" xmlns="" val="3576416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0" y="762000"/>
            <a:ext cx="8991600" cy="5486400"/>
          </a:xfrm>
        </p:spPr>
        <p:txBody>
          <a:bodyPr/>
          <a:lstStyle/>
          <a:p>
            <a:pPr>
              <a:spcBef>
                <a:spcPts val="300"/>
              </a:spcBef>
              <a:spcAft>
                <a:spcPts val="600"/>
              </a:spcAft>
              <a:buNone/>
            </a:pPr>
            <a:r>
              <a:rPr lang="en-US" sz="1800" b="0" dirty="0" smtClean="0"/>
              <a:t>2</a:t>
            </a:r>
            <a:r>
              <a:rPr lang="en-US" sz="1800" b="0" dirty="0" smtClean="0">
                <a:latin typeface="Arial" pitchFamily="34" charset="0"/>
                <a:cs typeface="Arial" pitchFamily="34" charset="0"/>
              </a:rPr>
              <a:t>.3.Crab Cavities</a:t>
            </a:r>
          </a:p>
          <a:p>
            <a:pPr>
              <a:spcBef>
                <a:spcPts val="300"/>
              </a:spcBef>
              <a:spcAft>
                <a:spcPts val="600"/>
              </a:spcAft>
              <a:buNone/>
            </a:pPr>
            <a:r>
              <a:rPr lang="en-US" sz="1800" b="0" dirty="0" smtClean="0"/>
              <a:t>2.3..1 </a:t>
            </a:r>
            <a:r>
              <a:rPr lang="en-US" sz="1800" b="0" dirty="0" smtClean="0">
                <a:latin typeface="Arial" pitchFamily="34" charset="0"/>
                <a:cs typeface="Arial" pitchFamily="34" charset="0"/>
              </a:rPr>
              <a:t>Findings:</a:t>
            </a:r>
          </a:p>
          <a:p>
            <a:pPr marL="571500" indent="-228600">
              <a:spcBef>
                <a:spcPts val="300"/>
              </a:spcBef>
            </a:pPr>
            <a:r>
              <a:rPr lang="en-US" sz="1800" b="0" dirty="0" smtClean="0"/>
              <a:t>A current plan calls for cavity testing/validation through 2013,cryomodule prototyping in 2014-2015 leading to SPS beam tests in 2015-2016. Production planned to start in 2017 with final implementation in 2022-2023.</a:t>
            </a:r>
          </a:p>
          <a:p>
            <a:pPr marL="571500" indent="-228600">
              <a:spcBef>
                <a:spcPts val="300"/>
              </a:spcBef>
            </a:pPr>
            <a:r>
              <a:rPr lang="en-US" sz="1800" b="0" dirty="0" smtClean="0"/>
              <a:t>Prototyping is underway on three types of cavities; UK r-rod cavity (EuCARD/CERN),  ODU-SLAC Double-ridge cavity and BNL quarter-wave cavity  ( LARP and SBIR/STTR).</a:t>
            </a:r>
          </a:p>
          <a:p>
            <a:pPr marL="571500" indent="-228600">
              <a:spcBef>
                <a:spcPts val="300"/>
              </a:spcBef>
            </a:pPr>
            <a:r>
              <a:rPr lang="en-US" sz="1800" b="0" dirty="0" smtClean="0"/>
              <a:t>CERN preparations for SM18 tests aimed to field tests of all three cavities by summer 2013.</a:t>
            </a:r>
          </a:p>
          <a:p>
            <a:pPr marL="571500" indent="-228600">
              <a:spcBef>
                <a:spcPts val="300"/>
              </a:spcBef>
            </a:pPr>
            <a:r>
              <a:rPr lang="en-US" sz="1800" b="0" dirty="0" smtClean="0"/>
              <a:t>Multipacting</a:t>
            </a:r>
            <a:r>
              <a:rPr lang="en-US" sz="1800" b="0" dirty="0"/>
              <a:t> </a:t>
            </a:r>
            <a:r>
              <a:rPr lang="en-US" sz="1800" b="0" dirty="0" smtClean="0"/>
              <a:t>simulation on all 3 types  is done. Module layout options are being considered. Equalizing voltages for the two beams and machine protection consideration minimizing  cavity quench propagation are important drivers. </a:t>
            </a:r>
          </a:p>
          <a:p>
            <a:pPr marL="571500" indent="-228600">
              <a:spcBef>
                <a:spcPts val="300"/>
              </a:spcBef>
            </a:pPr>
            <a:r>
              <a:rPr lang="en-US" sz="1800" b="0" dirty="0" smtClean="0"/>
              <a:t>A draft  cost estimate to fabricate 4 cavities and one cryostat was presented..</a:t>
            </a:r>
          </a:p>
          <a:p>
            <a:pPr marL="571500" indent="-228600">
              <a:spcBef>
                <a:spcPts val="300"/>
              </a:spcBef>
            </a:pPr>
            <a:r>
              <a:rPr lang="en-US" sz="1800" b="0" dirty="0" smtClean="0">
                <a:latin typeface="Arial" pitchFamily="34" charset="0"/>
                <a:cs typeface="Arial" pitchFamily="34" charset="0"/>
              </a:rPr>
              <a:t>SPS tests are considered to be done in 2016. It will include cavity validation with beam, collimation, machine protection, cavity transparency,RF noise,emittance growth and nonlinearities.</a:t>
            </a: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6</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endParaRPr lang="en-US" dirty="0" smtClean="0">
              <a:latin typeface="Arial" charset="0"/>
              <a:ea typeface="ＭＳ Ｐゴシック" charset="-128"/>
              <a:cs typeface="Arial" charset="0"/>
            </a:endParaRPr>
          </a:p>
        </p:txBody>
      </p:sp>
      <p:sp>
        <p:nvSpPr>
          <p:cNvPr id="7" name="Title 1"/>
          <p:cNvSpPr>
            <a:spLocks noGrp="1"/>
          </p:cNvSpPr>
          <p:nvPr>
            <p:ph type="title"/>
          </p:nvPr>
        </p:nvSpPr>
        <p:spPr>
          <a:xfrm>
            <a:off x="0" y="0"/>
            <a:ext cx="8915400" cy="762000"/>
          </a:xfrm>
        </p:spPr>
        <p:txBody>
          <a:bodyPr>
            <a:noAutofit/>
          </a:bodyPr>
          <a:lstStyle/>
          <a:p>
            <a:pPr algn="l"/>
            <a:r>
              <a:rPr lang="en-US" sz="3300" b="1" dirty="0" smtClean="0">
                <a:latin typeface="Arial" pitchFamily="34" charset="0"/>
                <a:cs typeface="Arial" pitchFamily="34" charset="0"/>
              </a:rPr>
              <a:t> 2. Accelerator Science and Instrumentation</a:t>
            </a:r>
            <a:endParaRPr lang="en-US" sz="3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28600" y="1066800"/>
            <a:ext cx="8686800" cy="5105400"/>
          </a:xfrm>
        </p:spPr>
        <p:txBody>
          <a:bodyPr/>
          <a:lstStyle/>
          <a:p>
            <a:pPr>
              <a:spcBef>
                <a:spcPts val="480"/>
              </a:spcBef>
              <a:spcAft>
                <a:spcPts val="600"/>
              </a:spcAft>
              <a:buNone/>
            </a:pPr>
            <a:r>
              <a:rPr lang="en-US" sz="1800" b="0" dirty="0"/>
              <a:t>2</a:t>
            </a:r>
            <a:r>
              <a:rPr lang="en-US" sz="1800" b="0" dirty="0" smtClean="0">
                <a:latin typeface="Arial" pitchFamily="34" charset="0"/>
                <a:cs typeface="Arial" pitchFamily="34" charset="0"/>
              </a:rPr>
              <a:t>.3.2 Crab Cavities: Comments</a:t>
            </a:r>
          </a:p>
          <a:p>
            <a:pPr marL="571500" indent="-228600">
              <a:spcBef>
                <a:spcPts val="300"/>
              </a:spcBef>
            </a:pPr>
            <a:r>
              <a:rPr lang="en-US" sz="1800" b="0" dirty="0" smtClean="0"/>
              <a:t>Crab cavity design team is to be  commended for making excellent progress since the 2011 LARP review. </a:t>
            </a:r>
          </a:p>
          <a:p>
            <a:pPr marL="571500" indent="-228600">
              <a:spcBef>
                <a:spcPts val="300"/>
              </a:spcBef>
            </a:pPr>
            <a:r>
              <a:rPr lang="en-US" sz="1800" b="0" dirty="0" smtClean="0"/>
              <a:t>The main goal of the prototyping activity  remains to be technology validation of crab cavities.  </a:t>
            </a:r>
          </a:p>
          <a:p>
            <a:pPr marL="571500" indent="-228600">
              <a:spcBef>
                <a:spcPts val="300"/>
              </a:spcBef>
            </a:pPr>
            <a:r>
              <a:rPr lang="en-US" sz="1800" b="0" dirty="0" smtClean="0"/>
              <a:t> RF design of several novel compact  cavities including ODU-JLab and SLAC-designs is progressing well. </a:t>
            </a:r>
          </a:p>
          <a:p>
            <a:pPr marL="571500" indent="-228600">
              <a:spcBef>
                <a:spcPts val="300"/>
              </a:spcBef>
            </a:pPr>
            <a:r>
              <a:rPr lang="en-US" sz="1800" b="0" dirty="0" smtClean="0"/>
              <a:t>There is concern over the safe operation of </a:t>
            </a:r>
            <a:r>
              <a:rPr lang="en-US" sz="1800" b="0" dirty="0"/>
              <a:t>crab cavities in the LHC; </a:t>
            </a:r>
            <a:r>
              <a:rPr lang="en-US" sz="1800" b="0" dirty="0" smtClean="0"/>
              <a:t>there may be potential </a:t>
            </a:r>
            <a:r>
              <a:rPr lang="en-US" sz="1800" b="0" dirty="0"/>
              <a:t>failure modes which could result in damage to the machine.  Establishing a safe mode of operation is the key milestone </a:t>
            </a:r>
            <a:r>
              <a:rPr lang="en-US" sz="1800" b="0" dirty="0" smtClean="0"/>
              <a:t>going forward.</a:t>
            </a:r>
          </a:p>
          <a:p>
            <a:pPr marL="571500" indent="-228600">
              <a:spcBef>
                <a:spcPts val="300"/>
              </a:spcBef>
            </a:pPr>
            <a:r>
              <a:rPr lang="en-US" sz="1800" b="0" dirty="0" smtClean="0"/>
              <a:t>Adequate funding is needed to gain ground on cavity prototyping to stay on course. </a:t>
            </a:r>
          </a:p>
          <a:p>
            <a:pPr marL="571500" indent="-228600">
              <a:spcBef>
                <a:spcPts val="300"/>
              </a:spcBef>
            </a:pPr>
            <a:r>
              <a:rPr lang="en-US" sz="1800" b="0" dirty="0" smtClean="0"/>
              <a:t>The scope of US contribution to crab cavities effort depends largely on future funding.</a:t>
            </a:r>
          </a:p>
          <a:p>
            <a:pPr marL="571500" indent="-228600">
              <a:spcBef>
                <a:spcPts val="300"/>
              </a:spcBef>
            </a:pPr>
            <a:r>
              <a:rPr lang="en-US" sz="1800" b="0" dirty="0" smtClean="0"/>
              <a:t>US has made significant and important contribution to the crab cavities R&amp;D.US should have a leading role in the production phase. </a:t>
            </a:r>
          </a:p>
          <a:p>
            <a:pPr indent="0">
              <a:buNone/>
            </a:pPr>
            <a:endParaRPr lang="en-US" sz="2000" b="0" dirty="0" smtClean="0">
              <a:latin typeface="Calibri" charset="0"/>
              <a:cs typeface="Arial" charset="0"/>
            </a:endParaRPr>
          </a:p>
          <a:p>
            <a:endParaRPr lang="en-US" dirty="0" smtClean="0">
              <a:latin typeface="Arial" charset="0"/>
              <a:cs typeface="Arial" charset="0"/>
            </a:endParaRPr>
          </a:p>
          <a:p>
            <a:endParaRPr lang="en-US" dirty="0" smtClean="0">
              <a:latin typeface="Arial"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7</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endParaRPr lang="en-US" dirty="0" smtClean="0">
              <a:latin typeface="Arial" charset="0"/>
              <a:ea typeface="ＭＳ Ｐゴシック" charset="-128"/>
              <a:cs typeface="Arial" charset="0"/>
            </a:endParaRPr>
          </a:p>
        </p:txBody>
      </p:sp>
      <p:sp>
        <p:nvSpPr>
          <p:cNvPr id="7" name="Title 1"/>
          <p:cNvSpPr>
            <a:spLocks noGrp="1"/>
          </p:cNvSpPr>
          <p:nvPr>
            <p:ph type="title"/>
          </p:nvPr>
        </p:nvSpPr>
        <p:spPr>
          <a:xfrm>
            <a:off x="0" y="0"/>
            <a:ext cx="8915400" cy="762000"/>
          </a:xfrm>
        </p:spPr>
        <p:txBody>
          <a:bodyPr>
            <a:noAutofit/>
          </a:bodyPr>
          <a:lstStyle/>
          <a:p>
            <a:pPr algn="l"/>
            <a:r>
              <a:rPr lang="en-US" sz="3300" b="1" dirty="0" smtClean="0">
                <a:latin typeface="Arial" pitchFamily="34" charset="0"/>
                <a:cs typeface="Arial" pitchFamily="34" charset="0"/>
              </a:rPr>
              <a:t> 2. Accelerator Science and Instrumentation</a:t>
            </a:r>
            <a:endParaRPr lang="en-US" sz="3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28600" y="914400"/>
            <a:ext cx="8686800" cy="5257800"/>
          </a:xfrm>
        </p:spPr>
        <p:txBody>
          <a:bodyPr/>
          <a:lstStyle/>
          <a:p>
            <a:pPr>
              <a:spcBef>
                <a:spcPts val="480"/>
              </a:spcBef>
              <a:spcAft>
                <a:spcPts val="600"/>
              </a:spcAft>
              <a:buNone/>
            </a:pPr>
            <a:r>
              <a:rPr lang="en-US" sz="1800" b="0" dirty="0"/>
              <a:t>2</a:t>
            </a:r>
            <a:r>
              <a:rPr lang="en-US" sz="1800" b="0" dirty="0" smtClean="0">
                <a:latin typeface="Arial" pitchFamily="34" charset="0"/>
                <a:cs typeface="Arial" pitchFamily="34" charset="0"/>
              </a:rPr>
              <a:t>.3.3 Crab Cavities: Recommendations</a:t>
            </a:r>
          </a:p>
          <a:p>
            <a:pPr marL="685800">
              <a:spcBef>
                <a:spcPts val="300"/>
              </a:spcBef>
              <a:buFont typeface="+mj-lt"/>
              <a:buAutoNum type="arabicPeriod"/>
            </a:pPr>
            <a:r>
              <a:rPr lang="en-US" sz="2000" b="0" dirty="0" smtClean="0"/>
              <a:t>Focus efforts on completing the US prototype cavity testing by the end of CY 2013 subject to budgetary constrains and other priorities.</a:t>
            </a:r>
          </a:p>
          <a:p>
            <a:pPr marL="685800">
              <a:spcBef>
                <a:spcPts val="300"/>
              </a:spcBef>
              <a:buFont typeface="+mj-lt"/>
              <a:buAutoNum type="arabicPeriod"/>
            </a:pPr>
            <a:r>
              <a:rPr lang="en-US" sz="2000" b="0" dirty="0" smtClean="0"/>
              <a:t>Start immediately on the specifications and design of cryomodule. This should be one of the highest priorities   </a:t>
            </a:r>
          </a:p>
          <a:p>
            <a:pPr marL="685800">
              <a:spcBef>
                <a:spcPts val="300"/>
              </a:spcBef>
              <a:buFont typeface="+mj-lt"/>
              <a:buAutoNum type="arabicPeriod"/>
            </a:pPr>
            <a:r>
              <a:rPr lang="en-US" sz="2000" b="0" dirty="0" smtClean="0"/>
              <a:t>SM18 test plan schedule may not be doable. Review the current plan and modify test schedule to be more realistic.</a:t>
            </a:r>
          </a:p>
          <a:p>
            <a:pPr marL="571500" indent="-228600">
              <a:buFont typeface="+mj-lt"/>
              <a:buAutoNum type="arabicPeriod"/>
            </a:pPr>
            <a:r>
              <a:rPr lang="en-US" sz="2000" b="0" dirty="0" smtClean="0"/>
              <a:t> Start  to develop a realistic plan tor testing crab cavities in the SPS. Develop understanding of design requirements  and installation and commissioning  plans. Report progress at the next annual LARP Review.  This is a CERN issue.</a:t>
            </a:r>
          </a:p>
          <a:p>
            <a:endParaRPr lang="en-US" dirty="0" smtClean="0">
              <a:latin typeface="Arial" charset="0"/>
              <a:cs typeface="Arial" charset="0"/>
            </a:endParaRPr>
          </a:p>
          <a:p>
            <a:pPr marL="0" indent="0">
              <a:buNone/>
            </a:pPr>
            <a:endParaRPr lang="en-US" dirty="0" smtClean="0">
              <a:latin typeface="Arial"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8</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endParaRPr lang="en-US" dirty="0" smtClean="0">
              <a:latin typeface="Arial" charset="0"/>
              <a:ea typeface="ＭＳ Ｐゴシック" charset="-128"/>
              <a:cs typeface="Arial" charset="0"/>
            </a:endParaRPr>
          </a:p>
        </p:txBody>
      </p:sp>
      <p:sp>
        <p:nvSpPr>
          <p:cNvPr id="7" name="Title 1"/>
          <p:cNvSpPr>
            <a:spLocks noGrp="1"/>
          </p:cNvSpPr>
          <p:nvPr>
            <p:ph type="title"/>
          </p:nvPr>
        </p:nvSpPr>
        <p:spPr>
          <a:xfrm>
            <a:off x="0" y="0"/>
            <a:ext cx="8915400" cy="762000"/>
          </a:xfrm>
        </p:spPr>
        <p:txBody>
          <a:bodyPr>
            <a:noAutofit/>
          </a:bodyPr>
          <a:lstStyle/>
          <a:p>
            <a:pPr algn="l"/>
            <a:r>
              <a:rPr lang="en-US" sz="3300" b="1" dirty="0" smtClean="0">
                <a:latin typeface="Arial" pitchFamily="34" charset="0"/>
                <a:cs typeface="Arial" pitchFamily="34" charset="0"/>
              </a:rPr>
              <a:t> 2. Accelerator Science and Instrumentation</a:t>
            </a:r>
            <a:endParaRPr lang="en-US" sz="3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382000" cy="5257800"/>
          </a:xfrm>
        </p:spPr>
        <p:txBody>
          <a:bodyPr/>
          <a:lstStyle/>
          <a:p>
            <a:pPr>
              <a:spcBef>
                <a:spcPts val="480"/>
              </a:spcBef>
              <a:spcAft>
                <a:spcPts val="600"/>
              </a:spcAft>
              <a:buNone/>
            </a:pPr>
            <a:r>
              <a:rPr lang="en-US" sz="1800" b="0" dirty="0" smtClean="0"/>
              <a:t>2.4 Collimation</a:t>
            </a:r>
            <a:endParaRPr lang="en-US" sz="1800" b="0" dirty="0" smtClean="0">
              <a:latin typeface="Arial" pitchFamily="34" charset="0"/>
              <a:cs typeface="Arial" pitchFamily="34" charset="0"/>
            </a:endParaRPr>
          </a:p>
          <a:p>
            <a:pPr>
              <a:spcBef>
                <a:spcPts val="480"/>
              </a:spcBef>
              <a:spcAft>
                <a:spcPts val="600"/>
              </a:spcAft>
              <a:buNone/>
            </a:pPr>
            <a:r>
              <a:rPr lang="en-US" sz="1800" b="0" dirty="0" smtClean="0"/>
              <a:t>2</a:t>
            </a:r>
            <a:r>
              <a:rPr lang="en-US" sz="1800" b="0" dirty="0" smtClean="0">
                <a:latin typeface="Arial" pitchFamily="34" charset="0"/>
                <a:cs typeface="Arial" pitchFamily="34" charset="0"/>
              </a:rPr>
              <a:t>.4.1 Collimation: Findings</a:t>
            </a:r>
          </a:p>
          <a:p>
            <a:pPr marL="571500">
              <a:spcBef>
                <a:spcPts val="300"/>
              </a:spcBef>
            </a:pPr>
            <a:r>
              <a:rPr lang="en-US" sz="1800" b="0" dirty="0" smtClean="0"/>
              <a:t>Rotatable collimator or other collimation initiatives within LARP are not part of the current plan.</a:t>
            </a:r>
          </a:p>
          <a:p>
            <a:pPr marL="571500">
              <a:spcBef>
                <a:spcPts val="300"/>
              </a:spcBef>
            </a:pPr>
            <a:r>
              <a:rPr lang="en-US" sz="1800" b="0" dirty="0" smtClean="0"/>
              <a:t>The </a:t>
            </a:r>
            <a:r>
              <a:rPr lang="en-US" sz="1800" b="0" dirty="0"/>
              <a:t>collimators contain two multi-faceted jaws in which successive faces could be rotated into place in the event the previous face had been damaged by beam loss.  These were originally conceived as a possible technology for secondary collimators around the ring, but now are being considered as protection devices for the </a:t>
            </a:r>
            <a:r>
              <a:rPr lang="en-US" sz="1800" b="0" dirty="0" smtClean="0"/>
              <a:t>experiments. There is, </a:t>
            </a:r>
            <a:r>
              <a:rPr lang="en-US" sz="1800" b="0" dirty="0"/>
              <a:t>no concrete plan for production or </a:t>
            </a:r>
            <a:r>
              <a:rPr lang="en-US" sz="1800" b="0" dirty="0" smtClean="0"/>
              <a:t>installation.</a:t>
            </a:r>
          </a:p>
          <a:p>
            <a:pPr marL="571500">
              <a:spcBef>
                <a:spcPts val="300"/>
              </a:spcBef>
            </a:pPr>
            <a:r>
              <a:rPr lang="en-US" sz="1800" b="0" dirty="0" smtClean="0"/>
              <a:t>The prototype is scheduled to be shipped to CERN and tested.</a:t>
            </a:r>
          </a:p>
          <a:p>
            <a:pPr marL="571500">
              <a:spcBef>
                <a:spcPts val="300"/>
              </a:spcBef>
            </a:pPr>
            <a:r>
              <a:rPr lang="en-US" sz="1800" b="0" dirty="0" smtClean="0"/>
              <a:t> Hollow electron beams demonstrated in Tevatron and is being considered to be moved to CERN for test in LHC after LS1.</a:t>
            </a:r>
          </a:p>
          <a:p>
            <a:pPr marL="571500">
              <a:spcBef>
                <a:spcPts val="300"/>
              </a:spcBef>
            </a:pPr>
            <a:r>
              <a:rPr lang="en-US" sz="1800" b="0" dirty="0" smtClean="0"/>
              <a:t>Tests on crystal collimation are promising. It is a possible candidate for application for primary collimation after LS3. </a:t>
            </a:r>
          </a:p>
          <a:p>
            <a:pPr marL="571500">
              <a:spcBef>
                <a:spcPts val="300"/>
              </a:spcBef>
            </a:pPr>
            <a:r>
              <a:rPr lang="en-US" sz="1800" b="0" dirty="0"/>
              <a:t>Hollow electron beams have been investigated as a potential tool to remove beam halo.</a:t>
            </a:r>
          </a:p>
          <a:p>
            <a:pPr marL="571500">
              <a:spcBef>
                <a:spcPts val="300"/>
              </a:spcBef>
            </a:pPr>
            <a:r>
              <a:rPr lang="en-US" sz="1800" b="0" dirty="0" smtClean="0"/>
              <a:t> </a:t>
            </a:r>
            <a:endParaRPr lang="en-US" dirty="0"/>
          </a:p>
          <a:p>
            <a:pPr marL="571500">
              <a:spcBef>
                <a:spcPts val="300"/>
              </a:spcBef>
            </a:pPr>
            <a:endParaRPr lang="en-US" sz="1800" b="0" dirty="0" smtClean="0"/>
          </a:p>
        </p:txBody>
      </p:sp>
      <p:sp>
        <p:nvSpPr>
          <p:cNvPr id="4" name="Slide Number Placeholder 3"/>
          <p:cNvSpPr>
            <a:spLocks noGrp="1"/>
          </p:cNvSpPr>
          <p:nvPr>
            <p:ph type="sldNum" sz="quarter" idx="10"/>
          </p:nvPr>
        </p:nvSpPr>
        <p:spPr/>
        <p:txBody>
          <a:bodyPr/>
          <a:lstStyle/>
          <a:p>
            <a:fld id="{7FD9C8DE-611D-44CE-933C-4DF3ECEC666B}" type="slidenum">
              <a:rPr lang="en-US" smtClean="0"/>
              <a:pPr/>
              <a:t>9</a:t>
            </a:fld>
            <a:endParaRPr lang="en-US" dirty="0"/>
          </a:p>
        </p:txBody>
      </p:sp>
      <p:sp>
        <p:nvSpPr>
          <p:cNvPr id="7"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endParaRPr lang="en-US" dirty="0" smtClean="0">
              <a:latin typeface="Arial" charset="0"/>
              <a:ea typeface="ＭＳ Ｐゴシック" charset="-128"/>
              <a:cs typeface="Arial" charset="0"/>
            </a:endParaRPr>
          </a:p>
        </p:txBody>
      </p:sp>
      <p:sp>
        <p:nvSpPr>
          <p:cNvPr id="6" name="Title 1"/>
          <p:cNvSpPr txBox="1">
            <a:spLocks/>
          </p:cNvSpPr>
          <p:nvPr/>
        </p:nvSpPr>
        <p:spPr bwMode="auto">
          <a:xfrm>
            <a:off x="0" y="12510"/>
            <a:ext cx="8915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2400" kern="1200">
                <a:solidFill>
                  <a:srgbClr val="106636"/>
                </a:solidFill>
                <a:latin typeface="Arial" pitchFamily="34" charset="0"/>
                <a:ea typeface="Arial" charset="0"/>
                <a:cs typeface="Arial" pitchFamily="34" charset="0"/>
              </a:defRPr>
            </a:lvl1pPr>
            <a:lvl2pPr algn="ctr" rtl="0" eaLnBrk="0" fontAlgn="base" hangingPunct="0">
              <a:spcBef>
                <a:spcPct val="0"/>
              </a:spcBef>
              <a:spcAft>
                <a:spcPct val="0"/>
              </a:spcAft>
              <a:defRPr sz="2400">
                <a:solidFill>
                  <a:srgbClr val="106636"/>
                </a:solidFill>
                <a:latin typeface="Arial" charset="0"/>
                <a:ea typeface="Arial" charset="0"/>
                <a:cs typeface="Arial" charset="0"/>
              </a:defRPr>
            </a:lvl2pPr>
            <a:lvl3pPr algn="ctr" rtl="0" eaLnBrk="0" fontAlgn="base" hangingPunct="0">
              <a:spcBef>
                <a:spcPct val="0"/>
              </a:spcBef>
              <a:spcAft>
                <a:spcPct val="0"/>
              </a:spcAft>
              <a:defRPr sz="2400">
                <a:solidFill>
                  <a:srgbClr val="106636"/>
                </a:solidFill>
                <a:latin typeface="Arial" charset="0"/>
                <a:ea typeface="Arial" charset="0"/>
                <a:cs typeface="Arial" charset="0"/>
              </a:defRPr>
            </a:lvl3pPr>
            <a:lvl4pPr algn="ctr" rtl="0" eaLnBrk="0" fontAlgn="base" hangingPunct="0">
              <a:spcBef>
                <a:spcPct val="0"/>
              </a:spcBef>
              <a:spcAft>
                <a:spcPct val="0"/>
              </a:spcAft>
              <a:defRPr sz="2400">
                <a:solidFill>
                  <a:srgbClr val="106636"/>
                </a:solidFill>
                <a:latin typeface="Arial" charset="0"/>
                <a:ea typeface="Arial" charset="0"/>
                <a:cs typeface="Arial" charset="0"/>
              </a:defRPr>
            </a:lvl4pPr>
            <a:lvl5pPr algn="ctr" rtl="0" eaLnBrk="0" fontAlgn="base" hangingPunct="0">
              <a:spcBef>
                <a:spcPct val="0"/>
              </a:spcBef>
              <a:spcAft>
                <a:spcPct val="0"/>
              </a:spcAft>
              <a:defRPr sz="2400">
                <a:solidFill>
                  <a:srgbClr val="106636"/>
                </a:solidFill>
                <a:latin typeface="Arial" charset="0"/>
                <a:ea typeface="Arial" charset="0"/>
                <a:cs typeface="Arial" charset="0"/>
              </a:defRPr>
            </a:lvl5pPr>
            <a:lvl6pPr marL="457200" algn="ctr" rtl="0" fontAlgn="base">
              <a:spcBef>
                <a:spcPct val="0"/>
              </a:spcBef>
              <a:spcAft>
                <a:spcPct val="0"/>
              </a:spcAft>
              <a:defRPr sz="2400">
                <a:solidFill>
                  <a:srgbClr val="106636"/>
                </a:solidFill>
                <a:latin typeface="Arial" charset="0"/>
                <a:ea typeface="Arial" charset="0"/>
                <a:cs typeface="Arial" charset="0"/>
              </a:defRPr>
            </a:lvl6pPr>
            <a:lvl7pPr marL="914400" algn="ctr" rtl="0" fontAlgn="base">
              <a:spcBef>
                <a:spcPct val="0"/>
              </a:spcBef>
              <a:spcAft>
                <a:spcPct val="0"/>
              </a:spcAft>
              <a:defRPr sz="2400">
                <a:solidFill>
                  <a:srgbClr val="106636"/>
                </a:solidFill>
                <a:latin typeface="Arial" charset="0"/>
                <a:ea typeface="Arial" charset="0"/>
                <a:cs typeface="Arial" charset="0"/>
              </a:defRPr>
            </a:lvl7pPr>
            <a:lvl8pPr marL="1371600" algn="ctr" rtl="0" fontAlgn="base">
              <a:spcBef>
                <a:spcPct val="0"/>
              </a:spcBef>
              <a:spcAft>
                <a:spcPct val="0"/>
              </a:spcAft>
              <a:defRPr sz="2400">
                <a:solidFill>
                  <a:srgbClr val="106636"/>
                </a:solidFill>
                <a:latin typeface="Arial" charset="0"/>
                <a:ea typeface="Arial" charset="0"/>
                <a:cs typeface="Arial" charset="0"/>
              </a:defRPr>
            </a:lvl8pPr>
            <a:lvl9pPr marL="1828800" algn="ctr" rtl="0" fontAlgn="base">
              <a:spcBef>
                <a:spcPct val="0"/>
              </a:spcBef>
              <a:spcAft>
                <a:spcPct val="0"/>
              </a:spcAft>
              <a:defRPr sz="2400">
                <a:solidFill>
                  <a:srgbClr val="106636"/>
                </a:solidFill>
                <a:latin typeface="Arial" charset="0"/>
                <a:ea typeface="Arial" charset="0"/>
                <a:cs typeface="Arial" charset="0"/>
              </a:defRPr>
            </a:lvl9pPr>
          </a:lstStyle>
          <a:p>
            <a:pPr algn="l"/>
            <a:r>
              <a:rPr lang="en-US" sz="3300" b="1" dirty="0" smtClean="0"/>
              <a:t> 2. Accelerator Science and Instrumentation</a:t>
            </a:r>
            <a:endParaRPr lang="en-US" sz="33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3227</TotalTime>
  <Words>2899</Words>
  <Application>Microsoft Office PowerPoint</Application>
  <PresentationFormat>On-screen Show (4:3)</PresentationFormat>
  <Paragraphs>232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2012 Annual Review  of the LHC Accelerator Research Program</vt:lpstr>
      <vt:lpstr> 2. Accelerator Science and Instrumentation</vt:lpstr>
      <vt:lpstr> 2. Accelerator Science and Instrumentation</vt:lpstr>
      <vt:lpstr> 2. Accelerator Science and Instrumentation</vt:lpstr>
      <vt:lpstr> 2. Accelerator Science and Instrumentation</vt:lpstr>
      <vt:lpstr> 2. Accelerator Science and Instrumentation</vt:lpstr>
      <vt:lpstr> 2. Accelerator Science and Instrumentation</vt:lpstr>
      <vt:lpstr> 2. Accelerator Science and Instrumentation</vt:lpstr>
      <vt:lpstr>Slide 9</vt:lpstr>
      <vt:lpstr> 2. Accelerator Science and Instrumentation</vt:lpstr>
      <vt:lpstr> 2. Accelerator Science and Instrumentation</vt:lpstr>
      <vt:lpstr> 2. Accelerator Science and Instrumentation</vt:lpstr>
      <vt:lpstr> 2. Accelerator Science and Instrumentation</vt:lpstr>
      <vt:lpstr>2012 Annual Review  of the LHC Accelerator Research Program</vt:lpstr>
      <vt:lpstr> Magnet Systems</vt:lpstr>
      <vt:lpstr>Magnet Systems</vt:lpstr>
      <vt:lpstr> Magnet Systems: Energy Deposition</vt:lpstr>
      <vt:lpstr> Magnet Systems: LHQ</vt:lpstr>
      <vt:lpstr>Slide 19</vt:lpstr>
      <vt:lpstr>2012 Annual Review  of the LHC Accelerator Research Program</vt:lpstr>
      <vt:lpstr>Charge Evaluations</vt:lpstr>
      <vt:lpstr>Management</vt:lpstr>
      <vt:lpstr>Management</vt:lpstr>
      <vt:lpstr>LARP Management</vt:lpstr>
    </vt:vector>
  </TitlesOfParts>
  <Company>Office of Science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Glen Crawford</dc:creator>
  <cp:lastModifiedBy>Thomas W. Markiewicz</cp:lastModifiedBy>
  <cp:revision>183</cp:revision>
  <dcterms:created xsi:type="dcterms:W3CDTF">2010-07-16T19:16:02Z</dcterms:created>
  <dcterms:modified xsi:type="dcterms:W3CDTF">2012-07-10T20:27:02Z</dcterms:modified>
</cp:coreProperties>
</file>