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871" r:id="rId3"/>
    <p:sldId id="875" r:id="rId4"/>
    <p:sldId id="335" r:id="rId5"/>
    <p:sldId id="876"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p:scale>
          <a:sx n="100" d="100"/>
          <a:sy n="100" d="100"/>
        </p:scale>
        <p:origin x="93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8533-5B02-40D0-99FF-368EF6EC9C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4E8C24-7924-444E-BF4E-AFF6D4FBB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B8871-1B34-4BBF-A56F-02887B58B0E3}"/>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5E9FF29F-1774-48BE-9F30-599DDF475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64346-84C6-4AF9-BEEB-94BF87EA7761}"/>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179759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8629-1113-4A00-91BB-DFBF8A9A3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1A85BC-1307-468B-B247-9A49E5BBE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5EC0E-704C-492F-9BA4-F1D6EAD92EDE}"/>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0E5EDF79-F483-4463-8CA6-1A0607682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D08FF-9E06-4360-9810-3A60F41C464C}"/>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74708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8AE81-BCF4-4E36-9922-1855F376C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4F4405-7D0E-4506-B0EC-DC4BA44A93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98632-3B21-488A-9871-1F36D84816F3}"/>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5D237190-733C-4D6E-BA68-F38FD4FDE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17A55-F821-43B4-B4C9-2EEA89555893}"/>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426783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80AE-2FDB-4965-856E-276861F48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ACB3-E050-4E60-9102-0E9070FFE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DD270-2BB5-4662-B88F-8333E1C5E57D}"/>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60BA4E04-DC06-4998-8DA0-91B111414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3CF68-7707-4EBD-A92F-0D3FDBCB8CA7}"/>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9240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1440-D499-48CF-B816-A13A5A8DF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DD1323-8F55-4C53-8121-5699862B1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2C6C97-85CC-4817-B869-D78D6FF9FA0B}"/>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2A8C70F5-1CC7-43C9-ABD9-847ABE6E5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DAB71-A8B0-4BAC-AD7E-A090E7817A4F}"/>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4747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710D-185F-4B88-A7E8-F73F516A6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BA5B6-01CD-4DC1-8247-52DE238A6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D5951-D866-4E64-B6AB-82740EE043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CEBD5-24D3-457B-8BB8-60D97D85CA0F}"/>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6" name="Footer Placeholder 5">
            <a:extLst>
              <a:ext uri="{FF2B5EF4-FFF2-40B4-BE49-F238E27FC236}">
                <a16:creationId xmlns:a16="http://schemas.microsoft.com/office/drawing/2014/main" id="{C9F2B379-EDF6-49DD-BD0E-E6683D5AE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A17EB-3F63-4990-B67F-94FB51470B0B}"/>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33201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9A31-741B-4E5F-84B9-6549FD0045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BB07B-673F-4E84-9DED-75D936296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2EF1F-F59E-416C-AD59-7CBDDC5416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F8836-B75D-47C5-B464-37258F04F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26249-28E8-48D5-947A-05820F46F3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476F88-EAF1-4120-865B-70F676FDC976}"/>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8" name="Footer Placeholder 7">
            <a:extLst>
              <a:ext uri="{FF2B5EF4-FFF2-40B4-BE49-F238E27FC236}">
                <a16:creationId xmlns:a16="http://schemas.microsoft.com/office/drawing/2014/main" id="{A2F5B728-60AF-42E5-BBFB-E1F2E1EB9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C1D113-160B-4368-B7AB-667067219001}"/>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109461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AA90-4E6D-4C1A-8C05-22C0EE31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733A1-F5AE-4A4F-9500-7B2C6701D0D2}"/>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4" name="Footer Placeholder 3">
            <a:extLst>
              <a:ext uri="{FF2B5EF4-FFF2-40B4-BE49-F238E27FC236}">
                <a16:creationId xmlns:a16="http://schemas.microsoft.com/office/drawing/2014/main" id="{B878433B-9FA8-422E-8213-A2B985994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D49A57-4C61-44D9-8D12-3D7EB002BD40}"/>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362755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5F3A7-F2C5-4920-B7B9-1A65B6917593}"/>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3" name="Footer Placeholder 2">
            <a:extLst>
              <a:ext uri="{FF2B5EF4-FFF2-40B4-BE49-F238E27FC236}">
                <a16:creationId xmlns:a16="http://schemas.microsoft.com/office/drawing/2014/main" id="{1AA6A6A9-AD25-44CA-900D-FB6A78BC1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0844A-57B6-4AF0-B420-43325243B811}"/>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229801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E4CE-EE83-440A-ACD3-11AC36892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140255-88FE-4AFE-9B2D-27D9546A6C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AD717-B5EE-40B9-A359-91ACF2824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3D7BF-29C7-4992-8497-41BAD00CB00B}"/>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6" name="Footer Placeholder 5">
            <a:extLst>
              <a:ext uri="{FF2B5EF4-FFF2-40B4-BE49-F238E27FC236}">
                <a16:creationId xmlns:a16="http://schemas.microsoft.com/office/drawing/2014/main" id="{3E7372B5-E7E0-49C3-8FB0-FD390A130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74304-F484-49E1-BA67-6FCEC6D519D3}"/>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74134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61C1-B7E6-4338-8CA6-EBC0CA991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C4E6BB-0589-43C3-B110-71326A3CA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18A954-A884-4F5B-9063-BC0CC0B29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3E042-D1F3-48A0-95E2-D2ACC64301B0}"/>
              </a:ext>
            </a:extLst>
          </p:cNvPr>
          <p:cNvSpPr>
            <a:spLocks noGrp="1"/>
          </p:cNvSpPr>
          <p:nvPr>
            <p:ph type="dt" sz="half" idx="10"/>
          </p:nvPr>
        </p:nvSpPr>
        <p:spPr/>
        <p:txBody>
          <a:bodyPr/>
          <a:lstStyle/>
          <a:p>
            <a:fld id="{3A5F6D7E-7053-4BDC-ADEF-87FC1ADA4D06}" type="datetimeFigureOut">
              <a:rPr lang="en-US" smtClean="0"/>
              <a:t>4/10/2022</a:t>
            </a:fld>
            <a:endParaRPr lang="en-US"/>
          </a:p>
        </p:txBody>
      </p:sp>
      <p:sp>
        <p:nvSpPr>
          <p:cNvPr id="6" name="Footer Placeholder 5">
            <a:extLst>
              <a:ext uri="{FF2B5EF4-FFF2-40B4-BE49-F238E27FC236}">
                <a16:creationId xmlns:a16="http://schemas.microsoft.com/office/drawing/2014/main" id="{FA32A6D2-116C-43FD-8B80-806D95C97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57320-CE99-4893-BDA5-2A61B50C5297}"/>
              </a:ext>
            </a:extLst>
          </p:cNvPr>
          <p:cNvSpPr>
            <a:spLocks noGrp="1"/>
          </p:cNvSpPr>
          <p:nvPr>
            <p:ph type="sldNum" sz="quarter" idx="12"/>
          </p:nvPr>
        </p:nvSpPr>
        <p:spPr/>
        <p:txBody>
          <a:bodyPr/>
          <a:lstStyle/>
          <a:p>
            <a:fld id="{E9298025-86C6-46BC-91E2-B3366F5102C9}" type="slidenum">
              <a:rPr lang="en-US" smtClean="0"/>
              <a:t>‹#›</a:t>
            </a:fld>
            <a:endParaRPr lang="en-US"/>
          </a:p>
        </p:txBody>
      </p:sp>
    </p:spTree>
    <p:extLst>
      <p:ext uri="{BB962C8B-B14F-4D97-AF65-F5344CB8AC3E}">
        <p14:creationId xmlns:p14="http://schemas.microsoft.com/office/powerpoint/2010/main" val="89964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45900-A55C-4C86-A359-C0E775084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56DC1-4B3D-40B1-8E1B-2EBDC005B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62B2E-36AC-4F7F-9018-4EDE63251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F6D7E-7053-4BDC-ADEF-87FC1ADA4D06}" type="datetimeFigureOut">
              <a:rPr lang="en-US" smtClean="0"/>
              <a:t>4/10/2022</a:t>
            </a:fld>
            <a:endParaRPr lang="en-US"/>
          </a:p>
        </p:txBody>
      </p:sp>
      <p:sp>
        <p:nvSpPr>
          <p:cNvPr id="5" name="Footer Placeholder 4">
            <a:extLst>
              <a:ext uri="{FF2B5EF4-FFF2-40B4-BE49-F238E27FC236}">
                <a16:creationId xmlns:a16="http://schemas.microsoft.com/office/drawing/2014/main" id="{2D1384AC-B524-4C3E-81D9-B68C248A1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DE34B-FD63-438A-B8E9-4F1538B91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98025-86C6-46BC-91E2-B3366F5102C9}" type="slidenum">
              <a:rPr lang="en-US" smtClean="0"/>
              <a:t>‹#›</a:t>
            </a:fld>
            <a:endParaRPr lang="en-US"/>
          </a:p>
        </p:txBody>
      </p:sp>
    </p:spTree>
    <p:extLst>
      <p:ext uri="{BB962C8B-B14F-4D97-AF65-F5344CB8AC3E}">
        <p14:creationId xmlns:p14="http://schemas.microsoft.com/office/powerpoint/2010/main" val="83485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71F9A6-D5E9-4DAE-89F0-3D0FA2340E7F}"/>
              </a:ext>
            </a:extLst>
          </p:cNvPr>
          <p:cNvSpPr txBox="1"/>
          <p:nvPr/>
        </p:nvSpPr>
        <p:spPr>
          <a:xfrm>
            <a:off x="3528408" y="2782669"/>
            <a:ext cx="5135188" cy="646331"/>
          </a:xfrm>
          <a:prstGeom prst="rect">
            <a:avLst/>
          </a:prstGeom>
          <a:noFill/>
        </p:spPr>
        <p:txBody>
          <a:bodyPr wrap="none" rtlCol="0">
            <a:spAutoFit/>
          </a:bodyPr>
          <a:lstStyle/>
          <a:p>
            <a:pPr algn="ctr"/>
            <a:r>
              <a:rPr lang="en-US" sz="3600" b="1" dirty="0"/>
              <a:t>VD BDE/PDS Feedthrough</a:t>
            </a:r>
          </a:p>
        </p:txBody>
      </p:sp>
    </p:spTree>
    <p:extLst>
      <p:ext uri="{BB962C8B-B14F-4D97-AF65-F5344CB8AC3E}">
        <p14:creationId xmlns:p14="http://schemas.microsoft.com/office/powerpoint/2010/main" val="397175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77EF0-86DF-4DA7-A3D8-FA5478DC2054}"/>
              </a:ext>
            </a:extLst>
          </p:cNvPr>
          <p:cNvSpPr txBox="1"/>
          <p:nvPr/>
        </p:nvSpPr>
        <p:spPr>
          <a:xfrm>
            <a:off x="2163703" y="6145280"/>
            <a:ext cx="7531216" cy="369332"/>
          </a:xfrm>
          <a:prstGeom prst="rect">
            <a:avLst/>
          </a:prstGeom>
          <a:noFill/>
        </p:spPr>
        <p:txBody>
          <a:bodyPr wrap="square">
            <a:spAutoFit/>
          </a:bodyPr>
          <a:lstStyle/>
          <a:p>
            <a:pPr algn="ctr"/>
            <a:r>
              <a:rPr lang="en-US" dirty="0"/>
              <a:t>https://edms.cern.ch/file/2443589/4/LBNF_VD_SE_Penetrations_Cable.pdf</a:t>
            </a:r>
          </a:p>
        </p:txBody>
      </p:sp>
      <p:pic>
        <p:nvPicPr>
          <p:cNvPr id="5" name="Picture 4">
            <a:extLst>
              <a:ext uri="{FF2B5EF4-FFF2-40B4-BE49-F238E27FC236}">
                <a16:creationId xmlns:a16="http://schemas.microsoft.com/office/drawing/2014/main" id="{FCB8B2D0-1E63-4B4F-9ACD-62FCBBEEF5A2}"/>
              </a:ext>
            </a:extLst>
          </p:cNvPr>
          <p:cNvPicPr>
            <a:picLocks noChangeAspect="1"/>
          </p:cNvPicPr>
          <p:nvPr/>
        </p:nvPicPr>
        <p:blipFill>
          <a:blip r:embed="rId2"/>
          <a:stretch>
            <a:fillRect/>
          </a:stretch>
        </p:blipFill>
        <p:spPr>
          <a:xfrm>
            <a:off x="785812" y="2241269"/>
            <a:ext cx="10620375" cy="3719861"/>
          </a:xfrm>
          <a:prstGeom prst="rect">
            <a:avLst/>
          </a:prstGeom>
        </p:spPr>
      </p:pic>
      <p:pic>
        <p:nvPicPr>
          <p:cNvPr id="7" name="Picture 6">
            <a:extLst>
              <a:ext uri="{FF2B5EF4-FFF2-40B4-BE49-F238E27FC236}">
                <a16:creationId xmlns:a16="http://schemas.microsoft.com/office/drawing/2014/main" id="{AEED580E-52BA-4F48-A8F1-0C1BFE3C5FB1}"/>
              </a:ext>
            </a:extLst>
          </p:cNvPr>
          <p:cNvPicPr>
            <a:picLocks noChangeAspect="1"/>
          </p:cNvPicPr>
          <p:nvPr/>
        </p:nvPicPr>
        <p:blipFill>
          <a:blip r:embed="rId3"/>
          <a:stretch>
            <a:fillRect/>
          </a:stretch>
        </p:blipFill>
        <p:spPr>
          <a:xfrm>
            <a:off x="3228575" y="896870"/>
            <a:ext cx="5734850" cy="933580"/>
          </a:xfrm>
          <a:prstGeom prst="rect">
            <a:avLst/>
          </a:prstGeom>
        </p:spPr>
      </p:pic>
      <p:sp>
        <p:nvSpPr>
          <p:cNvPr id="8" name="TextBox 7">
            <a:extLst>
              <a:ext uri="{FF2B5EF4-FFF2-40B4-BE49-F238E27FC236}">
                <a16:creationId xmlns:a16="http://schemas.microsoft.com/office/drawing/2014/main" id="{F500C6C3-0973-453E-89C4-EB878D992034}"/>
              </a:ext>
            </a:extLst>
          </p:cNvPr>
          <p:cNvSpPr txBox="1"/>
          <p:nvPr/>
        </p:nvSpPr>
        <p:spPr>
          <a:xfrm>
            <a:off x="304800" y="343388"/>
            <a:ext cx="2340897" cy="461665"/>
          </a:xfrm>
          <a:prstGeom prst="rect">
            <a:avLst/>
          </a:prstGeom>
          <a:noFill/>
        </p:spPr>
        <p:txBody>
          <a:bodyPr wrap="none" rtlCol="0">
            <a:spAutoFit/>
          </a:bodyPr>
          <a:lstStyle/>
          <a:p>
            <a:r>
              <a:rPr lang="en-US" sz="2400" dirty="0"/>
              <a:t>VD Feedthroughs</a:t>
            </a:r>
          </a:p>
        </p:txBody>
      </p:sp>
      <p:sp>
        <p:nvSpPr>
          <p:cNvPr id="9" name="Rectangle 8">
            <a:extLst>
              <a:ext uri="{FF2B5EF4-FFF2-40B4-BE49-F238E27FC236}">
                <a16:creationId xmlns:a16="http://schemas.microsoft.com/office/drawing/2014/main" id="{41C7B545-C2BB-4555-B03C-A3D3EF53AA5F}"/>
              </a:ext>
            </a:extLst>
          </p:cNvPr>
          <p:cNvSpPr/>
          <p:nvPr/>
        </p:nvSpPr>
        <p:spPr>
          <a:xfrm>
            <a:off x="3152775" y="1543050"/>
            <a:ext cx="5895975" cy="28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70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06402D-B580-4144-84DA-C2F8A16C83F3}"/>
              </a:ext>
            </a:extLst>
          </p:cNvPr>
          <p:cNvPicPr>
            <a:picLocks noChangeAspect="1"/>
          </p:cNvPicPr>
          <p:nvPr/>
        </p:nvPicPr>
        <p:blipFill>
          <a:blip r:embed="rId2"/>
          <a:stretch>
            <a:fillRect/>
          </a:stretch>
        </p:blipFill>
        <p:spPr>
          <a:xfrm>
            <a:off x="5794331" y="592386"/>
            <a:ext cx="3018566" cy="6079647"/>
          </a:xfrm>
          <a:prstGeom prst="rect">
            <a:avLst/>
          </a:prstGeom>
        </p:spPr>
      </p:pic>
      <p:sp>
        <p:nvSpPr>
          <p:cNvPr id="9" name="TextBox 8">
            <a:extLst>
              <a:ext uri="{FF2B5EF4-FFF2-40B4-BE49-F238E27FC236}">
                <a16:creationId xmlns:a16="http://schemas.microsoft.com/office/drawing/2014/main" id="{A2446F7B-8670-4422-83D2-3A74B8ED0E86}"/>
              </a:ext>
            </a:extLst>
          </p:cNvPr>
          <p:cNvSpPr txBox="1"/>
          <p:nvPr/>
        </p:nvSpPr>
        <p:spPr>
          <a:xfrm>
            <a:off x="392482" y="1289866"/>
            <a:ext cx="4829949" cy="1477328"/>
          </a:xfrm>
          <a:prstGeom prst="rect">
            <a:avLst/>
          </a:prstGeom>
          <a:noFill/>
        </p:spPr>
        <p:txBody>
          <a:bodyPr wrap="square" rtlCol="0">
            <a:spAutoFit/>
          </a:bodyPr>
          <a:lstStyle/>
          <a:p>
            <a:r>
              <a:rPr lang="en-US" dirty="0"/>
              <a:t>80 CRPs (4x20 CRPs, 160 CRUs) are installed on the cryostat floor. 40 feedthroughs on the cryostat are available for CE flanges to cable these FEMBs. The top port of the feedthroughs are reserved for PDS flanges.</a:t>
            </a:r>
          </a:p>
        </p:txBody>
      </p:sp>
      <p:sp>
        <p:nvSpPr>
          <p:cNvPr id="10" name="TextBox 9">
            <a:extLst>
              <a:ext uri="{FF2B5EF4-FFF2-40B4-BE49-F238E27FC236}">
                <a16:creationId xmlns:a16="http://schemas.microsoft.com/office/drawing/2014/main" id="{BF12858F-697C-4385-B0C5-3223496215B0}"/>
              </a:ext>
            </a:extLst>
          </p:cNvPr>
          <p:cNvSpPr txBox="1"/>
          <p:nvPr/>
        </p:nvSpPr>
        <p:spPr>
          <a:xfrm>
            <a:off x="0" y="9526"/>
            <a:ext cx="4334969" cy="461665"/>
          </a:xfrm>
          <a:prstGeom prst="rect">
            <a:avLst/>
          </a:prstGeom>
          <a:noFill/>
        </p:spPr>
        <p:txBody>
          <a:bodyPr wrap="none" rtlCol="0">
            <a:spAutoFit/>
          </a:bodyPr>
          <a:lstStyle/>
          <a:p>
            <a:r>
              <a:rPr lang="en-US" sz="2400" dirty="0"/>
              <a:t>DUNE VD BDE/PDS Cable Routing</a:t>
            </a:r>
          </a:p>
        </p:txBody>
      </p:sp>
      <p:pic>
        <p:nvPicPr>
          <p:cNvPr id="16" name="Picture 15">
            <a:extLst>
              <a:ext uri="{FF2B5EF4-FFF2-40B4-BE49-F238E27FC236}">
                <a16:creationId xmlns:a16="http://schemas.microsoft.com/office/drawing/2014/main" id="{CA5D240F-F661-4DE6-8272-F5CE95BA5459}"/>
              </a:ext>
            </a:extLst>
          </p:cNvPr>
          <p:cNvPicPr>
            <a:picLocks noChangeAspect="1"/>
          </p:cNvPicPr>
          <p:nvPr/>
        </p:nvPicPr>
        <p:blipFill>
          <a:blip r:embed="rId3"/>
          <a:stretch>
            <a:fillRect/>
          </a:stretch>
        </p:blipFill>
        <p:spPr>
          <a:xfrm>
            <a:off x="9166660" y="2349662"/>
            <a:ext cx="2049818" cy="2565093"/>
          </a:xfrm>
          <a:prstGeom prst="rect">
            <a:avLst/>
          </a:prstGeom>
        </p:spPr>
      </p:pic>
      <p:sp>
        <p:nvSpPr>
          <p:cNvPr id="17" name="Rectangle 16">
            <a:extLst>
              <a:ext uri="{FF2B5EF4-FFF2-40B4-BE49-F238E27FC236}">
                <a16:creationId xmlns:a16="http://schemas.microsoft.com/office/drawing/2014/main" id="{7814E1C4-9CCD-4580-8C46-46772CC561CF}"/>
              </a:ext>
            </a:extLst>
          </p:cNvPr>
          <p:cNvSpPr/>
          <p:nvPr/>
        </p:nvSpPr>
        <p:spPr>
          <a:xfrm>
            <a:off x="9261923" y="4780680"/>
            <a:ext cx="1852495" cy="369332"/>
          </a:xfrm>
          <a:prstGeom prst="rect">
            <a:avLst/>
          </a:prstGeom>
        </p:spPr>
        <p:txBody>
          <a:bodyPr wrap="none">
            <a:spAutoFit/>
          </a:bodyPr>
          <a:lstStyle/>
          <a:p>
            <a:r>
              <a:rPr lang="en-US" dirty="0">
                <a:latin typeface="Calibri" panose="020F0502020204030204" pitchFamily="34" charset="0"/>
                <a:ea typeface="DengXian" panose="02010600030101010101" pitchFamily="2" charset="-122"/>
                <a:cs typeface="Times New Roman" panose="02020603050405020304" pitchFamily="18" charset="0"/>
              </a:rPr>
              <a:t>2 WIECs mounted</a:t>
            </a:r>
            <a:endParaRPr lang="en-US" dirty="0"/>
          </a:p>
        </p:txBody>
      </p:sp>
      <p:sp>
        <p:nvSpPr>
          <p:cNvPr id="19" name="Rectangle 18">
            <a:extLst>
              <a:ext uri="{FF2B5EF4-FFF2-40B4-BE49-F238E27FC236}">
                <a16:creationId xmlns:a16="http://schemas.microsoft.com/office/drawing/2014/main" id="{D348D63D-6351-498E-B159-13BDF4E873E3}"/>
              </a:ext>
            </a:extLst>
          </p:cNvPr>
          <p:cNvSpPr/>
          <p:nvPr/>
        </p:nvSpPr>
        <p:spPr>
          <a:xfrm>
            <a:off x="10808109" y="1485126"/>
            <a:ext cx="1512857" cy="646331"/>
          </a:xfrm>
          <a:prstGeom prst="rect">
            <a:avLst/>
          </a:prstGeom>
        </p:spPr>
        <p:txBody>
          <a:bodyPr wrap="square">
            <a:spAutoFit/>
          </a:bodyPr>
          <a:lstStyle/>
          <a:p>
            <a:r>
              <a:rPr lang="en-US" dirty="0">
                <a:latin typeface="Calibri" panose="020F0502020204030204" pitchFamily="34" charset="0"/>
                <a:ea typeface="DengXian" panose="02010600030101010101" pitchFamily="2" charset="-122"/>
                <a:cs typeface="Times New Roman" panose="02020603050405020304" pitchFamily="18" charset="0"/>
              </a:rPr>
              <a:t>Top port for PDS flange</a:t>
            </a:r>
            <a:endParaRPr lang="en-US" dirty="0"/>
          </a:p>
        </p:txBody>
      </p:sp>
      <p:cxnSp>
        <p:nvCxnSpPr>
          <p:cNvPr id="20" name="Straight Arrow Connector 19">
            <a:extLst>
              <a:ext uri="{FF2B5EF4-FFF2-40B4-BE49-F238E27FC236}">
                <a16:creationId xmlns:a16="http://schemas.microsoft.com/office/drawing/2014/main" id="{E96FC5FB-B8C4-4FC8-A3A1-34F2917F7466}"/>
              </a:ext>
            </a:extLst>
          </p:cNvPr>
          <p:cNvCxnSpPr>
            <a:cxnSpLocks/>
          </p:cNvCxnSpPr>
          <p:nvPr/>
        </p:nvCxnSpPr>
        <p:spPr>
          <a:xfrm flipH="1">
            <a:off x="10188170" y="1951617"/>
            <a:ext cx="664585" cy="7155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1D6AED9-B69C-4C6E-9151-33E21013646C}"/>
              </a:ext>
            </a:extLst>
          </p:cNvPr>
          <p:cNvGrpSpPr/>
          <p:nvPr/>
        </p:nvGrpSpPr>
        <p:grpSpPr>
          <a:xfrm>
            <a:off x="174349" y="3585870"/>
            <a:ext cx="5266217" cy="2657769"/>
            <a:chOff x="174351" y="2959278"/>
            <a:chExt cx="5266217" cy="2657769"/>
          </a:xfrm>
        </p:grpSpPr>
        <p:pic>
          <p:nvPicPr>
            <p:cNvPr id="7" name="Picture 6">
              <a:extLst>
                <a:ext uri="{FF2B5EF4-FFF2-40B4-BE49-F238E27FC236}">
                  <a16:creationId xmlns:a16="http://schemas.microsoft.com/office/drawing/2014/main" id="{18A1A95A-A6B6-4B97-8A0C-E0C0068F3E6D}"/>
                </a:ext>
              </a:extLst>
            </p:cNvPr>
            <p:cNvPicPr>
              <a:picLocks noChangeAspect="1"/>
            </p:cNvPicPr>
            <p:nvPr/>
          </p:nvPicPr>
          <p:blipFill>
            <a:blip r:embed="rId4"/>
            <a:stretch>
              <a:fillRect/>
            </a:stretch>
          </p:blipFill>
          <p:spPr>
            <a:xfrm>
              <a:off x="174351" y="2959278"/>
              <a:ext cx="5266217" cy="2657768"/>
            </a:xfrm>
            <a:prstGeom prst="rect">
              <a:avLst/>
            </a:prstGeom>
          </p:spPr>
        </p:pic>
        <p:sp>
          <p:nvSpPr>
            <p:cNvPr id="2" name="Rectangle 1">
              <a:extLst>
                <a:ext uri="{FF2B5EF4-FFF2-40B4-BE49-F238E27FC236}">
                  <a16:creationId xmlns:a16="http://schemas.microsoft.com/office/drawing/2014/main" id="{F16D17E6-7C21-4DCE-B408-63514A72E186}"/>
                </a:ext>
              </a:extLst>
            </p:cNvPr>
            <p:cNvSpPr/>
            <p:nvPr/>
          </p:nvSpPr>
          <p:spPr>
            <a:xfrm>
              <a:off x="714374" y="4286251"/>
              <a:ext cx="657225" cy="13307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328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uple of snowboards&#10;&#10;Description automatically generated with low confidence">
            <a:extLst>
              <a:ext uri="{FF2B5EF4-FFF2-40B4-BE49-F238E27FC236}">
                <a16:creationId xmlns:a16="http://schemas.microsoft.com/office/drawing/2014/main" id="{522986D3-5284-4ECD-B010-E7DEC7DCF6EA}"/>
              </a:ext>
            </a:extLst>
          </p:cNvPr>
          <p:cNvPicPr>
            <a:picLocks noChangeAspect="1"/>
          </p:cNvPicPr>
          <p:nvPr/>
        </p:nvPicPr>
        <p:blipFill rotWithShape="1">
          <a:blip r:embed="rId2"/>
          <a:srcRect t="23368"/>
          <a:stretch/>
        </p:blipFill>
        <p:spPr>
          <a:xfrm>
            <a:off x="8666757" y="4719847"/>
            <a:ext cx="1475948" cy="212407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9B218B8-BCAD-4664-B837-3EDE8D64F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431"/>
          <a:stretch/>
        </p:blipFill>
        <p:spPr bwMode="auto">
          <a:xfrm>
            <a:off x="4241407" y="1855348"/>
            <a:ext cx="2460360" cy="486882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F3386CB-7C85-494C-AC49-4B32DB3085E2}"/>
              </a:ext>
            </a:extLst>
          </p:cNvPr>
          <p:cNvPicPr>
            <a:picLocks noChangeAspect="1"/>
          </p:cNvPicPr>
          <p:nvPr/>
        </p:nvPicPr>
        <p:blipFill>
          <a:blip r:embed="rId4"/>
          <a:stretch>
            <a:fillRect/>
          </a:stretch>
        </p:blipFill>
        <p:spPr>
          <a:xfrm>
            <a:off x="1830914" y="1938077"/>
            <a:ext cx="1612118" cy="4905844"/>
          </a:xfrm>
          <a:prstGeom prst="rect">
            <a:avLst/>
          </a:prstGeom>
        </p:spPr>
      </p:pic>
      <p:pic>
        <p:nvPicPr>
          <p:cNvPr id="9" name="Picture 8" descr="Diagram&#10;&#10;Description automatically generated">
            <a:extLst>
              <a:ext uri="{FF2B5EF4-FFF2-40B4-BE49-F238E27FC236}">
                <a16:creationId xmlns:a16="http://schemas.microsoft.com/office/drawing/2014/main" id="{CACEB1CE-802B-4C6D-A9A0-09ECFE96FE70}"/>
              </a:ext>
            </a:extLst>
          </p:cNvPr>
          <p:cNvPicPr>
            <a:picLocks noChangeAspect="1"/>
          </p:cNvPicPr>
          <p:nvPr/>
        </p:nvPicPr>
        <p:blipFill>
          <a:blip r:embed="rId5"/>
          <a:stretch>
            <a:fillRect/>
          </a:stretch>
        </p:blipFill>
        <p:spPr>
          <a:xfrm>
            <a:off x="7201598" y="1828771"/>
            <a:ext cx="4406266" cy="2891076"/>
          </a:xfrm>
          <a:prstGeom prst="rect">
            <a:avLst/>
          </a:prstGeom>
        </p:spPr>
      </p:pic>
      <p:sp>
        <p:nvSpPr>
          <p:cNvPr id="10" name="TextBox 9">
            <a:extLst>
              <a:ext uri="{FF2B5EF4-FFF2-40B4-BE49-F238E27FC236}">
                <a16:creationId xmlns:a16="http://schemas.microsoft.com/office/drawing/2014/main" id="{0BB459AC-0DC9-4748-8C75-340BB16DE4E6}"/>
              </a:ext>
            </a:extLst>
          </p:cNvPr>
          <p:cNvSpPr txBox="1"/>
          <p:nvPr/>
        </p:nvSpPr>
        <p:spPr>
          <a:xfrm>
            <a:off x="0" y="9526"/>
            <a:ext cx="3847720" cy="461665"/>
          </a:xfrm>
          <a:prstGeom prst="rect">
            <a:avLst/>
          </a:prstGeom>
          <a:noFill/>
        </p:spPr>
        <p:txBody>
          <a:bodyPr wrap="none" rtlCol="0">
            <a:spAutoFit/>
          </a:bodyPr>
          <a:lstStyle/>
          <a:p>
            <a:r>
              <a:rPr lang="en-US" sz="2400" dirty="0"/>
              <a:t>DUNE HD Signal Feedthrough</a:t>
            </a:r>
          </a:p>
        </p:txBody>
      </p:sp>
      <p:sp>
        <p:nvSpPr>
          <p:cNvPr id="11" name="TextBox 10">
            <a:extLst>
              <a:ext uri="{FF2B5EF4-FFF2-40B4-BE49-F238E27FC236}">
                <a16:creationId xmlns:a16="http://schemas.microsoft.com/office/drawing/2014/main" id="{92BD5C6F-BB60-4818-AE9E-7C6C2FD1A7A4}"/>
              </a:ext>
            </a:extLst>
          </p:cNvPr>
          <p:cNvSpPr txBox="1"/>
          <p:nvPr/>
        </p:nvSpPr>
        <p:spPr>
          <a:xfrm>
            <a:off x="400051" y="471191"/>
            <a:ext cx="10953750" cy="1477328"/>
          </a:xfrm>
          <a:prstGeom prst="rect">
            <a:avLst/>
          </a:prstGeom>
          <a:noFill/>
        </p:spPr>
        <p:txBody>
          <a:bodyPr wrap="square" rtlCol="0">
            <a:spAutoFit/>
          </a:bodyPr>
          <a:lstStyle/>
          <a:p>
            <a:r>
              <a:rPr lang="en-US" sz="1800" b="0" i="0" u="none" strike="noStrike" baseline="0" dirty="0">
                <a:latin typeface="Times New Roman" panose="02020603050405020304" pitchFamily="18" charset="0"/>
              </a:rPr>
              <a:t>A CE signal feedthrough is installed on the flange of a cryostat crossing tube and consists of a CE crossing tube (CECT) and a cross-shaped spool piece (CSSP). </a:t>
            </a:r>
          </a:p>
          <a:p>
            <a:r>
              <a:rPr lang="en-US" sz="1800" b="0" i="0" u="none" strike="noStrike" baseline="0" dirty="0">
                <a:latin typeface="Times New Roman" panose="02020603050405020304" pitchFamily="18" charset="0"/>
              </a:rPr>
              <a:t>A CSSP provides three flanges for installing two CE crates and one PDS flange. The CE cables are connected to the CE flanges and strain relieved on the CE cable brackets. Cable clamp plates are mounted on the bottom flange of the CECT to provide secondary cable support.</a:t>
            </a:r>
            <a:endParaRPr lang="en-US" dirty="0"/>
          </a:p>
        </p:txBody>
      </p:sp>
      <p:sp>
        <p:nvSpPr>
          <p:cNvPr id="12" name="TextBox 11">
            <a:extLst>
              <a:ext uri="{FF2B5EF4-FFF2-40B4-BE49-F238E27FC236}">
                <a16:creationId xmlns:a16="http://schemas.microsoft.com/office/drawing/2014/main" id="{3BF8E281-5268-40CB-8B4A-3BB7F66ECA8E}"/>
              </a:ext>
            </a:extLst>
          </p:cNvPr>
          <p:cNvSpPr txBox="1"/>
          <p:nvPr/>
        </p:nvSpPr>
        <p:spPr>
          <a:xfrm>
            <a:off x="3565403" y="2967337"/>
            <a:ext cx="638316" cy="369332"/>
          </a:xfrm>
          <a:prstGeom prst="rect">
            <a:avLst/>
          </a:prstGeom>
          <a:noFill/>
        </p:spPr>
        <p:txBody>
          <a:bodyPr wrap="none" rtlCol="0">
            <a:spAutoFit/>
          </a:bodyPr>
          <a:lstStyle/>
          <a:p>
            <a:r>
              <a:rPr lang="en-US" dirty="0"/>
              <a:t>CSSP</a:t>
            </a:r>
          </a:p>
        </p:txBody>
      </p:sp>
      <p:sp>
        <p:nvSpPr>
          <p:cNvPr id="13" name="TextBox 12">
            <a:extLst>
              <a:ext uri="{FF2B5EF4-FFF2-40B4-BE49-F238E27FC236}">
                <a16:creationId xmlns:a16="http://schemas.microsoft.com/office/drawing/2014/main" id="{92A027BB-E6D6-4AA7-9B10-C83E8EBA9AA8}"/>
              </a:ext>
            </a:extLst>
          </p:cNvPr>
          <p:cNvSpPr txBox="1"/>
          <p:nvPr/>
        </p:nvSpPr>
        <p:spPr>
          <a:xfrm>
            <a:off x="3369552" y="4484942"/>
            <a:ext cx="1612119" cy="646331"/>
          </a:xfrm>
          <a:prstGeom prst="rect">
            <a:avLst/>
          </a:prstGeom>
          <a:noFill/>
        </p:spPr>
        <p:txBody>
          <a:bodyPr wrap="square" rtlCol="0">
            <a:spAutoFit/>
          </a:bodyPr>
          <a:lstStyle/>
          <a:p>
            <a:r>
              <a:rPr lang="en-US" dirty="0"/>
              <a:t>Cryostat crossing tube</a:t>
            </a:r>
          </a:p>
        </p:txBody>
      </p:sp>
      <p:sp>
        <p:nvSpPr>
          <p:cNvPr id="14" name="TextBox 13">
            <a:extLst>
              <a:ext uri="{FF2B5EF4-FFF2-40B4-BE49-F238E27FC236}">
                <a16:creationId xmlns:a16="http://schemas.microsoft.com/office/drawing/2014/main" id="{4C33155C-97F5-4C40-94E3-88536F139A19}"/>
              </a:ext>
            </a:extLst>
          </p:cNvPr>
          <p:cNvSpPr txBox="1"/>
          <p:nvPr/>
        </p:nvSpPr>
        <p:spPr>
          <a:xfrm>
            <a:off x="3369552" y="5848559"/>
            <a:ext cx="654410" cy="369332"/>
          </a:xfrm>
          <a:prstGeom prst="rect">
            <a:avLst/>
          </a:prstGeom>
          <a:noFill/>
        </p:spPr>
        <p:txBody>
          <a:bodyPr wrap="none" rtlCol="0">
            <a:spAutoFit/>
          </a:bodyPr>
          <a:lstStyle/>
          <a:p>
            <a:r>
              <a:rPr lang="en-US" dirty="0"/>
              <a:t>CECT</a:t>
            </a:r>
          </a:p>
        </p:txBody>
      </p:sp>
      <p:cxnSp>
        <p:nvCxnSpPr>
          <p:cNvPr id="16" name="Straight Arrow Connector 15">
            <a:extLst>
              <a:ext uri="{FF2B5EF4-FFF2-40B4-BE49-F238E27FC236}">
                <a16:creationId xmlns:a16="http://schemas.microsoft.com/office/drawing/2014/main" id="{94C30D0D-8ADF-4C93-A34D-6337C957E4D3}"/>
              </a:ext>
            </a:extLst>
          </p:cNvPr>
          <p:cNvCxnSpPr>
            <a:stCxn id="12" idx="1"/>
          </p:cNvCxnSpPr>
          <p:nvPr/>
        </p:nvCxnSpPr>
        <p:spPr>
          <a:xfrm flipH="1">
            <a:off x="2788284" y="3152003"/>
            <a:ext cx="777119" cy="1318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DD6546-941E-4C8F-AA9C-38ACF3184831}"/>
              </a:ext>
            </a:extLst>
          </p:cNvPr>
          <p:cNvCxnSpPr>
            <a:cxnSpLocks/>
            <a:stCxn id="13" idx="1"/>
          </p:cNvCxnSpPr>
          <p:nvPr/>
        </p:nvCxnSpPr>
        <p:spPr>
          <a:xfrm flipH="1">
            <a:off x="2788284" y="4808108"/>
            <a:ext cx="58126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47AF75-BF26-43F9-A84C-3373985F39A2}"/>
              </a:ext>
            </a:extLst>
          </p:cNvPr>
          <p:cNvCxnSpPr>
            <a:cxnSpLocks/>
            <a:stCxn id="14" idx="1"/>
          </p:cNvCxnSpPr>
          <p:nvPr/>
        </p:nvCxnSpPr>
        <p:spPr>
          <a:xfrm flipH="1">
            <a:off x="2706584" y="6033225"/>
            <a:ext cx="662968" cy="362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271382B-ABB0-4763-942A-575C7928E144}"/>
              </a:ext>
            </a:extLst>
          </p:cNvPr>
          <p:cNvSpPr txBox="1"/>
          <p:nvPr/>
        </p:nvSpPr>
        <p:spPr>
          <a:xfrm>
            <a:off x="10115021" y="5227886"/>
            <a:ext cx="1939525" cy="369332"/>
          </a:xfrm>
          <a:prstGeom prst="rect">
            <a:avLst/>
          </a:prstGeom>
          <a:noFill/>
        </p:spPr>
        <p:txBody>
          <a:bodyPr wrap="square">
            <a:spAutoFit/>
          </a:bodyPr>
          <a:lstStyle/>
          <a:p>
            <a:r>
              <a:rPr lang="en-US" sz="1800" b="0" i="0" u="none" strike="noStrike" baseline="0" dirty="0">
                <a:latin typeface="Times New Roman" panose="02020603050405020304" pitchFamily="18" charset="0"/>
              </a:rPr>
              <a:t>Cable clamp plates </a:t>
            </a:r>
            <a:endParaRPr lang="en-US" dirty="0"/>
          </a:p>
        </p:txBody>
      </p:sp>
      <p:cxnSp>
        <p:nvCxnSpPr>
          <p:cNvPr id="25" name="Straight Arrow Connector 24">
            <a:extLst>
              <a:ext uri="{FF2B5EF4-FFF2-40B4-BE49-F238E27FC236}">
                <a16:creationId xmlns:a16="http://schemas.microsoft.com/office/drawing/2014/main" id="{F71DCB8D-C209-4240-8928-E1F982DC3D49}"/>
              </a:ext>
            </a:extLst>
          </p:cNvPr>
          <p:cNvCxnSpPr>
            <a:cxnSpLocks/>
            <a:stCxn id="24" idx="2"/>
          </p:cNvCxnSpPr>
          <p:nvPr/>
        </p:nvCxnSpPr>
        <p:spPr>
          <a:xfrm flipH="1">
            <a:off x="9955854" y="5597218"/>
            <a:ext cx="1128930" cy="62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04870CC-B90A-4BEF-872F-24612FB986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8360"/>
          <a:stretch/>
        </p:blipFill>
        <p:spPr bwMode="auto">
          <a:xfrm>
            <a:off x="583958" y="2324242"/>
            <a:ext cx="1137333" cy="4321400"/>
          </a:xfrm>
          <a:prstGeom prst="rect">
            <a:avLst/>
          </a:prstGeom>
          <a:noFill/>
        </p:spPr>
      </p:pic>
    </p:spTree>
    <p:extLst>
      <p:ext uri="{BB962C8B-B14F-4D97-AF65-F5344CB8AC3E}">
        <p14:creationId xmlns:p14="http://schemas.microsoft.com/office/powerpoint/2010/main" val="98487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FC92E-9170-4B97-B3B1-69CBA6322DB2}"/>
              </a:ext>
            </a:extLst>
          </p:cNvPr>
          <p:cNvPicPr>
            <a:picLocks noChangeAspect="1"/>
          </p:cNvPicPr>
          <p:nvPr/>
        </p:nvPicPr>
        <p:blipFill>
          <a:blip r:embed="rId2"/>
          <a:stretch>
            <a:fillRect/>
          </a:stretch>
        </p:blipFill>
        <p:spPr>
          <a:xfrm>
            <a:off x="4775134" y="1443033"/>
            <a:ext cx="1611503" cy="4962525"/>
          </a:xfrm>
          <a:prstGeom prst="rect">
            <a:avLst/>
          </a:prstGeom>
        </p:spPr>
      </p:pic>
      <p:pic>
        <p:nvPicPr>
          <p:cNvPr id="9" name="Picture 8">
            <a:extLst>
              <a:ext uri="{FF2B5EF4-FFF2-40B4-BE49-F238E27FC236}">
                <a16:creationId xmlns:a16="http://schemas.microsoft.com/office/drawing/2014/main" id="{2CE0473A-F057-4794-906D-27F496621805}"/>
              </a:ext>
            </a:extLst>
          </p:cNvPr>
          <p:cNvPicPr>
            <a:picLocks noChangeAspect="1"/>
          </p:cNvPicPr>
          <p:nvPr/>
        </p:nvPicPr>
        <p:blipFill>
          <a:blip r:embed="rId3"/>
          <a:stretch>
            <a:fillRect/>
          </a:stretch>
        </p:blipFill>
        <p:spPr>
          <a:xfrm>
            <a:off x="10355905" y="1204908"/>
            <a:ext cx="1742845" cy="5200650"/>
          </a:xfrm>
          <a:prstGeom prst="rect">
            <a:avLst/>
          </a:prstGeom>
        </p:spPr>
      </p:pic>
      <p:pic>
        <p:nvPicPr>
          <p:cNvPr id="6" name="Picture 5">
            <a:extLst>
              <a:ext uri="{FF2B5EF4-FFF2-40B4-BE49-F238E27FC236}">
                <a16:creationId xmlns:a16="http://schemas.microsoft.com/office/drawing/2014/main" id="{7D4E01E0-2F3F-429B-85F9-C18542758B87}"/>
              </a:ext>
            </a:extLst>
          </p:cNvPr>
          <p:cNvPicPr>
            <a:picLocks noChangeAspect="1"/>
          </p:cNvPicPr>
          <p:nvPr/>
        </p:nvPicPr>
        <p:blipFill>
          <a:blip r:embed="rId4"/>
          <a:stretch>
            <a:fillRect/>
          </a:stretch>
        </p:blipFill>
        <p:spPr>
          <a:xfrm>
            <a:off x="6386637" y="980888"/>
            <a:ext cx="3909033" cy="5648690"/>
          </a:xfrm>
          <a:prstGeom prst="rect">
            <a:avLst/>
          </a:prstGeom>
        </p:spPr>
      </p:pic>
      <p:pic>
        <p:nvPicPr>
          <p:cNvPr id="10" name="Picture 9">
            <a:extLst>
              <a:ext uri="{FF2B5EF4-FFF2-40B4-BE49-F238E27FC236}">
                <a16:creationId xmlns:a16="http://schemas.microsoft.com/office/drawing/2014/main" id="{9A9C5660-517E-4FE3-BE10-77BE7F7B2589}"/>
              </a:ext>
            </a:extLst>
          </p:cNvPr>
          <p:cNvPicPr>
            <a:picLocks noChangeAspect="1"/>
          </p:cNvPicPr>
          <p:nvPr/>
        </p:nvPicPr>
        <p:blipFill rotWithShape="1">
          <a:blip r:embed="rId5"/>
          <a:srcRect l="4449" t="15417" b="20277"/>
          <a:stretch/>
        </p:blipFill>
        <p:spPr>
          <a:xfrm>
            <a:off x="37329" y="1625468"/>
            <a:ext cx="4829175" cy="2179765"/>
          </a:xfrm>
          <a:prstGeom prst="rect">
            <a:avLst/>
          </a:prstGeom>
        </p:spPr>
      </p:pic>
      <p:pic>
        <p:nvPicPr>
          <p:cNvPr id="12" name="Picture 11">
            <a:extLst>
              <a:ext uri="{FF2B5EF4-FFF2-40B4-BE49-F238E27FC236}">
                <a16:creationId xmlns:a16="http://schemas.microsoft.com/office/drawing/2014/main" id="{345B0CFC-18C5-4B82-B268-CD36F86C736C}"/>
              </a:ext>
            </a:extLst>
          </p:cNvPr>
          <p:cNvPicPr>
            <a:picLocks noChangeAspect="1"/>
          </p:cNvPicPr>
          <p:nvPr/>
        </p:nvPicPr>
        <p:blipFill rotWithShape="1">
          <a:blip r:embed="rId6"/>
          <a:srcRect l="20844" t="34027" r="16931" b="7778"/>
          <a:stretch/>
        </p:blipFill>
        <p:spPr>
          <a:xfrm>
            <a:off x="188077" y="4015532"/>
            <a:ext cx="4297176" cy="2695385"/>
          </a:xfrm>
          <a:prstGeom prst="rect">
            <a:avLst/>
          </a:prstGeom>
        </p:spPr>
      </p:pic>
      <p:sp>
        <p:nvSpPr>
          <p:cNvPr id="13" name="TextBox 12">
            <a:extLst>
              <a:ext uri="{FF2B5EF4-FFF2-40B4-BE49-F238E27FC236}">
                <a16:creationId xmlns:a16="http://schemas.microsoft.com/office/drawing/2014/main" id="{22412308-92B2-47FD-9ACB-527B858E6200}"/>
              </a:ext>
            </a:extLst>
          </p:cNvPr>
          <p:cNvSpPr txBox="1"/>
          <p:nvPr/>
        </p:nvSpPr>
        <p:spPr>
          <a:xfrm>
            <a:off x="5743575" y="565150"/>
            <a:ext cx="1691617" cy="369332"/>
          </a:xfrm>
          <a:prstGeom prst="rect">
            <a:avLst/>
          </a:prstGeom>
          <a:noFill/>
        </p:spPr>
        <p:txBody>
          <a:bodyPr wrap="none" rtlCol="0">
            <a:spAutoFit/>
          </a:bodyPr>
          <a:lstStyle/>
          <a:p>
            <a:r>
              <a:rPr lang="en-US" dirty="0"/>
              <a:t>HD feedthrough</a:t>
            </a:r>
          </a:p>
        </p:txBody>
      </p:sp>
      <p:sp>
        <p:nvSpPr>
          <p:cNvPr id="14" name="TextBox 13">
            <a:extLst>
              <a:ext uri="{FF2B5EF4-FFF2-40B4-BE49-F238E27FC236}">
                <a16:creationId xmlns:a16="http://schemas.microsoft.com/office/drawing/2014/main" id="{FF9D9670-8879-4B51-8C30-A231F028814B}"/>
              </a:ext>
            </a:extLst>
          </p:cNvPr>
          <p:cNvSpPr txBox="1"/>
          <p:nvPr/>
        </p:nvSpPr>
        <p:spPr>
          <a:xfrm>
            <a:off x="9449861" y="565150"/>
            <a:ext cx="1678793" cy="369332"/>
          </a:xfrm>
          <a:prstGeom prst="rect">
            <a:avLst/>
          </a:prstGeom>
          <a:noFill/>
        </p:spPr>
        <p:txBody>
          <a:bodyPr wrap="none" rtlCol="0">
            <a:spAutoFit/>
          </a:bodyPr>
          <a:lstStyle/>
          <a:p>
            <a:r>
              <a:rPr lang="en-US" dirty="0"/>
              <a:t>VD feedthrough</a:t>
            </a:r>
          </a:p>
        </p:txBody>
      </p:sp>
      <p:sp>
        <p:nvSpPr>
          <p:cNvPr id="15" name="TextBox 14">
            <a:extLst>
              <a:ext uri="{FF2B5EF4-FFF2-40B4-BE49-F238E27FC236}">
                <a16:creationId xmlns:a16="http://schemas.microsoft.com/office/drawing/2014/main" id="{E037A239-E120-487F-A793-A0FC71E8B003}"/>
              </a:ext>
            </a:extLst>
          </p:cNvPr>
          <p:cNvSpPr txBox="1"/>
          <p:nvPr/>
        </p:nvSpPr>
        <p:spPr>
          <a:xfrm>
            <a:off x="0" y="9526"/>
            <a:ext cx="2998385" cy="461665"/>
          </a:xfrm>
          <a:prstGeom prst="rect">
            <a:avLst/>
          </a:prstGeom>
          <a:noFill/>
        </p:spPr>
        <p:txBody>
          <a:bodyPr wrap="none" rtlCol="0">
            <a:spAutoFit/>
          </a:bodyPr>
          <a:lstStyle/>
          <a:p>
            <a:r>
              <a:rPr lang="en-US" sz="2400" dirty="0"/>
              <a:t>HD vs VD Feedthrough</a:t>
            </a:r>
          </a:p>
        </p:txBody>
      </p:sp>
    </p:spTree>
    <p:extLst>
      <p:ext uri="{BB962C8B-B14F-4D97-AF65-F5344CB8AC3E}">
        <p14:creationId xmlns:p14="http://schemas.microsoft.com/office/powerpoint/2010/main" val="408799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AD42A-972C-4D9A-BF05-F1654BBD48C2}"/>
              </a:ext>
            </a:extLst>
          </p:cNvPr>
          <p:cNvPicPr>
            <a:picLocks noChangeAspect="1"/>
          </p:cNvPicPr>
          <p:nvPr/>
        </p:nvPicPr>
        <p:blipFill>
          <a:blip r:embed="rId2"/>
          <a:stretch>
            <a:fillRect/>
          </a:stretch>
        </p:blipFill>
        <p:spPr>
          <a:xfrm>
            <a:off x="6876958" y="2013521"/>
            <a:ext cx="4714188" cy="3737131"/>
          </a:xfrm>
          <a:prstGeom prst="rect">
            <a:avLst/>
          </a:prstGeom>
        </p:spPr>
      </p:pic>
      <p:pic>
        <p:nvPicPr>
          <p:cNvPr id="4" name="Picture 3">
            <a:extLst>
              <a:ext uri="{FF2B5EF4-FFF2-40B4-BE49-F238E27FC236}">
                <a16:creationId xmlns:a16="http://schemas.microsoft.com/office/drawing/2014/main" id="{9FCE975C-504D-444D-984C-15EB3E6DF0D4}"/>
              </a:ext>
            </a:extLst>
          </p:cNvPr>
          <p:cNvPicPr>
            <a:picLocks noChangeAspect="1"/>
          </p:cNvPicPr>
          <p:nvPr/>
        </p:nvPicPr>
        <p:blipFill>
          <a:blip r:embed="rId3"/>
          <a:stretch>
            <a:fillRect/>
          </a:stretch>
        </p:blipFill>
        <p:spPr>
          <a:xfrm>
            <a:off x="3391370" y="1820410"/>
            <a:ext cx="3077250" cy="4216735"/>
          </a:xfrm>
          <a:prstGeom prst="rect">
            <a:avLst/>
          </a:prstGeom>
        </p:spPr>
      </p:pic>
      <p:pic>
        <p:nvPicPr>
          <p:cNvPr id="5" name="Picture 4">
            <a:extLst>
              <a:ext uri="{FF2B5EF4-FFF2-40B4-BE49-F238E27FC236}">
                <a16:creationId xmlns:a16="http://schemas.microsoft.com/office/drawing/2014/main" id="{93DC1B64-8E33-4F8E-91D1-56006882A0BA}"/>
              </a:ext>
            </a:extLst>
          </p:cNvPr>
          <p:cNvPicPr>
            <a:picLocks noChangeAspect="1"/>
          </p:cNvPicPr>
          <p:nvPr/>
        </p:nvPicPr>
        <p:blipFill>
          <a:blip r:embed="rId4"/>
          <a:stretch>
            <a:fillRect/>
          </a:stretch>
        </p:blipFill>
        <p:spPr>
          <a:xfrm>
            <a:off x="419450" y="1820410"/>
            <a:ext cx="2563582" cy="4302471"/>
          </a:xfrm>
          <a:prstGeom prst="rect">
            <a:avLst/>
          </a:prstGeom>
        </p:spPr>
      </p:pic>
      <p:sp>
        <p:nvSpPr>
          <p:cNvPr id="6" name="TextBox 5">
            <a:extLst>
              <a:ext uri="{FF2B5EF4-FFF2-40B4-BE49-F238E27FC236}">
                <a16:creationId xmlns:a16="http://schemas.microsoft.com/office/drawing/2014/main" id="{4501A7F2-48C5-4F78-B54B-E594E4A66809}"/>
              </a:ext>
            </a:extLst>
          </p:cNvPr>
          <p:cNvSpPr txBox="1"/>
          <p:nvPr/>
        </p:nvSpPr>
        <p:spPr>
          <a:xfrm>
            <a:off x="0" y="9526"/>
            <a:ext cx="5338513" cy="461665"/>
          </a:xfrm>
          <a:prstGeom prst="rect">
            <a:avLst/>
          </a:prstGeom>
          <a:noFill/>
        </p:spPr>
        <p:txBody>
          <a:bodyPr wrap="none" rtlCol="0">
            <a:spAutoFit/>
          </a:bodyPr>
          <a:lstStyle/>
          <a:p>
            <a:r>
              <a:rPr lang="en-US" sz="2400" dirty="0"/>
              <a:t>Secondary cable support in cold box tests</a:t>
            </a:r>
          </a:p>
        </p:txBody>
      </p:sp>
      <p:sp>
        <p:nvSpPr>
          <p:cNvPr id="7" name="TextBox 6">
            <a:extLst>
              <a:ext uri="{FF2B5EF4-FFF2-40B4-BE49-F238E27FC236}">
                <a16:creationId xmlns:a16="http://schemas.microsoft.com/office/drawing/2014/main" id="{9025ABF2-2A05-430A-ABF7-B64FBFCD978B}"/>
              </a:ext>
            </a:extLst>
          </p:cNvPr>
          <p:cNvSpPr txBox="1"/>
          <p:nvPr/>
        </p:nvSpPr>
        <p:spPr>
          <a:xfrm>
            <a:off x="830510" y="780176"/>
            <a:ext cx="10167927" cy="646331"/>
          </a:xfrm>
          <a:prstGeom prst="rect">
            <a:avLst/>
          </a:prstGeom>
          <a:noFill/>
        </p:spPr>
        <p:txBody>
          <a:bodyPr wrap="square" rtlCol="0">
            <a:spAutoFit/>
          </a:bodyPr>
          <a:lstStyle/>
          <a:p>
            <a:r>
              <a:rPr lang="en-US" dirty="0"/>
              <a:t>Instead of using CECT and cable clamp plate, a bar was used to provide secondary cable support in CRP cold box test and APA cold box test.</a:t>
            </a:r>
          </a:p>
        </p:txBody>
      </p:sp>
    </p:spTree>
    <p:extLst>
      <p:ext uri="{BB962C8B-B14F-4D97-AF65-F5344CB8AC3E}">
        <p14:creationId xmlns:p14="http://schemas.microsoft.com/office/powerpoint/2010/main" val="204767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227</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Zhao, Manhong</dc:creator>
  <cp:lastModifiedBy>Zhao, Manhong</cp:lastModifiedBy>
  <cp:revision>28</cp:revision>
  <dcterms:created xsi:type="dcterms:W3CDTF">2022-03-08T22:20:35Z</dcterms:created>
  <dcterms:modified xsi:type="dcterms:W3CDTF">2022-04-11T14:29:12Z</dcterms:modified>
</cp:coreProperties>
</file>