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-4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2D0F70-15AD-410D-8CD4-226B1F08968D}" type="datetimeFigureOut">
              <a:rPr lang="en-US" smtClean="0"/>
              <a:t>3/19/2007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F3C90A-7DC1-41F6-8C9B-BB88528BF57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066800"/>
          </a:xfrm>
        </p:spPr>
        <p:txBody>
          <a:bodyPr/>
          <a:lstStyle/>
          <a:p>
            <a:r>
              <a:rPr lang="en-US" dirty="0" smtClean="0"/>
              <a:t>MAGPI Regional Access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 of the MAGPI Regional Network, Current and Future</a:t>
            </a:r>
          </a:p>
          <a:p>
            <a:endParaRPr lang="en-US" dirty="0" smtClean="0"/>
          </a:p>
        </p:txBody>
      </p:sp>
      <p:pic>
        <p:nvPicPr>
          <p:cNvPr id="4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52400"/>
            <a:ext cx="5486400" cy="10492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52600" y="54102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LHC Tier3 Data/Network Requirements Workshop</a:t>
            </a:r>
          </a:p>
          <a:p>
            <a:pPr algn="ctr"/>
            <a:r>
              <a:rPr lang="en-US" dirty="0" smtClean="0"/>
              <a:t>Princeton University – March 20, 2007 </a:t>
            </a:r>
          </a:p>
          <a:p>
            <a:pPr algn="ctr"/>
            <a:r>
              <a:rPr lang="en-US" dirty="0" smtClean="0"/>
              <a:t>Gregory D. Palmer, Executive Director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MAGPI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/>
          <a:lstStyle/>
          <a:p>
            <a:r>
              <a:rPr lang="en-US" dirty="0" smtClean="0"/>
              <a:t>Formed in 1996 by the University of Pennsylvania</a:t>
            </a:r>
          </a:p>
          <a:p>
            <a:r>
              <a:rPr lang="en-US" dirty="0" smtClean="0"/>
              <a:t>Currently connected to Internet2 via a 10 Gbps interface, rate limited to 2.5 Gbps</a:t>
            </a:r>
          </a:p>
          <a:p>
            <a:r>
              <a:rPr lang="en-US" dirty="0" smtClean="0"/>
              <a:t>460 subscribers across PA, NJ, and DE</a:t>
            </a:r>
          </a:p>
          <a:p>
            <a:r>
              <a:rPr lang="en-US" dirty="0" smtClean="0"/>
              <a:t>Connector for NJ SEGP and </a:t>
            </a:r>
            <a:r>
              <a:rPr lang="en-US" dirty="0" err="1" smtClean="0"/>
              <a:t>NJEDge</a:t>
            </a:r>
            <a:endParaRPr lang="en-US" dirty="0" smtClean="0"/>
          </a:p>
          <a:p>
            <a:r>
              <a:rPr lang="en-US" dirty="0" smtClean="0"/>
              <a:t>Connector for DE SEGP through “DELEARN”</a:t>
            </a:r>
          </a:p>
          <a:p>
            <a:r>
              <a:rPr lang="en-US" dirty="0" smtClean="0"/>
              <a:t>Member of EUNIS, (European </a:t>
            </a:r>
            <a:r>
              <a:rPr lang="en-US" dirty="0" err="1" smtClean="0"/>
              <a:t>UNiversity</a:t>
            </a:r>
            <a:r>
              <a:rPr lang="en-US" dirty="0" smtClean="0"/>
              <a:t> Information Systems)</a:t>
            </a:r>
          </a:p>
          <a:p>
            <a:r>
              <a:rPr lang="en-US" dirty="0" smtClean="0"/>
              <a:t>Collaborative relationships around the globe</a:t>
            </a:r>
            <a:endParaRPr lang="en-US" dirty="0"/>
          </a:p>
        </p:txBody>
      </p:sp>
      <p:pic>
        <p:nvPicPr>
          <p:cNvPr id="4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6333358"/>
            <a:ext cx="2743200" cy="524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Internet2 Connection</a:t>
            </a:r>
            <a:endParaRPr lang="en-US" dirty="0"/>
          </a:p>
        </p:txBody>
      </p:sp>
      <p:pic>
        <p:nvPicPr>
          <p:cNvPr id="4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4" y="6404402"/>
            <a:ext cx="2371725" cy="453597"/>
          </a:xfrm>
          <a:prstGeom prst="rect">
            <a:avLst/>
          </a:prstGeom>
          <a:noFill/>
        </p:spPr>
      </p:pic>
      <p:cxnSp>
        <p:nvCxnSpPr>
          <p:cNvPr id="5" name="Elbow Connector 160"/>
          <p:cNvCxnSpPr>
            <a:stCxn id="18" idx="2"/>
          </p:cNvCxnSpPr>
          <p:nvPr/>
        </p:nvCxnSpPr>
        <p:spPr>
          <a:xfrm rot="5400000">
            <a:off x="3281364" y="3481387"/>
            <a:ext cx="2171699" cy="3895725"/>
          </a:xfrm>
          <a:prstGeom prst="bentConnector2">
            <a:avLst/>
          </a:prstGeom>
          <a:ln w="381000" cap="sq">
            <a:solidFill>
              <a:schemeClr val="accent1">
                <a:lumMod val="60000"/>
                <a:lumOff val="40000"/>
                <a:alpha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2400300" y="6624638"/>
            <a:ext cx="4026742" cy="13048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25" idx="1"/>
            <a:endCxn id="27" idx="1"/>
          </p:cNvCxnSpPr>
          <p:nvPr/>
        </p:nvCxnSpPr>
        <p:spPr>
          <a:xfrm rot="10800000" flipV="1">
            <a:off x="1136376" y="1784865"/>
            <a:ext cx="6624" cy="3671341"/>
          </a:xfrm>
          <a:prstGeom prst="bentConnector3">
            <a:avLst>
              <a:gd name="adj1" fmla="val 9402932"/>
            </a:avLst>
          </a:prstGeom>
          <a:ln w="381000" cap="flat">
            <a:solidFill>
              <a:schemeClr val="accent1">
                <a:lumMod val="60000"/>
                <a:lumOff val="40000"/>
                <a:alpha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09696" y="1676400"/>
            <a:ext cx="762000" cy="1588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-1542011" y="3617818"/>
            <a:ext cx="3886396" cy="5147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7820" y="5575470"/>
            <a:ext cx="884715" cy="5933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143000"/>
            <a:ext cx="8229600" cy="5166360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314825" y="2314575"/>
            <a:ext cx="2667000" cy="2133600"/>
            <a:chOff x="3638550" y="2314575"/>
            <a:chExt cx="2667000" cy="2133600"/>
          </a:xfrm>
        </p:grpSpPr>
        <p:sp>
          <p:nvSpPr>
            <p:cNvPr id="17" name="Rectangle 16"/>
            <p:cNvSpPr/>
            <p:nvPr/>
          </p:nvSpPr>
          <p:spPr>
            <a:xfrm>
              <a:off x="3638550" y="2314575"/>
              <a:ext cx="2667000" cy="2133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29200" y="2667000"/>
              <a:ext cx="1219200" cy="16764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724525" y="2743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Internet2</a:t>
            </a:r>
            <a:endParaRPr lang="en-US" b="1" dirty="0"/>
          </a:p>
        </p:txBody>
      </p:sp>
      <p:sp>
        <p:nvSpPr>
          <p:cNvPr id="20" name="Left-Up Arrow 19"/>
          <p:cNvSpPr/>
          <p:nvPr/>
        </p:nvSpPr>
        <p:spPr>
          <a:xfrm>
            <a:off x="6896100" y="2752725"/>
            <a:ext cx="1828800" cy="685800"/>
          </a:xfrm>
          <a:prstGeom prst="leftUpArrow">
            <a:avLst>
              <a:gd name="adj1" fmla="val 25000"/>
              <a:gd name="adj2" fmla="val 2569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126519" y="243010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NYC</a:t>
            </a:r>
            <a:endParaRPr lang="en-US" dirty="0"/>
          </a:p>
        </p:txBody>
      </p:sp>
      <p:sp>
        <p:nvSpPr>
          <p:cNvPr id="22" name="Left-Up Arrow 21"/>
          <p:cNvSpPr/>
          <p:nvPr/>
        </p:nvSpPr>
        <p:spPr>
          <a:xfrm rot="16200000">
            <a:off x="7410450" y="3305175"/>
            <a:ext cx="800100" cy="18288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143000" y="1600200"/>
            <a:ext cx="1295400" cy="1524000"/>
          </a:xfrm>
          <a:custGeom>
            <a:avLst/>
            <a:gdLst>
              <a:gd name="connsiteX0" fmla="*/ 0 w 1295400"/>
              <a:gd name="connsiteY0" fmla="*/ 0 h 1524000"/>
              <a:gd name="connsiteX1" fmla="*/ 1295400 w 1295400"/>
              <a:gd name="connsiteY1" fmla="*/ 0 h 1524000"/>
              <a:gd name="connsiteX2" fmla="*/ 1295400 w 1295400"/>
              <a:gd name="connsiteY2" fmla="*/ 1524000 h 1524000"/>
              <a:gd name="connsiteX3" fmla="*/ 0 w 1295400"/>
              <a:gd name="connsiteY3" fmla="*/ 1524000 h 1524000"/>
              <a:gd name="connsiteX4" fmla="*/ 0 w 1295400"/>
              <a:gd name="connsiteY4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5400" h="1524000">
                <a:moveTo>
                  <a:pt x="0" y="0"/>
                </a:moveTo>
                <a:lnTo>
                  <a:pt x="1295400" y="0"/>
                </a:lnTo>
                <a:lnTo>
                  <a:pt x="1295400" y="1524000"/>
                </a:lnTo>
                <a:lnTo>
                  <a:pt x="0" y="1524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1600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Princeton</a:t>
            </a:r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>
            <a:off x="1116498" y="5082639"/>
            <a:ext cx="1295400" cy="166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376" y="5334000"/>
            <a:ext cx="1277972" cy="244414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4400550" y="23526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Level3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4400550" y="2672834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1135962" y="5597009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819650" y="6334125"/>
            <a:ext cx="1095172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10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43000" y="1901309"/>
            <a:ext cx="12843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87 Prospect Ave</a:t>
            </a:r>
            <a:endParaRPr lang="en-US" sz="1200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4750915" y="4946901"/>
            <a:ext cx="3356627" cy="2778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6429378" y="3265005"/>
            <a:ext cx="2066923" cy="9528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4" y="6404402"/>
            <a:ext cx="2371725" cy="453597"/>
          </a:xfrm>
          <a:prstGeom prst="rect">
            <a:avLst/>
          </a:prstGeom>
          <a:noFill/>
        </p:spPr>
      </p:pic>
      <p:sp>
        <p:nvSpPr>
          <p:cNvPr id="40" name="Rectangle 39"/>
          <p:cNvSpPr/>
          <p:nvPr/>
        </p:nvSpPr>
        <p:spPr>
          <a:xfrm>
            <a:off x="7294493" y="2795795"/>
            <a:ext cx="1164101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2.5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666" y="3481595"/>
            <a:ext cx="958917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923794" y="4715325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Wash, DC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ESNet</a:t>
            </a:r>
            <a:r>
              <a:rPr lang="en-US" dirty="0" smtClean="0"/>
              <a:t> Proposal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25" name="Elbow Connector 160"/>
          <p:cNvCxnSpPr>
            <a:stCxn id="64" idx="2"/>
          </p:cNvCxnSpPr>
          <p:nvPr/>
        </p:nvCxnSpPr>
        <p:spPr>
          <a:xfrm rot="5400000">
            <a:off x="3281364" y="3481387"/>
            <a:ext cx="2171699" cy="3895725"/>
          </a:xfrm>
          <a:prstGeom prst="bentConnector2">
            <a:avLst/>
          </a:prstGeom>
          <a:ln w="381000" cap="sq">
            <a:solidFill>
              <a:schemeClr val="accent1">
                <a:lumMod val="60000"/>
                <a:lumOff val="40000"/>
                <a:alpha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2400300" y="6624638"/>
            <a:ext cx="4026742" cy="1304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rot="10800000" flipV="1">
            <a:off x="2291687" y="1834906"/>
            <a:ext cx="152400" cy="3671341"/>
          </a:xfrm>
          <a:prstGeom prst="bentConnector3">
            <a:avLst>
              <a:gd name="adj1" fmla="val -425000"/>
            </a:avLst>
          </a:prstGeom>
          <a:ln w="381000" cap="flat">
            <a:solidFill>
              <a:schemeClr val="accent1">
                <a:lumMod val="60000"/>
                <a:lumOff val="40000"/>
                <a:alpha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71" idx="1"/>
            <a:endCxn id="73" idx="1"/>
          </p:cNvCxnSpPr>
          <p:nvPr/>
        </p:nvCxnSpPr>
        <p:spPr>
          <a:xfrm rot="10800000" flipV="1">
            <a:off x="1136376" y="1784865"/>
            <a:ext cx="6624" cy="3671341"/>
          </a:xfrm>
          <a:prstGeom prst="bentConnector3">
            <a:avLst>
              <a:gd name="adj1" fmla="val 9402932"/>
            </a:avLst>
          </a:prstGeom>
          <a:ln w="381000" cap="flat">
            <a:solidFill>
              <a:schemeClr val="accent1">
                <a:lumMod val="60000"/>
                <a:lumOff val="40000"/>
                <a:alpha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409696" y="1676400"/>
            <a:ext cx="762000" cy="158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-1542011" y="3617818"/>
            <a:ext cx="3886396" cy="5147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97820" y="5575470"/>
            <a:ext cx="884715" cy="5933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H="1">
            <a:off x="2400617" y="1719618"/>
            <a:ext cx="762000" cy="158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227928" y="3661036"/>
            <a:ext cx="3886396" cy="5147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289778" y="5618688"/>
            <a:ext cx="884715" cy="5933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ontent Placeholder 2"/>
          <p:cNvSpPr txBox="1">
            <a:spLocks/>
          </p:cNvSpPr>
          <p:nvPr/>
        </p:nvSpPr>
        <p:spPr>
          <a:xfrm>
            <a:off x="457200" y="1143000"/>
            <a:ext cx="8229600" cy="5166360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314825" y="2314575"/>
            <a:ext cx="2667000" cy="2133600"/>
            <a:chOff x="3638550" y="2314575"/>
            <a:chExt cx="2667000" cy="2133600"/>
          </a:xfrm>
        </p:grpSpPr>
        <p:sp>
          <p:nvSpPr>
            <p:cNvPr id="63" name="Rectangle 62"/>
            <p:cNvSpPr/>
            <p:nvPr/>
          </p:nvSpPr>
          <p:spPr>
            <a:xfrm>
              <a:off x="3638550" y="2314575"/>
              <a:ext cx="2667000" cy="2133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029200" y="2667000"/>
              <a:ext cx="1219200" cy="16764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5724525" y="2743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Internet2</a:t>
            </a:r>
            <a:endParaRPr lang="en-US" b="1" dirty="0"/>
          </a:p>
        </p:txBody>
      </p:sp>
      <p:sp>
        <p:nvSpPr>
          <p:cNvPr id="66" name="Left-Up Arrow 65"/>
          <p:cNvSpPr/>
          <p:nvPr/>
        </p:nvSpPr>
        <p:spPr>
          <a:xfrm>
            <a:off x="6896100" y="2752725"/>
            <a:ext cx="1828800" cy="685800"/>
          </a:xfrm>
          <a:prstGeom prst="leftUpArrow">
            <a:avLst>
              <a:gd name="adj1" fmla="val 25000"/>
              <a:gd name="adj2" fmla="val 2569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8126519" y="243010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NYC</a:t>
            </a:r>
            <a:endParaRPr lang="en-US" dirty="0"/>
          </a:p>
        </p:txBody>
      </p:sp>
      <p:sp>
        <p:nvSpPr>
          <p:cNvPr id="68" name="Left-Up Arrow 67"/>
          <p:cNvSpPr/>
          <p:nvPr/>
        </p:nvSpPr>
        <p:spPr>
          <a:xfrm rot="16200000">
            <a:off x="7410450" y="3305175"/>
            <a:ext cx="800100" cy="18288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32430" y="4572000"/>
            <a:ext cx="2119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Diverse Path Dark Fiber</a:t>
            </a:r>
            <a:endParaRPr lang="en-US" sz="1400" dirty="0"/>
          </a:p>
        </p:txBody>
      </p:sp>
      <p:sp>
        <p:nvSpPr>
          <p:cNvPr id="70" name="Freeform 69"/>
          <p:cNvSpPr/>
          <p:nvPr/>
        </p:nvSpPr>
        <p:spPr>
          <a:xfrm>
            <a:off x="1143000" y="1600200"/>
            <a:ext cx="1295400" cy="1524000"/>
          </a:xfrm>
          <a:custGeom>
            <a:avLst/>
            <a:gdLst>
              <a:gd name="connsiteX0" fmla="*/ 0 w 1295400"/>
              <a:gd name="connsiteY0" fmla="*/ 0 h 1524000"/>
              <a:gd name="connsiteX1" fmla="*/ 1295400 w 1295400"/>
              <a:gd name="connsiteY1" fmla="*/ 0 h 1524000"/>
              <a:gd name="connsiteX2" fmla="*/ 1295400 w 1295400"/>
              <a:gd name="connsiteY2" fmla="*/ 1524000 h 1524000"/>
              <a:gd name="connsiteX3" fmla="*/ 0 w 1295400"/>
              <a:gd name="connsiteY3" fmla="*/ 1524000 h 1524000"/>
              <a:gd name="connsiteX4" fmla="*/ 0 w 1295400"/>
              <a:gd name="connsiteY4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5400" h="1524000">
                <a:moveTo>
                  <a:pt x="0" y="0"/>
                </a:moveTo>
                <a:lnTo>
                  <a:pt x="1295400" y="0"/>
                </a:lnTo>
                <a:lnTo>
                  <a:pt x="1295400" y="1524000"/>
                </a:lnTo>
                <a:lnTo>
                  <a:pt x="0" y="1524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143000" y="1600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Princeton</a:t>
            </a:r>
            <a:endParaRPr lang="en-US" b="1" dirty="0"/>
          </a:p>
        </p:txBody>
      </p:sp>
      <p:sp>
        <p:nvSpPr>
          <p:cNvPr id="72" name="Rectangle 71"/>
          <p:cNvSpPr/>
          <p:nvPr/>
        </p:nvSpPr>
        <p:spPr>
          <a:xfrm>
            <a:off x="1116498" y="5082639"/>
            <a:ext cx="1295400" cy="166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376" y="5334000"/>
            <a:ext cx="1277972" cy="244414"/>
          </a:xfrm>
          <a:prstGeom prst="rect">
            <a:avLst/>
          </a:prstGeom>
          <a:noFill/>
        </p:spPr>
      </p:pic>
      <p:sp>
        <p:nvSpPr>
          <p:cNvPr id="74" name="TextBox 73"/>
          <p:cNvSpPr txBox="1"/>
          <p:nvPr/>
        </p:nvSpPr>
        <p:spPr>
          <a:xfrm>
            <a:off x="4400550" y="23526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Level3</a:t>
            </a:r>
            <a:endParaRPr lang="en-US" b="1" dirty="0"/>
          </a:p>
        </p:txBody>
      </p:sp>
      <p:sp>
        <p:nvSpPr>
          <p:cNvPr id="75" name="Rectangle 74"/>
          <p:cNvSpPr/>
          <p:nvPr/>
        </p:nvSpPr>
        <p:spPr>
          <a:xfrm>
            <a:off x="4400550" y="2672834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135962" y="5597009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4819650" y="6334125"/>
            <a:ext cx="1095172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10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143000" y="1901309"/>
            <a:ext cx="12843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87 Prospect Ave</a:t>
            </a:r>
            <a:endParaRPr lang="en-US" sz="1200" dirty="0"/>
          </a:p>
        </p:txBody>
      </p:sp>
      <p:cxnSp>
        <p:nvCxnSpPr>
          <p:cNvPr id="86" name="Straight Connector 85"/>
          <p:cNvCxnSpPr/>
          <p:nvPr/>
        </p:nvCxnSpPr>
        <p:spPr>
          <a:xfrm rot="16200000" flipH="1">
            <a:off x="4741070" y="4955382"/>
            <a:ext cx="3386135" cy="9525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0800000" flipV="1">
            <a:off x="6429378" y="3265005"/>
            <a:ext cx="2066923" cy="952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 flipV="1">
            <a:off x="6429378" y="4019550"/>
            <a:ext cx="2066923" cy="952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0800000">
            <a:off x="5112270" y="1961566"/>
            <a:ext cx="571502" cy="158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673949" y="1814127"/>
            <a:ext cx="1332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ES Net</a:t>
            </a:r>
            <a:endParaRPr lang="en-US" sz="1400" b="1" dirty="0"/>
          </a:p>
        </p:txBody>
      </p:sp>
      <p:pic>
        <p:nvPicPr>
          <p:cNvPr id="98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4" y="6404402"/>
            <a:ext cx="2371725" cy="453597"/>
          </a:xfrm>
          <a:prstGeom prst="rect">
            <a:avLst/>
          </a:prstGeom>
          <a:noFill/>
        </p:spPr>
      </p:pic>
      <p:sp>
        <p:nvSpPr>
          <p:cNvPr id="99" name="Rectangle 98"/>
          <p:cNvSpPr/>
          <p:nvPr/>
        </p:nvSpPr>
        <p:spPr>
          <a:xfrm>
            <a:off x="7284554" y="4177334"/>
            <a:ext cx="1164101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2.5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294493" y="2795795"/>
            <a:ext cx="1164101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2.5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923794" y="4735203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Wash, DC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1" name="Elbow Connector 160"/>
          <p:cNvCxnSpPr>
            <a:stCxn id="8" idx="2"/>
          </p:cNvCxnSpPr>
          <p:nvPr/>
        </p:nvCxnSpPr>
        <p:spPr>
          <a:xfrm rot="5400000">
            <a:off x="3281364" y="3481387"/>
            <a:ext cx="2171699" cy="3895725"/>
          </a:xfrm>
          <a:prstGeom prst="bentConnector2">
            <a:avLst/>
          </a:prstGeom>
          <a:ln w="381000" cap="sq">
            <a:solidFill>
              <a:schemeClr val="accent1">
                <a:lumMod val="60000"/>
                <a:lumOff val="40000"/>
                <a:alpha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5179999" y="5396398"/>
            <a:ext cx="2035674" cy="24928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5400000">
            <a:off x="5210065" y="5434998"/>
            <a:ext cx="2120409" cy="1341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0"/>
          <p:cNvCxnSpPr/>
          <p:nvPr/>
        </p:nvCxnSpPr>
        <p:spPr>
          <a:xfrm rot="5400000">
            <a:off x="2719389" y="2967037"/>
            <a:ext cx="2171699" cy="3895725"/>
          </a:xfrm>
          <a:prstGeom prst="bentConnector2">
            <a:avLst/>
          </a:prstGeom>
          <a:ln w="381000" cap="sq">
            <a:solidFill>
              <a:schemeClr val="accent1">
                <a:lumMod val="60000"/>
                <a:lumOff val="40000"/>
                <a:alpha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0800000">
            <a:off x="2400300" y="6624638"/>
            <a:ext cx="4026742" cy="1304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 flipV="1">
            <a:off x="2419351" y="6430656"/>
            <a:ext cx="3778243" cy="3481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>
            <a:off x="2400300" y="6557963"/>
            <a:ext cx="3952326" cy="33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0800000" flipV="1">
            <a:off x="2390775" y="6486524"/>
            <a:ext cx="3867152" cy="47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>
          <a:xfrm rot="10800000" flipV="1">
            <a:off x="2291687" y="1834906"/>
            <a:ext cx="152400" cy="3671341"/>
          </a:xfrm>
          <a:prstGeom prst="bentConnector3">
            <a:avLst>
              <a:gd name="adj1" fmla="val -425000"/>
            </a:avLst>
          </a:prstGeom>
          <a:ln w="381000" cap="flat">
            <a:solidFill>
              <a:schemeClr val="accent1">
                <a:lumMod val="60000"/>
                <a:lumOff val="40000"/>
                <a:alpha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8" idx="1"/>
            <a:endCxn id="5" idx="1"/>
          </p:cNvCxnSpPr>
          <p:nvPr/>
        </p:nvCxnSpPr>
        <p:spPr>
          <a:xfrm rot="10800000" flipV="1">
            <a:off x="1136376" y="1784865"/>
            <a:ext cx="6624" cy="3671341"/>
          </a:xfrm>
          <a:prstGeom prst="bentConnector3">
            <a:avLst>
              <a:gd name="adj1" fmla="val 9402932"/>
            </a:avLst>
          </a:prstGeom>
          <a:ln w="381000" cap="flat">
            <a:solidFill>
              <a:schemeClr val="accent1">
                <a:lumMod val="60000"/>
                <a:lumOff val="40000"/>
                <a:alpha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/>
          <p:cNvGrpSpPr/>
          <p:nvPr/>
        </p:nvGrpSpPr>
        <p:grpSpPr>
          <a:xfrm>
            <a:off x="397820" y="1676400"/>
            <a:ext cx="979718" cy="3905003"/>
            <a:chOff x="397820" y="1676400"/>
            <a:chExt cx="979718" cy="3905003"/>
          </a:xfrm>
        </p:grpSpPr>
        <p:cxnSp>
          <p:nvCxnSpPr>
            <p:cNvPr id="73" name="Straight Connector 72"/>
            <p:cNvCxnSpPr/>
            <p:nvPr/>
          </p:nvCxnSpPr>
          <p:spPr>
            <a:xfrm rot="10800000">
              <a:off x="409696" y="1676400"/>
              <a:ext cx="762000" cy="1588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-1542011" y="3617818"/>
              <a:ext cx="3886396" cy="5147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7820" y="5575470"/>
              <a:ext cx="884715" cy="5933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0800000">
              <a:off x="609600" y="1918864"/>
              <a:ext cx="762000" cy="1588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 flipH="1">
              <a:off x="-1119307" y="3631596"/>
              <a:ext cx="3452535" cy="2635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609600" y="5326083"/>
              <a:ext cx="684810" cy="7917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0800000" flipV="1">
              <a:off x="534390" y="1837325"/>
              <a:ext cx="837210" cy="3349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0800000" flipV="1">
              <a:off x="457201" y="1754198"/>
              <a:ext cx="920337" cy="928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0" y="5486400"/>
              <a:ext cx="914400" cy="852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 flipV="1">
              <a:off x="532737" y="5411798"/>
              <a:ext cx="844800" cy="3040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-1392384" y="3613070"/>
              <a:ext cx="3728854" cy="5934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-1249879" y="3619006"/>
              <a:ext cx="3580412" cy="11875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 flipH="1">
            <a:off x="2194775" y="1719618"/>
            <a:ext cx="979718" cy="3905003"/>
            <a:chOff x="397820" y="1676400"/>
            <a:chExt cx="979718" cy="3905003"/>
          </a:xfrm>
        </p:grpSpPr>
        <p:cxnSp>
          <p:nvCxnSpPr>
            <p:cNvPr id="128" name="Straight Connector 127"/>
            <p:cNvCxnSpPr/>
            <p:nvPr/>
          </p:nvCxnSpPr>
          <p:spPr>
            <a:xfrm rot="10800000">
              <a:off x="409696" y="1676400"/>
              <a:ext cx="762000" cy="1588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16200000" flipH="1">
              <a:off x="-1542011" y="3617818"/>
              <a:ext cx="3886396" cy="5147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397820" y="5575470"/>
              <a:ext cx="884715" cy="5933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0800000">
              <a:off x="609600" y="1918864"/>
              <a:ext cx="762000" cy="1588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-1119307" y="3631596"/>
              <a:ext cx="3452535" cy="2635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609600" y="5326083"/>
              <a:ext cx="684810" cy="7917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0800000" flipV="1">
              <a:off x="534390" y="1837325"/>
              <a:ext cx="837210" cy="3349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0800000" flipV="1">
              <a:off x="457201" y="1754198"/>
              <a:ext cx="920337" cy="928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0800000">
              <a:off x="457200" y="5486400"/>
              <a:ext cx="914400" cy="852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 flipV="1">
              <a:off x="532737" y="5411798"/>
              <a:ext cx="844800" cy="3040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-1392384" y="3613070"/>
              <a:ext cx="3728854" cy="5934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16200000" flipH="1">
              <a:off x="-1249879" y="3619006"/>
              <a:ext cx="3580412" cy="11875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Services on DWDM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166360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4314825" y="2314575"/>
            <a:ext cx="2667000" cy="2133600"/>
            <a:chOff x="3638550" y="2314575"/>
            <a:chExt cx="2667000" cy="2133600"/>
          </a:xfrm>
        </p:grpSpPr>
        <p:sp>
          <p:nvSpPr>
            <p:cNvPr id="6" name="Rectangle 5"/>
            <p:cNvSpPr/>
            <p:nvPr/>
          </p:nvSpPr>
          <p:spPr>
            <a:xfrm>
              <a:off x="3638550" y="2314575"/>
              <a:ext cx="2667000" cy="2133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29200" y="2667000"/>
              <a:ext cx="1219200" cy="16764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724525" y="2743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Internet2</a:t>
            </a:r>
            <a:endParaRPr lang="en-US" b="1" dirty="0"/>
          </a:p>
        </p:txBody>
      </p:sp>
      <p:sp>
        <p:nvSpPr>
          <p:cNvPr id="10" name="Left-Up Arrow 9"/>
          <p:cNvSpPr/>
          <p:nvPr/>
        </p:nvSpPr>
        <p:spPr>
          <a:xfrm>
            <a:off x="6896100" y="2752725"/>
            <a:ext cx="1828800" cy="685800"/>
          </a:xfrm>
          <a:prstGeom prst="leftUpArrow">
            <a:avLst>
              <a:gd name="adj1" fmla="val 25000"/>
              <a:gd name="adj2" fmla="val 2569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126519" y="243010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NYC</a:t>
            </a:r>
            <a:endParaRPr lang="en-US" dirty="0"/>
          </a:p>
        </p:txBody>
      </p:sp>
      <p:sp>
        <p:nvSpPr>
          <p:cNvPr id="12" name="Left-Up Arrow 11"/>
          <p:cNvSpPr/>
          <p:nvPr/>
        </p:nvSpPr>
        <p:spPr>
          <a:xfrm rot="16200000">
            <a:off x="7410450" y="3305175"/>
            <a:ext cx="800100" cy="18288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11477" y="4612788"/>
            <a:ext cx="1243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Wash, DC</a:t>
            </a:r>
            <a:endParaRPr lang="en-US" dirty="0"/>
          </a:p>
        </p:txBody>
      </p:sp>
      <p:pic>
        <p:nvPicPr>
          <p:cNvPr id="16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4" y="6404402"/>
            <a:ext cx="2371725" cy="453597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32430" y="4572000"/>
            <a:ext cx="2119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Diverse Path Dark Fiber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>
            <a:off x="1143000" y="1600200"/>
            <a:ext cx="1295400" cy="1524000"/>
          </a:xfrm>
          <a:custGeom>
            <a:avLst/>
            <a:gdLst>
              <a:gd name="connsiteX0" fmla="*/ 0 w 1295400"/>
              <a:gd name="connsiteY0" fmla="*/ 0 h 1524000"/>
              <a:gd name="connsiteX1" fmla="*/ 1295400 w 1295400"/>
              <a:gd name="connsiteY1" fmla="*/ 0 h 1524000"/>
              <a:gd name="connsiteX2" fmla="*/ 1295400 w 1295400"/>
              <a:gd name="connsiteY2" fmla="*/ 1524000 h 1524000"/>
              <a:gd name="connsiteX3" fmla="*/ 0 w 1295400"/>
              <a:gd name="connsiteY3" fmla="*/ 1524000 h 1524000"/>
              <a:gd name="connsiteX4" fmla="*/ 0 w 1295400"/>
              <a:gd name="connsiteY4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5400" h="1524000">
                <a:moveTo>
                  <a:pt x="0" y="0"/>
                </a:moveTo>
                <a:lnTo>
                  <a:pt x="1295400" y="0"/>
                </a:lnTo>
                <a:lnTo>
                  <a:pt x="1295400" y="1524000"/>
                </a:lnTo>
                <a:lnTo>
                  <a:pt x="0" y="1524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43000" y="1600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Princeton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116498" y="5082639"/>
            <a:ext cx="1295400" cy="166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6" descr="MAGPI_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376" y="5334000"/>
            <a:ext cx="1277972" cy="24441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00550" y="23526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Level3</a:t>
            </a:r>
            <a:endParaRPr lang="en-US" b="1" dirty="0"/>
          </a:p>
        </p:txBody>
      </p:sp>
      <p:sp>
        <p:nvSpPr>
          <p:cNvPr id="155" name="Rectangle 154"/>
          <p:cNvSpPr/>
          <p:nvPr/>
        </p:nvSpPr>
        <p:spPr>
          <a:xfrm>
            <a:off x="4400550" y="2672834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156" name="Rectangle 155"/>
          <p:cNvSpPr/>
          <p:nvPr/>
        </p:nvSpPr>
        <p:spPr>
          <a:xfrm>
            <a:off x="1135962" y="5597009"/>
            <a:ext cx="12763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401 N. Broad St.</a:t>
            </a:r>
            <a:endParaRPr lang="en-US" sz="1200" dirty="0"/>
          </a:p>
        </p:txBody>
      </p:sp>
      <p:sp>
        <p:nvSpPr>
          <p:cNvPr id="168" name="Rectangle 167"/>
          <p:cNvSpPr/>
          <p:nvPr/>
        </p:nvSpPr>
        <p:spPr>
          <a:xfrm>
            <a:off x="3895725" y="5838825"/>
            <a:ext cx="10951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10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4819650" y="6334125"/>
            <a:ext cx="1095172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10 Gbps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143000" y="1901309"/>
            <a:ext cx="12843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87 Prospect Ave</a:t>
            </a:r>
            <a:endParaRPr lang="en-US" sz="1200" dirty="0"/>
          </a:p>
        </p:txBody>
      </p:sp>
      <p:cxnSp>
        <p:nvCxnSpPr>
          <p:cNvPr id="178" name="Straight Connector 177"/>
          <p:cNvCxnSpPr/>
          <p:nvPr/>
        </p:nvCxnSpPr>
        <p:spPr>
          <a:xfrm>
            <a:off x="5105401" y="3409949"/>
            <a:ext cx="1085852" cy="1066804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loud Callout 180"/>
          <p:cNvSpPr/>
          <p:nvPr/>
        </p:nvSpPr>
        <p:spPr>
          <a:xfrm>
            <a:off x="4581525" y="3162300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 rot="16200000" flipH="1">
            <a:off x="5667379" y="3819526"/>
            <a:ext cx="1228721" cy="952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 flipV="1">
            <a:off x="6267451" y="3200397"/>
            <a:ext cx="2257429" cy="9527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>
            <a:off x="4690953" y="4919772"/>
            <a:ext cx="3292971" cy="662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rot="10800000" flipV="1">
            <a:off x="6334125" y="3257550"/>
            <a:ext cx="2190754" cy="952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4777418" y="4974646"/>
            <a:ext cx="3302378" cy="1537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rot="10800000" flipV="1">
            <a:off x="6429378" y="3314700"/>
            <a:ext cx="2066923" cy="952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10800000" flipV="1">
            <a:off x="6429378" y="4019550"/>
            <a:ext cx="2066923" cy="952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4781550" y="3295650"/>
            <a:ext cx="47000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skerville Old Face" pitchFamily="18" charset="0"/>
              </a:rPr>
              <a:t>I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-1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cxnSp>
        <p:nvCxnSpPr>
          <p:cNvPr id="213" name="Straight Connector 212"/>
          <p:cNvCxnSpPr/>
          <p:nvPr/>
        </p:nvCxnSpPr>
        <p:spPr>
          <a:xfrm rot="10800000">
            <a:off x="3533776" y="-4124325"/>
            <a:ext cx="3702041" cy="1282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10800000">
            <a:off x="5112270" y="1131313"/>
            <a:ext cx="571502" cy="1588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0800000">
            <a:off x="5112270" y="1408064"/>
            <a:ext cx="571502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0800000">
            <a:off x="5112270" y="1684815"/>
            <a:ext cx="57150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10800000">
            <a:off x="5112270" y="1961566"/>
            <a:ext cx="571502" cy="1588"/>
          </a:xfrm>
          <a:prstGeom prst="line">
            <a:avLst/>
          </a:prstGeom>
          <a:ln w="222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5673949" y="978272"/>
            <a:ext cx="25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Commodity Internet</a:t>
            </a:r>
            <a:endParaRPr lang="en-US" sz="1400" b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5644131" y="1256890"/>
            <a:ext cx="25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Internet2</a:t>
            </a:r>
            <a:endParaRPr lang="en-US" sz="1400" b="1" dirty="0"/>
          </a:p>
        </p:txBody>
      </p:sp>
      <p:sp>
        <p:nvSpPr>
          <p:cNvPr id="235" name="TextBox 234"/>
          <p:cNvSpPr txBox="1"/>
          <p:nvPr/>
        </p:nvSpPr>
        <p:spPr>
          <a:xfrm>
            <a:off x="5673949" y="1535508"/>
            <a:ext cx="251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CERN</a:t>
            </a:r>
            <a:endParaRPr lang="en-US" sz="1400" b="1" dirty="0"/>
          </a:p>
        </p:txBody>
      </p:sp>
      <p:sp>
        <p:nvSpPr>
          <p:cNvPr id="236" name="TextBox 235"/>
          <p:cNvSpPr txBox="1"/>
          <p:nvPr/>
        </p:nvSpPr>
        <p:spPr>
          <a:xfrm>
            <a:off x="5673949" y="1814127"/>
            <a:ext cx="1332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ES Net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194</TotalTime>
  <Words>204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MAGPI Regional Access </vt:lpstr>
      <vt:lpstr>MAGPI Overview</vt:lpstr>
      <vt:lpstr>Current Internet2 Connection</vt:lpstr>
      <vt:lpstr>ESNet Proposal </vt:lpstr>
      <vt:lpstr>Multiple Services on DWDM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MAGPI Regional Access </dc:title>
  <dc:creator>gpalmer</dc:creator>
  <cp:lastModifiedBy>gpalmer</cp:lastModifiedBy>
  <cp:revision>32</cp:revision>
  <dcterms:created xsi:type="dcterms:W3CDTF">2007-03-19T20:32:05Z</dcterms:created>
  <dcterms:modified xsi:type="dcterms:W3CDTF">2007-03-19T23:46:32Z</dcterms:modified>
</cp:coreProperties>
</file>