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3DDC"/>
    <a:srgbClr val="E95125"/>
    <a:srgbClr val="F37C23"/>
    <a:srgbClr val="3C5A77"/>
    <a:srgbClr val="BC5F2B"/>
    <a:srgbClr val="32547A"/>
    <a:srgbClr val="B8561A"/>
    <a:srgbClr val="B65A1F"/>
    <a:srgbClr val="5680AB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1" autoAdjust="0"/>
    <p:restoredTop sz="96654"/>
  </p:normalViewPr>
  <p:slideViewPr>
    <p:cSldViewPr snapToGrid="0" snapToObjects="1">
      <p:cViewPr varScale="1">
        <p:scale>
          <a:sx n="128" d="100"/>
          <a:sy n="128" d="100"/>
        </p:scale>
        <p:origin x="2056" y="176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5/5/22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5/5/22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08" y="6038535"/>
            <a:ext cx="2374959" cy="44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Pre-Collaboration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Pre-Collaboration Meeting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Pre-Collaboration Meeting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Pre-Collaboration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Pre-Collaboration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Pre-Collaboration Meeting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Pre-Collaboration Meeting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08" y="6038535"/>
            <a:ext cx="2374959" cy="4488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S. Timm | Pre-Collaboration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430" y="6489520"/>
            <a:ext cx="1414913" cy="2674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DUNE/data-mgmt-ops/milestone/2" TargetMode="External"/><Relationship Id="rId3" Type="http://schemas.openxmlformats.org/officeDocument/2006/relationships/hyperlink" Target="https://docs.google.com/document/d/1dtFxDV7RwU2RGSQkR5xJqWDc-bkLTTuE-FDt9v74_pI/edit" TargetMode="External"/><Relationship Id="rId7" Type="http://schemas.openxmlformats.org/officeDocument/2006/relationships/hyperlink" Target="https://github.com/DUNE/data-mgmt-ops/milestone/3" TargetMode="External"/><Relationship Id="rId2" Type="http://schemas.openxmlformats.org/officeDocument/2006/relationships/hyperlink" Target="https://github.com/orgs/DUNE/projects/4/views/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DUNE/data-mgmt-ops/milestone/5" TargetMode="External"/><Relationship Id="rId5" Type="http://schemas.openxmlformats.org/officeDocument/2006/relationships/hyperlink" Target="https://github.com/DUNE/data-mgmt-ops/milestone/4" TargetMode="External"/><Relationship Id="rId4" Type="http://schemas.openxmlformats.org/officeDocument/2006/relationships/hyperlink" Target="https://github.com/DUNE/data-mgmt-ops/milestone/6" TargetMode="External"/><Relationship Id="rId9" Type="http://schemas.openxmlformats.org/officeDocument/2006/relationships/hyperlink" Target="https://github.com/DUNE/data-mgmt-ops/milestone/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Plans for Data Challenge 4: Introduction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Steven Timm / Doug Benjamin / </a:t>
            </a:r>
            <a:r>
              <a:rPr lang="en-GB" dirty="0" err="1"/>
              <a:t>Wenlong</a:t>
            </a:r>
            <a:r>
              <a:rPr lang="en-GB" dirty="0"/>
              <a:t> Yuan / Igor </a:t>
            </a:r>
            <a:r>
              <a:rPr lang="en-GB" dirty="0" err="1"/>
              <a:t>Mandrichenko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DE2AC69-BEA7-E47E-39FD-85E0847BD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MetaCat</a:t>
            </a:r>
            <a:endParaRPr lang="en-US" sz="32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8424C9A-538E-3455-71C5-76254904D04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Developer responsible:  Igor </a:t>
            </a:r>
            <a:r>
              <a:rPr lang="en-US" dirty="0" err="1"/>
              <a:t>Mandrichenko</a:t>
            </a:r>
            <a:r>
              <a:rPr lang="en-US" dirty="0"/>
              <a:t> (FNAL) </a:t>
            </a:r>
          </a:p>
          <a:p>
            <a:r>
              <a:rPr lang="en-US" dirty="0"/>
              <a:t>Status:  Stable but need to test at scale.</a:t>
            </a:r>
          </a:p>
          <a:p>
            <a:r>
              <a:rPr lang="en-US" dirty="0"/>
              <a:t>New features:  now datasets can have metadata as well as files</a:t>
            </a:r>
          </a:p>
          <a:p>
            <a:r>
              <a:rPr lang="en-US" dirty="0">
                <a:solidFill>
                  <a:srgbClr val="00B050"/>
                </a:solidFill>
              </a:rPr>
              <a:t>Critical Path: 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Need to give DAQ instructions on how to make metadata JSON files that can be used with either </a:t>
            </a:r>
            <a:r>
              <a:rPr lang="en-US" dirty="0" err="1">
                <a:solidFill>
                  <a:srgbClr val="00B050"/>
                </a:solidFill>
              </a:rPr>
              <a:t>MetaCat</a:t>
            </a:r>
            <a:r>
              <a:rPr lang="en-US" dirty="0">
                <a:solidFill>
                  <a:srgbClr val="00B050"/>
                </a:solidFill>
              </a:rPr>
              <a:t> or SAM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Need to give offline instructions on how to make metadata within a job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272E-9626-D04F-F569-8A872B888CC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111F41-900E-7E2A-AAC7-69C670A5D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Pre-Collaboration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453B53-4783-4A16-A705-67BF64FAB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6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E6EF6-67F6-8CEF-A555-7D5D399E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Benchmark testing on file transfers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4DA94A8-2036-013E-E2F8-E8F46FF9B75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Responsible:  TBD</a:t>
            </a:r>
          </a:p>
          <a:p>
            <a:r>
              <a:rPr lang="en-US" dirty="0"/>
              <a:t>How to optimize 3</a:t>
            </a:r>
            <a:r>
              <a:rPr lang="en-US" baseline="30000" dirty="0"/>
              <a:t>rd</a:t>
            </a:r>
            <a:r>
              <a:rPr lang="en-US" dirty="0"/>
              <a:t> party transfers for </a:t>
            </a:r>
            <a:r>
              <a:rPr lang="en-US" dirty="0" err="1"/>
              <a:t>xrootd</a:t>
            </a:r>
            <a:r>
              <a:rPr lang="en-US" dirty="0"/>
              <a:t> and https</a:t>
            </a:r>
          </a:p>
          <a:p>
            <a:r>
              <a:rPr lang="en-US" dirty="0"/>
              <a:t>How to make sure we can get the rate of 100TB/day (10Gbit/s)</a:t>
            </a:r>
          </a:p>
          <a:p>
            <a:r>
              <a:rPr lang="en-US" dirty="0"/>
              <a:t>Are there any roadblocks in </a:t>
            </a:r>
            <a:r>
              <a:rPr lang="en-US" dirty="0" err="1"/>
              <a:t>Rucio</a:t>
            </a:r>
            <a:r>
              <a:rPr lang="en-US" dirty="0"/>
              <a:t> itself or in FTS3</a:t>
            </a:r>
          </a:p>
          <a:p>
            <a:r>
              <a:rPr lang="en-US" dirty="0"/>
              <a:t>Point to point </a:t>
            </a:r>
            <a:r>
              <a:rPr lang="en-US" dirty="0" err="1"/>
              <a:t>iperf</a:t>
            </a:r>
            <a:r>
              <a:rPr lang="en-US" dirty="0"/>
              <a:t> from inside EOS to inside FNAL to check network bandwidth and routing of new transfers</a:t>
            </a:r>
          </a:p>
          <a:p>
            <a:r>
              <a:rPr lang="en-US" dirty="0">
                <a:solidFill>
                  <a:srgbClr val="EA3DDC"/>
                </a:solidFill>
              </a:rPr>
              <a:t>Information needed:  Need help from CERN for right access point for benchmarking and how to access the network. (We have names of whom to contact but not the info yet). 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9B1D8A-4C73-2A02-F273-BFEAA1651E7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5AC5E-18B0-5899-8D1C-477514DC5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Pre-Collaboration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C9A25-570E-A116-B40C-FECAAFEE8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37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14C68DB-A43A-5416-DBB2-52D3DA6EE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Monitoring: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953A27F-C245-21F1-B7A9-627049F6D7B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Responsible: TBD</a:t>
            </a:r>
          </a:p>
          <a:p>
            <a:r>
              <a:rPr lang="en-US" dirty="0"/>
              <a:t>Status: OMG</a:t>
            </a:r>
          </a:p>
          <a:p>
            <a:r>
              <a:rPr lang="en-US" dirty="0"/>
              <a:t>We have names of people to contact but no answers yet.</a:t>
            </a:r>
          </a:p>
          <a:p>
            <a:r>
              <a:rPr lang="en-US" dirty="0"/>
              <a:t>In Phase 2, data dispatcher and workflow allocator need to be hooked up to </a:t>
            </a:r>
            <a:r>
              <a:rPr lang="en-US" dirty="0" err="1"/>
              <a:t>ElasticSearch</a:t>
            </a:r>
            <a:r>
              <a:rPr lang="en-US" dirty="0"/>
              <a:t> (to give access to similar monitoring as we’ve done for SAM)</a:t>
            </a:r>
          </a:p>
          <a:p>
            <a:r>
              <a:rPr lang="en-US" dirty="0"/>
              <a:t>In Phase 1, have to make sure existing </a:t>
            </a:r>
            <a:r>
              <a:rPr lang="en-US" dirty="0" err="1"/>
              <a:t>Rucio</a:t>
            </a:r>
            <a:r>
              <a:rPr lang="en-US" dirty="0"/>
              <a:t> monitoring keeps working stably and find the existing FTS3 monitoring.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02C4A0-8248-3707-BBF1-343013D6639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DDC2E-751C-6E26-2C4E-E133776CF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Pre-Collaboration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971D8B-57AB-7940-895A-045EF479F9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80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Two Parts to Data Challenge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Phase 1:  Data Pipeline Test:</a:t>
            </a:r>
          </a:p>
          <a:p>
            <a:pPr lvl="1"/>
            <a:r>
              <a:rPr lang="en-GB" dirty="0"/>
              <a:t>From Experimental Hall EHN-1 to CERN Public EOS to Fermilab</a:t>
            </a:r>
          </a:p>
          <a:p>
            <a:pPr lvl="1"/>
            <a:r>
              <a:rPr lang="en-GB" dirty="0"/>
              <a:t>Current schedule June 13-17</a:t>
            </a:r>
          </a:p>
          <a:p>
            <a:pPr lvl="1"/>
            <a:r>
              <a:rPr lang="en-GB" dirty="0"/>
              <a:t>Will discuss that in this section</a:t>
            </a:r>
          </a:p>
          <a:p>
            <a:r>
              <a:rPr lang="en-GB" dirty="0"/>
              <a:t>Phase 2: Distributed Processing Test:</a:t>
            </a:r>
          </a:p>
          <a:p>
            <a:pPr lvl="1"/>
            <a:r>
              <a:rPr lang="en-GB" dirty="0"/>
              <a:t>Testing processing of data with the new workflow manager tools</a:t>
            </a:r>
          </a:p>
          <a:p>
            <a:pPr lvl="1"/>
            <a:r>
              <a:rPr lang="en-GB" dirty="0"/>
              <a:t>No current schedule yet</a:t>
            </a:r>
          </a:p>
          <a:p>
            <a:pPr lvl="1"/>
            <a:r>
              <a:rPr lang="en-GB" dirty="0"/>
              <a:t>Will be discussed in next session</a:t>
            </a:r>
          </a:p>
          <a:p>
            <a:r>
              <a:rPr lang="en-GB" b="1" dirty="0">
                <a:solidFill>
                  <a:srgbClr val="FF0000"/>
                </a:solidFill>
              </a:rPr>
              <a:t>GOALS FOR THIS MEETING</a:t>
            </a:r>
          </a:p>
          <a:p>
            <a:pPr lvl="1"/>
            <a:r>
              <a:rPr lang="en-GB" dirty="0"/>
              <a:t>Identify information we need from other groups to plan joint sessions @ Collaboration meeting</a:t>
            </a:r>
          </a:p>
          <a:p>
            <a:pPr lvl="1"/>
            <a:r>
              <a:rPr lang="en-GB" dirty="0"/>
              <a:t>Get decisions on key decision points</a:t>
            </a:r>
          </a:p>
          <a:p>
            <a:pPr lvl="1"/>
            <a:r>
              <a:rPr lang="en-GB" dirty="0"/>
              <a:t>Show the critical path items and where effort is needed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Pre-Collaboration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5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Project Plan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0B6C43F-CE78-AE23-3EFF-7604CCAF0003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https://github.com/orgs/DUNE/projects/4/views/1</a:t>
            </a:r>
            <a:endParaRPr lang="en-US" dirty="0"/>
          </a:p>
          <a:p>
            <a:r>
              <a:rPr lang="en-US" dirty="0"/>
              <a:t>Scope document: </a:t>
            </a: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docs.google.com</a:t>
            </a:r>
            <a:r>
              <a:rPr lang="en-US" dirty="0">
                <a:hlinkClick r:id="rId3"/>
              </a:rPr>
              <a:t>/document/d/1dtFxDV7RwU2RGSQkR5xJqWDc-bkLTTuE-FDt9v74_pI/edit</a:t>
            </a:r>
            <a:endParaRPr lang="en-US" dirty="0"/>
          </a:p>
          <a:p>
            <a:r>
              <a:rPr lang="en-US" dirty="0"/>
              <a:t>6 defined milestones (two initial dates already past)</a:t>
            </a:r>
          </a:p>
          <a:p>
            <a:r>
              <a:rPr lang="en-US" dirty="0">
                <a:hlinkClick r:id="rId4"/>
              </a:rPr>
              <a:t>Goals and Scope of Data Challenge Finalized</a:t>
            </a:r>
            <a:r>
              <a:rPr lang="en-US" dirty="0"/>
              <a:t> (April 25)</a:t>
            </a:r>
          </a:p>
          <a:p>
            <a:r>
              <a:rPr lang="en-US" dirty="0">
                <a:hlinkClick r:id="rId5"/>
              </a:rPr>
              <a:t>Component Functionality Testing Completed.</a:t>
            </a:r>
            <a:r>
              <a:rPr lang="en-US" dirty="0"/>
              <a:t> (May 2)</a:t>
            </a:r>
          </a:p>
          <a:p>
            <a:r>
              <a:rPr lang="en-US" dirty="0">
                <a:hlinkClick r:id="rId6"/>
              </a:rPr>
              <a:t>Benchmarking testing completed</a:t>
            </a:r>
            <a:r>
              <a:rPr lang="en-US" dirty="0"/>
              <a:t> (May 16</a:t>
            </a:r>
            <a:r>
              <a:rPr lang="en-US" u="sng" dirty="0"/>
              <a:t>)</a:t>
            </a:r>
          </a:p>
          <a:p>
            <a:r>
              <a:rPr lang="en-US" dirty="0">
                <a:hlinkClick r:id="rId7"/>
              </a:rPr>
              <a:t>Data Processing Final Component Selection</a:t>
            </a:r>
            <a:r>
              <a:rPr lang="en-US" dirty="0"/>
              <a:t> (May 31)</a:t>
            </a:r>
          </a:p>
          <a:p>
            <a:r>
              <a:rPr lang="en-US" dirty="0">
                <a:hlinkClick r:id="rId8"/>
              </a:rPr>
              <a:t>Data Pipeline Final Component Selection</a:t>
            </a:r>
            <a:r>
              <a:rPr lang="en-US" dirty="0"/>
              <a:t>(May 31)</a:t>
            </a:r>
          </a:p>
          <a:p>
            <a:r>
              <a:rPr lang="en-US" dirty="0">
                <a:hlinkClick r:id="rId9"/>
              </a:rPr>
              <a:t>Start of Data Challenge</a:t>
            </a:r>
            <a:r>
              <a:rPr lang="en-US" dirty="0"/>
              <a:t>(June 13 for phase 1)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Pre-Collaboration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D00053F-BE2F-1AB5-189A-B3F3177D9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Much Data and How Fast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0C6BC1B-8EFB-767E-4F4B-B0151B9684C3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Demonstrate sustained bandwidth of 10Gbit/s DC from EHN-1 to CERN data center to Fermilab for 1 week (5 working days) [This will be ~ ½ PB]</a:t>
            </a:r>
          </a:p>
          <a:p>
            <a:r>
              <a:rPr lang="en-US" dirty="0"/>
              <a:t>Try to get a burst of 40Gbit/s DC if possible near the end</a:t>
            </a:r>
          </a:p>
          <a:p>
            <a:r>
              <a:rPr lang="en-US" dirty="0"/>
              <a:t>100TB / 4 GB = 25000 files a day!</a:t>
            </a:r>
          </a:p>
          <a:p>
            <a:r>
              <a:rPr lang="en-US" dirty="0">
                <a:solidFill>
                  <a:srgbClr val="EA3DDC"/>
                </a:solidFill>
              </a:rPr>
              <a:t>INFORMATION NEEDED:  Is this rate enough?  Is it way too much? Need real NP04 data rates  and sizes for second beam run.</a:t>
            </a:r>
          </a:p>
          <a:p>
            <a:r>
              <a:rPr lang="en-US" dirty="0"/>
              <a:t>Conservatively assuming 25MB/s per 4GB file across Atlantic, need 50 simultaneous transfers going continuously to use 10Gbit/s (1.25GB/s)</a:t>
            </a:r>
          </a:p>
          <a:p>
            <a:r>
              <a:rPr lang="en-US" dirty="0"/>
              <a:t>Reliability goal: </a:t>
            </a:r>
          </a:p>
          <a:p>
            <a:pPr lvl="1"/>
            <a:r>
              <a:rPr lang="en-US" dirty="0"/>
              <a:t>Generate enough test data to send 100TB</a:t>
            </a:r>
          </a:p>
          <a:p>
            <a:pPr lvl="1"/>
            <a:r>
              <a:rPr lang="en-US" dirty="0"/>
              <a:t>Run for 24 </a:t>
            </a:r>
            <a:r>
              <a:rPr lang="en-US" dirty="0" err="1"/>
              <a:t>hrs</a:t>
            </a:r>
            <a:r>
              <a:rPr lang="en-US" dirty="0"/>
              <a:t>/day or until we send 100TB whichever comes first</a:t>
            </a:r>
          </a:p>
          <a:p>
            <a:pPr lvl="1"/>
            <a:r>
              <a:rPr lang="en-US" dirty="0"/>
              <a:t>Monitor systems during Europe and US business hours (0800-2200 UTC)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D3CA4-F42F-E288-AD5A-513737AD870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CF6477-F6B1-6037-FC41-37BE2FD54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Pre-Collaboration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D7E77-93F8-071F-9AA4-9D7860DD0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0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CE9B-43EC-2118-E68C-4E55C6FDB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DAQ Machines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3E7D5F-773E-9CF1-2D13-4BBF4EFFB5A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7E7E8A-343F-3796-D81B-E6CAA281C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Pre-Collaboration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C83C2F-53E3-126C-9F39-CC2099BAB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A79C9-7259-82C1-0E4D-8ADCABEDB583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NP02 (vertical drift)</a:t>
            </a:r>
          </a:p>
          <a:p>
            <a:r>
              <a:rPr lang="en-US" dirty="0"/>
              <a:t>np02eos1, np02eos2</a:t>
            </a:r>
          </a:p>
          <a:p>
            <a:r>
              <a:rPr lang="en-US" dirty="0"/>
              <a:t>Need to shift from pushing file to EOS, to having ingest daemon do 3</a:t>
            </a:r>
            <a:r>
              <a:rPr lang="en-US" baseline="30000" dirty="0"/>
              <a:t>rd</a:t>
            </a:r>
            <a:r>
              <a:rPr lang="en-US" dirty="0"/>
              <a:t> party transfer between np02eosx and </a:t>
            </a:r>
            <a:r>
              <a:rPr lang="en-US" dirty="0" err="1"/>
              <a:t>eospublic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vd</a:t>
            </a:r>
            <a:r>
              <a:rPr lang="en-US" dirty="0"/>
              <a:t>-</a:t>
            </a:r>
            <a:r>
              <a:rPr lang="en-US" dirty="0" err="1"/>
              <a:t>coldbox</a:t>
            </a:r>
            <a:r>
              <a:rPr lang="en-US" dirty="0"/>
              <a:t>-top (top electronics) data set available for test, 50 TB of root files</a:t>
            </a:r>
          </a:p>
          <a:p>
            <a:r>
              <a:rPr lang="en-US" dirty="0" err="1"/>
              <a:t>Vd</a:t>
            </a:r>
            <a:r>
              <a:rPr lang="en-US" dirty="0"/>
              <a:t>-</a:t>
            </a:r>
            <a:r>
              <a:rPr lang="en-US" dirty="0" err="1"/>
              <a:t>coldbox</a:t>
            </a:r>
            <a:r>
              <a:rPr lang="en-US" dirty="0"/>
              <a:t>-bottom (bottom electronics) data set available, 15 TB of HDF5 files (so far)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DEEF5B8-5885-3C68-5E08-9830F5EDE93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/>
              <a:t>NP04(horizontal drift)</a:t>
            </a:r>
          </a:p>
          <a:p>
            <a:r>
              <a:rPr lang="en-US" dirty="0"/>
              <a:t>Np04-srv-00[1-4]</a:t>
            </a:r>
          </a:p>
          <a:p>
            <a:r>
              <a:rPr lang="en-US" dirty="0"/>
              <a:t>Need to add authentication to </a:t>
            </a:r>
            <a:r>
              <a:rPr lang="en-US" dirty="0" err="1"/>
              <a:t>xrootd</a:t>
            </a:r>
            <a:r>
              <a:rPr lang="en-US" dirty="0"/>
              <a:t> servers</a:t>
            </a:r>
          </a:p>
          <a:p>
            <a:r>
              <a:rPr lang="en-US" dirty="0">
                <a:solidFill>
                  <a:srgbClr val="EA3DDC"/>
                </a:solidFill>
              </a:rPr>
              <a:t>What data to use for horizontal drift test?</a:t>
            </a:r>
          </a:p>
          <a:p>
            <a:pPr lvl="1"/>
            <a:r>
              <a:rPr lang="en-US" dirty="0">
                <a:solidFill>
                  <a:srgbClr val="EA3DDC"/>
                </a:solidFill>
              </a:rPr>
              <a:t>No MC available yet</a:t>
            </a:r>
          </a:p>
          <a:p>
            <a:pPr lvl="1"/>
            <a:r>
              <a:rPr lang="en-US" dirty="0">
                <a:solidFill>
                  <a:srgbClr val="EA3DDC"/>
                </a:solidFill>
              </a:rPr>
              <a:t>HD </a:t>
            </a:r>
            <a:r>
              <a:rPr lang="en-US" dirty="0" err="1">
                <a:solidFill>
                  <a:srgbClr val="EA3DDC"/>
                </a:solidFill>
              </a:rPr>
              <a:t>Coldbox</a:t>
            </a:r>
            <a:r>
              <a:rPr lang="en-US" dirty="0">
                <a:solidFill>
                  <a:srgbClr val="EA3DDC"/>
                </a:solidFill>
              </a:rPr>
              <a:t> stuff not analyzable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73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8466-6819-3B75-AA97-387A56434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Generation for challenge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6C5858D-E0A9-AFEB-B992-CB15BA855A0E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Phase 1, data pipeline, we could use anything as long as it’s the right file size.</a:t>
            </a:r>
          </a:p>
          <a:p>
            <a:r>
              <a:rPr lang="en-US" dirty="0"/>
              <a:t>But it would be ideal to use the data pipeline to get the files for Phase 2 (processing) in place, otherwise we will have to do that too.</a:t>
            </a:r>
          </a:p>
          <a:p>
            <a:r>
              <a:rPr lang="en-US" dirty="0"/>
              <a:t>Can use a small collection of either Monte Carlo or Data files but ideally whatever we use should be </a:t>
            </a:r>
            <a:r>
              <a:rPr lang="en-US" dirty="0" err="1"/>
              <a:t>reconstructable</a:t>
            </a:r>
            <a:endParaRPr lang="en-US" dirty="0"/>
          </a:p>
          <a:p>
            <a:r>
              <a:rPr lang="en-US" dirty="0"/>
              <a:t>Write shell script to copy these files to the target directories on the DAQ machines but change the file names and the metadata in the following ways</a:t>
            </a:r>
          </a:p>
          <a:p>
            <a:pPr lvl="1"/>
            <a:r>
              <a:rPr lang="en-US" dirty="0"/>
              <a:t>DC4 included in file name and </a:t>
            </a:r>
            <a:r>
              <a:rPr lang="en-US" dirty="0" err="1"/>
              <a:t>DUNE.Campaign</a:t>
            </a:r>
            <a:endParaRPr lang="en-US" dirty="0"/>
          </a:p>
          <a:p>
            <a:pPr lvl="1"/>
            <a:r>
              <a:rPr lang="en-US" dirty="0"/>
              <a:t>A timestamp in every single file to make the name unique</a:t>
            </a:r>
          </a:p>
          <a:p>
            <a:pPr lvl="1"/>
            <a:r>
              <a:rPr lang="en-US" dirty="0"/>
              <a:t>A DC4 special scope and file family for all the data</a:t>
            </a:r>
          </a:p>
          <a:p>
            <a:pPr lvl="1"/>
            <a:r>
              <a:rPr lang="en-US" dirty="0"/>
              <a:t>Emulate a series of increasing run numbers preferably in a </a:t>
            </a:r>
            <a:r>
              <a:rPr lang="en-US" dirty="0" err="1"/>
              <a:t>nonused</a:t>
            </a:r>
            <a:r>
              <a:rPr lang="en-US" dirty="0"/>
              <a:t> run number range.. This is needed both for storage and for </a:t>
            </a:r>
            <a:r>
              <a:rPr lang="en-US" dirty="0" err="1"/>
              <a:t>rucio</a:t>
            </a:r>
            <a:r>
              <a:rPr lang="en-US" dirty="0"/>
              <a:t> data sets.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AE3A88-A363-5569-4154-D09BC3DF7DB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13D68-19BF-74FC-4ACD-AD90A4E35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Pre-Collaboration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8880D5-17C1-E6D5-623D-BC1553CF4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3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D92BBBD-49A8-DF97-6FBD-09FE1C657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Ingest Daemon </a:t>
            </a:r>
            <a:r>
              <a:rPr lang="en-US" sz="3200" strike="sngStrike" dirty="0"/>
              <a:t>(FTS-Light)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2812D11-8325-2067-8668-BEA10405B44E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Developer Responsible—Igor </a:t>
            </a:r>
            <a:r>
              <a:rPr lang="en-US" dirty="0" err="1"/>
              <a:t>Mandrichenko</a:t>
            </a:r>
            <a:r>
              <a:rPr lang="en-US" dirty="0"/>
              <a:t>—FNAL</a:t>
            </a:r>
          </a:p>
          <a:p>
            <a:r>
              <a:rPr lang="en-US" dirty="0"/>
              <a:t>Status—Beta testing ready to go.</a:t>
            </a:r>
          </a:p>
          <a:p>
            <a:r>
              <a:rPr lang="en-US" dirty="0"/>
              <a:t>Differences from before:  Now use FTS-3 to do the file transfer from EHN1 to CERN Public EOS, instead of the daemon doing it directly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364EA5-A390-4F71-C917-79C0C836E1B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AF5CCF-C274-0228-64DA-502272BCE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Pre-Collaboration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528E67-3573-7576-B358-6F8D2E6BC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90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CDB15B9-6F02-F8E7-8830-7EC161943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Declaration Daemon (Temp. F-FTS </a:t>
            </a:r>
            <a:r>
              <a:rPr lang="en-US" sz="3200" dirty="0" err="1"/>
              <a:t>Repl</a:t>
            </a:r>
            <a:r>
              <a:rPr lang="en-US" sz="3200" dirty="0"/>
              <a:t>).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3CC880A-2106-21E6-0159-45D182E5B665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Responsible Developer:  Igor </a:t>
            </a:r>
            <a:r>
              <a:rPr lang="en-US" dirty="0" err="1"/>
              <a:t>Mandrichenko</a:t>
            </a:r>
            <a:r>
              <a:rPr lang="en-US" dirty="0"/>
              <a:t> (FNAL)</a:t>
            </a:r>
          </a:p>
          <a:p>
            <a:r>
              <a:rPr lang="en-US" dirty="0"/>
              <a:t>Status:  Coding in progress</a:t>
            </a:r>
          </a:p>
          <a:p>
            <a:r>
              <a:rPr lang="en-US" dirty="0"/>
              <a:t>Differences from before:  Trust </a:t>
            </a:r>
            <a:r>
              <a:rPr lang="en-US" dirty="0" err="1"/>
              <a:t>Rucio</a:t>
            </a:r>
            <a:r>
              <a:rPr lang="en-US" dirty="0"/>
              <a:t> / FTS3 to do the cross—Atlantic file transfers rather than doing them itself</a:t>
            </a:r>
          </a:p>
          <a:p>
            <a:r>
              <a:rPr lang="en-US" dirty="0"/>
              <a:t>This is *temp* solution for the data challenge and will be re-evaluated later.</a:t>
            </a:r>
          </a:p>
          <a:p>
            <a:r>
              <a:rPr lang="en-US" dirty="0">
                <a:solidFill>
                  <a:srgbClr val="00B050"/>
                </a:solidFill>
              </a:rPr>
              <a:t>This is critical path but we expect it can be ready on schedule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B63C-63E7-12A4-D7D6-09B343E48F1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807429-0C05-C71F-E5F0-93FE0B4C28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Pre-Collaboration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25E53-DD9A-8FD3-E57F-8E6DB3E0E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17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F3FC047-EF3D-6278-398D-AC74EB6BF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Rucio</a:t>
            </a:r>
            <a:r>
              <a:rPr lang="en-US" sz="3200" dirty="0"/>
              <a:t> mods for R/W RSE’s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5A2D2C8-EA1B-2037-71BF-EF0E33D447F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Responsible developer:  James Perry, Edinburgh</a:t>
            </a:r>
          </a:p>
          <a:p>
            <a:r>
              <a:rPr lang="en-US" dirty="0"/>
              <a:t>Status: Ready for test</a:t>
            </a:r>
          </a:p>
          <a:p>
            <a:r>
              <a:rPr lang="en-US" dirty="0"/>
              <a:t>Testing responsibility:  B. White / FNAL, S. Timm / FNAL</a:t>
            </a:r>
          </a:p>
          <a:p>
            <a:r>
              <a:rPr lang="en-US" dirty="0"/>
              <a:t>Differences from before:</a:t>
            </a:r>
          </a:p>
          <a:p>
            <a:pPr lvl="1"/>
            <a:r>
              <a:rPr lang="en-US" dirty="0"/>
              <a:t>Forcing everything new declared in </a:t>
            </a:r>
            <a:r>
              <a:rPr lang="en-US" dirty="0" err="1"/>
              <a:t>Rucio</a:t>
            </a:r>
            <a:r>
              <a:rPr lang="en-US" dirty="0"/>
              <a:t> to have also been declared in </a:t>
            </a:r>
            <a:r>
              <a:rPr lang="en-US" dirty="0" err="1"/>
              <a:t>MetaCat</a:t>
            </a:r>
            <a:r>
              <a:rPr lang="en-US" dirty="0"/>
              <a:t> already</a:t>
            </a:r>
          </a:p>
          <a:p>
            <a:pPr lvl="1"/>
            <a:r>
              <a:rPr lang="en-US" dirty="0"/>
              <a:t>Supplying a new LFN-to-PFN path</a:t>
            </a:r>
          </a:p>
          <a:p>
            <a:r>
              <a:rPr lang="en-US" dirty="0">
                <a:solidFill>
                  <a:srgbClr val="00B050"/>
                </a:solidFill>
              </a:rPr>
              <a:t>Critical path.. Can’t use </a:t>
            </a:r>
            <a:r>
              <a:rPr lang="en-US" dirty="0" err="1">
                <a:solidFill>
                  <a:srgbClr val="00B050"/>
                </a:solidFill>
              </a:rPr>
              <a:t>Rucio</a:t>
            </a:r>
            <a:r>
              <a:rPr lang="en-US" dirty="0">
                <a:solidFill>
                  <a:srgbClr val="00B050"/>
                </a:solidFill>
              </a:rPr>
              <a:t> to move data until FNAL_DCACHE and CERN_PDUNE_CASTOR (CTA) are read/write</a:t>
            </a:r>
          </a:p>
          <a:p>
            <a:r>
              <a:rPr lang="en-US" dirty="0">
                <a:solidFill>
                  <a:srgbClr val="00B050"/>
                </a:solidFill>
              </a:rPr>
              <a:t>Critical Path:  Need all clients packaged and in CVMFS.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2DD6FA-651B-F110-23A7-D602DFF0A48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5/9/22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EC2B53-D67A-4536-F781-BCB018EFC0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Pre-Collaboration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560360-5A9B-D0B2-8391-473A0C04F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46532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sc_datamgmt" id="{1A0D568B-1A63-2542-A369-D5C1377C54F5}" vid="{013780BD-2E6C-3A45-A756-E0F40A379686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sc_datamgmt" id="{1A0D568B-1A63-2542-A369-D5C1377C54F5}" vid="{2A4FB3C3-913C-0E48-B3C4-C0EF3037C46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4790</TotalTime>
  <Words>1162</Words>
  <Application>Microsoft Macintosh PowerPoint</Application>
  <PresentationFormat>On-screen Show 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Plans for Data Challenge 4: Introduction</vt:lpstr>
      <vt:lpstr>Two Parts to Data Challenge</vt:lpstr>
      <vt:lpstr>Project Plan</vt:lpstr>
      <vt:lpstr>How Much Data and How Fast</vt:lpstr>
      <vt:lpstr>DAQ Machines</vt:lpstr>
      <vt:lpstr>Data Generation for challenge</vt:lpstr>
      <vt:lpstr>Ingest Daemon (FTS-Light)</vt:lpstr>
      <vt:lpstr>Declaration Daemon (Temp. F-FTS Repl).</vt:lpstr>
      <vt:lpstr>Rucio mods for R/W RSE’s</vt:lpstr>
      <vt:lpstr>MetaCat</vt:lpstr>
      <vt:lpstr>Benchmark testing on file transfers</vt:lpstr>
      <vt:lpstr>Monitoring: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Plans for Data Challenge 4: Introduction</dc:title>
  <dc:subject/>
  <dc:creator>Steven C Timm</dc:creator>
  <cp:keywords/>
  <dc:description>Modified by A. Weber</dc:description>
  <cp:lastModifiedBy>Steven C Timm</cp:lastModifiedBy>
  <cp:revision>2</cp:revision>
  <dcterms:created xsi:type="dcterms:W3CDTF">2022-05-05T15:23:43Z</dcterms:created>
  <dcterms:modified xsi:type="dcterms:W3CDTF">2022-05-08T23:14:24Z</dcterms:modified>
  <cp:category/>
</cp:coreProperties>
</file>